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3" r:id="rId2"/>
    <p:sldId id="343" r:id="rId3"/>
    <p:sldId id="357" r:id="rId4"/>
    <p:sldId id="364" r:id="rId5"/>
    <p:sldId id="351" r:id="rId6"/>
    <p:sldId id="366" r:id="rId7"/>
    <p:sldId id="367" r:id="rId8"/>
    <p:sldId id="368" r:id="rId9"/>
    <p:sldId id="369" r:id="rId10"/>
    <p:sldId id="3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1290" autoAdjust="0"/>
  </p:normalViewPr>
  <p:slideViewPr>
    <p:cSldViewPr>
      <p:cViewPr varScale="1">
        <p:scale>
          <a:sx n="43" d="100"/>
          <a:sy n="43" d="100"/>
        </p:scale>
        <p:origin x="-2154" y="-102"/>
      </p:cViewPr>
      <p:guideLst>
        <p:guide orient="horz"/>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63984-8896-4ED1-A283-755BB26DD8ED}" type="datetimeFigureOut">
              <a:rPr lang="en-US" smtClean="0"/>
              <a:pPr/>
              <a:t>10/19/2014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27A85-F9BE-4141-8F28-AD4D11DBB6F3}" type="slidenum">
              <a:rPr lang="en-US" smtClean="0"/>
              <a:pPr/>
              <a:t>‹#›</a:t>
            </a:fld>
            <a:endParaRPr lang="en-US"/>
          </a:p>
        </p:txBody>
      </p:sp>
    </p:spTree>
    <p:extLst>
      <p:ext uri="{BB962C8B-B14F-4D97-AF65-F5344CB8AC3E}">
        <p14:creationId xmlns:p14="http://schemas.microsoft.com/office/powerpoint/2010/main" xmlns="" val="47111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E27A85-F9BE-4141-8F28-AD4D11DBB6F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Today, in line with the increasing adoption of Open Data policies, the amount of data in general</a:t>
            </a:r>
            <a:r>
              <a:rPr lang="en-US" sz="1200" kern="1200" baseline="0" dirty="0" smtClean="0">
                <a:solidFill>
                  <a:schemeClr val="tx1"/>
                </a:solidFill>
                <a:latin typeface="+mn-lt"/>
                <a:ea typeface="+mn-ea"/>
                <a:cs typeface="+mn-cs"/>
              </a:rPr>
              <a:t> and statistical data in particular </a:t>
            </a:r>
            <a:r>
              <a:rPr lang="en-US" sz="1200" kern="1200" dirty="0" smtClean="0">
                <a:solidFill>
                  <a:schemeClr val="tx1"/>
                </a:solidFill>
                <a:latin typeface="+mn-lt"/>
                <a:ea typeface="+mn-ea"/>
                <a:cs typeface="+mn-cs"/>
              </a:rPr>
              <a:t>published by governments and organizations on the web is growing rapidly.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It </a:t>
            </a:r>
            <a:r>
              <a:rPr lang="en-US" sz="1200" kern="1200" dirty="0" smtClean="0">
                <a:solidFill>
                  <a:schemeClr val="tx1"/>
                </a:solidFill>
                <a:latin typeface="+mn-lt"/>
                <a:ea typeface="+mn-ea"/>
                <a:cs typeface="+mn-cs"/>
              </a:rPr>
              <a:t>plays an increasingly important role in public policy formation and acts as a facilitator for informed decision-making in the private sector.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Therefore, efficient data exploration and data integration approaches retrieve</a:t>
            </a:r>
            <a:r>
              <a:rPr lang="en-US" sz="1200" kern="1200" baseline="0" dirty="0" smtClean="0">
                <a:solidFill>
                  <a:schemeClr val="tx1"/>
                </a:solidFill>
                <a:latin typeface="+mn-lt"/>
                <a:ea typeface="+mn-ea"/>
                <a:cs typeface="+mn-cs"/>
              </a:rPr>
              <a:t> a large interest of end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Unfortunately,</a:t>
            </a:r>
            <a:r>
              <a:rPr lang="en-US" sz="1200" kern="1200" baseline="0" dirty="0" smtClean="0">
                <a:solidFill>
                  <a:schemeClr val="tx1"/>
                </a:solidFill>
                <a:latin typeface="+mn-lt"/>
                <a:ea typeface="+mn-ea"/>
                <a:cs typeface="+mn-cs"/>
              </a:rPr>
              <a:t>  there are three problems.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Firstly, many exploration tools analyze only individual data sources. Therefore, end user can not integrate data from different data 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Secondly, these tools have the same scenario which is really unexciting.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They receive the input is the address of SPARQL endpoint. Since then, they analyze the endpoint and provide the visualizations of its datasets.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latin typeface="+mn-lt"/>
                <a:ea typeface="+mn-ea"/>
                <a:cs typeface="+mn-cs"/>
              </a:rPr>
              <a:t>Therefore,</a:t>
            </a:r>
            <a:r>
              <a:rPr lang="en-US" sz="1200" kern="1200" baseline="0" dirty="0" smtClean="0">
                <a:solidFill>
                  <a:schemeClr val="tx1"/>
                </a:solidFill>
                <a:latin typeface="+mn-lt"/>
                <a:ea typeface="+mn-ea"/>
                <a:cs typeface="+mn-cs"/>
              </a:rPr>
              <a:t> first of all, end users need to know the endpoint to provide to the exploration tool. Next, these tools don’t focus to the interest of end users. All end users receive the same result which can be a large list of datasets and they need to browse each dataset to find the interesting data.</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latin typeface="+mn-lt"/>
                <a:ea typeface="+mn-ea"/>
                <a:cs typeface="+mn-cs"/>
              </a:rPr>
              <a:t>Finally, these tools are not open for reusability and difficult to extend provided functionality.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E27A85-F9BE-4141-8F28-AD4D11DBB6F3}" type="slidenum">
              <a:rPr lang="en-US" smtClean="0"/>
              <a:pPr/>
              <a:t>2</a:t>
            </a:fld>
            <a:endParaRPr lang="en-US"/>
          </a:p>
        </p:txBody>
      </p:sp>
    </p:spTree>
    <p:extLst>
      <p:ext uri="{BB962C8B-B14F-4D97-AF65-F5344CB8AC3E}">
        <p14:creationId xmlns:p14="http://schemas.microsoft.com/office/powerpoint/2010/main" xmlns="" val="292573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the</a:t>
            </a:r>
            <a:r>
              <a:rPr lang="en-US" baseline="0" dirty="0" smtClean="0"/>
              <a:t> question is ho</a:t>
            </a:r>
            <a:r>
              <a:rPr lang="en-US" dirty="0" smtClean="0"/>
              <a:t>w to enable users to consume statistical data in endpoints in a convenient way? We</a:t>
            </a:r>
            <a:r>
              <a:rPr lang="en-US" baseline="0" dirty="0" smtClean="0"/>
              <a:t> solved three problems by the way as the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Firstly, we provide an exciting scenario for end users. They can provide one address, one location or many ones. It means that we take care the interest of end users and provide the different results based on the interests of different end users.</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Secondly, we will analyze existing data sources to return datasets from multiple sources which relate to the input. So, we are on the way of data integration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Finally, we need an open </a:t>
            </a:r>
            <a:r>
              <a:rPr lang="en-US" baseline="0" dirty="0" err="1" smtClean="0"/>
              <a:t>mashup</a:t>
            </a:r>
            <a:r>
              <a:rPr lang="en-US" baseline="0" dirty="0" smtClean="0"/>
              <a:t> platform which supports data integration from different datasets, as well as, it is openness and reusability. Every developer are welcomed to contribute to the platform which allows end users to analyze the data sources in more details or in different contexts. For example to compare the locations in the input with the top 10 locations in one dataset.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4E27A85-F9BE-4141-8F28-AD4D11DBB6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present, we have</a:t>
            </a:r>
            <a:r>
              <a:rPr lang="en-US" baseline="0" dirty="0" smtClean="0"/>
              <a:t> a list of 15 endpoints which use Data Cube Vocabulary. From this list, we detected more than 60k different locations. To </a:t>
            </a:r>
            <a:r>
              <a:rPr lang="en-US" baseline="0" dirty="0" smtClean="0"/>
              <a:t>solve the problem which </a:t>
            </a:r>
            <a:r>
              <a:rPr lang="en-US" baseline="0" dirty="0" smtClean="0"/>
              <a:t>the locations which can be described in different languages, are same we use Google </a:t>
            </a:r>
            <a:r>
              <a:rPr lang="en-US" baseline="0" dirty="0" err="1" smtClean="0"/>
              <a:t>Geocoding</a:t>
            </a:r>
            <a:r>
              <a:rPr lang="en-US" baseline="0" dirty="0" smtClean="0"/>
              <a:t> API.</a:t>
            </a:r>
          </a:p>
          <a:p>
            <a:endParaRPr lang="en-US" baseline="0" dirty="0" smtClean="0"/>
          </a:p>
          <a:p>
            <a:r>
              <a:rPr lang="en-US" baseline="0" dirty="0" smtClean="0"/>
              <a:t>This API can retrieve the name of one location and return the information of this location, containing the type (for example Country, Province, City), the official name in English. With the different names of the same location, Google return the same result. Therefore, we build a metadata which describes that one dataset contain which locations.</a:t>
            </a:r>
          </a:p>
          <a:p>
            <a:endParaRPr lang="en-US" baseline="0" dirty="0" smtClean="0"/>
          </a:p>
          <a:p>
            <a:r>
              <a:rPr lang="en-US" baseline="0" dirty="0" smtClean="0"/>
              <a:t>However, Google has a limitation. With free users, they can send 2500 requests per day. Therefore, at present I also have a small metadata from three endpoints from Open Government Wien, Ireland, and Digital Agenda for Europe with 6000 locations.</a:t>
            </a:r>
          </a:p>
        </p:txBody>
      </p:sp>
      <p:sp>
        <p:nvSpPr>
          <p:cNvPr id="4" name="Slide Number Placeholder 3"/>
          <p:cNvSpPr>
            <a:spLocks noGrp="1"/>
          </p:cNvSpPr>
          <p:nvPr>
            <p:ph type="sldNum" sz="quarter" idx="10"/>
          </p:nvPr>
        </p:nvSpPr>
        <p:spPr/>
        <p:txBody>
          <a:bodyPr/>
          <a:lstStyle/>
          <a:p>
            <a:fld id="{44E27A85-F9BE-4141-8F28-AD4D11DBB6F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implemented an linked widget platform which uses widget to retrieve the data input, process the data and make the visualization. </a:t>
            </a:r>
            <a:r>
              <a:rPr lang="en-US" dirty="0" smtClean="0"/>
              <a:t>I</a:t>
            </a:r>
            <a:r>
              <a:rPr lang="en-US" baseline="0" dirty="0" smtClean="0"/>
              <a:t> want to show an example.</a:t>
            </a:r>
          </a:p>
          <a:p>
            <a:endParaRPr lang="en-US" baseline="0" dirty="0" smtClean="0"/>
          </a:p>
          <a:p>
            <a:pPr>
              <a:buFontTx/>
              <a:buChar char="-"/>
            </a:pPr>
            <a:r>
              <a:rPr lang="en-US" baseline="0" dirty="0" smtClean="0"/>
              <a:t>We have two Recognizer </a:t>
            </a:r>
            <a:r>
              <a:rPr lang="en-US" baseline="0" dirty="0" smtClean="0"/>
              <a:t>widgets. </a:t>
            </a:r>
            <a:r>
              <a:rPr lang="en-US" baseline="0" dirty="0" smtClean="0"/>
              <a:t>Each widget allows end user to input one address or click a point in the map. End users can choose the level for this address: Country, Province, City…</a:t>
            </a:r>
          </a:p>
          <a:p>
            <a:pPr>
              <a:buFontTx/>
              <a:buChar char="-"/>
            </a:pPr>
            <a:r>
              <a:rPr lang="en-US" baseline="0" dirty="0" smtClean="0"/>
              <a:t> The Comparator widget retrieves data from two Recognizer widgets. It uses Google </a:t>
            </a:r>
            <a:r>
              <a:rPr lang="en-US" baseline="0" dirty="0" err="1" smtClean="0"/>
              <a:t>Api</a:t>
            </a:r>
            <a:r>
              <a:rPr lang="en-US" baseline="0" dirty="0" smtClean="0"/>
              <a:t> to detect the areas: Germany and Austria</a:t>
            </a:r>
          </a:p>
          <a:p>
            <a:pPr>
              <a:buFontTx/>
              <a:buNone/>
            </a:pPr>
            <a:r>
              <a:rPr lang="en-US" baseline="0" dirty="0" smtClean="0"/>
              <a:t>   Next it queries our </a:t>
            </a:r>
            <a:r>
              <a:rPr lang="en-US" baseline="0" dirty="0" err="1" smtClean="0"/>
              <a:t>metatdata</a:t>
            </a:r>
            <a:r>
              <a:rPr lang="en-US" baseline="0" dirty="0" smtClean="0"/>
              <a:t> to find datasets which contain both of these areas. </a:t>
            </a:r>
          </a:p>
          <a:p>
            <a:pPr>
              <a:buFontTx/>
              <a:buNone/>
            </a:pPr>
            <a:r>
              <a:rPr lang="en-US" baseline="0" dirty="0" smtClean="0"/>
              <a:t>   End users can input some keywords to filter the list. We will match the keyword with the dimensions, measures in each datasets.</a:t>
            </a:r>
          </a:p>
          <a:p>
            <a:pPr>
              <a:buFontTx/>
              <a:buChar char="-"/>
            </a:pPr>
            <a:r>
              <a:rPr lang="en-US" baseline="0" dirty="0" smtClean="0"/>
              <a:t>The last widget will show the visualization of each dataset. User can change the option of dimensions, measure, charts.</a:t>
            </a:r>
          </a:p>
          <a:p>
            <a:pPr>
              <a:buFontTx/>
              <a:buChar char="-"/>
            </a:pPr>
            <a:endParaRPr lang="en-US" baseline="0" dirty="0" smtClean="0"/>
          </a:p>
          <a:p>
            <a:pPr>
              <a:buFontTx/>
              <a:buNone/>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E27A85-F9BE-4141-8F28-AD4D11DBB6F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is all of my presentation. Thank you very much for your attention</a:t>
            </a:r>
            <a:endParaRPr lang="en-US" dirty="0"/>
          </a:p>
        </p:txBody>
      </p:sp>
      <p:sp>
        <p:nvSpPr>
          <p:cNvPr id="4" name="Slide Number Placeholder 3"/>
          <p:cNvSpPr>
            <a:spLocks noGrp="1"/>
          </p:cNvSpPr>
          <p:nvPr>
            <p:ph type="sldNum" sz="quarter" idx="10"/>
          </p:nvPr>
        </p:nvSpPr>
        <p:spPr/>
        <p:txBody>
          <a:bodyPr/>
          <a:lstStyle/>
          <a:p>
            <a:fld id="{44E27A85-F9BE-4141-8F28-AD4D11DBB6F3}"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24B859-5D92-4BDD-9B94-3B987B7F87A2}" type="datetime1">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D76638-AEAB-4EB8-8BCC-9722A401A3D4}" type="datetime1">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088E7-1F22-4F0D-A533-689A173D141E}" type="datetime1">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buSzPct val="110000"/>
              <a:buFont typeface="Wingdings" pitchFamily="2" charset="2"/>
              <a:buChar char="§"/>
              <a:defRPr>
                <a:solidFill>
                  <a:schemeClr val="tx1"/>
                </a:solidFill>
              </a:defRPr>
            </a:lvl1pPr>
            <a:lvl2pPr>
              <a:buClr>
                <a:srgbClr val="FF0000"/>
              </a:buClr>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F445C-A079-40C9-A415-02FAFF105E51}" type="datetime1">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48359-2E1C-494E-B2C7-F8F92DF390CF}" type="datetime1">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37704-066B-4508-81C0-8984EC7668CD}" type="datetime1">
              <a:rPr lang="en-US" smtClean="0"/>
              <a:pPr/>
              <a:t>10/19/2014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9AC88-1A73-4840-A272-E4909A857D8A}" type="datetime1">
              <a:rPr lang="en-US" smtClean="0"/>
              <a:pPr/>
              <a:t>10/19/2014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93DF5-3194-4A51-8E6B-447B4848FE3F}" type="datetime1">
              <a:rPr lang="en-US" smtClean="0"/>
              <a:pPr/>
              <a:t>10/19/2014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6BB9F-3617-4C77-A2C5-5A4CE768DE2A}" type="datetime1">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E51E5-2046-422F-B3AE-02E04B142447}" type="datetime1">
              <a:rPr lang="en-US" smtClean="0"/>
              <a:pPr/>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1B102-889F-4469-9083-26757B925127}" type="datetime1">
              <a:rPr lang="en-US" smtClean="0"/>
              <a:pPr/>
              <a:t>10/19/2014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Grafik 1044"/>
          <p:cNvPicPr>
            <a:picLocks noChangeAspect="1"/>
          </p:cNvPicPr>
          <p:nvPr userDrawn="1"/>
        </p:nvPicPr>
        <p:blipFill rotWithShape="1">
          <a:blip r:embed="rId13" cstate="print">
            <a:extLst>
              <a:ext uri="{28A0092B-C50C-407E-A947-70E740481C1C}">
                <a14:useLocalDpi xmlns:a14="http://schemas.microsoft.com/office/drawing/2010/main" xmlns="" val="0"/>
              </a:ext>
            </a:extLst>
          </a:blip>
          <a:srcRect r="43721"/>
          <a:stretch/>
        </p:blipFill>
        <p:spPr>
          <a:xfrm>
            <a:off x="8001000" y="0"/>
            <a:ext cx="1143000" cy="538531"/>
          </a:xfrm>
          <a:prstGeom prst="rect">
            <a:avLst/>
          </a:prstGeom>
        </p:spPr>
      </p:pic>
      <p:pic>
        <p:nvPicPr>
          <p:cNvPr id="9" name="Picture 2" descr="C:\Users\peter\Dropbox\LinkedWidgets\Logos\ldlab_log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510" y="0"/>
            <a:ext cx="929372" cy="91757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dlab.ifs.tuwien.ac.a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linkedwidgets.org/MashupPlatform.html?id=MashupSpatialDataCompara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mailto:anjomshoaa@ifs.tuwien.ac.a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839200" cy="2438400"/>
          </a:xfrm>
        </p:spPr>
        <p:txBody>
          <a:bodyPr>
            <a:normAutofit/>
          </a:bodyPr>
          <a:lstStyle/>
          <a:p>
            <a:r>
              <a:rPr lang="en-US" sz="3200" dirty="0" err="1" smtClean="0"/>
              <a:t>Multiscale</a:t>
            </a:r>
            <a:r>
              <a:rPr lang="en-US" sz="3200" dirty="0" smtClean="0"/>
              <a:t> Exploration of Spatial </a:t>
            </a:r>
            <a:r>
              <a:rPr lang="en-US" sz="3200" smtClean="0"/>
              <a:t>Statistical Datasets </a:t>
            </a:r>
            <a:r>
              <a:rPr lang="en-US" sz="3200" dirty="0" smtClean="0"/>
              <a:t/>
            </a:r>
            <a:br>
              <a:rPr lang="en-US" sz="3200" dirty="0" smtClean="0"/>
            </a:br>
            <a:r>
              <a:rPr lang="en-US" sz="3200" dirty="0" smtClean="0"/>
              <a:t>A Linked Data </a:t>
            </a:r>
            <a:r>
              <a:rPr lang="en-US" sz="3200" dirty="0" err="1" smtClean="0"/>
              <a:t>Mashup</a:t>
            </a:r>
            <a:r>
              <a:rPr lang="en-US" sz="3200" dirty="0" smtClean="0"/>
              <a:t> Approach</a:t>
            </a:r>
            <a:endParaRPr lang="en-US" sz="3200" dirty="0"/>
          </a:p>
        </p:txBody>
      </p:sp>
      <p:sp>
        <p:nvSpPr>
          <p:cNvPr id="3" name="Subtitle 2"/>
          <p:cNvSpPr>
            <a:spLocks noGrp="1"/>
          </p:cNvSpPr>
          <p:nvPr>
            <p:ph type="subTitle" idx="1"/>
          </p:nvPr>
        </p:nvSpPr>
        <p:spPr>
          <a:xfrm>
            <a:off x="1295400" y="3124200"/>
            <a:ext cx="6477000" cy="1981200"/>
          </a:xfrm>
        </p:spPr>
        <p:txBody>
          <a:bodyPr>
            <a:normAutofit fontScale="70000" lnSpcReduction="20000"/>
          </a:bodyPr>
          <a:lstStyle/>
          <a:p>
            <a:endParaRPr lang="en-US" dirty="0" smtClean="0"/>
          </a:p>
          <a:p>
            <a:r>
              <a:rPr lang="en-US" b="1" dirty="0" err="1" smtClean="0">
                <a:solidFill>
                  <a:schemeClr val="tx1"/>
                </a:solidFill>
              </a:rPr>
              <a:t>Ba</a:t>
            </a:r>
            <a:r>
              <a:rPr lang="en-US" b="1" dirty="0" smtClean="0">
                <a:solidFill>
                  <a:schemeClr val="tx1"/>
                </a:solidFill>
              </a:rPr>
              <a:t>-Lam Do</a:t>
            </a:r>
            <a:r>
              <a:rPr lang="en-US" dirty="0" smtClean="0">
                <a:solidFill>
                  <a:schemeClr val="tx1"/>
                </a:solidFill>
              </a:rPr>
              <a:t>, Tuan-</a:t>
            </a:r>
            <a:r>
              <a:rPr lang="en-US" dirty="0" err="1" smtClean="0">
                <a:solidFill>
                  <a:schemeClr val="tx1"/>
                </a:solidFill>
              </a:rPr>
              <a:t>Dat</a:t>
            </a:r>
            <a:r>
              <a:rPr lang="en-US" dirty="0" smtClean="0">
                <a:solidFill>
                  <a:schemeClr val="tx1"/>
                </a:solidFill>
              </a:rPr>
              <a:t> Trinh, Peter </a:t>
            </a:r>
            <a:r>
              <a:rPr lang="en-US" dirty="0" err="1" smtClean="0">
                <a:solidFill>
                  <a:schemeClr val="tx1"/>
                </a:solidFill>
              </a:rPr>
              <a:t>Wetz</a:t>
            </a:r>
            <a:r>
              <a:rPr lang="en-US" dirty="0" smtClean="0">
                <a:solidFill>
                  <a:schemeClr val="tx1"/>
                </a:solidFill>
              </a:rPr>
              <a:t>, </a:t>
            </a:r>
            <a:r>
              <a:rPr lang="en-US" dirty="0" err="1" smtClean="0">
                <a:solidFill>
                  <a:schemeClr val="tx1"/>
                </a:solidFill>
              </a:rPr>
              <a:t>Elmar</a:t>
            </a:r>
            <a:r>
              <a:rPr lang="en-US" dirty="0" smtClean="0">
                <a:solidFill>
                  <a:schemeClr val="tx1"/>
                </a:solidFill>
              </a:rPr>
              <a:t> </a:t>
            </a:r>
            <a:r>
              <a:rPr lang="en-US" dirty="0" err="1" smtClean="0">
                <a:solidFill>
                  <a:schemeClr val="tx1"/>
                </a:solidFill>
              </a:rPr>
              <a:t>Kiesling</a:t>
            </a:r>
            <a:r>
              <a:rPr lang="en-US" dirty="0" smtClean="0">
                <a:solidFill>
                  <a:schemeClr val="tx1"/>
                </a:solidFill>
              </a:rPr>
              <a:t>,</a:t>
            </a:r>
          </a:p>
          <a:p>
            <a:r>
              <a:rPr lang="en-US" dirty="0" err="1" smtClean="0">
                <a:solidFill>
                  <a:schemeClr val="tx1"/>
                </a:solidFill>
              </a:rPr>
              <a:t>Amin</a:t>
            </a:r>
            <a:r>
              <a:rPr lang="en-US" dirty="0" smtClean="0">
                <a:solidFill>
                  <a:schemeClr val="tx1"/>
                </a:solidFill>
              </a:rPr>
              <a:t> </a:t>
            </a:r>
            <a:r>
              <a:rPr lang="en-US" dirty="0" err="1" smtClean="0">
                <a:solidFill>
                  <a:schemeClr val="tx1"/>
                </a:solidFill>
              </a:rPr>
              <a:t>Anjomshoaa</a:t>
            </a:r>
            <a:r>
              <a:rPr lang="en-US" dirty="0" smtClean="0">
                <a:solidFill>
                  <a:schemeClr val="tx1"/>
                </a:solidFill>
              </a:rPr>
              <a:t>, A Min </a:t>
            </a:r>
            <a:r>
              <a:rPr lang="en-US" dirty="0" err="1" smtClean="0">
                <a:solidFill>
                  <a:schemeClr val="tx1"/>
                </a:solidFill>
              </a:rPr>
              <a:t>Tjoa</a:t>
            </a:r>
            <a:endParaRPr lang="en-US" dirty="0" smtClean="0">
              <a:solidFill>
                <a:schemeClr val="tx1"/>
              </a:solidFill>
            </a:endParaRPr>
          </a:p>
          <a:p>
            <a:endParaRPr lang="en-US" dirty="0"/>
          </a:p>
          <a:p>
            <a:pPr lvl="0">
              <a:defRPr/>
            </a:pPr>
            <a:r>
              <a:rPr lang="en-US" sz="2600" dirty="0" smtClean="0">
                <a:solidFill>
                  <a:schemeClr val="tx1"/>
                </a:solidFill>
              </a:rPr>
              <a:t>Linked Data Lab, Vienna University of Technology</a:t>
            </a:r>
          </a:p>
          <a:p>
            <a:pPr lvl="0"/>
            <a:r>
              <a:rPr lang="en-US" sz="2600" dirty="0" smtClean="0">
                <a:solidFill>
                  <a:schemeClr val="tx1"/>
                </a:solidFill>
                <a:hlinkClick r:id="rId3"/>
              </a:rPr>
              <a:t>http://ldlab.ifs.tuwien.ac.at</a:t>
            </a:r>
            <a:r>
              <a:rPr lang="en-US" sz="1800" dirty="0" smtClean="0">
                <a:solidFill>
                  <a:schemeClr val="tx1"/>
                </a:solidFill>
                <a:hlinkClick r:id="rId3"/>
              </a:rPr>
              <a:t>/</a:t>
            </a:r>
            <a:endParaRPr lang="en-US" sz="1800" dirty="0" smtClean="0">
              <a:solidFill>
                <a:schemeClr val="tx1"/>
              </a:solidFill>
            </a:endParaRPr>
          </a:p>
          <a:p>
            <a:pPr lvl="0"/>
            <a:endParaRPr lang="en-US" sz="1800" dirty="0" smtClean="0">
              <a:solidFill>
                <a:schemeClr val="tx1"/>
              </a:solidFill>
            </a:endParaRPr>
          </a:p>
        </p:txBody>
      </p:sp>
    </p:spTree>
    <p:extLst>
      <p:ext uri="{BB962C8B-B14F-4D97-AF65-F5344CB8AC3E}">
        <p14:creationId xmlns:p14="http://schemas.microsoft.com/office/powerpoint/2010/main" xmlns="" val="659855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widget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4098" name="Picture 2"/>
          <p:cNvPicPr>
            <a:picLocks noChangeAspect="1" noChangeArrowheads="1"/>
          </p:cNvPicPr>
          <p:nvPr/>
        </p:nvPicPr>
        <p:blipFill>
          <a:blip r:embed="rId2"/>
          <a:srcRect/>
          <a:stretch>
            <a:fillRect/>
          </a:stretch>
        </p:blipFill>
        <p:spPr bwMode="auto">
          <a:xfrm>
            <a:off x="457199" y="1600200"/>
            <a:ext cx="6626431" cy="4572000"/>
          </a:xfrm>
          <a:prstGeom prst="rect">
            <a:avLst/>
          </a:prstGeom>
          <a:noFill/>
          <a:ln w="9525">
            <a:noFill/>
            <a:miter lim="800000"/>
            <a:headEnd/>
            <a:tailEnd/>
          </a:ln>
          <a:effectLst/>
        </p:spPr>
      </p:pic>
      <p:sp>
        <p:nvSpPr>
          <p:cNvPr id="7" name="Content Placeholder 6"/>
          <p:cNvSpPr>
            <a:spLocks noGrp="1"/>
          </p:cNvSpPr>
          <p:nvPr>
            <p:ph idx="1"/>
          </p:nvPr>
        </p:nvSpPr>
        <p:spPr/>
        <p:txBody>
          <a:bodyPr/>
          <a:lstStyle/>
          <a:p>
            <a:endParaRPr lang="en-US"/>
          </a:p>
        </p:txBody>
      </p:sp>
      <p:pic>
        <p:nvPicPr>
          <p:cNvPr id="8" name="Picture 7" descr="http://explainingmaths.files.wordpress.com/2010/11/custompen.png"/>
          <p:cNvPicPr>
            <a:picLocks noChangeAspect="1" noChangeArrowheads="1"/>
          </p:cNvPicPr>
          <p:nvPr/>
        </p:nvPicPr>
        <p:blipFill>
          <a:blip r:embed="rId3" cstate="print"/>
          <a:srcRect/>
          <a:stretch>
            <a:fillRect/>
          </a:stretch>
        </p:blipFill>
        <p:spPr bwMode="auto">
          <a:xfrm>
            <a:off x="4114800" y="4191000"/>
            <a:ext cx="304800" cy="4823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3.7037E-6 C -0.00938 -0.03311 -0.01841 -0.06366 -0.03091 -0.08172 C -0.04341 -0.09885 -0.06684 -0.10764 -0.075 -0.11297 " pathEditMode="relative" rAng="0" ptsTypes="aaA">
                                      <p:cBhvr>
                                        <p:cTn id="8" dur="2000" fill="hold"/>
                                        <p:tgtEl>
                                          <p:spTgt spid="8"/>
                                        </p:tgtEl>
                                        <p:attrNameLst>
                                          <p:attrName>ppt_x</p:attrName>
                                          <p:attrName>ppt_y</p:attrName>
                                        </p:attrNameLst>
                                      </p:cBhvr>
                                      <p:rCtr x="-38"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0"/>
            <a:ext cx="8382000" cy="4267199"/>
          </a:xfrm>
        </p:spPr>
        <p:txBody>
          <a:bodyPr>
            <a:normAutofit/>
          </a:bodyPr>
          <a:lstStyle/>
          <a:p>
            <a:r>
              <a:rPr lang="en-US" sz="2800" dirty="0" smtClean="0"/>
              <a:t>Number of statistical datasets is growing rapidly</a:t>
            </a:r>
          </a:p>
          <a:p>
            <a:r>
              <a:rPr lang="en-US" sz="2800" dirty="0" smtClean="0"/>
              <a:t>Exploration tools analyze only </a:t>
            </a:r>
            <a:r>
              <a:rPr lang="en-US" sz="2800" b="1" dirty="0" smtClean="0">
                <a:solidFill>
                  <a:srgbClr val="0070C0"/>
                </a:solidFill>
              </a:rPr>
              <a:t>individual</a:t>
            </a:r>
            <a:r>
              <a:rPr lang="en-US" sz="2800" dirty="0" smtClean="0"/>
              <a:t> data sources</a:t>
            </a:r>
            <a:r>
              <a:rPr lang="en-US" sz="2800" b="1" dirty="0" smtClean="0"/>
              <a:t> </a:t>
            </a:r>
            <a:r>
              <a:rPr lang="en-US" sz="2800" dirty="0" smtClean="0"/>
              <a:t>and have an</a:t>
            </a:r>
            <a:r>
              <a:rPr lang="en-US" sz="2800" dirty="0" smtClean="0">
                <a:solidFill>
                  <a:srgbClr val="0070C0"/>
                </a:solidFill>
              </a:rPr>
              <a:t> </a:t>
            </a:r>
            <a:r>
              <a:rPr lang="en-US" sz="2800" b="1" dirty="0" smtClean="0">
                <a:solidFill>
                  <a:srgbClr val="0070C0"/>
                </a:solidFill>
              </a:rPr>
              <a:t>unexciting</a:t>
            </a:r>
            <a:r>
              <a:rPr lang="en-US" sz="2800" dirty="0" smtClean="0">
                <a:solidFill>
                  <a:srgbClr val="0070C0"/>
                </a:solidFill>
              </a:rPr>
              <a:t> </a:t>
            </a:r>
            <a:r>
              <a:rPr lang="en-US" sz="2800" dirty="0" smtClean="0"/>
              <a:t>scenario</a:t>
            </a:r>
          </a:p>
          <a:p>
            <a:pPr lvl="1"/>
            <a:r>
              <a:rPr lang="en-US" dirty="0" smtClean="0"/>
              <a:t>Input:     Sparql endpoint</a:t>
            </a:r>
          </a:p>
          <a:p>
            <a:pPr lvl="1"/>
            <a:r>
              <a:rPr lang="en-US" dirty="0" smtClean="0"/>
              <a:t>Output:  Visualization of its datasets</a:t>
            </a:r>
          </a:p>
          <a:p>
            <a:r>
              <a:rPr lang="en-US" sz="2800" b="1" dirty="0" smtClean="0">
                <a:solidFill>
                  <a:srgbClr val="0070C0"/>
                </a:solidFill>
              </a:rPr>
              <a:t>Not open</a:t>
            </a:r>
            <a:r>
              <a:rPr lang="en-US" sz="2800" dirty="0" smtClean="0">
                <a:solidFill>
                  <a:srgbClr val="0070C0"/>
                </a:solidFill>
              </a:rPr>
              <a:t> </a:t>
            </a:r>
            <a:r>
              <a:rPr lang="en-US" sz="2800" dirty="0" smtClean="0"/>
              <a:t>for reusability and difficult to extend provided functionality</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1026" name="AutoShape 2" descr="data:image/jpeg;base64,/9j/4AAQSkZJRgABAQAAAQABAAD/2wCEAAkGBxMSEhUUEhQVFhMVGBgaGBcXGB0dFxsYGBoYFxwcGBgZHCggGBsnGxgXITMiJSkrLy4vGCA1ODMsNygwLisBCgoKDg0OGxAQGzQlICQuLywvMCw3Ny4sLC8tLywsNywxLywyMCwsNC84LC4yLTcsLC8sLC83LCw0LS0uLCwsN//AABEIAOEA4QMBIgACEQEDEQH/xAAbAAEAAgMBAQAAAAAAAAAAAAAABQYCAwQBB//EAEIQAAIBAwIFAwEGAgYIBwEAAAECAwAREgQhBQYTIjFBUWFxFCMyQoGRBzMVUmJysfAWc4KhsrTB0TVkdIOS4fE0/8QAGQEBAAMBAQAAAAAAAAAAAAAAAAECAwQF/8QALhEBAAICAAQFAgQHAAAAAAAAAAECAxEEEiExE1FhkaFB8CJxgdEFFCMyseHx/9oADAMBAAIRAxEAPwD7jSlKBSlKBSlKBSlKBSlKBSlKBSlKBSlKBSlKBSlKBSlKBSlKBSlKBSlKBSlKBSlKBSlKBSlKBSlKBSlKBSlKBSlKBSlKBSlKBSlKBSlKBSlKBSlKBSlKBSlKBSlKBSlKBSlKBSlKBSlKBSlKBSlKBSlKBSlKBSlKBSlKBSlKBSlKBSlKBSlKBSlKBSlaNHrI5lzidXS5GSkEXUlSLj1BBH6UG+lci8ThKswljxR+mxyFhJkFwJvs2RAt7kVnrtbHChkmdY41td3ICi5Ci5O25IH60HRStB1cfU6Wa9UrnhcZYA45Y+bX2vXN/Tmm6by9eLpRMVd8xgrAgEM17AgkD9aCQpUTwzmbR6h8NPqoJXsTjHIrNYWubA+Nx+9atLzhw+Rgkes0zOxsFWZCSfgX3oJuleGoKTmmHcxpNKBcZRxMU2NjZzZdiDvf0qtrRXurNojunqVXf9IpSrMukkCre7SSRIotubnM2sPioqXnR/8AyqC4XLqySAN84RBbbH83gVnOekKTmpC7Xr29UTivMs8TrG8yZOqlejpyQ2f4cHklsb+L2Irjn4pMYJZhLqi0D4yxs8URGwNwFjO3cNr39RVZ4ivZWc9e2n0a9Aa+X8N1yaowYl2ZpgkoknlYC4LqyhWUbhHG42YCrnyegSOaJfEWomUfALZgfs4qcebnnp2TTLzynqVA6znPh8MrRS6uBJFNmV3CkHzvfxU3FKrAMpDKRcEG4IPqCPIrdszpWhdWhkMQZeoqhyl+4KxYAkexKsP0NRvGOa9FpHEep1MUTlQwV2scSSAbe1wf2oJmlc3DtfHPGssLq8b7qym4NiRt+oNZ6TVJKoeNg6G9mU3BsSDv9QR+lBupSlApSlApSlApSlAqofwr/wDDx/r9V/zEtW+qFwDl/W6RlRNah0okkcx/ZwGIkdnI6mZI3bzQQXGEB4PxYHwddKD9DPFWnnLiksfDtVw/VkmeL7O0Mx8ajTjUwgP/AKxdg4/Xe5qw6zlAyaTVabrWOpnabPH8OUiSWtlv+G1/muvnPlWLiMAik7XQho5ALlGHx6gjYj/qBQVz+JWrMfFIFMrQQTabpaidR3RxNMPz3tFkwVMz4yvU/wDxC0McHBpooEVY0WMIg2FhIm1/n3PvXbquCLLqzPIQ8baZtO0TLcFWcOSTfxta1q0PyhI/D5dD9pJjYjoOyXeONWVlRzl95jjYHba1B0cuSakykTcMh0qYn72OeNyTcWXFI1NiLm9/y1Dfw75e0uq4LpkngjcPGwJKjL8bi4a1wR6EG4qe4TpNdDJfU61J48SOmunEZDEizZBjsBfb5qs8J5S4hBp10q8Sw06LiBHp1EmJJJtIzGxNzvbagsP8NdQ78PjDsXMTzRB23LLDK8akn1OKgX+KqfMvEGSJYSSQup1V7m4IWUOgZT+KyyCwO3jY1e+D6RNLDHBCMY41CqPJ29SfUk3JPuapvGlid9XDP1AxmSSJ0idz3wxqR2g7dpBFx4+K5uKiZr+GXPxETNejdwwmHi0ipbpSkhh4Xvj6gsPzG9/3aoLQQzS9eGNA0uSAK2KoixtICcCAAAXAsAbZeKsPB7ib7S8OpnmVAq4w9JLKMMvvWBLW+nnxTScLmSdtRHA/UYvfrToqnM3N1ijbbwbX8iuXw5tr859pYckz7z7Sr/PWibTDQgtkY4ymdtgY2Qiw9hc2BvsKlmlx0es00rBpYVeUuvhg7M8d99muBdT4BAru4pwPU6sqZ10gwuFBEr2BxJ8MgJ29q2aXlVxe86Rhvx9HTxrluTuXyJ3N962jHaLTMR0n9lox2i0zEdP9Kqmk+z6/TTw9+nnljKFB2AMcWSy7XXK4+nvevpHAxjqdanvJHIB8PEq/4oa5NPyzF+E6jVNta3WKj38IFA8VJaHhsOlLGMNk4UMWdmJC3tu5Nhuf3q+LDatvTe/hpjxWrPp3QXKeiiln4oJI0cfbCO9Q23Qg23HisORlXTajiWlj7dLp5Y3jH5U60QlkRfZQ1zb0yrRNy5qxLqH0+vMC6mTqMggRiGwVNnY38IK2nlQLoptLFPIragsZZ27pHLkZltxuUBX4Fq6nSovDOb4f6RXiBlfLUTtA8ZSQIujOKQtmVwuHVXO/iQ19A/ibCph05Kgn7boxewvbrLtf2qR1nDI5NI2jIAgaLpBR+VAuK2+RYW+latVwI6jS6eCScl4JNPI0mG7mBg265bZW9za9Br/iJxsaDQSNHZZH+6hAHiSS4BAUX7Rk+w/LVd/hHxTTxvPoIJGeGPGWAurIxRgBKuMig9stz/7lXLiHAxNq9PqHc46ZZMIrbdSQBeoTfchQQBb8x3rLi3BBNPptQrlJNMzbgXzjdcXjO4sD2m+9io2oJileFgPJrTJrY1/FIg+rAf4mmxvpXJ/ScPpIp/unL/hvW+CZXUMpurAEH3B3FRExKNw2UpSpSUpSg59W9hb3rirfrD3fpWig9AvWTxkeRXRok8muh0BFjQRldeibYis/sq/NeKFVgL7te36eaiZiO44dRIdyFyPte37XqFi4oxmNkY3AXD1BB/8A2rPLIg9AT9KiE0sQNlFpBZ8vXz5Ppa48V5/HY+Itas4ba6/evn0a45rETuHvF9U2n00k7JcopOAYXJ8Bb+Bc2F/S9Qut4zPoyjasxPE4kuYkZWR44nnIsznqKUjcX2IIHm+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t5ViEpkVmUOxYoFjtkUwJyKZgeGxDWuPqDq4Jy+NOUJmlmMcQhjMuHZGCDYYIuROKAk3PYPm4Z8R4z0mKhQbA3JYjwpc7KrHZR7VHvzTsCBGQUEgKMz3QlVyAxUkAtvttY1p47w9m1kcyhuxfAVyrB1kjazIjYuLqd/Iri0HLRV4soupGsPTlXEqHOZl2DuLgPb8V773rltfJvUOa1782od8PMM0hcIo7GYElAAcVZsgTIboQBvbbIXrbwHi8upa2TxFAc1ITJWutgQUOxU3B+vtWiHgswlmlVcTK4IDYXVQCpUMHaym4vt6HYV18P4PLFJ1VEYdkCP3kq1rd+IiHebb72/elYvvqV599W6HXyu+sjyfLTKpTutkWV2W4QKfQCwNcHCdXJqCqE4u2n6t2ZyC+eO6l9kAFvc3v6VLJy6zM8hZA0rKz7OQTGCq+HU2APi/net+j5XSNVXIBVDBQq+AxuwvIzkqT6E2qOTJM9fvqcl5lW9Ic/tAdv5bahQ2MYHYodFuVuWsC2XiynzWqN5gHj6irqImiF27UkTN2VmCfgDWAv6gKCdzVwTluIXuSSxLE4RAksLEkrGDuNjvuK6hwiPb8e2w+9ktb2tnYj49KRgtpEYbKHp3Z5lZo3xMTFlykcWSdicLC5cqO039Ba43q/cFb7lb+mS/8AxYr/ANK8PCIT5iVv73d/xXrrghVFCqoVR4CiwH0A8VrixTTu1x45q2UpStmpSlKDg1X4jWmuvWJ4NclB26M7frW8mo1XI3Brl13FQoXuByYDY+nqdqzyZaY68151CYiZ6QlH1III3HyKqvE9bIHNmY9M2zx2F/e21TfWX+su3yK55NUisqjGz5XO1r+d/rvXB/EcNM1a7vy9fP2+fZpjmYns2JE2FuoSx/NYf7ha1qr8csvVyzO5w6mO3n28VYxIgGxWw28i30rmGrjzMXbiFB9LefHt7VTi+Hrfk/qcuvWes+/59e6aWmN9HHzVGfsUq5uCQql1OLi7qCQRax3qpPxuVtRpHeQqul6sU+7BG1C6bVNLmgFyF6EbDztLcX2NXviWuhiheWZh0UF2a2QAB82AN968WaEyKgwLuplFlvddkL5Wt4cC97kH2r1a610YqlouZtQzmFpIwxOm+9ZFGAn6t7xrKwt90oXJgfvBcH16uJcV1AbUTRzxN0NPCzWUmOQpNq1OILfdkhCCRfcCxIG9nj4dCBiIowp2IwWxF72Ita19679XpYwlgi42C2xFsRey29hc7fNSKCeMagCbotGgjPEZCWVpCTp9RiqjJ+0EE3sdvygDx2aDmKd9UoGAjEyxGM4AkGMSZBjIGzubhcCCo/UWf7Om/au+V9hvkbtf3udz7+tZQaWPqK+CZjYNiMrewa17fFBCcy8c1CNdI8Vj0uo1DRuAZHMWIVFZHIUMT53PxUQOYNSFKM8ZZmhCOqIWJkEjMojWYqBjHdWdwLE3uR3fQJ2TNVI73DBTiTsLEgtawHjYneomTRQLaExxAOSQmC2Yra5xtYkbb/SgpOr5lmm0s330MWOkmcsR/MbOaHsKydlumDdS3dIttvMtqeNyCZY7qYpGkhHaAQU00spIcyZs4eOx7QtmG97E2JtBEbXijIFyLouxPkjbYmszpUuTgmRtc4i5tsLm29qCo6Ti7MmnjaaOUMuilyiuCmU0aYMcyWDAmxNicHv7CU5X41JPIvUwwkjaTEYhoyGUBQBIzOLMQSyrYr82EjwwwSJnCi4MxN+njkykjKxUZbi4b18g12abRoGJRFUt+JgoBPyxA3/X3oKnrONyNNAzTIkaa+ePogMHCQQ6nudg13DYh7Y2s6W3F2yi4/qZFKtOisG0T5YKpxnmKMMFmYhCACMiGsSD5q8Lo4ss8Ez27sRltsO61/itMWi0/cixxdtgyhF2vZgCLfAP7UFe4TzHLJrViLI0Uo1OPaFt0HVRj94XbywJZQLrtt5uFc6aGINkI0DXyyCi+ViL3te9iRf5NdFApSlApSlApSlB4wv5rhlgI8biu+oji/ECgK4srHw3p+hBrDiOIpgpN79lq1m06hlULr+FGSQlAFFvP9ZvPj/rVg0Wr6ovgbe5Atf4964uIcTxKqEZSGBNwNwPax3rg47LwuXBF8n9u+nr+rTHF4tqO7PhOhtGAUw27h7nwT83rj1PBC2ZRVVb9q+9v8P8+KmtNqi65BGA9L2F/pvUbqOMWkXtYBb5KfO/61lxkcHOCkZJ/D019PTfb9fVNOfmnTqGhASwUY2/Db/Ee9QCcBkBDlBjlcx33xv/AL9vSrQupJTLBv7u2Vvpeor+nAJTcNiQAF/NcH2/Wrcb/KT4fi/p0+e3x6mOb9dHHOGO+ndEG/ZiBYeHU/QbCqlxDlXUpMVWLq6OOPsQOAzRNPFI+msxAIUI1gbKUKodgb3bjfF+hpZJwFugvZ2sBuB3EXsBe9QEnOjDrBBp5umILSQylosppelg5A7WA7rAm49vX2KzEx0YSh5OT5JFkvp8Y+hqBp4mZfunZkMQUBiqMCGZSD2ZWBFSnNulYtpRPGdUhdyYAE8CJtiHYLKAbGzH0B8iujifNsunEiyxRCRegUbqHpMk0ohZmJW6FCbkbggrvubSPDOOBo3mlfTmOPIl4mLKoVcmuT4NvapFNi5Zl6ZaaFpGBgBjLhi0Ci7RKWbE/kDAmz9IAki1cQ4QxlkiOjdyYSdPHmgOlzlm6RuXtHja4aO5QbLttV3fnKPKFVim++l6XfGy4/dNMGII3Uqvp83/AAkV4vOMFmcq6kdOwaJw7LKxSMqtsirNcD59KCM1PLs/TcohE0jarNg9mZS5MYDZbAqXxFwAZCdrk1wScvMq5x6MjbUCOP7qMxF4QLoIpPuVZ1t2NfI37ciRZNRzpAImdVlLhZWMfScsnS7WMigXUBrD59L1p0vMcbmNXDq8gXuwbp9Ro+tgJLWLY3Ptt77UFe4Ny4eqqvBhpxL1AhVI4/5BT+VE7C3UUNY3/EpNz4lOSdAztK5dXiivpoCGyVoo2Ylr23JyWM/MFea7nWBdO80Qke0LSr924XCxKM5tdEYggMR6E+BepfhnGI3kMcYbsyGQQ9IshCuquBjkpNiPg+bGgqGk5QliRF+z/eYQiGVSgXTMsjNKfxArlcElAc/B8Wrv1vKoaFwIQZDBqyLsCftDuhha5b8YCjFvyAWBWri7E+a8oKlxLlxg7pHpUfSvMr4BUdb9AKW6TyKhJkBu7ZG9jY3yWS5D4XJAD14SszQ6cPKcCXeOMRMGcMWY5Jlc7EMDe9wLDpwwPg29a7rUClKUClKUClKUCvCa9qJ428iLdW2btxtvv7GsOJz+DjnJMb15LVrzTpKI4IBG4IuK49fpFchpD2qDt4Fz6k1xcCaRhYtZU2xt3fqT6Vjx1pBZcrq/5bd22/p5Fefl4yuTg/GtSZjy9fftv/jSKTF9RKU0Wm6a4g3F7i/kA+nzXPqtAjNlIb3sqjwB/wDd6x4O7umTMCPAAG+22596juMSSBwpbIL3iw3Fr2vaqcRxGGvCVvOPdemon4+pWszfW+qd00OCBb3ttf1t6X/So/WcMRss2Ob3IINrW9q6dAXaMMz3LC4sBt/3NQnENRKJDdgTHtcDYZD1qeMz4aYKTfHMx01v6fPfW9FKzNp1KTW9tzc28/NRy8MQHZj1QQ2Xvv6j22NdaxvhYv3+4At+3tUBHqpTNfIXJwyt27H/AD+9X47Pip4fiUmd9vT579v3Tjrad6lOcU0XWiaMkrlbcD2Ib1+lcHGeX1nkeRX6bSRwqbICLwy9ZG9L7lgR81lzNI6aOUhzmFHcNjfIeLeK5OauLvp2VowGIh1DgFiFJQRWDAefxefT0r1oncMG5uWzIS0szPKzQHLEKoWCUTBVQeAWvc3JN/gATWv0d0ZMiuakZLa63BFxkCCR8giqfxHmDU6eUB1ErwyuLQhlVkbTvIC6ksbJ5JFycbhbm1des5l1AlZgkckETpE+CnJyY0kMiOXxA79o7EkC+XgUGWl5RCYWlxKTCUCNAkY+6khIWMGyErIxuPULttasNBycsTZdQX+5yxjVcuhJ1VLG9yxJbIkm9xa1t9nL2tnk1C9d4ir6YSqIcsQHdbAhmOZHgOLZXPaKhnkdSZR9pv8Ab+n1/tLGLA6rp4HT52sV+7/Bte/pegnv9GTnI0eoaMzdUSWRWukzZdt/DKS1m3Hcbg1h/oQFljkEoJiZWUlFL2WPpFC5NwmJYhRaxN97WqM0T2iXULJN1217xYtM7I6HWvDh0mYoAIr2IAxxv6G+3lDTSOerIJm++1Q6h1UpU4zzRqOgWwsAAo29AaDq1HKN4jGk7IH0yaaQhVJdEDBSL/gbvf32b4vXVouXunqTqOpcnPwiqzB7WEjr/MVfy3FxYXJtvOVnHGW8UAxn2rGvWJ8G9Y0GaSkeDUgjXF6jkQk2FSKLYAUGVK1Fjv42H/esRKdvf1oN9KUoFKUoFYNECQSLkePis6VExE9xrEQuTYXPk/SvTEL5WF7Wv8VnSo5a+Q1qgW9gBc3+prFUXI2tkfPv+tVvm7/+vhf/AKmT/lp6r/KvCo9Jrlj1UbJrS07RapXbDWIxLES77yKpB6bCwwuu1OWvkbfRkQLsLAe1eCJRcWG+5Hvf3qE5z4U80SywELqtM3VhY+CyjuRv7DrdT9QfSqgNXOvDpuJlgmq1/RVG8jTwSSLHEBfyVWQufF2JpyV8ja8do7ARtta+9hWJhW2Nhj6D6VWtR/DzQhCqoyzC5GqDt9pD/wBfq3uWvv7elrVF8qcRfVajhE01i76XWZEeGKtCmX643/WnLWfoncrxq4EkRkkVXRhZlYAqQfQg7EVzablrSolo9NCqtlcKigEEAG9h6gD9hVK52jHS4323HU0At7g9C4H18frXfyDBHJq+vodLJpNGscsUqSMoznV1AHRWRsGTF7sbEhh5FWQua6BQ4kKLne+RAyvbG9/7u30rOPgOlDK6wRB0UKjhFyVQCAFNtgASPoar3OfCodVr+HxaiNZIyNUSreLhIyDtWOl0C8P4jp4dMzDT6uObKAuWRHhCMJIgxJS4YqQDbddqCb0fL8MBJghijLXuURVJuQTew97Vk3C4ypRo48C2ZUgWzyzyt75d1/evm3Feeo14qdT9oUQ6aUaTo790Tfz5r2t2yiK2+6wsfarDz5y5pJdXoHkhR2n1GEjH86CCUhTvuLqp/SgtWh5d0sMhmSCFZmJJkVFDktuTla9zc3PrepGDTIi4qqqtybAAC7EsTb3LEk/JNfOv4n8WjjEHD01C6W69QybnBIf5KgAE90yp/sxtVv5L4+Nfo4dSNi696/1ZF7XXf+0Db4tQS5jQegrYPivnfPfBZJdX9ol0Ees0sOnti0uDA5l5GRLHNsQoAJX61cuFSo+lhfS2WJoo2iBBsIyoKi17jttUWnUbHbMy3UN5a4H6C9eiBfaq1rtbJ1BnYNGfA8f41O8OeVhk+IBGwA3+pN68zhP4nXiMtscVnp6f58urW+KaxEvV4jCJej1IxNa/TyGdvfG97V2V8pn0sLa4IiqmHElaTWS7zvOR1xp4FQZYYFULPZQoOxr6tXqMmOP++mA/z8VlSgUpSgUpSgUpSgUpSgi+L8GXUSad2Zl+zyM4A/NlG8RF/I2cm49qh+GcmtHNC82rmni0xJ08TqvYSpS7yAZSkKxAv4+atlKDCaPJSvuCP3FqitDy9EmiTRSfewrEIjkPxKBjvbwfpUxSgpTcjzkdJuJaltL4MeMfVKeMDqAMyLbX82PmpHivKSOIDpZDpZdKCsLxqrAIwCsjI4sykBfm4BvVkpQVNuSVbSzwSTyPLqZEkmnIUMzRtGy2QdqqBGqhR4FSun4EserfUxuydVbSxC2Dutgsn9lwvbceRa/ipelBA8x8vvqZIZYtS+nlg6gVkRHuJAoIIkBH5faufQ8plDJK+qmm1TxtGs8gX7pW3+6jRQq91idt7CrNSgiuH8Ahi0a6PHKERdIhvzAizFvlrkn5NckXLACaJXmdzonyVmAye0bxAP8A7L+fW1WClBFcL4KsM2onLF5NQykk/lRFCpGv9kdx+SxNe8K4Kunm1EiMcdS6yNHYYrIFCswPuwC3+R81KUoKrxjlKSWSYxa2aCHUfzolVWv2hCY3e5iJUWNvrsasWi0aQxpFGMUjVUUeyqAoH7AV0UoI9eEp3Z9zMSST877e1dOjgwULe4Hg+tvSt9Kwx8NixzzUrqfv3Wm0z3Vs8sJ/SX23CD+VjfpffdW9s+pfx0+3xerJSlbqlKUoFKUoFKUoFKUoFKUoFKUoFKUoFKUoFKUoFKUoFKUoFKUoFKUoFKUoFKUoFKUoFKUoFKUoFKUoFKUoFKUoFKUoFKUoFKUoFKUoFKUoFKUoFKUoFKUoFKUoFKUoFKUoFKUoFKUoFKUoFKUoFKUoFKUoFKUoFKUoFKUoFKUoFKUoFKUoFKUoFKUoFKUoFKUoFKUoFKUoFKUoFKUoFKUoFKUoFKUoFKUoFKUoFKUoFKUoFKUoFKUoFKUoFKUo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MSEhUUEhQVFhMVGBgaGBcXGB0dFxsYGBoYFxwcGBgZHCggGBsnGxgXITMiJSkrLy4vGCA1ODMsNygwLisBCgoKDg0OGxAQGzQlICQuLywvMCw3Ny4sLC8tLywsNywxLywyMCwsNC84LC4yLTcsLC8sLC83LCw0LS0uLCwsN//AABEIAOEA4QMBIgACEQEDEQH/xAAbAAEAAgMBAQAAAAAAAAAAAAAABQYCAwQBB//EAEIQAAIBAwIFAwEGAgYIBwEAAAECAwAREgQhBQYTIjFBUWFxFCMyQoGRBzMVUmJysfAWc4KhsrTB0TVkdIOS4fE0/8QAGQEBAAMBAQAAAAAAAAAAAAAAAAECAwQF/8QALhEBAAICAAQFAgQHAAAAAAAAAAECAxEEEiExE1FhkaFB8CJxgdEFFCMyseHx/9oADAMBAAIRAxEAPwD7jSlKBSlKBSlKBSlKBSlKBSlKBSlKBSlKBSlKBSlKBSlKBSlKBSlKBSlKBSlKBSlKBSlKBSlKBSlKBSlKBSlKBSlKBSlKBSlKBSlKBSlKBSlKBSlKBSlKBSlKBSlKBSlKBSlKBSlKBSlKBSlKBSlKBSlKBSlKBSlKBSlKBSlKBSlKBSlKBSlKBSlKBSlaNHrI5lzidXS5GSkEXUlSLj1BBH6UG+lci8ThKswljxR+mxyFhJkFwJvs2RAt7kVnrtbHChkmdY41td3ICi5Ci5O25IH60HRStB1cfU6Wa9UrnhcZYA45Y+bX2vXN/Tmm6by9eLpRMVd8xgrAgEM17AgkD9aCQpUTwzmbR6h8NPqoJXsTjHIrNYWubA+Nx+9atLzhw+Rgkes0zOxsFWZCSfgX3oJuleGoKTmmHcxpNKBcZRxMU2NjZzZdiDvf0qtrRXurNojunqVXf9IpSrMukkCre7SSRIotubnM2sPioqXnR/8AyqC4XLqySAN84RBbbH83gVnOekKTmpC7Xr29UTivMs8TrG8yZOqlejpyQ2f4cHklsb+L2Irjn4pMYJZhLqi0D4yxs8URGwNwFjO3cNr39RVZ4ivZWc9e2n0a9Aa+X8N1yaowYl2ZpgkoknlYC4LqyhWUbhHG42YCrnyegSOaJfEWomUfALZgfs4qcebnnp2TTLzynqVA6znPh8MrRS6uBJFNmV3CkHzvfxU3FKrAMpDKRcEG4IPqCPIrdszpWhdWhkMQZeoqhyl+4KxYAkexKsP0NRvGOa9FpHEep1MUTlQwV2scSSAbe1wf2oJmlc3DtfHPGssLq8b7qym4NiRt+oNZ6TVJKoeNg6G9mU3BsSDv9QR+lBupSlApSlApSlApSlAqofwr/wDDx/r9V/zEtW+qFwDl/W6RlRNah0okkcx/ZwGIkdnI6mZI3bzQQXGEB4PxYHwddKD9DPFWnnLiksfDtVw/VkmeL7O0Mx8ajTjUwgP/AKxdg4/Xe5qw6zlAyaTVabrWOpnabPH8OUiSWtlv+G1/muvnPlWLiMAik7XQho5ALlGHx6gjYj/qBQVz+JWrMfFIFMrQQTabpaidR3RxNMPz3tFkwVMz4yvU/wDxC0McHBpooEVY0WMIg2FhIm1/n3PvXbquCLLqzPIQ8baZtO0TLcFWcOSTfxta1q0PyhI/D5dD9pJjYjoOyXeONWVlRzl95jjYHba1B0cuSakykTcMh0qYn72OeNyTcWXFI1NiLm9/y1Dfw75e0uq4LpkngjcPGwJKjL8bi4a1wR6EG4qe4TpNdDJfU61J48SOmunEZDEizZBjsBfb5qs8J5S4hBp10q8Sw06LiBHp1EmJJJtIzGxNzvbagsP8NdQ78PjDsXMTzRB23LLDK8akn1OKgX+KqfMvEGSJYSSQup1V7m4IWUOgZT+KyyCwO3jY1e+D6RNLDHBCMY41CqPJ29SfUk3JPuapvGlid9XDP1AxmSSJ0idz3wxqR2g7dpBFx4+K5uKiZr+GXPxETNejdwwmHi0ipbpSkhh4Xvj6gsPzG9/3aoLQQzS9eGNA0uSAK2KoixtICcCAAAXAsAbZeKsPB7ib7S8OpnmVAq4w9JLKMMvvWBLW+nnxTScLmSdtRHA/UYvfrToqnM3N1ijbbwbX8iuXw5tr859pYckz7z7Sr/PWibTDQgtkY4ymdtgY2Qiw9hc2BvsKlmlx0es00rBpYVeUuvhg7M8d99muBdT4BAru4pwPU6sqZ10gwuFBEr2BxJ8MgJ29q2aXlVxe86Rhvx9HTxrluTuXyJ3N962jHaLTMR0n9lox2i0zEdP9Kqmk+z6/TTw9+nnljKFB2AMcWSy7XXK4+nvevpHAxjqdanvJHIB8PEq/4oa5NPyzF+E6jVNta3WKj38IFA8VJaHhsOlLGMNk4UMWdmJC3tu5Nhuf3q+LDatvTe/hpjxWrPp3QXKeiiln4oJI0cfbCO9Q23Qg23HisORlXTajiWlj7dLp5Y3jH5U60QlkRfZQ1zb0yrRNy5qxLqH0+vMC6mTqMggRiGwVNnY38IK2nlQLoptLFPIragsZZ27pHLkZltxuUBX4Fq6nSovDOb4f6RXiBlfLUTtA8ZSQIujOKQtmVwuHVXO/iQ19A/ibCph05Kgn7boxewvbrLtf2qR1nDI5NI2jIAgaLpBR+VAuK2+RYW+latVwI6jS6eCScl4JNPI0mG7mBg265bZW9za9Br/iJxsaDQSNHZZH+6hAHiSS4BAUX7Rk+w/LVd/hHxTTxvPoIJGeGPGWAurIxRgBKuMig9stz/7lXLiHAxNq9PqHc46ZZMIrbdSQBeoTfchQQBb8x3rLi3BBNPptQrlJNMzbgXzjdcXjO4sD2m+9io2oJileFgPJrTJrY1/FIg+rAf4mmxvpXJ/ScPpIp/unL/hvW+CZXUMpurAEH3B3FRExKNw2UpSpSUpSg59W9hb3rirfrD3fpWig9AvWTxkeRXRok8muh0BFjQRldeibYis/sq/NeKFVgL7te36eaiZiO44dRIdyFyPte37XqFi4oxmNkY3AXD1BB/8A2rPLIg9AT9KiE0sQNlFpBZ8vXz5Ppa48V5/HY+Itas4ba6/evn0a45rETuHvF9U2n00k7JcopOAYXJ8Bb+Bc2F/S9Qut4zPoyjasxPE4kuYkZWR44nnIsznqKUjcX2IIHm+1i4jGJ4nikF45FKsBcXBFjuNwfkVBajlYSqy6jUTzDpyRoX6YKdVWjZxhGoaTBiuTXsCdtzf0I7Mnfwzi4mLgRyIyBWxcKCyOGwYWYjfFtjYi24FQen5yNg8sEix9CKZ8cSY1ZpVZnOdigCKQFuxudtjaxaXQKkrSAkl0jQg2taPO1tr37zf6DxXJqOUYhBLEZJSJYRAT2ZLGplZQtkAuBKRcg7KL3NyZGGm5khebogMLu8auccHkiyzRRllcYPuVAOJsTak3MsCSdJiwfqPH42DJGstyb7KVZbH1JApoeXY4ZjKjNYtI4TFLBpTkxzCdQjIsQCxAyPoABhxLlGDUySNIZAZVRDiwAARsiV22LAKrH1VQKDVHzjDkMVk3Fg7ABBK0fUWNhlmDYgXtiD25X2rdy9zD9pWPON45XhSYBgArqwXJo7MTYMwFms24NrEGt+t5ViEpkVmUOxYoFjtkUwJyKZgeGxDWuPqDq4Jy+NOUJmlmMcQhjMuHZGCDYYIuROKAk3PYPm4Z8R4z0mKhQbA3JYjwpc7KrHZR7VHvzTsCBGQUEgKMz3QlVyAxUkAtvttY1p47w9m1kcyhuxfAVyrB1kjazIjYuLqd/Iri0HLRV4soupGsPTlXEqHOZl2DuLgPb8V773rltfJvUOa1782od8PMM0hcIo7GYElAAcVZsgTIboQBvbbIXrbwHi8upa2TxFAc1ITJWutgQUOxU3B+vtWiHgswlmlVcTK4IDYXVQCpUMHaym4vt6HYV18P4PLFJ1VEYdkCP3kq1rd+IiHebb72/elYvvqV599W6HXyu+sjyfLTKpTutkWV2W4QKfQCwNcHCdXJqCqE4u2n6t2ZyC+eO6l9kAFvc3v6VLJy6zM8hZA0rKz7OQTGCq+HU2APi/net+j5XSNVXIBVDBQq+AxuwvIzkqT6E2qOTJM9fvqcl5lW9Ic/tAdv5bahQ2MYHYodFuVuWsC2XiynzWqN5gHj6irqImiF27UkTN2VmCfgDWAv6gKCdzVwTluIXuSSxLE4RAksLEkrGDuNjvuK6hwiPb8e2w+9ktb2tnYj49KRgtpEYbKHp3Z5lZo3xMTFlykcWSdicLC5cqO039Ba43q/cFb7lb+mS/8AxYr/ANK8PCIT5iVv73d/xXrrghVFCqoVR4CiwH0A8VrixTTu1x45q2UpStmpSlKDg1X4jWmuvWJ4NclB26M7frW8mo1XI3Brl13FQoXuByYDY+nqdqzyZaY68151CYiZ6QlH1III3HyKqvE9bIHNmY9M2zx2F/e21TfWX+su3yK55NUisqjGz5XO1r+d/rvXB/EcNM1a7vy9fP2+fZpjmYns2JE2FuoSx/NYf7ha1qr8csvVyzO5w6mO3n28VYxIgGxWw28i30rmGrjzMXbiFB9LefHt7VTi+Hrfk/qcuvWes+/59e6aWmN9HHzVGfsUq5uCQql1OLi7qCQRax3qpPxuVtRpHeQqul6sU+7BG1C6bVNLmgFyF6EbDztLcX2NXviWuhiheWZh0UF2a2QAB82AN968WaEyKgwLuplFlvddkL5Wt4cC97kH2r1a610YqlouZtQzmFpIwxOm+9ZFGAn6t7xrKwt90oXJgfvBcH16uJcV1AbUTRzxN0NPCzWUmOQpNq1OILfdkhCCRfcCxIG9nj4dCBiIowp2IwWxF72Ita19679XpYwlgi42C2xFsRey29hc7fNSKCeMagCbotGgjPEZCWVpCTp9RiqjJ+0EE3sdvygDx2aDmKd9UoGAjEyxGM4AkGMSZBjIGzubhcCCo/UWf7Om/au+V9hvkbtf3udz7+tZQaWPqK+CZjYNiMrewa17fFBCcy8c1CNdI8Vj0uo1DRuAZHMWIVFZHIUMT53PxUQOYNSFKM8ZZmhCOqIWJkEjMojWYqBjHdWdwLE3uR3fQJ2TNVI73DBTiTsLEgtawHjYneomTRQLaExxAOSQmC2Yra5xtYkbb/SgpOr5lmm0s330MWOkmcsR/MbOaHsKydlumDdS3dIttvMtqeNyCZY7qYpGkhHaAQU00spIcyZs4eOx7QtmG97E2JtBEbXijIFyLouxPkjbYmszpUuTgmRtc4i5tsLm29qCo6Ti7MmnjaaOUMuilyiuCmU0aYMcyWDAmxNicHv7CU5X41JPIvUwwkjaTEYhoyGUBQBIzOLMQSyrYr82EjwwwSJnCi4MxN+njkykjKxUZbi4b18g12abRoGJRFUt+JgoBPyxA3/X3oKnrONyNNAzTIkaa+ePogMHCQQ6nudg13DYh7Y2s6W3F2yi4/qZFKtOisG0T5YKpxnmKMMFmYhCACMiGsSD5q8Lo4ss8Ez27sRltsO61/itMWi0/cixxdtgyhF2vZgCLfAP7UFe4TzHLJrViLI0Uo1OPaFt0HVRj94XbywJZQLrtt5uFc6aGINkI0DXyyCi+ViL3te9iRf5NdFApSlApSlApSlB4wv5rhlgI8biu+oji/ECgK4srHw3p+hBrDiOIpgpN79lq1m06hlULr+FGSQlAFFvP9ZvPj/rVg0Wr6ovgbe5Atf4964uIcTxKqEZSGBNwNwPax3rg47LwuXBF8n9u+nr+rTHF4tqO7PhOhtGAUw27h7nwT83rj1PBC2ZRVVb9q+9v8P8+KmtNqi65BGA9L2F/pvUbqOMWkXtYBb5KfO/61lxkcHOCkZJ/D019PTfb9fVNOfmnTqGhASwUY2/Db/Ee9QCcBkBDlBjlcx33xv/AL9vSrQupJTLBv7u2Vvpeor+nAJTcNiQAF/NcH2/Wrcb/KT4fi/p0+e3x6mOb9dHHOGO+ndEG/ZiBYeHU/QbCqlxDlXUpMVWLq6OOPsQOAzRNPFI+msxAIUI1gbKUKodgb3bjfF+hpZJwFugvZ2sBuB3EXsBe9QEnOjDrBBp5umILSQylosppelg5A7WA7rAm49vX2KzEx0YSh5OT5JFkvp8Y+hqBp4mZfunZkMQUBiqMCGZSD2ZWBFSnNulYtpRPGdUhdyYAE8CJtiHYLKAbGzH0B8iujifNsunEiyxRCRegUbqHpMk0ohZmJW6FCbkbggrvubSPDOOBo3mlfTmOPIl4mLKoVcmuT4NvapFNi5Zl6ZaaFpGBgBjLhi0Ci7RKWbE/kDAmz9IAki1cQ4QxlkiOjdyYSdPHmgOlzlm6RuXtHja4aO5QbLttV3fnKPKFVim++l6XfGy4/dNMGII3Uqvp83/AAkV4vOMFmcq6kdOwaJw7LKxSMqtsirNcD59KCM1PLs/TcohE0jarNg9mZS5MYDZbAqXxFwAZCdrk1wScvMq5x6MjbUCOP7qMxF4QLoIpPuVZ1t2NfI37ciRZNRzpAImdVlLhZWMfScsnS7WMigXUBrD59L1p0vMcbmNXDq8gXuwbp9Ro+tgJLWLY3Ptt77UFe4Ny4eqqvBhpxL1AhVI4/5BT+VE7C3UUNY3/EpNz4lOSdAztK5dXiivpoCGyVoo2Ylr23JyWM/MFea7nWBdO80Qke0LSr924XCxKM5tdEYggMR6E+BepfhnGI3kMcYbsyGQQ9IshCuquBjkpNiPg+bGgqGk5QliRF+z/eYQiGVSgXTMsjNKfxArlcElAc/B8Wrv1vKoaFwIQZDBqyLsCftDuhha5b8YCjFvyAWBWri7E+a8oKlxLlxg7pHpUfSvMr4BUdb9AKW6TyKhJkBu7ZG9jY3yWS5D4XJAD14SszQ6cPKcCXeOMRMGcMWY5Jlc7EMDe9wLDpwwPg29a7rUClKUClKUClKUCvCa9qJ428iLdW2btxtvv7GsOJz+DjnJMb15LVrzTpKI4IBG4IuK49fpFchpD2qDt4Fz6k1xcCaRhYtZU2xt3fqT6Vjx1pBZcrq/5bd22/p5Fefl4yuTg/GtSZjy9fftv/jSKTF9RKU0Wm6a4g3F7i/kA+nzXPqtAjNlIb3sqjwB/wDd6x4O7umTMCPAAG+22596juMSSBwpbIL3iw3Fr2vaqcRxGGvCVvOPdemon4+pWszfW+qd00OCBb3ttf1t6X/So/WcMRss2Ob3IINrW9q6dAXaMMz3LC4sBt/3NQnENRKJDdgTHtcDYZD1qeMz4aYKTfHMx01v6fPfW9FKzNp1KTW9tzc28/NRy8MQHZj1QQ2Xvv6j22NdaxvhYv3+4At+3tUBHqpTNfIXJwyt27H/AD+9X47Pip4fiUmd9vT579v3Tjrad6lOcU0XWiaMkrlbcD2Ib1+lcHGeX1nkeRX6bSRwqbICLwy9ZG9L7lgR81lzNI6aOUhzmFHcNjfIeLeK5OauLvp2VowGIh1DgFiFJQRWDAefxefT0r1oncMG5uWzIS0szPKzQHLEKoWCUTBVQeAWvc3JN/gATWv0d0ZMiuakZLa63BFxkCCR8giqfxHmDU6eUB1ErwyuLQhlVkbTvIC6ksbJ5JFycbhbm1des5l1AlZgkckETpE+CnJyY0kMiOXxA79o7EkC+XgUGWl5RCYWlxKTCUCNAkY+6khIWMGyErIxuPULttasNBycsTZdQX+5yxjVcuhJ1VLG9yxJbIkm9xa1t9nL2tnk1C9d4ir6YSqIcsQHdbAhmOZHgOLZXPaKhnkdSZR9pv8Ab+n1/tLGLA6rp4HT52sV+7/Bte/pegnv9GTnI0eoaMzdUSWRWukzZdt/DKS1m3Hcbg1h/oQFljkEoJiZWUlFL2WPpFC5NwmJYhRaxN97WqM0T2iXULJN1217xYtM7I6HWvDh0mYoAIr2IAxxv6G+3lDTSOerIJm++1Q6h1UpU4zzRqOgWwsAAo29AaDq1HKN4jGk7IH0yaaQhVJdEDBSL/gbvf32b4vXVouXunqTqOpcnPwiqzB7WEjr/MVfy3FxYXJtvOVnHGW8UAxn2rGvWJ8G9Y0GaSkeDUgjXF6jkQk2FSKLYAUGVK1Fjv42H/esRKdvf1oN9KUoFKUoFYNECQSLkePis6VExE9xrEQuTYXPk/SvTEL5WF7Wv8VnSo5a+Q1qgW9gBc3+prFUXI2tkfPv+tVvm7/+vhf/AKmT/lp6r/KvCo9Jrlj1UbJrS07RapXbDWIxLES77yKpB6bCwwuu1OWvkbfRkQLsLAe1eCJRcWG+5Hvf3qE5z4U80SywELqtM3VhY+CyjuRv7DrdT9QfSqgNXOvDpuJlgmq1/RVG8jTwSSLHEBfyVWQufF2JpyV8ja8do7ARtta+9hWJhW2Nhj6D6VWtR/DzQhCqoyzC5GqDt9pD/wBfq3uWvv7elrVF8qcRfVajhE01i76XWZEeGKtCmX643/WnLWfoncrxq4EkRkkVXRhZlYAqQfQg7EVzablrSolo9NCqtlcKigEEAG9h6gD9hVK52jHS4323HU0At7g9C4H18frXfyDBHJq+vodLJpNGscsUqSMoznV1AHRWRsGTF7sbEhh5FWQua6BQ4kKLne+RAyvbG9/7u30rOPgOlDK6wRB0UKjhFyVQCAFNtgASPoar3OfCodVr+HxaiNZIyNUSreLhIyDtWOl0C8P4jp4dMzDT6uObKAuWRHhCMJIgxJS4YqQDbddqCb0fL8MBJghijLXuURVJuQTew97Vk3C4ypRo48C2ZUgWzyzyt75d1/evm3Feeo14qdT9oUQ6aUaTo790Tfz5r2t2yiK2+6wsfarDz5y5pJdXoHkhR2n1GEjH86CCUhTvuLqp/SgtWh5d0sMhmSCFZmJJkVFDktuTla9zc3PrepGDTIi4qqqtybAAC7EsTb3LEk/JNfOv4n8WjjEHD01C6W69QybnBIf5KgAE90yp/sxtVv5L4+Nfo4dSNi696/1ZF7XXf+0Db4tQS5jQegrYPivnfPfBZJdX9ol0Ees0sOnti0uDA5l5GRLHNsQoAJX61cuFSo+lhfS2WJoo2iBBsIyoKi17jttUWnUbHbMy3UN5a4H6C9eiBfaq1rtbJ1BnYNGfA8f41O8OeVhk+IBGwA3+pN68zhP4nXiMtscVnp6f58urW+KaxEvV4jCJej1IxNa/TyGdvfG97V2V8pn0sLa4IiqmHElaTWS7zvOR1xp4FQZYYFULPZQoOxr6tXqMmOP++mA/z8VlSgUpSgUpSgUpSgUpSgi+L8GXUSad2Zl+zyM4A/NlG8RF/I2cm49qh+GcmtHNC82rmni0xJ08TqvYSpS7yAZSkKxAv4+atlKDCaPJSvuCP3FqitDy9EmiTRSfewrEIjkPxKBjvbwfpUxSgpTcjzkdJuJaltL4MeMfVKeMDqAMyLbX82PmpHivKSOIDpZDpZdKCsLxqrAIwCsjI4sykBfm4BvVkpQVNuSVbSzwSTyPLqZEkmnIUMzRtGy2QdqqBGqhR4FSun4EserfUxuydVbSxC2Dutgsn9lwvbceRa/ipelBA8x8vvqZIZYtS+nlg6gVkRHuJAoIIkBH5faufQ8plDJK+qmm1TxtGs8gX7pW3+6jRQq91idt7CrNSgiuH8Ahi0a6PHKERdIhvzAizFvlrkn5NckXLACaJXmdzonyVmAye0bxAP8A7L+fW1WClBFcL4KsM2onLF5NQykk/lRFCpGv9kdx+SxNe8K4Kunm1EiMcdS6yNHYYrIFCswPuwC3+R81KUoKrxjlKSWSYxa2aCHUfzolVWv2hCY3e5iJUWNvrsasWi0aQxpFGMUjVUUeyqAoH7AV0UoI9eEp3Z9zMSST877e1dOjgwULe4Hg+tvSt9Kwx8NixzzUrqfv3Wm0z3Vs8sJ/SX23CD+VjfpffdW9s+pfx0+3xerJSlbqlKUoFKUoFKUoFKUoFKUoFKUoFKUoFKUoFKUoFKUoFKUoFKUoFKUoFKUoFKUoFKUoFKUoFKUoFKUoFKUoFKUoFKUoFKUoFKUoFKUoFKUoFKUoFKUoFKUoFKUoFKUoFKUoFKUoFKUoFKUoFKUoFKUoFKUoFKUoFKUoFKUoFKUoFKUoFKUoFKUoFKUoFKUoFKUoFKUoFKUoFKUoFKUoFKUoFKUoFKUoFKUoFKUoFKUoFKUoFKUoFKUoFKUoFKUo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Exciting</a:t>
            </a:r>
            <a:r>
              <a:rPr lang="en-US" dirty="0" smtClean="0"/>
              <a:t> scenario:</a:t>
            </a:r>
          </a:p>
          <a:p>
            <a:pPr lvl="1"/>
            <a:r>
              <a:rPr lang="en-US" dirty="0" smtClean="0"/>
              <a:t>Input: address(</a:t>
            </a:r>
            <a:r>
              <a:rPr lang="en-US" dirty="0" err="1" smtClean="0"/>
              <a:t>es</a:t>
            </a:r>
            <a:r>
              <a:rPr lang="en-US" dirty="0" smtClean="0"/>
              <a:t>)/location(s)</a:t>
            </a:r>
          </a:p>
          <a:p>
            <a:pPr lvl="1"/>
            <a:r>
              <a:rPr lang="en-US" dirty="0" smtClean="0"/>
              <a:t>Output: datasets of </a:t>
            </a:r>
            <a:r>
              <a:rPr lang="en-US" b="1" dirty="0" smtClean="0">
                <a:solidFill>
                  <a:srgbClr val="0070C0"/>
                </a:solidFill>
              </a:rPr>
              <a:t>multiple </a:t>
            </a:r>
            <a:r>
              <a:rPr lang="en-US" dirty="0" smtClean="0"/>
              <a:t>sources relating to the input</a:t>
            </a:r>
          </a:p>
          <a:p>
            <a:r>
              <a:rPr lang="en-US" b="1" dirty="0" smtClean="0">
                <a:solidFill>
                  <a:schemeClr val="accent1"/>
                </a:solidFill>
              </a:rPr>
              <a:t>Open </a:t>
            </a:r>
            <a:r>
              <a:rPr lang="en-US" b="1" dirty="0" err="1" smtClean="0">
                <a:solidFill>
                  <a:schemeClr val="accent1"/>
                </a:solidFill>
              </a:rPr>
              <a:t>mashup</a:t>
            </a:r>
            <a:r>
              <a:rPr lang="en-US" b="1" dirty="0" smtClean="0">
                <a:solidFill>
                  <a:schemeClr val="accent1"/>
                </a:solidFill>
              </a:rPr>
              <a:t> platform</a:t>
            </a:r>
          </a:p>
          <a:p>
            <a:pPr lvl="1"/>
            <a:r>
              <a:rPr lang="en-US" dirty="0" smtClean="0"/>
              <a:t>Support data integration from different datasets</a:t>
            </a:r>
          </a:p>
          <a:p>
            <a:pPr lvl="1"/>
            <a:r>
              <a:rPr lang="en-US" dirty="0" smtClean="0"/>
              <a:t>Openness and reusability</a:t>
            </a:r>
          </a:p>
          <a:p>
            <a:pPr lvl="1"/>
            <a:endParaRPr lang="en-US" dirty="0" smtClean="0"/>
          </a:p>
          <a:p>
            <a:endParaRPr lang="en-US" dirty="0" smtClean="0"/>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115955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of endpoints</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3074" name="Picture 2" descr="https://encrypted-tbn1.gstatic.com/images?q=tbn:ANd9GcTPp7YyhsMR7fr_vkq5saQXCBMQEItzfVBo8B1yNXGRW6rCPLfFiw"/>
          <p:cNvPicPr>
            <a:picLocks noChangeAspect="1" noChangeArrowheads="1"/>
          </p:cNvPicPr>
          <p:nvPr/>
        </p:nvPicPr>
        <p:blipFill>
          <a:blip r:embed="rId3"/>
          <a:srcRect/>
          <a:stretch>
            <a:fillRect/>
          </a:stretch>
        </p:blipFill>
        <p:spPr bwMode="auto">
          <a:xfrm>
            <a:off x="304800" y="3200400"/>
            <a:ext cx="1752600" cy="1403476"/>
          </a:xfrm>
          <a:prstGeom prst="rect">
            <a:avLst/>
          </a:prstGeom>
          <a:noFill/>
        </p:spPr>
      </p:pic>
      <p:sp>
        <p:nvSpPr>
          <p:cNvPr id="3076" name="AutoShape 4" descr="data:image/jpeg;base64,/9j/4AAQSkZJRgABAQAAAQABAAD/2wCEAAkGBxQSEBAUEBQUFRQUEBAQDxAUFBAUFRUUFBQXFhUVFBQYHCggGBolGxQUITEhJSorLi4vGB8zODMsNygtLisBCgoKDg0OGhAQGiwlHyQsLCwtLCwsLCwsLSwsLCwsLCwsLCwsLCwsLCwsLCwsLCwsLCwsLCwsLCwsLCwsLCwsLP/AABEIAHsBmAMBEQACEQEDEQH/xAAcAAACAgMBAQAAAAAAAAAAAAABAgAEAwUGBwj/xABCEAACAQMDAgUCBAQCBwcFAAABAgMABBESITEFQQYTUWFxIoEUMpGhB0JSsRUjYnKywdHh8BYzNHOCkvEkJUNTVP/EABsBAAMBAQEBAQAAAAAAAAAAAAABAgMEBQYH/8QANhEAAgIBBAAEAwYEBgMAAAAAAAECEQMEEiExBRNBUSJhcRQygZGx8AahwdEVM0JS4fEjJEP/2gAMAwEAAhEDEQA/ANbmvoTywUADNAC0DATTEKTQMBpAwUwATSDoUmmAtA0KTQIFAAzTH0TXQMBagBaBCsKAFIoKENAUQNQFDa6ADTAhG1IfoYyKQAoGKwzUvkExQcVN0VVjVpEQKkYGFJq+gTFFC+EfYGqGUhGpMZf6J0o3UwiRgrMkjIW4LKuQD6A+tcfiGrWkw+dJWk0nXsy8cHN7UGHotw0rRCF/MQ4dcfl9MtwBj33ofiGljijleRbX0/f8OwWObe1LkpXMelmXKtpJVipyMjkA98HaujHkWWCmun7ktU6MGaqwOp8M2lgkscl11CFXR0kWFNYwykMod2XHIGw/WvB8T1ufZLFixXaabddNVwk/37G+LHG02z1jqF1HEAZZEj1EqrOyrk84BY7/ABXwEMc5Oopv6Hp2q5PEutdGaOd2MqTrLI0huEZW1EnJDBc6DjbHHpX6R4RnxZsShCLi1Vpp/wAvdHlahOPL5EVQNhsK99JJUjibbGCk7DcnZQNyT2AHc0NpK31/IVHovUPBEc6xSRkwOUQyppyu6gthf5Wzn29q+AwfxNn0sp48i8yKb2u+e+OebX8/merLRxmlJce5x/im3jtpRbQIxIUPcXEoOWz+VIuBjbJI+K93wfV6rXN58jSiuorpfXt37X+Rz6iGPEtse/dmjdR3A/SvoGkcqbML2yntj4qXjTKU2VpbYjjcVjLE0aKaYkcW42zvxmkospvge4jwefgd/wBKc40xRlYqW5Pt80KDYOSR12qug4QaqAATQACaBgJpgSkAuaAsBNAxTTEKTQBKBiEUBQDQHQppgKTQBGoGLmgRNVAwZoGA0AKy0DFpAQGhBQ4kp2gJqpisDCkUJUgAik1Y7E4pfcK7CDVbrFQc007ARhWTRSBSGBVyQMgb7k5wPc43qWB3vgODp6XEei8866w4jjCSRr+U6tIZcsdOeT9q+R8c1eqy4ZY/LqHq+38vpz7fmd2nhBSu+TrPEzrJDLbrcxwTPGQpLoGAbbOknO4yMivl9InDLHJKDlFPn99HZN2qT5PGb2xaAmNlCldsAgjHYqw2I96/UsObFmwxnifwv98/M8dxadMqrVIAng/tVfUDaeJeqv1C58xxhEHlwRnB0LtrY/6TEZ+MV5fhnhi00WvVvlmmXLfZWgskTdVAbgsAAT+le1DFGPSOWU2yzqqySxZ+L5rba2W3Ts0jQPI7fL6uPavF1+hhqn8cpV/L8jqxTcFwjs+r+OHisbQr5bXlxEHxpPlooOHlZc7DsB3PxXymLwF5ddPD/oi+/wBDteqrGperOO6l4kvLhdM7W7L6eSQR7q2rINfTaPwKGkyLJim/pfD+TRyZNU8iqSNRJEc5U4Pccg/bsa9qUHe5OjnTVUyuLlwcFQcbbEg/pvWfmzTppMvYqsYTljpxpyDnJyffFPe5Pb1+Itu3kyJb4I343q4w5BytBMILZ77ftQ4K7Fu4oyYqqEb4rTOcUg0xC0hgzQMGaYA1UCBqoAmqkMXNMQKAFJoAFMYDQDFoAFAwZoAGaBoQmgQKQyUwCWoGTAoAUihhYtQMGaLHQ+qrFRMUUApFLoYpqWMxkYrN8FDKauDE0MyEYyDuMj3GcZH3Bo7br0DoxkUtrHYGpN10NFzoXU/wtzHPpL+WJGCD+YmNlUfqRXB4hp3qNPLEvX+6ZpjltlZrbhjPJJLcYkllbXIxAO/AAzwoAAA9BVaXS48OJYorhBOTbsKxBRhQAPQbCutRSjSJAq1KiBmWA7ZBwd9v+tqqiXIuqgAwOK3SoxbsNMRUuLobhd+QT2/51jLKqpGkYPtmOCDO7cdh6/NEMdrkuU/RFnSMk9yAufZeB8CtFCKba9TL0oGKoCz021Es8UZOkSOserGcajgHHziufV5ngwzypXtTdfQuEd0kvcy9Z8JXMUujQxZj/lvGCytjuCOPg152DxTSanE8scijXafDX1/4NpY5we1qzH1To5t/KFwUEzjUsQ3YKNi7Y2UZ2rXSeIYdXkccStL/AFdJv5LsWTFLGvi/IqAV6aMSE0CAWosdG/pHOZrCIPLEjcNIinHOGYA1M3UW0VFWzsuvp0+1n8l7V2+hWLrI3DZ7Fudq4sLz5I7lI3n5cXVGm8V9BjhEE1sS0E4BQHdgcZxn3H9jW2DNKVwl2jPJBRpx6ZT8SWAW5VIrd4dSR6YS2tiT3GCefTPbtV4Z3C3K/mGRc0kJL4TvFKAwONZ0puh3IzgkHC/fFC1OLn4uheXP2J0fp403okt3laOF8FWC+S65BZhkasEcDP5TtRlnzGpVb/McF3aNlY+E2k6Y8wic3BkQwAH80RK5IXgjBY/aspahLNtv4fX6lrG3C65Of6Z0O4uNXkQs+k4YjSoB9NTEDPtXRPNCH3mRGEn0gzdGmgnhjuo2TXIgwcYYagGwykg89j3pLLGcW4PoTi0+UXPHthHb30kcK6U0RsFySASu+M1GlnKeNORWWKUqRq+ldJnuWIt4mkIxqxgAZ4yzEAVrPLCC+J0TGLfQ/VuiXFtp/ERNHqOFJ0kE84DKSM+1GPLCf3XYSg12ZYfDF28XnLBIY8agw05K+oTOoj4FS9RjUtrlyNY5VdFK96ZNE6RyxsruqPGmxLK5IUgDPJBGOdquOSMlafAmmnTLl54VvIozJJbuqAZZvoOB6lVJI+4qI6jFJ0pDeOSVtFWz6JcSorxRO6NJ5SsuDl8ZxjOeO/HvVSywi6bCMW1aB1bodxbafxETR6s6SSrA/DKSM+1EMsMn3XYOLXaM1t4XvJIfNjt5GjI1Bhp3Hqqk6mHwKl6jEpbXJWNQlVpGy8d9HjgeyW3QgyWsbMo1MWkJxnB7n0FZabK5KTk/UvJFKqKTeC78JrNrJpxnmMtj/UDav2q/tOK63E+XL2NDW6EAmk2FEzRYUTFFAKRSY7JmlYxtVXYqARSYCmlQyRQs7BY1LOfyooJY/AFZ5JRxxcm6Xq2UueD1Cx8Jibp1vDdK0cqamDDSXTU5OO4IIPFfA6jxqen8RyZsD3QdJp3TpV/J+p6UdOp4lGXDOK8WrFBN+FtkxoCtczuCXYkZWNCdscEkbdq9/wAFz6rWP7Rml8PKSXS/D3+pz51DH8EVyaA1777OYxsKhjAnNEVyNklanNiRZtIhnnOPY/3PNXiS7M5SZaJrYhEoEYbs/Qft/epn91lQ+8azn4rlq/odJdtZQVAByQBn19N66Mck1SfJhJNMZ5lHJHxyf0FOWSMe2JJseFg2CpGDjfO33PampJq1yKvRnS9EtunI6PddQh1qyuIomOAynI1OV9RwP1r5zxPxLUuMsWDF2mm38/ZX+p2YcMbTkz0/qV/FDGZJ5EjjyB5jsFXLcb+9fnsME5z2QVv2R6m5JWzyfxNHbSTyz297FM0hy0ZkTWoHCxcAqPTn5r7z+H9U8UVp8uJxfpKuH9fZ/PpnnarHue5Sv5GiLV9U2cIpNTYxTSKOgzVHMWuk/wDiLf8A8+L/AGxUZPuP6MqP3kdN/EOxle+zHHI4MUQBVHYZ+rbIGK5dJOKxctds1zpufCM3itPIsenW7/8AehlkZfTGc/u+PtS0735ZzXQ8iqMYs3NwV/xyHXj/AML9Gf6vqx98ZrBX9mf1NHXmr6Go8Li7/wAVk8zzMapfP1atGnfRzt/Titc/l+Qq+RGPd5hOgf8Aede/1bn/AGpqebrF+H9BQ7mVenSv/gVxpZsi4QLpLZA1xZAxwME/qaqaX2lX7f3Er8pmO1txH0uN7uWYQNMxS3gVAxbJB8x27ZU7dqcneZqCVpdsEvg56Nh4hUGy6UVR0X8XFoWQ6nCnONTe+Af0rPD/AJmTn0fRU/ux49TRfxNX/wC4yf8Alw/7Nb6P/KX4k5/vmXodpp6ZPJPNKlqZgGit1TzGYaRu7flXjb2qcsrzJRSbr1CK+Btvg2XVFjPRYiiSrCLuIqJm1uU14LZ7A5OMVlC1qHyrp9Fyry+vUxfxDW6N9B+G83R5cf4Xy9WnVk5xjbPHPbHaq0vl+U1Lv1DLu3KjeXYX/tBbeZjV/hw0enmeZNnH/p11gr+zOv8Ad/RFf/T8DS9C6jHH1CcQx9RmuGMqzQyPa+Wd85bjSB2JPBrbJFvGrcUvRqyYtKTq7K8F48fQJmiJjJvGX6TgqrSDKgj22puKepV88f0Dny39TD1C4L+H7ZpmLYvMFiSW0gyDnnjIpwVal7fYH/lqyx/EuS5F3bfhvM0eUn4XytWkvk8Y2zjT9sdqWk2bJbu75sMu61RsfGFtLJ1bpixsqS+Tq1kBgpVmLHSeeDtWeCUY4Zt9WVNPehfDbQjq0iobya4VpRcTyFEiXA3/AMtd9OcAZ9sUs27yVdJeiFGt/rZ5z15cXd0MYxdXGB7ea2P2xXo4vuRfyRk+2UKuxUShcgKagomaLAGaOwIRTdAgZpWOg6qptUKi5YdYubcH8NMYsnLaUhbPzrU1wavQYtSv/IrNIZHDo7fqPjiSCwsySkt7OmvSy6UCByDI6qRgYGAAdz8V8b/gaza2eKNqEXVnofaNsE32cf1vxNJeafPt4VddhNE8gIH9JVhuPvtX0Xhfhc9DNqGRuD7T9/dfP3ObLlWRcrk1Jr3JNM5wOhHIxUtIEzE1TLgoElKQIuWWSuTqPYEkfsB/81riurMZ8MaW5Vdic+uN8fPpVSyRQlFszlqsRguJdIyQT8VM5bUOK3OihK2d8Yz2rCTvk3SoWNAWAJI32wTzUxSbSYS4RaFovvW6wxRl5jMqW6g5AAPcgbmqWOKdpC3N9jPjtiqpewuTYeJetveyR6xpigRUhjP8z6AHlb3zkD0HzXh+G+ER0s5zly23+V8HTlz70kjVaF9B+gr2lGPsYEJqWxgNKximkM6GtDlCrkEEHBBBBHII3BFAG6/7Y3v/APQ3/sh/vorD7Ni/2/r/AHNPNn7mnu7t5XLyOzucZZjk7cVtGMYqkiG2+zY23VhNdxS3zOyjCl0+llCg6SNOOCc7b81lLHtxuONFKVyuR1lt1qOOQSzdRNxHGHaG3EZDkkEDXgAEgE7n9q5HilJbY46b9TdTSduVnEjrUqvdNG2gXJk85djlXZiR7fmPHrXb5UWop+hhuabr1G6R4guLUMIJCqscsuFYZ4yARsaMmGGTmSCM5R6Mlp4ru4g4SY4d2kbIRvrY5ZhkbEk52pS0+OVWuhrJJdMr3HXriRAkkrMBL5w1YJD+ueftxVLDBO0vkLfIrdU6jJcSGSZtTkAE4A2AwNhtVQhGCqIpNt8mfpHiC4tQwgkKqxyykKyk+uGB3qcmCGTmSHGco9Au/ENzKkkcsrOkrK8itg5KkEY2+ngbDA2ojhhFppdBub4Z1g6hC0aJb9Te3t9CrJbSIzyLj8ypJjOPYH/hXJsnbcsdv3NrVUpUjQeMuurcXoltyyrFHHFC+6t9DM2odxu5/SujT4nCG2XryROalK0YbvxneuhjadsEaWIWNWYehYDP6UR02JO6B5Je5q/8Tl/D/htX+SZPNMeB+b55x3xWvlx3b65Jt1Qr9TlNutuXPkrIZVjwNmOd8843O3vS8qO7dXIbnVF+08V3kUPkx3DKgGlRhCVX0ViMgf2qJabG3ua5LU5e5Tu+tXEkkMjysZIVVIXGAVC8bgbnc7nmmsMUmkuw3vsu3XjO+coWnYaGDqFVFBYcFtI+r4O1QtNjiuhvJL3NHeXTyyPJIcu7F3bAGSedhWiW1UhMw6qLAgNVFiolAwUqYENO64QC1IyZpWMlV2gBmp5GQtk5JJOlVBO+FX8qj0A9KmMIpt1ywbdAcZq3yJBt3w66uMnfHtt8b1mpU1YSXBZvUABPc7DmtZpJWRC7oouKzkrNhGFS0CB5YznjPOCRn5xU7VdjLEsOlDkAb4A3O2OONu9aOO2PNGalb4HtJjoJb+XbV6gDuPWrxSe34vQicafBgnuNfAO3qMZqJ5FLouENvYqrkY9wP3oS4NC7+GUEH07CttiuzDc+h6smhWapGKaQw+U2nVg6dWnVjbVjOM+uKjet22+auvWh06sxtVJDDJGVxqBGQCMjGx4NSpqXXI6rsSiwAaPQaOjqzlBQApoAGKABigEDTQMGmgKFK0wF00ATTQArLQhsUrQFAIpgKRQAtAEagYlAEoABNAAoAjUDFpADFKhg00UvQdgK0qYWDFCTHYpBrOmVwLk0cgPAmp1X+plUf+ogf76mc9sXJ9JN/kNK3RtuteHpre48nSzlsmFkUnWueQBwR3HauDReLYNTp/OvbXab6f769zWeGUZbSh1GyaBgkpUSFQ7RAgsinjXjYE77VvptbDUJvG7S9ff6ev4kzxuHDKprr7iQLmpsYGOfT1GRkZ9xSfKAuW8jHOsDSRkEAgfG/NaRcm+TKSS6K11HpOx+KmaaZpCVlcnisywqMgg79sU0rQFhomZFz+Ycg9/Q/pitNspRV9oyUlGTEFj3yM/f96nyPUfmIyx2g7n9KtYvcTyew6RYz+3tWijRLlY1OyUAigaADSYwgZIA3JOABuSfQDvSfCsEeleAOiyJBcLdRYSUoVSQD6gAc5Tkdua+C/iTXY558c9PP4oXyvTr19T09Jjai964ZnvfDkNpFNLa23nTAFoo2YMcngLqOAozn1wO9cH+MarWSjizZdsenXH4uvX+RssEMabirZ5VI7lnaZi0rMWlZtjq7jHYDjFfoWmxRxYowh1XH/B5c5OUrYua1FQuaaA6LNaHKCgCE0DBQFAzQAM0AdZbeCCYYpZLmGISKrKHz/MMgZJGTiuR6tbnFRbo2WHi2yn1fwusMLyC7gkK4/y1P1Nk423O9Xj1DnJR2tCljpXZzddJmQmgBc0ASgYtAgZoAFAyE0UAKAENMQMUDJpoAhAoGLpFFABlooLF00bQsGmlQWDTTSoZCtKh2RUyQNuccgD7k8UmqHZ1/hPw9bPLG0t7bvIroyW0EsbHUDkBidzuOAPvXy/i/i+WMJY8WJq00217+y/v+R2YcCtNs9LuM4YKQGIOknffscZ3GcV8AlTtrg9Q8J6r0qWCaRbklpWYySSn/wDIWP5wfT0HbGK/U/DZ4MunjLB939H7P5njZtym1IqaK9FRpGdikVFDBp9ifYc0UBbE+gANhRj+Zhn/AJ1akoqnx9WYtX0Y5LtcfSVY52G//CiWWHpyNQYkdkcjVgDkipWN+pbyL0LmB2rejIhpgIaAJQAM0rChdVIZM0DFNKxlmy6pPBk20nlMeXEcTN8BmBxXLqtLDUR2z6/H+5cJuPR2HgjxTKPxb9QuWeKKBZQXWNdOGwcaAMk6lAHrXyfjXg0McMbwLlyr+R24M7be45y/8ZX00jvHO0EbMTFAqQtpT+XUWUkt3PvXdpf4b00cS8xXL1Ilq5Xwaq6u5ZW1TyeY3Gsoit99IGa9rSaOGlhsx9e3JhPI5u2YcV17WyLIRQ/kB0FWcoKBne3NgkXT7dIDbSSTl01GNmaZmbSPKYj6SueTj8tefGbllblaS+fX1OhqoKjTt4RyzxR3MT3KKWe2AcHYZKrIdi242rb7T03FqL9SXi9E+TB0/wAM+ZbpcSXEcMbSPGS4OzKcAc7kkH4Aqp6ipbFG2Ssdxts0NzHpd1DBgrModfytg4yvsa3TtJmbR6V1mzt5endPF1P5KiOMq2ktqPlDb22rzMcpxyz2K/8As65KLirZxvWum2ccWq2uzM+oDy/LZdu5zjbFduPJlk6lGl9TGUYJcM2HiTp8SdM6fIiKrvjW4GGbUhY6j33ArPDOTzTTfA5pKCF6x0+Jej2UqookaQ65AMM2deQT34H6U8c5PUSjfASivLTN54mezsTbn8HHI0kQBUhQqqmNwMHLHVz7Vz4VlzX8dUzSe2NcFAQWtpZrdvbpK9zIxggc6kiRizKu43wo5xz6VpeTJk8tSpLtk1GMd1dlfqVlBedOku4IVglhfTNGn5GGVycccNnPOxFVCU8eVY5O0+hNKUdyRd6vHaWln0+ZrZJJXgQKhwEYlFZ3kGPqIztn+qoxvJkyTjupWVLbGKdFDxHYQXHT4722iELeYI5ol2Uktp2A2zqxv6GrwznDK8UnfrZMknHcjcXvRBZJDHB08XjldVxM6axngqu23fbsMc5rGOXzW3Ke32RbhtSSjZoPH/Qo4Pw80KGITqdduf5HABOB25wR6iujS5pTuMndepGSKXKONrsMSYoGQmmAmaAJmgCOaSGxM07AmaVgAtSsdC6qLHRA1CYUXvD17HBdRTyj6YvMkOACxIjbAX3JwPvXneJ4nl0s4QXLVfzRrie2aZr+sXTXszz3Sgu+AqciKME6Y1+MnJ7kmstB4di02FQqy8mSUpWY4kCjAzj0yxH2ydq9DHjjjT2qjN2+xi9U5sW0QyVO8e0XzN+SPgkUt1jodLQ4+gKM7j/mAKFj/wBlEua6Lf4Zc8Z+a12RM3NsyE1ZIppgLigAUAM2KRQun4piomikOhTQADSGKaQCsoIweMg49wcj96TipdlJtdBJptoKATStACm+UOhagaN+as5gZoEdSevRpB0rQdT28kjyx4IwNZOMnbJB2rk8mUpZL6ZvvVR+RdgvbOG7e9W4L58x47YRuH1uNwzHbG5qHHLLH5W38SripbrNP1DqiP02CLV/mi6mlkTB2DFznPH81bQg1mcvSkQ2tiXzOdzXSZHf3PUbC6srSKe5aJokTUFjcnUE0kE6CMfFedGGbHklKMbv9+50NwlFJs0XU+n9OWJ2gvJJJAP8tDGwDHPBOgY/WuiE87kt0FX7+ZDjCuGbROoWd3063gnn8iSAjlGbOARkADfIPzmsdmTHlcoq0y7jKCTdUV/E3WLV+nW0Fs7Exy40spD6VDDW3b6iQfvV4MeRZpSmu0Kco7EkV/4g9YhuHtjA+sLBhtiMEkHSc99qekxSgpbvcWWSdUZrDq1rdWMdpeSGB4WzDNpLKQM4Bx7EjBx2pTx5MeV5IK77Q1KMo7ZCdV6xbW1g9nZyGZpX1Tz6Sq4ypIXPOygd9s75ox48k8qyTVV0gcoqO2JvPESW0lj0yO6kaEm3RoZgpZQRGgZXA3wQR+lYYXkWSbgr55Rc0nFJmg8S9bt47GOysnMoD+ZNOQQCQdW3G+rHsABXRhxzlkeTIq+RE5JR2ov9R63B1BIXa8ezmRNEyYl0PvkldBAO+cb9+KzhinhbWzcim1Nd0c14ru7YmFLV5ZiikS3MrOfMJOwVW4A37DnvzXTgU+XNJX6IznXSNB5hrcghfagYmaVhRM0WFAoGQmluAFOxgNKXYIWoKBmlaCgaqdpDoBkpb/kOga6W9thQjGpl2MWpGEJTUQscIBzWm1R5YuzGkhU5j23yV4U+uR2+R6VldO4javs2UEupQcYznY4yMHBFdMXuVmDVOhhVEsU0wAaAMf4hckE7gZOxwPv96zeSNtFbXVjtWgrFxSoLIBQOxTU8jNx0PoL3cVyYWAmi8sojfldW1ZGex+nbtXj+J+LfYcmNTXwyu36pqvT1XPJ0YcHmp16GmsLO5klaFYmMisVkUq2UI7McaV+53rol4hixwU8mSKi+U/dfKkLyG3SRj6zbtBJ5UkqF1AMqR6sJnhWbnVjfHxUafXLUw3riPp6X869vbkqWLY6fYsCADYDcDLAc+9d8FFLijFjk1doRBTiMhApUvcDca6o5wF6AQNVAwa6BWAtQMXVTEAmgAZoGAmgAZoGITTECkBBQM23WevSXMVtG4ULbx+WhUHLbAZbJ5wo4rLHiUJSa9S5S3JI1OK1JoUmgQKAAaQw9qYwUqABNHQ6F1VDkOhS1TuHQNVG5hQGpytsaFIqdrGSjoYDU2BlsYdcsSf1Sxp/7mA/31lmnsxyl7Jv8kOKtpHbdf/h8/wCI/wDpNPkuSTqbHlHO49SPTGa+Y8P/AIlx+R/7N717L73z+vudmTSy3fD0cr1q1ihlMMTGV4zi4m2CK/8A+tBySO5r3fDtTl1ieVx2x9F6/Vv+hz5Yxx8J2UdFepsowsgIyBkDJwKTajwHpZmeyH9R/Sh479SVk+QBZe/7UeXQeYZo00jA9/3OTWkY7VRDdsx3U2gDAzn3xUZJ7VwVGNlVr0ngAe5Or9qjzpPpFrEvcWG4wcsxK5+rONvQ5xnFTGbjzfHrY5QVcD3dtn6l3P8AcY7VeTHu+JChOuGYIrtl2YZHH+kPnPNZxyyhw+f1/wCSnjT5RcinVxt252II+RW8MkZdGTi0Zcd6sRf6R0ia6YiFQcfmZmVVX5JP9s1y6rWYtNHdkf8AVlwg5dHpXhHwobLzHeTW8iIrKowihSSME7k/Ud/2r4Hx3xX7dtjGFRi3V8vn9D1NNh8v1NzfxuY5BEVWQq3lswJUPj6SwG5GcV8/jcVJbujrfXB8/wDVOlTW8rrcA+YWZ3c7hyxyXDDkE/8AQr9R0WTDkwRlgdx/T5M8macZVLspKWX8px7cj9P+FdCTjzF/2JdM2ETEgEjHtXRG2uTNhLVTl6IQNVRYzc5rc5gE0AwE0CBmgAUFANMVEzQAuaABmgCE0DEoEGgYCaAFJoAgNAxNVTuQUTVSch0DVRdDoXNS2OgGkMjVUgQKgYKOwJT6AWpGiAUAMy1UlyCYY1GRqyBncgajj2GRk/epadcDs7rwVddNE8UccVw87N9Es8S4VgC2V0nSnB33PvXynjH+IvHJypQXe32+fq/0OvB5Sa9zrOu+K7O1k8m5m0OU1FQsrYU5ALFAdOd6+Uw+H6jNHfijaR2yywjw2eRdShtkciymWWI5ZcE61ydxJkA59+/zX6N4XqJ5MCjkhtkuH7P5o8vNBKXDtFBnrvcjOholJZcHG4Ofjf8A3U6uhN0mbLFdBzkY0DK9zNpG3JOBmonLai4xtmvkOTk7n1rnfZsuDG1SyhkNVEQ0eV/IcD+k7r+nb7YppSj91/h6CcU+zLO+pM6dwcMOCP8AVPeqlJyjdckRVOivbyaG+rg7ZPb0JqIS2St9FzVotXMhAGnG4Pz7Edq1ySkujOKT7KgIdgJfqB2AZVIz2xgbVinbqbtP3/6NGqVxOx/hs8VtdSOx0Ri1naQknSAulidPHY1438QaKEtJcI/FuS/Pg10uR7+XwUereI7m6neZZp4UP0wRRyMgWIZ0lwNi5zk/OO1V4f4Dp4adLNG2+bDJqZOXwlCa8mfAmnmlA3CysrAH1BxkV6ml8P0+lk5YlV9/ujKeWU1yYsj0rt4M+SGm+gFIqGirFK1DiFm2BrY50AmgQKAJTGCgAA0AgUAKTTAGqkOgGSlYweZRYCs1DYwZqbChaQyVV0AKVoCU+KtACoGCkMlCAhqm0AKXAyEUNV0IGKmhkxToAhaajYmxsVboRKOALvR+pm1lEyrrdEk8pT+XzGQqpb/RGrJ+K4/ENO8+neJetfrZpikoytmtZ2LO8jF5JGLyyHlmPP29B2FPBhhgxqEOkOUnJ2Y2arbAeS3ZSuoEakWRc90b8rD2NRjlHJe13Tr8V2gaaJGfqXALYOcLzgc/tWkpJL6CavgtrfqTggr6asAH7g81osqunx9TJwdCPfL2yfYA/wByMUebH0GoMqyTFzvsOwrNycnyaKO1GN6TKQjVLGQHHzQuABrI+KNzCjcSdGlFnHcj6oWaQMRzGysU+v2ONj/0eWHiGN6mWlk6kqa+dq+Pp7FeW63mvhs3lIWJWduyqMn7+ldOfJDFDfkaS92KKbdIxXTMmYmADIdDYYEAjkAg8jipx5lkxrb1+/yJeOpclZZDzncd+M/NFspr0LgugQQwIyOOQ2/Axz8GtVOMlU1+/kZ7WuhlvlPOR7Ef2xVrPF98C2MaG4DEgA4AyCe/2pxybnVA40ZCKuiQU11QwVFDJmmBs81ZzgzQACwoAUvTAUyUrCiazTGKTRQC0qGAmkMlIAU12BKGgRKVMYCaLroAUgJSGCq/0iBUDJTSGTFN/ICYpUBKACRVSQkQLS2jsIFUoishosAE0gFJqWx0K7bUSfA0jEay5KLFhYSTPohRnf8ApUZ/U8Ae5rPLlx4Y78slFe7KScnSPYLvwrFPaW0M4IaGKJQ6FQ40qAy5wdjg/wC6vzrH4vm02qy5cTtTbdPp2+H9f2z03gjKCT9Dz7xrOsEhs7SPyY1CtcS4IeYkZChjuU9T3O3Y19J4NDPq39qzzv2Xovw6T/oc2dxgtkUcw52r6VnIjGlERl276bJD5RkGBLGssTchlYA7e4zgisNPqMeZyUHzFuLXqmv3wOcWuyusJZgFBZjwoBJ/St8jjFbpNJfMSVmNtqHwBgrMo2PSujz3TabeJpDtkgAKv+s5wB9zWOfU4sEd2WSX79uxxi26R7L4P6I9rYpBPoZsylwPqXEjE6Tkb84r898W1cc+rebFa6+vCqz0cMHGG1mr8ZRtaWDiwhCZ+l3jCjykP5pMcscbDnGc9q18Ok9brIrUzv6+r9vYWX/x4/hR4+IwAABt/f3NfoqioqkecYz8UgBIcUmAM0hlmyHJ+1aY/ciZbDVumZ0HNO16BQuKkYCKVDLpatTmBQBCaBgpASmAM0rGCkATVMYtSBKAJTuhkpWwBVJ8CBWYyUDBTSANO2BKLAhpyfAgVAyYp0FjBapIVhp2AM0WBDQwEJqGyqATUtjoxk1JVCFqm2AQaabA6LpfjG9i0x25tkQsqhBbADJIGSVYEn3rx9X4Piz3knJuvdm8Mzjwkdj458cm1lEFoI5Jl3naTUY4x2U6SDrOxxnYV8t4b4I9ZcptqPp+/Y68mo2cI4Trviia8CieC3BX8ssZmDqO4+okFT6V9P4b4TLQzbhkbi+06r69dnJlzeYuUaNtzXsPkyRnsbCWdtFvG8jYzhBn7k8AfJFY59RiwR3ZJJL5/vkqMXLhHtCeHklsLe3ul3SKIHBGUdVAJRh9x71+cy8RyafW5NRp3239Gm/VHpeWpQUZHFfxAmSzRLSzj8oyrrnmAIPlZI0iQ7szEb77D5r2vCI5vEMvn55Wovj6/T0+Rjmcca2xVHCuNhX2kujhRgasijY2fX7uJQkN1PGi/lRGGkfYiuTNoMOZ3OPJSm49HpHhrxW0XSpbm+laVkmeNMhQ7sQuiMaQNyTz8ntXyfifha+2Rw4V2k/p7nXiy/A2zkU/iRfnJP4Y5JOhonOAf5cq4z6V6a/hnTtL4mn9f+DP7TM565ufMdnKRxljkpFqCA9yoYkj4zX0Onxyx41CUnJr1ff4nPJ27qiuy1q0IV1yKTXABghVu5BHI2/UU4RjL6kuTRcRABgVsooluyNRL2EgZqbGEPT3BRhkucMRg/I/4VDyU+h7TZ10HKQU0MNMAGgBDUjJSBEFNDIaJdgCkBKbBENSMFAEqv8ASADUDIKaEE1UuwQKkAUDDVMQRQIYU0AKABSGCgANRLoaFrMoxHmo9ShWNEuwItJDCaYjLaOVdWHKsrKfQg5B/aqUVKLi+mBWtTlAx3Z/8x2O5ZmOWYnuSaxwxUMaUeBy7MhrQRikqX2UeqeC+qyAGMFVQcIscKD5OlRk+9fH+KYouW53f1bO3E3R3Wdh8Cvk8qpnZE5j+IVqj2E5dQTGhkjPdWBAyD9zXqeA5Zw1kFF1udP5oyzpODs8bHFfpa6PKEelRSADvSQMSedj5cZJ0L5sip2DtpBbHrgAZrleOPnb65r9Cr4MfcVsIyCrQGQU12IxS96Uhld2xgjkEYP3rGfC3LvgOy/ZuSpzv9bD7CtsUm1z7mbXJlNayAWoAFAyvd7YI54qZcIq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jpeg;base64,/9j/4AAQSkZJRgABAQAAAQABAAD/2wCEAAkGBxQSEBAUEBQUFRQUEBAQDxAUFBAUFRUUFBQXFhUVFBQYHCggGBolGxQUITEhJSorLi4vGB8zODMsNygtLisBCgoKDg0OGhAQGiwlHyQsLCwtLCwsLCwsLSwsLCwsLCwsLCwsLCwsLCwsLCwsLCwsLCwsLCwsLCwsLCwsLCwsLP/AABEIAHsBmAMBEQACEQEDEQH/xAAcAAACAgMBAQAAAAAAAAAAAAABAgAEAwUGBwj/xABCEAACAQMDAgUCBAQCBwcFAAABAgMABBESITEFQQYTUWFxIoEUMpGhB0JSsRUjYnKywdHh8BYzNHOCkvEkJUNTVP/EABsBAAMBAQEBAQAAAAAAAAAAAAABAgMEBQYH/8QANhEAAgIBBAAEAwYEBgMAAAAAAAECEQMEEiExBRNBUSJhcRQygZGx8AahwdEVM0JS4fEjJEP/2gAMAwEAAhEDEQA/ANbmvoTywUADNAC0DATTEKTQMBpAwUwATSDoUmmAtA0KTQIFAAzTH0TXQMBagBaBCsKAFIoKENAUQNQFDa6ADTAhG1IfoYyKQAoGKwzUvkExQcVN0VVjVpEQKkYGFJq+gTFFC+EfYGqGUhGpMZf6J0o3UwiRgrMkjIW4LKuQD6A+tcfiGrWkw+dJWk0nXsy8cHN7UGHotw0rRCF/MQ4dcfl9MtwBj33ofiGljijleRbX0/f8OwWObe1LkpXMelmXKtpJVipyMjkA98HaujHkWWCmun7ktU6MGaqwOp8M2lgkscl11CFXR0kWFNYwykMod2XHIGw/WvB8T1ufZLFixXaabddNVwk/37G+LHG02z1jqF1HEAZZEj1EqrOyrk84BY7/ABXwEMc5Oopv6Hp2q5PEutdGaOd2MqTrLI0huEZW1EnJDBc6DjbHHpX6R4RnxZsShCLi1Vpp/wAvdHlahOPL5EVQNhsK99JJUjibbGCk7DcnZQNyT2AHc0NpK31/IVHovUPBEc6xSRkwOUQyppyu6gthf5Wzn29q+AwfxNn0sp48i8yKb2u+e+OebX8/merLRxmlJce5x/im3jtpRbQIxIUPcXEoOWz+VIuBjbJI+K93wfV6rXN58jSiuorpfXt37X+Rz6iGPEtse/dmjdR3A/SvoGkcqbML2yntj4qXjTKU2VpbYjjcVjLE0aKaYkcW42zvxmkospvge4jwefgd/wBKc40xRlYqW5Pt80KDYOSR12qug4QaqAATQACaBgJpgSkAuaAsBNAxTTEKTQBKBiEUBQDQHQppgKTQBGoGLmgRNVAwZoGA0AKy0DFpAQGhBQ4kp2gJqpisDCkUJUgAik1Y7E4pfcK7CDVbrFQc007ARhWTRSBSGBVyQMgb7k5wPc43qWB3vgODp6XEei8866w4jjCSRr+U6tIZcsdOeT9q+R8c1eqy4ZY/LqHq+38vpz7fmd2nhBSu+TrPEzrJDLbrcxwTPGQpLoGAbbOknO4yMivl9InDLHJKDlFPn99HZN2qT5PGb2xaAmNlCldsAgjHYqw2I96/UsObFmwxnifwv98/M8dxadMqrVIAng/tVfUDaeJeqv1C58xxhEHlwRnB0LtrY/6TEZ+MV5fhnhi00WvVvlmmXLfZWgskTdVAbgsAAT+le1DFGPSOWU2yzqqySxZ+L5rba2W3Ts0jQPI7fL6uPavF1+hhqn8cpV/L8jqxTcFwjs+r+OHisbQr5bXlxEHxpPlooOHlZc7DsB3PxXymLwF5ddPD/oi+/wBDteqrGperOO6l4kvLhdM7W7L6eSQR7q2rINfTaPwKGkyLJim/pfD+TRyZNU8iqSNRJEc5U4Pccg/bsa9qUHe5OjnTVUyuLlwcFQcbbEg/pvWfmzTppMvYqsYTljpxpyDnJyffFPe5Pb1+Itu3kyJb4I343q4w5BytBMILZ77ftQ4K7Fu4oyYqqEb4rTOcUg0xC0hgzQMGaYA1UCBqoAmqkMXNMQKAFJoAFMYDQDFoAFAwZoAGaBoQmgQKQyUwCWoGTAoAUihhYtQMGaLHQ+qrFRMUUApFLoYpqWMxkYrN8FDKauDE0MyEYyDuMj3GcZH3Bo7br0DoxkUtrHYGpN10NFzoXU/wtzHPpL+WJGCD+YmNlUfqRXB4hp3qNPLEvX+6ZpjltlZrbhjPJJLcYkllbXIxAO/AAzwoAAA9BVaXS48OJYorhBOTbsKxBRhQAPQbCutRSjSJAq1KiBmWA7ZBwd9v+tqqiXIuqgAwOK3SoxbsNMRUuLobhd+QT2/51jLKqpGkYPtmOCDO7cdh6/NEMdrkuU/RFnSMk9yAufZeB8CtFCKba9TL0oGKoCz021Es8UZOkSOserGcajgHHziufV5ngwzypXtTdfQuEd0kvcy9Z8JXMUujQxZj/lvGCytjuCOPg152DxTSanE8scijXafDX1/4NpY5we1qzH1To5t/KFwUEzjUsQ3YKNi7Y2UZ2rXSeIYdXkccStL/AFdJv5LsWTFLGvi/IqAV6aMSE0CAWosdG/pHOZrCIPLEjcNIinHOGYA1M3UW0VFWzsuvp0+1n8l7V2+hWLrI3DZ7Fudq4sLz5I7lI3n5cXVGm8V9BjhEE1sS0E4BQHdgcZxn3H9jW2DNKVwl2jPJBRpx6ZT8SWAW5VIrd4dSR6YS2tiT3GCefTPbtV4Z3C3K/mGRc0kJL4TvFKAwONZ0puh3IzgkHC/fFC1OLn4uheXP2J0fp403okt3laOF8FWC+S65BZhkasEcDP5TtRlnzGpVb/McF3aNlY+E2k6Y8wic3BkQwAH80RK5IXgjBY/aspahLNtv4fX6lrG3C65Of6Z0O4uNXkQs+k4YjSoB9NTEDPtXRPNCH3mRGEn0gzdGmgnhjuo2TXIgwcYYagGwykg89j3pLLGcW4PoTi0+UXPHthHb30kcK6U0RsFySASu+M1GlnKeNORWWKUqRq+ldJnuWIt4mkIxqxgAZ4yzEAVrPLCC+J0TGLfQ/VuiXFtp/ERNHqOFJ0kE84DKSM+1GPLCf3XYSg12ZYfDF28XnLBIY8agw05K+oTOoj4FS9RjUtrlyNY5VdFK96ZNE6RyxsruqPGmxLK5IUgDPJBGOdquOSMlafAmmnTLl54VvIozJJbuqAZZvoOB6lVJI+4qI6jFJ0pDeOSVtFWz6JcSorxRO6NJ5SsuDl8ZxjOeO/HvVSywi6bCMW1aB1bodxbafxETR6s6SSrA/DKSM+1EMsMn3XYOLXaM1t4XvJIfNjt5GjI1Bhp3Hqqk6mHwKl6jEpbXJWNQlVpGy8d9HjgeyW3QgyWsbMo1MWkJxnB7n0FZabK5KTk/UvJFKqKTeC78JrNrJpxnmMtj/UDav2q/tOK63E+XL2NDW6EAmk2FEzRYUTFFAKRSY7JmlYxtVXYqARSYCmlQyRQs7BY1LOfyooJY/AFZ5JRxxcm6Xq2UueD1Cx8Jibp1vDdK0cqamDDSXTU5OO4IIPFfA6jxqen8RyZsD3QdJp3TpV/J+p6UdOp4lGXDOK8WrFBN+FtkxoCtczuCXYkZWNCdscEkbdq9/wAFz6rWP7Rml8PKSXS/D3+pz51DH8EVyaA1777OYxsKhjAnNEVyNklanNiRZtIhnnOPY/3PNXiS7M5SZaJrYhEoEYbs/Qft/epn91lQ+8azn4rlq/odJdtZQVAByQBn19N66Mck1SfJhJNMZ5lHJHxyf0FOWSMe2JJseFg2CpGDjfO33PampJq1yKvRnS9EtunI6PddQh1qyuIomOAynI1OV9RwP1r5zxPxLUuMsWDF2mm38/ZX+p2YcMbTkz0/qV/FDGZJ5EjjyB5jsFXLcb+9fnsME5z2QVv2R6m5JWzyfxNHbSTyz297FM0hy0ZkTWoHCxcAqPTn5r7z+H9U8UVp8uJxfpKuH9fZ/PpnnarHue5Sv5GiLV9U2cIpNTYxTSKOgzVHMWuk/wDiLf8A8+L/AGxUZPuP6MqP3kdN/EOxle+zHHI4MUQBVHYZ+rbIGK5dJOKxctds1zpufCM3itPIsenW7/8AehlkZfTGc/u+PtS0735ZzXQ8iqMYs3NwV/xyHXj/AML9Gf6vqx98ZrBX9mf1NHXmr6Go8Li7/wAVk8zzMapfP1atGnfRzt/Titc/l+Qq+RGPd5hOgf8Aede/1bn/AGpqebrF+H9BQ7mVenSv/gVxpZsi4QLpLZA1xZAxwME/qaqaX2lX7f3Er8pmO1txH0uN7uWYQNMxS3gVAxbJB8x27ZU7dqcneZqCVpdsEvg56Nh4hUGy6UVR0X8XFoWQ6nCnONTe+Af0rPD/AJmTn0fRU/ux49TRfxNX/wC4yf8Alw/7Nb6P/KX4k5/vmXodpp6ZPJPNKlqZgGit1TzGYaRu7flXjb2qcsrzJRSbr1CK+Btvg2XVFjPRYiiSrCLuIqJm1uU14LZ7A5OMVlC1qHyrp9Fyry+vUxfxDW6N9B+G83R5cf4Xy9WnVk5xjbPHPbHaq0vl+U1Lv1DLu3KjeXYX/tBbeZjV/hw0enmeZNnH/p11gr+zOv8Ad/RFf/T8DS9C6jHH1CcQx9RmuGMqzQyPa+Wd85bjSB2JPBrbJFvGrcUvRqyYtKTq7K8F48fQJmiJjJvGX6TgqrSDKgj22puKepV88f0Dny39TD1C4L+H7ZpmLYvMFiSW0gyDnnjIpwVal7fYH/lqyx/EuS5F3bfhvM0eUn4XytWkvk8Y2zjT9sdqWk2bJbu75sMu61RsfGFtLJ1bpixsqS+Tq1kBgpVmLHSeeDtWeCUY4Zt9WVNPehfDbQjq0iobya4VpRcTyFEiXA3/AMtd9OcAZ9sUs27yVdJeiFGt/rZ5z15cXd0MYxdXGB7ea2P2xXo4vuRfyRk+2UKuxUShcgKagomaLAGaOwIRTdAgZpWOg6qptUKi5YdYubcH8NMYsnLaUhbPzrU1wavQYtSv/IrNIZHDo7fqPjiSCwsySkt7OmvSy6UCByDI6qRgYGAAdz8V8b/gaza2eKNqEXVnofaNsE32cf1vxNJeafPt4VddhNE8gIH9JVhuPvtX0Xhfhc9DNqGRuD7T9/dfP3ObLlWRcrk1Jr3JNM5wOhHIxUtIEzE1TLgoElKQIuWWSuTqPYEkfsB/81riurMZ8MaW5Vdic+uN8fPpVSyRQlFszlqsRguJdIyQT8VM5bUOK3OihK2d8Yz2rCTvk3SoWNAWAJI32wTzUxSbSYS4RaFovvW6wxRl5jMqW6g5AAPcgbmqWOKdpC3N9jPjtiqpewuTYeJetveyR6xpigRUhjP8z6AHlb3zkD0HzXh+G+ER0s5zly23+V8HTlz70kjVaF9B+gr2lGPsYEJqWxgNKximkM6GtDlCrkEEHBBBBHII3BFAG6/7Y3v/APQ3/sh/vorD7Ni/2/r/AHNPNn7mnu7t5XLyOzucZZjk7cVtGMYqkiG2+zY23VhNdxS3zOyjCl0+llCg6SNOOCc7b81lLHtxuONFKVyuR1lt1qOOQSzdRNxHGHaG3EZDkkEDXgAEgE7n9q5HilJbY46b9TdTSduVnEjrUqvdNG2gXJk85djlXZiR7fmPHrXb5UWop+hhuabr1G6R4guLUMIJCqscsuFYZ4yARsaMmGGTmSCM5R6Mlp4ru4g4SY4d2kbIRvrY5ZhkbEk52pS0+OVWuhrJJdMr3HXriRAkkrMBL5w1YJD+ueftxVLDBO0vkLfIrdU6jJcSGSZtTkAE4A2AwNhtVQhGCqIpNt8mfpHiC4tQwgkKqxyykKyk+uGB3qcmCGTmSHGco9Au/ENzKkkcsrOkrK8itg5KkEY2+ngbDA2ojhhFppdBub4Z1g6hC0aJb9Te3t9CrJbSIzyLj8ypJjOPYH/hXJsnbcsdv3NrVUpUjQeMuurcXoltyyrFHHFC+6t9DM2odxu5/SujT4nCG2XryROalK0YbvxneuhjadsEaWIWNWYehYDP6UR02JO6B5Je5q/8Tl/D/htX+SZPNMeB+b55x3xWvlx3b65Jt1Qr9TlNutuXPkrIZVjwNmOd8843O3vS8qO7dXIbnVF+08V3kUPkx3DKgGlRhCVX0ViMgf2qJabG3ua5LU5e5Tu+tXEkkMjysZIVVIXGAVC8bgbnc7nmmsMUmkuw3vsu3XjO+coWnYaGDqFVFBYcFtI+r4O1QtNjiuhvJL3NHeXTyyPJIcu7F3bAGSedhWiW1UhMw6qLAgNVFiolAwUqYENO64QC1IyZpWMlV2gBmp5GQtk5JJOlVBO+FX8qj0A9KmMIpt1ywbdAcZq3yJBt3w66uMnfHtt8b1mpU1YSXBZvUABPc7DmtZpJWRC7oouKzkrNhGFS0CB5YznjPOCRn5xU7VdjLEsOlDkAb4A3O2OONu9aOO2PNGalb4HtJjoJb+XbV6gDuPWrxSe34vQicafBgnuNfAO3qMZqJ5FLouENvYqrkY9wP3oS4NC7+GUEH07CttiuzDc+h6smhWapGKaQw+U2nVg6dWnVjbVjOM+uKjet22+auvWh06sxtVJDDJGVxqBGQCMjGx4NSpqXXI6rsSiwAaPQaOjqzlBQApoAGKABigEDTQMGmgKFK0wF00ATTQArLQhsUrQFAIpgKRQAtAEagYlAEoABNAAoAjUDFpADFKhg00UvQdgK0qYWDFCTHYpBrOmVwLk0cgPAmp1X+plUf+ogf76mc9sXJ9JN/kNK3RtuteHpre48nSzlsmFkUnWueQBwR3HauDReLYNTp/OvbXab6f769zWeGUZbSh1GyaBgkpUSFQ7RAgsinjXjYE77VvptbDUJvG7S9ff6ev4kzxuHDKprr7iQLmpsYGOfT1GRkZ9xSfKAuW8jHOsDSRkEAgfG/NaRcm+TKSS6K11HpOx+KmaaZpCVlcnisywqMgg79sU0rQFhomZFz+Ycg9/Q/pitNspRV9oyUlGTEFj3yM/f96nyPUfmIyx2g7n9KtYvcTyew6RYz+3tWijRLlY1OyUAigaADSYwgZIA3JOABuSfQDvSfCsEeleAOiyJBcLdRYSUoVSQD6gAc5Tkdua+C/iTXY558c9PP4oXyvTr19T09Jjai964ZnvfDkNpFNLa23nTAFoo2YMcngLqOAozn1wO9cH+MarWSjizZdsenXH4uvX+RssEMabirZ5VI7lnaZi0rMWlZtjq7jHYDjFfoWmxRxYowh1XH/B5c5OUrYua1FQuaaA6LNaHKCgCE0DBQFAzQAM0AdZbeCCYYpZLmGISKrKHz/MMgZJGTiuR6tbnFRbo2WHi2yn1fwusMLyC7gkK4/y1P1Nk423O9Xj1DnJR2tCljpXZzddJmQmgBc0ASgYtAgZoAFAyE0UAKAENMQMUDJpoAhAoGLpFFABlooLF00bQsGmlQWDTTSoZCtKh2RUyQNuccgD7k8UmqHZ1/hPw9bPLG0t7bvIroyW0EsbHUDkBidzuOAPvXy/i/i+WMJY8WJq00217+y/v+R2YcCtNs9LuM4YKQGIOknffscZ3GcV8AlTtrg9Q8J6r0qWCaRbklpWYySSn/wDIWP5wfT0HbGK/U/DZ4MunjLB939H7P5njZtym1IqaK9FRpGdikVFDBp9ifYc0UBbE+gANhRj+Zhn/AJ1akoqnx9WYtX0Y5LtcfSVY52G//CiWWHpyNQYkdkcjVgDkipWN+pbyL0LmB2rejIhpgIaAJQAM0rChdVIZM0DFNKxlmy6pPBk20nlMeXEcTN8BmBxXLqtLDUR2z6/H+5cJuPR2HgjxTKPxb9QuWeKKBZQXWNdOGwcaAMk6lAHrXyfjXg0McMbwLlyr+R24M7be45y/8ZX00jvHO0EbMTFAqQtpT+XUWUkt3PvXdpf4b00cS8xXL1Ilq5Xwaq6u5ZW1TyeY3Gsoit99IGa9rSaOGlhsx9e3JhPI5u2YcV17WyLIRQ/kB0FWcoKBne3NgkXT7dIDbSSTl01GNmaZmbSPKYj6SueTj8tefGbllblaS+fX1OhqoKjTt4RyzxR3MT3KKWe2AcHYZKrIdi242rb7T03FqL9SXi9E+TB0/wAM+ZbpcSXEcMbSPGS4OzKcAc7kkH4Aqp6ipbFG2Ssdxts0NzHpd1DBgrModfytg4yvsa3TtJmbR6V1mzt5endPF1P5KiOMq2ktqPlDb22rzMcpxyz2K/8As65KLirZxvWum2ccWq2uzM+oDy/LZdu5zjbFduPJlk6lGl9TGUYJcM2HiTp8SdM6fIiKrvjW4GGbUhY6j33ArPDOTzTTfA5pKCF6x0+Jej2UqookaQ65AMM2deQT34H6U8c5PUSjfASivLTN54mezsTbn8HHI0kQBUhQqqmNwMHLHVz7Vz4VlzX8dUzSe2NcFAQWtpZrdvbpK9zIxggc6kiRizKu43wo5xz6VpeTJk8tSpLtk1GMd1dlfqVlBedOku4IVglhfTNGn5GGVycccNnPOxFVCU8eVY5O0+hNKUdyRd6vHaWln0+ZrZJJXgQKhwEYlFZ3kGPqIztn+qoxvJkyTjupWVLbGKdFDxHYQXHT4722iELeYI5ol2Uktp2A2zqxv6GrwznDK8UnfrZMknHcjcXvRBZJDHB08XjldVxM6axngqu23fbsMc5rGOXzW3Ke32RbhtSSjZoPH/Qo4Pw80KGITqdduf5HABOB25wR6iujS5pTuMndepGSKXKONrsMSYoGQmmAmaAJmgCOaSGxM07AmaVgAtSsdC6qLHRA1CYUXvD17HBdRTyj6YvMkOACxIjbAX3JwPvXneJ4nl0s4QXLVfzRrie2aZr+sXTXszz3Sgu+AqciKME6Y1+MnJ7kmstB4di02FQqy8mSUpWY4kCjAzj0yxH2ydq9DHjjjT2qjN2+xi9U5sW0QyVO8e0XzN+SPgkUt1jodLQ4+gKM7j/mAKFj/wBlEua6Lf4Zc8Z+a12RM3NsyE1ZIppgLigAUAM2KRQun4piomikOhTQADSGKaQCsoIweMg49wcj96TipdlJtdBJptoKATStACm+UOhagaN+as5gZoEdSevRpB0rQdT28kjyx4IwNZOMnbJB2rk8mUpZL6ZvvVR+RdgvbOG7e9W4L58x47YRuH1uNwzHbG5qHHLLH5W38SripbrNP1DqiP02CLV/mi6mlkTB2DFznPH81bQg1mcvSkQ2tiXzOdzXSZHf3PUbC6srSKe5aJokTUFjcnUE0kE6CMfFedGGbHklKMbv9+50NwlFJs0XU+n9OWJ2gvJJJAP8tDGwDHPBOgY/WuiE87kt0FX7+ZDjCuGbROoWd3063gnn8iSAjlGbOARkADfIPzmsdmTHlcoq0y7jKCTdUV/E3WLV+nW0Fs7Exy40spD6VDDW3b6iQfvV4MeRZpSmu0Kco7EkV/4g9YhuHtjA+sLBhtiMEkHSc99qekxSgpbvcWWSdUZrDq1rdWMdpeSGB4WzDNpLKQM4Bx7EjBx2pTx5MeV5IK77Q1KMo7ZCdV6xbW1g9nZyGZpX1Tz6Sq4ypIXPOygd9s75ox48k8qyTVV0gcoqO2JvPESW0lj0yO6kaEm3RoZgpZQRGgZXA3wQR+lYYXkWSbgr55Rc0nFJmg8S9bt47GOysnMoD+ZNOQQCQdW3G+rHsABXRhxzlkeTIq+RE5JR2ov9R63B1BIXa8ezmRNEyYl0PvkldBAO+cb9+KzhinhbWzcim1Nd0c14ru7YmFLV5ZiikS3MrOfMJOwVW4A37DnvzXTgU+XNJX6IznXSNB5hrcghfagYmaVhRM0WFAoGQmluAFOxgNKXYIWoKBmlaCgaqdpDoBkpb/kOga6W9thQjGpl2MWpGEJTUQscIBzWm1R5YuzGkhU5j23yV4U+uR2+R6VldO4javs2UEupQcYznY4yMHBFdMXuVmDVOhhVEsU0wAaAMf4hckE7gZOxwPv96zeSNtFbXVjtWgrFxSoLIBQOxTU8jNx0PoL3cVyYWAmi8sojfldW1ZGex+nbtXj+J+LfYcmNTXwyu36pqvT1XPJ0YcHmp16GmsLO5klaFYmMisVkUq2UI7McaV+53rol4hixwU8mSKi+U/dfKkLyG3SRj6zbtBJ5UkqF1AMqR6sJnhWbnVjfHxUafXLUw3riPp6X869vbkqWLY6fYsCADYDcDLAc+9d8FFLijFjk1doRBTiMhApUvcDca6o5wF6AQNVAwa6BWAtQMXVTEAmgAZoGAmgAZoGITTECkBBQM23WevSXMVtG4ULbx+WhUHLbAZbJ5wo4rLHiUJSa9S5S3JI1OK1JoUmgQKAAaQw9qYwUqABNHQ6F1VDkOhS1TuHQNVG5hQGpytsaFIqdrGSjoYDU2BlsYdcsSf1Sxp/7mA/31lmnsxyl7Jv8kOKtpHbdf/h8/wCI/wDpNPkuSTqbHlHO49SPTGa+Y8P/AIlx+R/7N717L73z+vudmTSy3fD0cr1q1ihlMMTGV4zi4m2CK/8A+tBySO5r3fDtTl1ieVx2x9F6/Vv+hz5Yxx8J2UdFepsowsgIyBkDJwKTajwHpZmeyH9R/Sh479SVk+QBZe/7UeXQeYZo00jA9/3OTWkY7VRDdsx3U2gDAzn3xUZJ7VwVGNlVr0ngAe5Or9qjzpPpFrEvcWG4wcsxK5+rONvQ5xnFTGbjzfHrY5QVcD3dtn6l3P8AcY7VeTHu+JChOuGYIrtl2YZHH+kPnPNZxyyhw+f1/wCSnjT5RcinVxt252II+RW8MkZdGTi0Zcd6sRf6R0ia6YiFQcfmZmVVX5JP9s1y6rWYtNHdkf8AVlwg5dHpXhHwobLzHeTW8iIrKowihSSME7k/Ud/2r4Hx3xX7dtjGFRi3V8vn9D1NNh8v1NzfxuY5BEVWQq3lswJUPj6SwG5GcV8/jcVJbujrfXB8/wDVOlTW8rrcA+YWZ3c7hyxyXDDkE/8AQr9R0WTDkwRlgdx/T5M8macZVLspKWX8px7cj9P+FdCTjzF/2JdM2ETEgEjHtXRG2uTNhLVTl6IQNVRYzc5rc5gE0AwE0CBmgAUFANMVEzQAuaABmgCE0DEoEGgYCaAFJoAgNAxNVTuQUTVSch0DVRdDoXNS2OgGkMjVUgQKgYKOwJT6AWpGiAUAMy1UlyCYY1GRqyBncgajj2GRk/epadcDs7rwVddNE8UccVw87N9Es8S4VgC2V0nSnB33PvXynjH+IvHJypQXe32+fq/0OvB5Sa9zrOu+K7O1k8m5m0OU1FQsrYU5ALFAdOd6+Uw+H6jNHfijaR2yywjw2eRdShtkciymWWI5ZcE61ydxJkA59+/zX6N4XqJ5MCjkhtkuH7P5o8vNBKXDtFBnrvcjOholJZcHG4Ofjf8A3U6uhN0mbLFdBzkY0DK9zNpG3JOBmonLai4xtmvkOTk7n1rnfZsuDG1SyhkNVEQ0eV/IcD+k7r+nb7YppSj91/h6CcU+zLO+pM6dwcMOCP8AVPeqlJyjdckRVOivbyaG+rg7ZPb0JqIS2St9FzVotXMhAGnG4Pz7Edq1ySkujOKT7KgIdgJfqB2AZVIz2xgbVinbqbtP3/6NGqVxOx/hs8VtdSOx0Ri1naQknSAulidPHY1438QaKEtJcI/FuS/Pg10uR7+XwUereI7m6neZZp4UP0wRRyMgWIZ0lwNi5zk/OO1V4f4Dp4adLNG2+bDJqZOXwlCa8mfAmnmlA3CysrAH1BxkV6ml8P0+lk5YlV9/ujKeWU1yYsj0rt4M+SGm+gFIqGirFK1DiFm2BrY50AmgQKAJTGCgAA0AgUAKTTAGqkOgGSlYweZRYCs1DYwZqbChaQyVV0AKVoCU+KtACoGCkMlCAhqm0AKXAyEUNV0IGKmhkxToAhaajYmxsVboRKOALvR+pm1lEyrrdEk8pT+XzGQqpb/RGrJ+K4/ENO8+neJetfrZpikoytmtZ2LO8jF5JGLyyHlmPP29B2FPBhhgxqEOkOUnJ2Y2arbAeS3ZSuoEakWRc90b8rD2NRjlHJe13Tr8V2gaaJGfqXALYOcLzgc/tWkpJL6CavgtrfqTggr6asAH7g81osqunx9TJwdCPfL2yfYA/wByMUebH0GoMqyTFzvsOwrNycnyaKO1GN6TKQjVLGQHHzQuABrI+KNzCjcSdGlFnHcj6oWaQMRzGysU+v2ONj/0eWHiGN6mWlk6kqa+dq+Pp7FeW63mvhs3lIWJWduyqMn7+ldOfJDFDfkaS92KKbdIxXTMmYmADIdDYYEAjkAg8jipx5lkxrb1+/yJeOpclZZDzncd+M/NFspr0LgugQQwIyOOQ2/Axz8GtVOMlU1+/kZ7WuhlvlPOR7Ef2xVrPF98C2MaG4DEgA4AyCe/2pxybnVA40ZCKuiQU11QwVFDJmmBs81ZzgzQACwoAUvTAUyUrCiazTGKTRQC0qGAmkMlIAU12BKGgRKVMYCaLroAUgJSGCq/0iBUDJTSGTFN/ICYpUBKACRVSQkQLS2jsIFUoishosAE0gFJqWx0K7bUSfA0jEay5KLFhYSTPohRnf8ApUZ/U8Ae5rPLlx4Y78slFe7KScnSPYLvwrFPaW0M4IaGKJQ6FQ40qAy5wdjg/wC6vzrH4vm02qy5cTtTbdPp2+H9f2z03gjKCT9Dz7xrOsEhs7SPyY1CtcS4IeYkZChjuU9T3O3Y19J4NDPq39qzzv2Xovw6T/oc2dxgtkUcw52r6VnIjGlERl276bJD5RkGBLGssTchlYA7e4zgisNPqMeZyUHzFuLXqmv3wOcWuyusJZgFBZjwoBJ/St8jjFbpNJfMSVmNtqHwBgrMo2PSujz3TabeJpDtkgAKv+s5wB9zWOfU4sEd2WSX79uxxi26R7L4P6I9rYpBPoZsylwPqXEjE6Tkb84r898W1cc+rebFa6+vCqz0cMHGG1mr8ZRtaWDiwhCZ+l3jCjykP5pMcscbDnGc9q18Ok9brIrUzv6+r9vYWX/x4/hR4+IwAABt/f3NfoqioqkecYz8UgBIcUmAM0hlmyHJ+1aY/ciZbDVumZ0HNO16BQuKkYCKVDLpatTmBQBCaBgpASmAM0rGCkATVMYtSBKAJTuhkpWwBVJ8CBWYyUDBTSANO2BKLAhpyfAgVAyYp0FjBapIVhp2AM0WBDQwEJqGyqATUtjoxk1JVCFqm2AQaabA6LpfjG9i0x25tkQsqhBbADJIGSVYEn3rx9X4Piz3knJuvdm8Mzjwkdj458cm1lEFoI5Jl3naTUY4x2U6SDrOxxnYV8t4b4I9ZcptqPp+/Y68mo2cI4Trviia8CieC3BX8ssZmDqO4+okFT6V9P4b4TLQzbhkbi+06r69dnJlzeYuUaNtzXsPkyRnsbCWdtFvG8jYzhBn7k8AfJFY59RiwR3ZJJL5/vkqMXLhHtCeHklsLe3ul3SKIHBGUdVAJRh9x71+cy8RyafW5NRp3239Gm/VHpeWpQUZHFfxAmSzRLSzj8oyrrnmAIPlZI0iQ7szEb77D5r2vCI5vEMvn55Wovj6/T0+Rjmcca2xVHCuNhX2kujhRgasijY2fX7uJQkN1PGi/lRGGkfYiuTNoMOZ3OPJSm49HpHhrxW0XSpbm+laVkmeNMhQ7sQuiMaQNyTz8ntXyfifha+2Rw4V2k/p7nXiy/A2zkU/iRfnJP4Y5JOhonOAf5cq4z6V6a/hnTtL4mn9f+DP7TM565ufMdnKRxljkpFqCA9yoYkj4zX0Onxyx41CUnJr1ff4nPJ27qiuy1q0IV1yKTXABghVu5BHI2/UU4RjL6kuTRcRABgVsooluyNRL2EgZqbGEPT3BRhkucMRg/I/4VDyU+h7TZ10HKQU0MNMAGgBDUjJSBEFNDIaJdgCkBKbBENSMFAEqv8ASADUDIKaEE1UuwQKkAUDDVMQRQIYU0AKABSGCgANRLoaFrMoxHmo9ShWNEuwItJDCaYjLaOVdWHKsrKfQg5B/aqUVKLi+mBWtTlAx3Z/8x2O5ZmOWYnuSaxwxUMaUeBy7MhrQRikqX2UeqeC+qyAGMFVQcIscKD5OlRk+9fH+KYouW53f1bO3E3R3Wdh8Cvk8qpnZE5j+IVqj2E5dQTGhkjPdWBAyD9zXqeA5Zw1kFF1udP5oyzpODs8bHFfpa6PKEelRSADvSQMSedj5cZJ0L5sip2DtpBbHrgAZrleOPnb65r9Cr4MfcVsIyCrQGQU12IxS96Uhld2xgjkEYP3rGfC3LvgOy/ZuSpzv9bD7CtsUm1z7mbXJlNayAWoAFAyvd7YI54qZcIq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ata:image/jpeg;base64,/9j/4AAQSkZJRgABAQAAAQABAAD/2wCEAAkGBxQSEBAUEBQUFRQUEBAQDxAUFBAUFRUUFBQXFhUVFBQYHCggGBolGxQUITEhJSorLi4vGB8zODMsNygtLisBCgoKDg0OGhAQGiwlHyQsLCwtLCwsLCwsLSwsLCwsLCwsLCwsLCwsLCwsLCwsLCwsLCwsLCwsLCwsLCwsLCwsLP/AABEIAHsBmAMBEQACEQEDEQH/xAAcAAACAgMBAQAAAAAAAAAAAAABAgAEAwUGBwj/xABCEAACAQMDAgUCBAQCBwcFAAABAgMABBESITEFQQYTUWFxIoEUMpGhB0JSsRUjYnKywdHh8BYzNHOCkvEkJUNTVP/EABsBAAMBAQEBAQAAAAAAAAAAAAABAgMEBQYH/8QANhEAAgIBBAAEAwYEBgMAAAAAAAECEQMEEiExBRNBUSJhcRQygZGx8AahwdEVM0JS4fEjJEP/2gAMAwEAAhEDEQA/ANbmvoTywUADNAC0DATTEKTQMBpAwUwATSDoUmmAtA0KTQIFAAzTH0TXQMBagBaBCsKAFIoKENAUQNQFDa6ADTAhG1IfoYyKQAoGKwzUvkExQcVN0VVjVpEQKkYGFJq+gTFFC+EfYGqGUhGpMZf6J0o3UwiRgrMkjIW4LKuQD6A+tcfiGrWkw+dJWk0nXsy8cHN7UGHotw0rRCF/MQ4dcfl9MtwBj33ofiGljijleRbX0/f8OwWObe1LkpXMelmXKtpJVipyMjkA98HaujHkWWCmun7ktU6MGaqwOp8M2lgkscl11CFXR0kWFNYwykMod2XHIGw/WvB8T1ufZLFixXaabddNVwk/37G+LHG02z1jqF1HEAZZEj1EqrOyrk84BY7/ABXwEMc5Oopv6Hp2q5PEutdGaOd2MqTrLI0huEZW1EnJDBc6DjbHHpX6R4RnxZsShCLi1Vpp/wAvdHlahOPL5EVQNhsK99JJUjibbGCk7DcnZQNyT2AHc0NpK31/IVHovUPBEc6xSRkwOUQyppyu6gthf5Wzn29q+AwfxNn0sp48i8yKb2u+e+OebX8/merLRxmlJce5x/im3jtpRbQIxIUPcXEoOWz+VIuBjbJI+K93wfV6rXN58jSiuorpfXt37X+Rz6iGPEtse/dmjdR3A/SvoGkcqbML2yntj4qXjTKU2VpbYjjcVjLE0aKaYkcW42zvxmkospvge4jwefgd/wBKc40xRlYqW5Pt80KDYOSR12qug4QaqAATQACaBgJpgSkAuaAsBNAxTTEKTQBKBiEUBQDQHQppgKTQBGoGLmgRNVAwZoGA0AKy0DFpAQGhBQ4kp2gJqpisDCkUJUgAik1Y7E4pfcK7CDVbrFQc007ARhWTRSBSGBVyQMgb7k5wPc43qWB3vgODp6XEei8866w4jjCSRr+U6tIZcsdOeT9q+R8c1eqy4ZY/LqHq+38vpz7fmd2nhBSu+TrPEzrJDLbrcxwTPGQpLoGAbbOknO4yMivl9InDLHJKDlFPn99HZN2qT5PGb2xaAmNlCldsAgjHYqw2I96/UsObFmwxnifwv98/M8dxadMqrVIAng/tVfUDaeJeqv1C58xxhEHlwRnB0LtrY/6TEZ+MV5fhnhi00WvVvlmmXLfZWgskTdVAbgsAAT+le1DFGPSOWU2yzqqySxZ+L5rba2W3Ts0jQPI7fL6uPavF1+hhqn8cpV/L8jqxTcFwjs+r+OHisbQr5bXlxEHxpPlooOHlZc7DsB3PxXymLwF5ddPD/oi+/wBDteqrGperOO6l4kvLhdM7W7L6eSQR7q2rINfTaPwKGkyLJim/pfD+TRyZNU8iqSNRJEc5U4Pccg/bsa9qUHe5OjnTVUyuLlwcFQcbbEg/pvWfmzTppMvYqsYTljpxpyDnJyffFPe5Pb1+Itu3kyJb4I343q4w5BytBMILZ77ftQ4K7Fu4oyYqqEb4rTOcUg0xC0hgzQMGaYA1UCBqoAmqkMXNMQKAFJoAFMYDQDFoAFAwZoAGaBoQmgQKQyUwCWoGTAoAUihhYtQMGaLHQ+qrFRMUUApFLoYpqWMxkYrN8FDKauDE0MyEYyDuMj3GcZH3Bo7br0DoxkUtrHYGpN10NFzoXU/wtzHPpL+WJGCD+YmNlUfqRXB4hp3qNPLEvX+6ZpjltlZrbhjPJJLcYkllbXIxAO/AAzwoAAA9BVaXS48OJYorhBOTbsKxBRhQAPQbCutRSjSJAq1KiBmWA7ZBwd9v+tqqiXIuqgAwOK3SoxbsNMRUuLobhd+QT2/51jLKqpGkYPtmOCDO7cdh6/NEMdrkuU/RFnSMk9yAufZeB8CtFCKba9TL0oGKoCz021Es8UZOkSOserGcajgHHziufV5ngwzypXtTdfQuEd0kvcy9Z8JXMUujQxZj/lvGCytjuCOPg152DxTSanE8scijXafDX1/4NpY5we1qzH1To5t/KFwUEzjUsQ3YKNi7Y2UZ2rXSeIYdXkccStL/AFdJv5LsWTFLGvi/IqAV6aMSE0CAWosdG/pHOZrCIPLEjcNIinHOGYA1M3UW0VFWzsuvp0+1n8l7V2+hWLrI3DZ7Fudq4sLz5I7lI3n5cXVGm8V9BjhEE1sS0E4BQHdgcZxn3H9jW2DNKVwl2jPJBRpx6ZT8SWAW5VIrd4dSR6YS2tiT3GCefTPbtV4Z3C3K/mGRc0kJL4TvFKAwONZ0puh3IzgkHC/fFC1OLn4uheXP2J0fp403okt3laOF8FWC+S65BZhkasEcDP5TtRlnzGpVb/McF3aNlY+E2k6Y8wic3BkQwAH80RK5IXgjBY/aspahLNtv4fX6lrG3C65Of6Z0O4uNXkQs+k4YjSoB9NTEDPtXRPNCH3mRGEn0gzdGmgnhjuo2TXIgwcYYagGwykg89j3pLLGcW4PoTi0+UXPHthHb30kcK6U0RsFySASu+M1GlnKeNORWWKUqRq+ldJnuWIt4mkIxqxgAZ4yzEAVrPLCC+J0TGLfQ/VuiXFtp/ERNHqOFJ0kE84DKSM+1GPLCf3XYSg12ZYfDF28XnLBIY8agw05K+oTOoj4FS9RjUtrlyNY5VdFK96ZNE6RyxsruqPGmxLK5IUgDPJBGOdquOSMlafAmmnTLl54VvIozJJbuqAZZvoOB6lVJI+4qI6jFJ0pDeOSVtFWz6JcSorxRO6NJ5SsuDl8ZxjOeO/HvVSywi6bCMW1aB1bodxbafxETR6s6SSrA/DKSM+1EMsMn3XYOLXaM1t4XvJIfNjt5GjI1Bhp3Hqqk6mHwKl6jEpbXJWNQlVpGy8d9HjgeyW3QgyWsbMo1MWkJxnB7n0FZabK5KTk/UvJFKqKTeC78JrNrJpxnmMtj/UDav2q/tOK63E+XL2NDW6EAmk2FEzRYUTFFAKRSY7JmlYxtVXYqARSYCmlQyRQs7BY1LOfyooJY/AFZ5JRxxcm6Xq2UueD1Cx8Jibp1vDdK0cqamDDSXTU5OO4IIPFfA6jxqen8RyZsD3QdJp3TpV/J+p6UdOp4lGXDOK8WrFBN+FtkxoCtczuCXYkZWNCdscEkbdq9/wAFz6rWP7Rml8PKSXS/D3+pz51DH8EVyaA1777OYxsKhjAnNEVyNklanNiRZtIhnnOPY/3PNXiS7M5SZaJrYhEoEYbs/Qft/epn91lQ+8azn4rlq/odJdtZQVAByQBn19N66Mck1SfJhJNMZ5lHJHxyf0FOWSMe2JJseFg2CpGDjfO33PampJq1yKvRnS9EtunI6PddQh1qyuIomOAynI1OV9RwP1r5zxPxLUuMsWDF2mm38/ZX+p2YcMbTkz0/qV/FDGZJ5EjjyB5jsFXLcb+9fnsME5z2QVv2R6m5JWzyfxNHbSTyz297FM0hy0ZkTWoHCxcAqPTn5r7z+H9U8UVp8uJxfpKuH9fZ/PpnnarHue5Sv5GiLV9U2cIpNTYxTSKOgzVHMWuk/wDiLf8A8+L/AGxUZPuP6MqP3kdN/EOxle+zHHI4MUQBVHYZ+rbIGK5dJOKxctds1zpufCM3itPIsenW7/8AehlkZfTGc/u+PtS0735ZzXQ8iqMYs3NwV/xyHXj/AML9Gf6vqx98ZrBX9mf1NHXmr6Go8Li7/wAVk8zzMapfP1atGnfRzt/Titc/l+Qq+RGPd5hOgf8Aede/1bn/AGpqebrF+H9BQ7mVenSv/gVxpZsi4QLpLZA1xZAxwME/qaqaX2lX7f3Er8pmO1txH0uN7uWYQNMxS3gVAxbJB8x27ZU7dqcneZqCVpdsEvg56Nh4hUGy6UVR0X8XFoWQ6nCnONTe+Af0rPD/AJmTn0fRU/ux49TRfxNX/wC4yf8Alw/7Nb6P/KX4k5/vmXodpp6ZPJPNKlqZgGit1TzGYaRu7flXjb2qcsrzJRSbr1CK+Btvg2XVFjPRYiiSrCLuIqJm1uU14LZ7A5OMVlC1qHyrp9Fyry+vUxfxDW6N9B+G83R5cf4Xy9WnVk5xjbPHPbHaq0vl+U1Lv1DLu3KjeXYX/tBbeZjV/hw0enmeZNnH/p11gr+zOv8Ad/RFf/T8DS9C6jHH1CcQx9RmuGMqzQyPa+Wd85bjSB2JPBrbJFvGrcUvRqyYtKTq7K8F48fQJmiJjJvGX6TgqrSDKgj22puKepV88f0Dny39TD1C4L+H7ZpmLYvMFiSW0gyDnnjIpwVal7fYH/lqyx/EuS5F3bfhvM0eUn4XytWkvk8Y2zjT9sdqWk2bJbu75sMu61RsfGFtLJ1bpixsqS+Tq1kBgpVmLHSeeDtWeCUY4Zt9WVNPehfDbQjq0iobya4VpRcTyFEiXA3/AMtd9OcAZ9sUs27yVdJeiFGt/rZ5z15cXd0MYxdXGB7ea2P2xXo4vuRfyRk+2UKuxUShcgKagomaLAGaOwIRTdAgZpWOg6qptUKi5YdYubcH8NMYsnLaUhbPzrU1wavQYtSv/IrNIZHDo7fqPjiSCwsySkt7OmvSy6UCByDI6qRgYGAAdz8V8b/gaza2eKNqEXVnofaNsE32cf1vxNJeafPt4VddhNE8gIH9JVhuPvtX0Xhfhc9DNqGRuD7T9/dfP3ObLlWRcrk1Jr3JNM5wOhHIxUtIEzE1TLgoElKQIuWWSuTqPYEkfsB/81riurMZ8MaW5Vdic+uN8fPpVSyRQlFszlqsRguJdIyQT8VM5bUOK3OihK2d8Yz2rCTvk3SoWNAWAJI32wTzUxSbSYS4RaFovvW6wxRl5jMqW6g5AAPcgbmqWOKdpC3N9jPjtiqpewuTYeJetveyR6xpigRUhjP8z6AHlb3zkD0HzXh+G+ER0s5zly23+V8HTlz70kjVaF9B+gr2lGPsYEJqWxgNKximkM6GtDlCrkEEHBBBBHII3BFAG6/7Y3v/APQ3/sh/vorD7Ni/2/r/AHNPNn7mnu7t5XLyOzucZZjk7cVtGMYqkiG2+zY23VhNdxS3zOyjCl0+llCg6SNOOCc7b81lLHtxuONFKVyuR1lt1qOOQSzdRNxHGHaG3EZDkkEDXgAEgE7n9q5HilJbY46b9TdTSduVnEjrUqvdNG2gXJk85djlXZiR7fmPHrXb5UWop+hhuabr1G6R4guLUMIJCqscsuFYZ4yARsaMmGGTmSCM5R6Mlp4ru4g4SY4d2kbIRvrY5ZhkbEk52pS0+OVWuhrJJdMr3HXriRAkkrMBL5w1YJD+ueftxVLDBO0vkLfIrdU6jJcSGSZtTkAE4A2AwNhtVQhGCqIpNt8mfpHiC4tQwgkKqxyykKyk+uGB3qcmCGTmSHGco9Au/ENzKkkcsrOkrK8itg5KkEY2+ngbDA2ojhhFppdBub4Z1g6hC0aJb9Te3t9CrJbSIzyLj8ypJjOPYH/hXJsnbcsdv3NrVUpUjQeMuurcXoltyyrFHHFC+6t9DM2odxu5/SujT4nCG2XryROalK0YbvxneuhjadsEaWIWNWYehYDP6UR02JO6B5Je5q/8Tl/D/htX+SZPNMeB+b55x3xWvlx3b65Jt1Qr9TlNutuXPkrIZVjwNmOd8843O3vS8qO7dXIbnVF+08V3kUPkx3DKgGlRhCVX0ViMgf2qJabG3ua5LU5e5Tu+tXEkkMjysZIVVIXGAVC8bgbnc7nmmsMUmkuw3vsu3XjO+coWnYaGDqFVFBYcFtI+r4O1QtNjiuhvJL3NHeXTyyPJIcu7F3bAGSedhWiW1UhMw6qLAgNVFiolAwUqYENO64QC1IyZpWMlV2gBmp5GQtk5JJOlVBO+FX8qj0A9KmMIpt1ywbdAcZq3yJBt3w66uMnfHtt8b1mpU1YSXBZvUABPc7DmtZpJWRC7oouKzkrNhGFS0CB5YznjPOCRn5xU7VdjLEsOlDkAb4A3O2OONu9aOO2PNGalb4HtJjoJb+XbV6gDuPWrxSe34vQicafBgnuNfAO3qMZqJ5FLouENvYqrkY9wP3oS4NC7+GUEH07CttiuzDc+h6smhWapGKaQw+U2nVg6dWnVjbVjOM+uKjet22+auvWh06sxtVJDDJGVxqBGQCMjGx4NSpqXXI6rsSiwAaPQaOjqzlBQApoAGKABigEDTQMGmgKFK0wF00ATTQArLQhsUrQFAIpgKRQAtAEagYlAEoABNAAoAjUDFpADFKhg00UvQdgK0qYWDFCTHYpBrOmVwLk0cgPAmp1X+plUf+ogf76mc9sXJ9JN/kNK3RtuteHpre48nSzlsmFkUnWueQBwR3HauDReLYNTp/OvbXab6f769zWeGUZbSh1GyaBgkpUSFQ7RAgsinjXjYE77VvptbDUJvG7S9ff6ev4kzxuHDKprr7iQLmpsYGOfT1GRkZ9xSfKAuW8jHOsDSRkEAgfG/NaRcm+TKSS6K11HpOx+KmaaZpCVlcnisywqMgg79sU0rQFhomZFz+Ycg9/Q/pitNspRV9oyUlGTEFj3yM/f96nyPUfmIyx2g7n9KtYvcTyew6RYz+3tWijRLlY1OyUAigaADSYwgZIA3JOABuSfQDvSfCsEeleAOiyJBcLdRYSUoVSQD6gAc5Tkdua+C/iTXY558c9PP4oXyvTr19T09Jjai964ZnvfDkNpFNLa23nTAFoo2YMcngLqOAozn1wO9cH+MarWSjizZdsenXH4uvX+RssEMabirZ5VI7lnaZi0rMWlZtjq7jHYDjFfoWmxRxYowh1XH/B5c5OUrYua1FQuaaA6LNaHKCgCE0DBQFAzQAM0AdZbeCCYYpZLmGISKrKHz/MMgZJGTiuR6tbnFRbo2WHi2yn1fwusMLyC7gkK4/y1P1Nk423O9Xj1DnJR2tCljpXZzddJmQmgBc0ASgYtAgZoAFAyE0UAKAENMQMUDJpoAhAoGLpFFABlooLF00bQsGmlQWDTTSoZCtKh2RUyQNuccgD7k8UmqHZ1/hPw9bPLG0t7bvIroyW0EsbHUDkBidzuOAPvXy/i/i+WMJY8WJq00217+y/v+R2YcCtNs9LuM4YKQGIOknffscZ3GcV8AlTtrg9Q8J6r0qWCaRbklpWYySSn/wDIWP5wfT0HbGK/U/DZ4MunjLB939H7P5njZtym1IqaK9FRpGdikVFDBp9ifYc0UBbE+gANhRj+Zhn/AJ1akoqnx9WYtX0Y5LtcfSVY52G//CiWWHpyNQYkdkcjVgDkipWN+pbyL0LmB2rejIhpgIaAJQAM0rChdVIZM0DFNKxlmy6pPBk20nlMeXEcTN8BmBxXLqtLDUR2z6/H+5cJuPR2HgjxTKPxb9QuWeKKBZQXWNdOGwcaAMk6lAHrXyfjXg0McMbwLlyr+R24M7be45y/8ZX00jvHO0EbMTFAqQtpT+XUWUkt3PvXdpf4b00cS8xXL1Ilq5Xwaq6u5ZW1TyeY3Gsoit99IGa9rSaOGlhsx9e3JhPI5u2YcV17WyLIRQ/kB0FWcoKBne3NgkXT7dIDbSSTl01GNmaZmbSPKYj6SueTj8tefGbllblaS+fX1OhqoKjTt4RyzxR3MT3KKWe2AcHYZKrIdi242rb7T03FqL9SXi9E+TB0/wAM+ZbpcSXEcMbSPGS4OzKcAc7kkH4Aqp6ipbFG2Ssdxts0NzHpd1DBgrModfytg4yvsa3TtJmbR6V1mzt5endPF1P5KiOMq2ktqPlDb22rzMcpxyz2K/8As65KLirZxvWum2ccWq2uzM+oDy/LZdu5zjbFduPJlk6lGl9TGUYJcM2HiTp8SdM6fIiKrvjW4GGbUhY6j33ArPDOTzTTfA5pKCF6x0+Jej2UqookaQ65AMM2deQT34H6U8c5PUSjfASivLTN54mezsTbn8HHI0kQBUhQqqmNwMHLHVz7Vz4VlzX8dUzSe2NcFAQWtpZrdvbpK9zIxggc6kiRizKu43wo5xz6VpeTJk8tSpLtk1GMd1dlfqVlBedOku4IVglhfTNGn5GGVycccNnPOxFVCU8eVY5O0+hNKUdyRd6vHaWln0+ZrZJJXgQKhwEYlFZ3kGPqIztn+qoxvJkyTjupWVLbGKdFDxHYQXHT4722iELeYI5ol2Uktp2A2zqxv6GrwznDK8UnfrZMknHcjcXvRBZJDHB08XjldVxM6axngqu23fbsMc5rGOXzW3Ke32RbhtSSjZoPH/Qo4Pw80KGITqdduf5HABOB25wR6iujS5pTuMndepGSKXKONrsMSYoGQmmAmaAJmgCOaSGxM07AmaVgAtSsdC6qLHRA1CYUXvD17HBdRTyj6YvMkOACxIjbAX3JwPvXneJ4nl0s4QXLVfzRrie2aZr+sXTXszz3Sgu+AqciKME6Y1+MnJ7kmstB4di02FQqy8mSUpWY4kCjAzj0yxH2ydq9DHjjjT2qjN2+xi9U5sW0QyVO8e0XzN+SPgkUt1jodLQ4+gKM7j/mAKFj/wBlEua6Lf4Zc8Z+a12RM3NsyE1ZIppgLigAUAM2KRQun4piomikOhTQADSGKaQCsoIweMg49wcj96TipdlJtdBJptoKATStACm+UOhagaN+as5gZoEdSevRpB0rQdT28kjyx4IwNZOMnbJB2rk8mUpZL6ZvvVR+RdgvbOG7e9W4L58x47YRuH1uNwzHbG5qHHLLH5W38SripbrNP1DqiP02CLV/mi6mlkTB2DFznPH81bQg1mcvSkQ2tiXzOdzXSZHf3PUbC6srSKe5aJokTUFjcnUE0kE6CMfFedGGbHklKMbv9+50NwlFJs0XU+n9OWJ2gvJJJAP8tDGwDHPBOgY/WuiE87kt0FX7+ZDjCuGbROoWd3063gnn8iSAjlGbOARkADfIPzmsdmTHlcoq0y7jKCTdUV/E3WLV+nW0Fs7Exy40spD6VDDW3b6iQfvV4MeRZpSmu0Kco7EkV/4g9YhuHtjA+sLBhtiMEkHSc99qekxSgpbvcWWSdUZrDq1rdWMdpeSGB4WzDNpLKQM4Bx7EjBx2pTx5MeV5IK77Q1KMo7ZCdV6xbW1g9nZyGZpX1Tz6Sq4ypIXPOygd9s75ox48k8qyTVV0gcoqO2JvPESW0lj0yO6kaEm3RoZgpZQRGgZXA3wQR+lYYXkWSbgr55Rc0nFJmg8S9bt47GOysnMoD+ZNOQQCQdW3G+rHsABXRhxzlkeTIq+RE5JR2ov9R63B1BIXa8ezmRNEyYl0PvkldBAO+cb9+KzhinhbWzcim1Nd0c14ru7YmFLV5ZiikS3MrOfMJOwVW4A37DnvzXTgU+XNJX6IznXSNB5hrcghfagYmaVhRM0WFAoGQmluAFOxgNKXYIWoKBmlaCgaqdpDoBkpb/kOga6W9thQjGpl2MWpGEJTUQscIBzWm1R5YuzGkhU5j23yV4U+uR2+R6VldO4javs2UEupQcYznY4yMHBFdMXuVmDVOhhVEsU0wAaAMf4hckE7gZOxwPv96zeSNtFbXVjtWgrFxSoLIBQOxTU8jNx0PoL3cVyYWAmi8sojfldW1ZGex+nbtXj+J+LfYcmNTXwyu36pqvT1XPJ0YcHmp16GmsLO5klaFYmMisVkUq2UI7McaV+53rol4hixwU8mSKi+U/dfKkLyG3SRj6zbtBJ5UkqF1AMqR6sJnhWbnVjfHxUafXLUw3riPp6X869vbkqWLY6fYsCADYDcDLAc+9d8FFLijFjk1doRBTiMhApUvcDca6o5wF6AQNVAwa6BWAtQMXVTEAmgAZoGAmgAZoGITTECkBBQM23WevSXMVtG4ULbx+WhUHLbAZbJ5wo4rLHiUJSa9S5S3JI1OK1JoUmgQKAAaQw9qYwUqABNHQ6F1VDkOhS1TuHQNVG5hQGpytsaFIqdrGSjoYDU2BlsYdcsSf1Sxp/7mA/31lmnsxyl7Jv8kOKtpHbdf/h8/wCI/wDpNPkuSTqbHlHO49SPTGa+Y8P/AIlx+R/7N717L73z+vudmTSy3fD0cr1q1ihlMMTGV4zi4m2CK/8A+tBySO5r3fDtTl1ieVx2x9F6/Vv+hz5Yxx8J2UdFepsowsgIyBkDJwKTajwHpZmeyH9R/Sh479SVk+QBZe/7UeXQeYZo00jA9/3OTWkY7VRDdsx3U2gDAzn3xUZJ7VwVGNlVr0ngAe5Or9qjzpPpFrEvcWG4wcsxK5+rONvQ5xnFTGbjzfHrY5QVcD3dtn6l3P8AcY7VeTHu+JChOuGYIrtl2YZHH+kPnPNZxyyhw+f1/wCSnjT5RcinVxt252II+RW8MkZdGTi0Zcd6sRf6R0ia6YiFQcfmZmVVX5JP9s1y6rWYtNHdkf8AVlwg5dHpXhHwobLzHeTW8iIrKowihSSME7k/Ud/2r4Hx3xX7dtjGFRi3V8vn9D1NNh8v1NzfxuY5BEVWQq3lswJUPj6SwG5GcV8/jcVJbujrfXB8/wDVOlTW8rrcA+YWZ3c7hyxyXDDkE/8AQr9R0WTDkwRlgdx/T5M8macZVLspKWX8px7cj9P+FdCTjzF/2JdM2ETEgEjHtXRG2uTNhLVTl6IQNVRYzc5rc5gE0AwE0CBmgAUFANMVEzQAuaABmgCE0DEoEGgYCaAFJoAgNAxNVTuQUTVSch0DVRdDoXNS2OgGkMjVUgQKgYKOwJT6AWpGiAUAMy1UlyCYY1GRqyBncgajj2GRk/epadcDs7rwVddNE8UccVw87N9Es8S4VgC2V0nSnB33PvXynjH+IvHJypQXe32+fq/0OvB5Sa9zrOu+K7O1k8m5m0OU1FQsrYU5ALFAdOd6+Uw+H6jNHfijaR2yywjw2eRdShtkciymWWI5ZcE61ydxJkA59+/zX6N4XqJ5MCjkhtkuH7P5o8vNBKXDtFBnrvcjOholJZcHG4Ofjf8A3U6uhN0mbLFdBzkY0DK9zNpG3JOBmonLai4xtmvkOTk7n1rnfZsuDG1SyhkNVEQ0eV/IcD+k7r+nb7YppSj91/h6CcU+zLO+pM6dwcMOCP8AVPeqlJyjdckRVOivbyaG+rg7ZPb0JqIS2St9FzVotXMhAGnG4Pz7Edq1ySkujOKT7KgIdgJfqB2AZVIz2xgbVinbqbtP3/6NGqVxOx/hs8VtdSOx0Ri1naQknSAulidPHY1438QaKEtJcI/FuS/Pg10uR7+XwUereI7m6neZZp4UP0wRRyMgWIZ0lwNi5zk/OO1V4f4Dp4adLNG2+bDJqZOXwlCa8mfAmnmlA3CysrAH1BxkV6ml8P0+lk5YlV9/ujKeWU1yYsj0rt4M+SGm+gFIqGirFK1DiFm2BrY50AmgQKAJTGCgAA0AgUAKTTAGqkOgGSlYweZRYCs1DYwZqbChaQyVV0AKVoCU+KtACoGCkMlCAhqm0AKXAyEUNV0IGKmhkxToAhaajYmxsVboRKOALvR+pm1lEyrrdEk8pT+XzGQqpb/RGrJ+K4/ENO8+neJetfrZpikoytmtZ2LO8jF5JGLyyHlmPP29B2FPBhhgxqEOkOUnJ2Y2arbAeS3ZSuoEakWRc90b8rD2NRjlHJe13Tr8V2gaaJGfqXALYOcLzgc/tWkpJL6CavgtrfqTggr6asAH7g81osqunx9TJwdCPfL2yfYA/wByMUebH0GoMqyTFzvsOwrNycnyaKO1GN6TKQjVLGQHHzQuABrI+KNzCjcSdGlFnHcj6oWaQMRzGysU+v2ONj/0eWHiGN6mWlk6kqa+dq+Pp7FeW63mvhs3lIWJWduyqMn7+ldOfJDFDfkaS92KKbdIxXTMmYmADIdDYYEAjkAg8jipx5lkxrb1+/yJeOpclZZDzncd+M/NFspr0LgugQQwIyOOQ2/Axz8GtVOMlU1+/kZ7WuhlvlPOR7Ef2xVrPF98C2MaG4DEgA4AyCe/2pxybnVA40ZCKuiQU11QwVFDJmmBs81ZzgzQACwoAUvTAUyUrCiazTGKTRQC0qGAmkMlIAU12BKGgRKVMYCaLroAUgJSGCq/0iBUDJTSGTFN/ICYpUBKACRVSQkQLS2jsIFUoishosAE0gFJqWx0K7bUSfA0jEay5KLFhYSTPohRnf8ApUZ/U8Ae5rPLlx4Y78slFe7KScnSPYLvwrFPaW0M4IaGKJQ6FQ40qAy5wdjg/wC6vzrH4vm02qy5cTtTbdPp2+H9f2z03gjKCT9Dz7xrOsEhs7SPyY1CtcS4IeYkZChjuU9T3O3Y19J4NDPq39qzzv2Xovw6T/oc2dxgtkUcw52r6VnIjGlERl276bJD5RkGBLGssTchlYA7e4zgisNPqMeZyUHzFuLXqmv3wOcWuyusJZgFBZjwoBJ/St8jjFbpNJfMSVmNtqHwBgrMo2PSujz3TabeJpDtkgAKv+s5wB9zWOfU4sEd2WSX79uxxi26R7L4P6I9rYpBPoZsylwPqXEjE6Tkb84r898W1cc+rebFa6+vCqz0cMHGG1mr8ZRtaWDiwhCZ+l3jCjykP5pMcscbDnGc9q18Ok9brIrUzv6+r9vYWX/x4/hR4+IwAABt/f3NfoqioqkecYz8UgBIcUmAM0hlmyHJ+1aY/ciZbDVumZ0HNO16BQuKkYCKVDLpatTmBQBCaBgpASmAM0rGCkATVMYtSBKAJTuhkpWwBVJ8CBWYyUDBTSANO2BKLAhpyfAgVAyYp0FjBapIVhp2AM0WBDQwEJqGyqATUtjoxk1JVCFqm2AQaabA6LpfjG9i0x25tkQsqhBbADJIGSVYEn3rx9X4Piz3knJuvdm8Mzjwkdj458cm1lEFoI5Jl3naTUY4x2U6SDrOxxnYV8t4b4I9ZcptqPp+/Y68mo2cI4Trviia8CieC3BX8ssZmDqO4+okFT6V9P4b4TLQzbhkbi+06r69dnJlzeYuUaNtzXsPkyRnsbCWdtFvG8jYzhBn7k8AfJFY59RiwR3ZJJL5/vkqMXLhHtCeHklsLe3ul3SKIHBGUdVAJRh9x71+cy8RyafW5NRp3239Gm/VHpeWpQUZHFfxAmSzRLSzj8oyrrnmAIPlZI0iQ7szEb77D5r2vCI5vEMvn55Wovj6/T0+Rjmcca2xVHCuNhX2kujhRgasijY2fX7uJQkN1PGi/lRGGkfYiuTNoMOZ3OPJSm49HpHhrxW0XSpbm+laVkmeNMhQ7sQuiMaQNyTz8ntXyfifha+2Rw4V2k/p7nXiy/A2zkU/iRfnJP4Y5JOhonOAf5cq4z6V6a/hnTtL4mn9f+DP7TM565ufMdnKRxljkpFqCA9yoYkj4zX0Onxyx41CUnJr1ff4nPJ27qiuy1q0IV1yKTXABghVu5BHI2/UU4RjL6kuTRcRABgVsooluyNRL2EgZqbGEPT3BRhkucMRg/I/4VDyU+h7TZ10HKQU0MNMAGgBDUjJSBEFNDIaJdgCkBKbBENSMFAEqv8ASADUDIKaEE1UuwQKkAUDDVMQRQIYU0AKABSGCgANRLoaFrMoxHmo9ShWNEuwItJDCaYjLaOVdWHKsrKfQg5B/aqUVKLi+mBWtTlAx3Z/8x2O5ZmOWYnuSaxwxUMaUeBy7MhrQRikqX2UeqeC+qyAGMFVQcIscKD5OlRk+9fH+KYouW53f1bO3E3R3Wdh8Cvk8qpnZE5j+IVqj2E5dQTGhkjPdWBAyD9zXqeA5Zw1kFF1udP5oyzpODs8bHFfpa6PKEelRSADvSQMSedj5cZJ0L5sip2DtpBbHrgAZrleOPnb65r9Cr4MfcVsIyCrQGQU12IxS96Uhld2xgjkEYP3rGfC3LvgOy/ZuSpzv9bD7CtsUm1z7mbXJlNayAWoAFAyvd7YI54qZcIq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data:image/jpeg;base64,/9j/4AAQSkZJRgABAQAAAQABAAD/2wCEAAkGBxQSEBAUEBQUFRQUEBAQDxAUFBAUFRUUFBQXFhUVFBQYHCggGBolGxQUITEhJSorLi4vGB8zODMsNygtLisBCgoKDg0OGhAQGiwlHyQsLCwtLCwsLCwsLSwsLCwsLCwsLCwsLCwsLCwsLCwsLCwsLCwsLCwsLCwsLCwsLCwsLP/AABEIAHsBmAMBEQACEQEDEQH/xAAcAAACAgMBAQAAAAAAAAAAAAABAgAEAwUGBwj/xABCEAACAQMDAgUCBAQCBwcFAAABAgMABBESITEFQQYTUWFxIoEUMpGhB0JSsRUjYnKywdHh8BYzNHOCkvEkJUNTVP/EABsBAAMBAQEBAQAAAAAAAAAAAAABAgMEBQYH/8QANhEAAgIBBAAEAwYEBgMAAAAAAAECEQMEEiExBRNBUSJhcRQygZGx8AahwdEVM0JS4fEjJEP/2gAMAwEAAhEDEQA/ANbmvoTywUADNAC0DATTEKTQMBpAwUwATSDoUmmAtA0KTQIFAAzTH0TXQMBagBaBCsKAFIoKENAUQNQFDa6ADTAhG1IfoYyKQAoGKwzUvkExQcVN0VVjVpEQKkYGFJq+gTFFC+EfYGqGUhGpMZf6J0o3UwiRgrMkjIW4LKuQD6A+tcfiGrWkw+dJWk0nXsy8cHN7UGHotw0rRCF/MQ4dcfl9MtwBj33ofiGljijleRbX0/f8OwWObe1LkpXMelmXKtpJVipyMjkA98HaujHkWWCmun7ktU6MGaqwOp8M2lgkscl11CFXR0kWFNYwykMod2XHIGw/WvB8T1ufZLFixXaabddNVwk/37G+LHG02z1jqF1HEAZZEj1EqrOyrk84BY7/ABXwEMc5Oopv6Hp2q5PEutdGaOd2MqTrLI0huEZW1EnJDBc6DjbHHpX6R4RnxZsShCLi1Vpp/wAvdHlahOPL5EVQNhsK99JJUjibbGCk7DcnZQNyT2AHc0NpK31/IVHovUPBEc6xSRkwOUQyppyu6gthf5Wzn29q+AwfxNn0sp48i8yKb2u+e+OebX8/merLRxmlJce5x/im3jtpRbQIxIUPcXEoOWz+VIuBjbJI+K93wfV6rXN58jSiuorpfXt37X+Rz6iGPEtse/dmjdR3A/SvoGkcqbML2yntj4qXjTKU2VpbYjjcVjLE0aKaYkcW42zvxmkospvge4jwefgd/wBKc40xRlYqW5Pt80KDYOSR12qug4QaqAATQACaBgJpgSkAuaAsBNAxTTEKTQBKBiEUBQDQHQppgKTQBGoGLmgRNVAwZoGA0AKy0DFpAQGhBQ4kp2gJqpisDCkUJUgAik1Y7E4pfcK7CDVbrFQc007ARhWTRSBSGBVyQMgb7k5wPc43qWB3vgODp6XEei8866w4jjCSRr+U6tIZcsdOeT9q+R8c1eqy4ZY/LqHq+38vpz7fmd2nhBSu+TrPEzrJDLbrcxwTPGQpLoGAbbOknO4yMivl9InDLHJKDlFPn99HZN2qT5PGb2xaAmNlCldsAgjHYqw2I96/UsObFmwxnifwv98/M8dxadMqrVIAng/tVfUDaeJeqv1C58xxhEHlwRnB0LtrY/6TEZ+MV5fhnhi00WvVvlmmXLfZWgskTdVAbgsAAT+le1DFGPSOWU2yzqqySxZ+L5rba2W3Ts0jQPI7fL6uPavF1+hhqn8cpV/L8jqxTcFwjs+r+OHisbQr5bXlxEHxpPlooOHlZc7DsB3PxXymLwF5ddPD/oi+/wBDteqrGperOO6l4kvLhdM7W7L6eSQR7q2rINfTaPwKGkyLJim/pfD+TRyZNU8iqSNRJEc5U4Pccg/bsa9qUHe5OjnTVUyuLlwcFQcbbEg/pvWfmzTppMvYqsYTljpxpyDnJyffFPe5Pb1+Itu3kyJb4I343q4w5BytBMILZ77ftQ4K7Fu4oyYqqEb4rTOcUg0xC0hgzQMGaYA1UCBqoAmqkMXNMQKAFJoAFMYDQDFoAFAwZoAGaBoQmgQKQyUwCWoGTAoAUihhYtQMGaLHQ+qrFRMUUApFLoYpqWMxkYrN8FDKauDE0MyEYyDuMj3GcZH3Bo7br0DoxkUtrHYGpN10NFzoXU/wtzHPpL+WJGCD+YmNlUfqRXB4hp3qNPLEvX+6ZpjltlZrbhjPJJLcYkllbXIxAO/AAzwoAAA9BVaXS48OJYorhBOTbsKxBRhQAPQbCutRSjSJAq1KiBmWA7ZBwd9v+tqqiXIuqgAwOK3SoxbsNMRUuLobhd+QT2/51jLKqpGkYPtmOCDO7cdh6/NEMdrkuU/RFnSMk9yAufZeB8CtFCKba9TL0oGKoCz021Es8UZOkSOserGcajgHHziufV5ngwzypXtTdfQuEd0kvcy9Z8JXMUujQxZj/lvGCytjuCOPg152DxTSanE8scijXafDX1/4NpY5we1qzH1To5t/KFwUEzjUsQ3YKNi7Y2UZ2rXSeIYdXkccStL/AFdJv5LsWTFLGvi/IqAV6aMSE0CAWosdG/pHOZrCIPLEjcNIinHOGYA1M3UW0VFWzsuvp0+1n8l7V2+hWLrI3DZ7Fudq4sLz5I7lI3n5cXVGm8V9BjhEE1sS0E4BQHdgcZxn3H9jW2DNKVwl2jPJBRpx6ZT8SWAW5VIrd4dSR6YS2tiT3GCefTPbtV4Z3C3K/mGRc0kJL4TvFKAwONZ0puh3IzgkHC/fFC1OLn4uheXP2J0fp403okt3laOF8FWC+S65BZhkasEcDP5TtRlnzGpVb/McF3aNlY+E2k6Y8wic3BkQwAH80RK5IXgjBY/aspahLNtv4fX6lrG3C65Of6Z0O4uNXkQs+k4YjSoB9NTEDPtXRPNCH3mRGEn0gzdGmgnhjuo2TXIgwcYYagGwykg89j3pLLGcW4PoTi0+UXPHthHb30kcK6U0RsFySASu+M1GlnKeNORWWKUqRq+ldJnuWIt4mkIxqxgAZ4yzEAVrPLCC+J0TGLfQ/VuiXFtp/ERNHqOFJ0kE84DKSM+1GPLCf3XYSg12ZYfDF28XnLBIY8agw05K+oTOoj4FS9RjUtrlyNY5VdFK96ZNE6RyxsruqPGmxLK5IUgDPJBGOdquOSMlafAmmnTLl54VvIozJJbuqAZZvoOB6lVJI+4qI6jFJ0pDeOSVtFWz6JcSorxRO6NJ5SsuDl8ZxjOeO/HvVSywi6bCMW1aB1bodxbafxETR6s6SSrA/DKSM+1EMsMn3XYOLXaM1t4XvJIfNjt5GjI1Bhp3Hqqk6mHwKl6jEpbXJWNQlVpGy8d9HjgeyW3QgyWsbMo1MWkJxnB7n0FZabK5KTk/UvJFKqKTeC78JrNrJpxnmMtj/UDav2q/tOK63E+XL2NDW6EAmk2FEzRYUTFFAKRSY7JmlYxtVXYqARSYCmlQyRQs7BY1LOfyooJY/AFZ5JRxxcm6Xq2UueD1Cx8Jibp1vDdK0cqamDDSXTU5OO4IIPFfA6jxqen8RyZsD3QdJp3TpV/J+p6UdOp4lGXDOK8WrFBN+FtkxoCtczuCXYkZWNCdscEkbdq9/wAFz6rWP7Rml8PKSXS/D3+pz51DH8EVyaA1777OYxsKhjAnNEVyNklanNiRZtIhnnOPY/3PNXiS7M5SZaJrYhEoEYbs/Qft/epn91lQ+8azn4rlq/odJdtZQVAByQBn19N66Mck1SfJhJNMZ5lHJHxyf0FOWSMe2JJseFg2CpGDjfO33PampJq1yKvRnS9EtunI6PddQh1qyuIomOAynI1OV9RwP1r5zxPxLUuMsWDF2mm38/ZX+p2YcMbTkz0/qV/FDGZJ5EjjyB5jsFXLcb+9fnsME5z2QVv2R6m5JWzyfxNHbSTyz297FM0hy0ZkTWoHCxcAqPTn5r7z+H9U8UVp8uJxfpKuH9fZ/PpnnarHue5Sv5GiLV9U2cIpNTYxTSKOgzVHMWuk/wDiLf8A8+L/AGxUZPuP6MqP3kdN/EOxle+zHHI4MUQBVHYZ+rbIGK5dJOKxctds1zpufCM3itPIsenW7/8AehlkZfTGc/u+PtS0735ZzXQ8iqMYs3NwV/xyHXj/AML9Gf6vqx98ZrBX9mf1NHXmr6Go8Li7/wAVk8zzMapfP1atGnfRzt/Titc/l+Qq+RGPd5hOgf8Aede/1bn/AGpqebrF+H9BQ7mVenSv/gVxpZsi4QLpLZA1xZAxwME/qaqaX2lX7f3Er8pmO1txH0uN7uWYQNMxS3gVAxbJB8x27ZU7dqcneZqCVpdsEvg56Nh4hUGy6UVR0X8XFoWQ6nCnONTe+Af0rPD/AJmTn0fRU/ux49TRfxNX/wC4yf8Alw/7Nb6P/KX4k5/vmXodpp6ZPJPNKlqZgGit1TzGYaRu7flXjb2qcsrzJRSbr1CK+Btvg2XVFjPRYiiSrCLuIqJm1uU14LZ7A5OMVlC1qHyrp9Fyry+vUxfxDW6N9B+G83R5cf4Xy9WnVk5xjbPHPbHaq0vl+U1Lv1DLu3KjeXYX/tBbeZjV/hw0enmeZNnH/p11gr+zOv8Ad/RFf/T8DS9C6jHH1CcQx9RmuGMqzQyPa+Wd85bjSB2JPBrbJFvGrcUvRqyYtKTq7K8F48fQJmiJjJvGX6TgqrSDKgj22puKepV88f0Dny39TD1C4L+H7ZpmLYvMFiSW0gyDnnjIpwVal7fYH/lqyx/EuS5F3bfhvM0eUn4XytWkvk8Y2zjT9sdqWk2bJbu75sMu61RsfGFtLJ1bpixsqS+Tq1kBgpVmLHSeeDtWeCUY4Zt9WVNPehfDbQjq0iobya4VpRcTyFEiXA3/AMtd9OcAZ9sUs27yVdJeiFGt/rZ5z15cXd0MYxdXGB7ea2P2xXo4vuRfyRk+2UKuxUShcgKagomaLAGaOwIRTdAgZpWOg6qptUKi5YdYubcH8NMYsnLaUhbPzrU1wavQYtSv/IrNIZHDo7fqPjiSCwsySkt7OmvSy6UCByDI6qRgYGAAdz8V8b/gaza2eKNqEXVnofaNsE32cf1vxNJeafPt4VddhNE8gIH9JVhuPvtX0Xhfhc9DNqGRuD7T9/dfP3ObLlWRcrk1Jr3JNM5wOhHIxUtIEzE1TLgoElKQIuWWSuTqPYEkfsB/81riurMZ8MaW5Vdic+uN8fPpVSyRQlFszlqsRguJdIyQT8VM5bUOK3OihK2d8Yz2rCTvk3SoWNAWAJI32wTzUxSbSYS4RaFovvW6wxRl5jMqW6g5AAPcgbmqWOKdpC3N9jPjtiqpewuTYeJetveyR6xpigRUhjP8z6AHlb3zkD0HzXh+G+ER0s5zly23+V8HTlz70kjVaF9B+gr2lGPsYEJqWxgNKximkM6GtDlCrkEEHBBBBHII3BFAG6/7Y3v/APQ3/sh/vorD7Ni/2/r/AHNPNn7mnu7t5XLyOzucZZjk7cVtGMYqkiG2+zY23VhNdxS3zOyjCl0+llCg6SNOOCc7b81lLHtxuONFKVyuR1lt1qOOQSzdRNxHGHaG3EZDkkEDXgAEgE7n9q5HilJbY46b9TdTSduVnEjrUqvdNG2gXJk85djlXZiR7fmPHrXb5UWop+hhuabr1G6R4guLUMIJCqscsuFYZ4yARsaMmGGTmSCM5R6Mlp4ru4g4SY4d2kbIRvrY5ZhkbEk52pS0+OVWuhrJJdMr3HXriRAkkrMBL5w1YJD+ueftxVLDBO0vkLfIrdU6jJcSGSZtTkAE4A2AwNhtVQhGCqIpNt8mfpHiC4tQwgkKqxyykKyk+uGB3qcmCGTmSHGco9Au/ENzKkkcsrOkrK8itg5KkEY2+ngbDA2ojhhFppdBub4Z1g6hC0aJb9Te3t9CrJbSIzyLj8ypJjOPYH/hXJsnbcsdv3NrVUpUjQeMuurcXoltyyrFHHFC+6t9DM2odxu5/SujT4nCG2XryROalK0YbvxneuhjadsEaWIWNWYehYDP6UR02JO6B5Je5q/8Tl/D/htX+SZPNMeB+b55x3xWvlx3b65Jt1Qr9TlNutuXPkrIZVjwNmOd8843O3vS8qO7dXIbnVF+08V3kUPkx3DKgGlRhCVX0ViMgf2qJabG3ua5LU5e5Tu+tXEkkMjysZIVVIXGAVC8bgbnc7nmmsMUmkuw3vsu3XjO+coWnYaGDqFVFBYcFtI+r4O1QtNjiuhvJL3NHeXTyyPJIcu7F3bAGSedhWiW1UhMw6qLAgNVFiolAwUqYENO64QC1IyZpWMlV2gBmp5GQtk5JJOlVBO+FX8qj0A9KmMIpt1ywbdAcZq3yJBt3w66uMnfHtt8b1mpU1YSXBZvUABPc7DmtZpJWRC7oouKzkrNhGFS0CB5YznjPOCRn5xU7VdjLEsOlDkAb4A3O2OONu9aOO2PNGalb4HtJjoJb+XbV6gDuPWrxSe34vQicafBgnuNfAO3qMZqJ5FLouENvYqrkY9wP3oS4NC7+GUEH07CttiuzDc+h6smhWapGKaQw+U2nVg6dWnVjbVjOM+uKjet22+auvWh06sxtVJDDJGVxqBGQCMjGx4NSpqXXI6rsSiwAaPQaOjqzlBQApoAGKABigEDTQMGmgKFK0wF00ATTQArLQhsUrQFAIpgKRQAtAEagYlAEoABNAAoAjUDFpADFKhg00UvQdgK0qYWDFCTHYpBrOmVwLk0cgPAmp1X+plUf+ogf76mc9sXJ9JN/kNK3RtuteHpre48nSzlsmFkUnWueQBwR3HauDReLYNTp/OvbXab6f769zWeGUZbSh1GyaBgkpUSFQ7RAgsinjXjYE77VvptbDUJvG7S9ff6ev4kzxuHDKprr7iQLmpsYGOfT1GRkZ9xSfKAuW8jHOsDSRkEAgfG/NaRcm+TKSS6K11HpOx+KmaaZpCVlcnisywqMgg79sU0rQFhomZFz+Ycg9/Q/pitNspRV9oyUlGTEFj3yM/f96nyPUfmIyx2g7n9KtYvcTyew6RYz+3tWijRLlY1OyUAigaADSYwgZIA3JOABuSfQDvSfCsEeleAOiyJBcLdRYSUoVSQD6gAc5Tkdua+C/iTXY558c9PP4oXyvTr19T09Jjai964ZnvfDkNpFNLa23nTAFoo2YMcngLqOAozn1wO9cH+MarWSjizZdsenXH4uvX+RssEMabirZ5VI7lnaZi0rMWlZtjq7jHYDjFfoWmxRxYowh1XH/B5c5OUrYua1FQuaaA6LNaHKCgCE0DBQFAzQAM0AdZbeCCYYpZLmGISKrKHz/MMgZJGTiuR6tbnFRbo2WHi2yn1fwusMLyC7gkK4/y1P1Nk423O9Xj1DnJR2tCljpXZzddJmQmgBc0ASgYtAgZoAFAyE0UAKAENMQMUDJpoAhAoGLpFFABlooLF00bQsGmlQWDTTSoZCtKh2RUyQNuccgD7k8UmqHZ1/hPw9bPLG0t7bvIroyW0EsbHUDkBidzuOAPvXy/i/i+WMJY8WJq00217+y/v+R2YcCtNs9LuM4YKQGIOknffscZ3GcV8AlTtrg9Q8J6r0qWCaRbklpWYySSn/wDIWP5wfT0HbGK/U/DZ4MunjLB939H7P5njZtym1IqaK9FRpGdikVFDBp9ifYc0UBbE+gANhRj+Zhn/AJ1akoqnx9WYtX0Y5LtcfSVY52G//CiWWHpyNQYkdkcjVgDkipWN+pbyL0LmB2rejIhpgIaAJQAM0rChdVIZM0DFNKxlmy6pPBk20nlMeXEcTN8BmBxXLqtLDUR2z6/H+5cJuPR2HgjxTKPxb9QuWeKKBZQXWNdOGwcaAMk6lAHrXyfjXg0McMbwLlyr+R24M7be45y/8ZX00jvHO0EbMTFAqQtpT+XUWUkt3PvXdpf4b00cS8xXL1Ilq5Xwaq6u5ZW1TyeY3Gsoit99IGa9rSaOGlhsx9e3JhPI5u2YcV17WyLIRQ/kB0FWcoKBne3NgkXT7dIDbSSTl01GNmaZmbSPKYj6SueTj8tefGbllblaS+fX1OhqoKjTt4RyzxR3MT3KKWe2AcHYZKrIdi242rb7T03FqL9SXi9E+TB0/wAM+ZbpcSXEcMbSPGS4OzKcAc7kkH4Aqp6ipbFG2Ssdxts0NzHpd1DBgrModfytg4yvsa3TtJmbR6V1mzt5endPF1P5KiOMq2ktqPlDb22rzMcpxyz2K/8As65KLirZxvWum2ccWq2uzM+oDy/LZdu5zjbFduPJlk6lGl9TGUYJcM2HiTp8SdM6fIiKrvjW4GGbUhY6j33ArPDOTzTTfA5pKCF6x0+Jej2UqookaQ65AMM2deQT34H6U8c5PUSjfASivLTN54mezsTbn8HHI0kQBUhQqqmNwMHLHVz7Vz4VlzX8dUzSe2NcFAQWtpZrdvbpK9zIxggc6kiRizKu43wo5xz6VpeTJk8tSpLtk1GMd1dlfqVlBedOku4IVglhfTNGn5GGVycccNnPOxFVCU8eVY5O0+hNKUdyRd6vHaWln0+ZrZJJXgQKhwEYlFZ3kGPqIztn+qoxvJkyTjupWVLbGKdFDxHYQXHT4722iELeYI5ol2Uktp2A2zqxv6GrwznDK8UnfrZMknHcjcXvRBZJDHB08XjldVxM6axngqu23fbsMc5rGOXzW3Ke32RbhtSSjZoPH/Qo4Pw80KGITqdduf5HABOB25wR6iujS5pTuMndepGSKXKONrsMSYoGQmmAmaAJmgCOaSGxM07AmaVgAtSsdC6qLHRA1CYUXvD17HBdRTyj6YvMkOACxIjbAX3JwPvXneJ4nl0s4QXLVfzRrie2aZr+sXTXszz3Sgu+AqciKME6Y1+MnJ7kmstB4di02FQqy8mSUpWY4kCjAzj0yxH2ydq9DHjjjT2qjN2+xi9U5sW0QyVO8e0XzN+SPgkUt1jodLQ4+gKM7j/mAKFj/wBlEua6Lf4Zc8Z+a12RM3NsyE1ZIppgLigAUAM2KRQun4piomikOhTQADSGKaQCsoIweMg49wcj96TipdlJtdBJptoKATStACm+UOhagaN+as5gZoEdSevRpB0rQdT28kjyx4IwNZOMnbJB2rk8mUpZL6ZvvVR+RdgvbOG7e9W4L58x47YRuH1uNwzHbG5qHHLLH5W38SripbrNP1DqiP02CLV/mi6mlkTB2DFznPH81bQg1mcvSkQ2tiXzOdzXSZHf3PUbC6srSKe5aJokTUFjcnUE0kE6CMfFedGGbHklKMbv9+50NwlFJs0XU+n9OWJ2gvJJJAP8tDGwDHPBOgY/WuiE87kt0FX7+ZDjCuGbROoWd3063gnn8iSAjlGbOARkADfIPzmsdmTHlcoq0y7jKCTdUV/E3WLV+nW0Fs7Exy40spD6VDDW3b6iQfvV4MeRZpSmu0Kco7EkV/4g9YhuHtjA+sLBhtiMEkHSc99qekxSgpbvcWWSdUZrDq1rdWMdpeSGB4WzDNpLKQM4Bx7EjBx2pTx5MeV5IK77Q1KMo7ZCdV6xbW1g9nZyGZpX1Tz6Sq4ypIXPOygd9s75ox48k8qyTVV0gcoqO2JvPESW0lj0yO6kaEm3RoZgpZQRGgZXA3wQR+lYYXkWSbgr55Rc0nFJmg8S9bt47GOysnMoD+ZNOQQCQdW3G+rHsABXRhxzlkeTIq+RE5JR2ov9R63B1BIXa8ezmRNEyYl0PvkldBAO+cb9+KzhinhbWzcim1Nd0c14ru7YmFLV5ZiikS3MrOfMJOwVW4A37DnvzXTgU+XNJX6IznXSNB5hrcghfagYmaVhRM0WFAoGQmluAFOxgNKXYIWoKBmlaCgaqdpDoBkpb/kOga6W9thQjGpl2MWpGEJTUQscIBzWm1R5YuzGkhU5j23yV4U+uR2+R6VldO4javs2UEupQcYznY4yMHBFdMXuVmDVOhhVEsU0wAaAMf4hckE7gZOxwPv96zeSNtFbXVjtWgrFxSoLIBQOxTU8jNx0PoL3cVyYWAmi8sojfldW1ZGex+nbtXj+J+LfYcmNTXwyu36pqvT1XPJ0YcHmp16GmsLO5klaFYmMisVkUq2UI7McaV+53rol4hixwU8mSKi+U/dfKkLyG3SRj6zbtBJ5UkqF1AMqR6sJnhWbnVjfHxUafXLUw3riPp6X869vbkqWLY6fYsCADYDcDLAc+9d8FFLijFjk1doRBTiMhApUvcDca6o5wF6AQNVAwa6BWAtQMXVTEAmgAZoGAmgAZoGITTECkBBQM23WevSXMVtG4ULbx+WhUHLbAZbJ5wo4rLHiUJSa9S5S3JI1OK1JoUmgQKAAaQw9qYwUqABNHQ6F1VDkOhS1TuHQNVG5hQGpytsaFIqdrGSjoYDU2BlsYdcsSf1Sxp/7mA/31lmnsxyl7Jv8kOKtpHbdf/h8/wCI/wDpNPkuSTqbHlHO49SPTGa+Y8P/AIlx+R/7N717L73z+vudmTSy3fD0cr1q1ihlMMTGV4zi4m2CK/8A+tBySO5r3fDtTl1ieVx2x9F6/Vv+hz5Yxx8J2UdFepsowsgIyBkDJwKTajwHpZmeyH9R/Sh479SVk+QBZe/7UeXQeYZo00jA9/3OTWkY7VRDdsx3U2gDAzn3xUZJ7VwVGNlVr0ngAe5Or9qjzpPpFrEvcWG4wcsxK5+rONvQ5xnFTGbjzfHrY5QVcD3dtn6l3P8AcY7VeTHu+JChOuGYIrtl2YZHH+kPnPNZxyyhw+f1/wCSnjT5RcinVxt252II+RW8MkZdGTi0Zcd6sRf6R0ia6YiFQcfmZmVVX5JP9s1y6rWYtNHdkf8AVlwg5dHpXhHwobLzHeTW8iIrKowihSSME7k/Ud/2r4Hx3xX7dtjGFRi3V8vn9D1NNh8v1NzfxuY5BEVWQq3lswJUPj6SwG5GcV8/jcVJbujrfXB8/wDVOlTW8rrcA+YWZ3c7hyxyXDDkE/8AQr9R0WTDkwRlgdx/T5M8macZVLspKWX8px7cj9P+FdCTjzF/2JdM2ETEgEjHtXRG2uTNhLVTl6IQNVRYzc5rc5gE0AwE0CBmgAUFANMVEzQAuaABmgCE0DEoEGgYCaAFJoAgNAxNVTuQUTVSch0DVRdDoXNS2OgGkMjVUgQKgYKOwJT6AWpGiAUAMy1UlyCYY1GRqyBncgajj2GRk/epadcDs7rwVddNE8UccVw87N9Es8S4VgC2V0nSnB33PvXynjH+IvHJypQXe32+fq/0OvB5Sa9zrOu+K7O1k8m5m0OU1FQsrYU5ALFAdOd6+Uw+H6jNHfijaR2yywjw2eRdShtkciymWWI5ZcE61ydxJkA59+/zX6N4XqJ5MCjkhtkuH7P5o8vNBKXDtFBnrvcjOholJZcHG4Ofjf8A3U6uhN0mbLFdBzkY0DK9zNpG3JOBmonLai4xtmvkOTk7n1rnfZsuDG1SyhkNVEQ0eV/IcD+k7r+nb7YppSj91/h6CcU+zLO+pM6dwcMOCP8AVPeqlJyjdckRVOivbyaG+rg7ZPb0JqIS2St9FzVotXMhAGnG4Pz7Edq1ySkujOKT7KgIdgJfqB2AZVIz2xgbVinbqbtP3/6NGqVxOx/hs8VtdSOx0Ri1naQknSAulidPHY1438QaKEtJcI/FuS/Pg10uR7+XwUereI7m6neZZp4UP0wRRyMgWIZ0lwNi5zk/OO1V4f4Dp4adLNG2+bDJqZOXwlCa8mfAmnmlA3CysrAH1BxkV6ml8P0+lk5YlV9/ujKeWU1yYsj0rt4M+SGm+gFIqGirFK1DiFm2BrY50AmgQKAJTGCgAA0AgUAKTTAGqkOgGSlYweZRYCs1DYwZqbChaQyVV0AKVoCU+KtACoGCkMlCAhqm0AKXAyEUNV0IGKmhkxToAhaajYmxsVboRKOALvR+pm1lEyrrdEk8pT+XzGQqpb/RGrJ+K4/ENO8+neJetfrZpikoytmtZ2LO8jF5JGLyyHlmPP29B2FPBhhgxqEOkOUnJ2Y2arbAeS3ZSuoEakWRc90b8rD2NRjlHJe13Tr8V2gaaJGfqXALYOcLzgc/tWkpJL6CavgtrfqTggr6asAH7g81osqunx9TJwdCPfL2yfYA/wByMUebH0GoMqyTFzvsOwrNycnyaKO1GN6TKQjVLGQHHzQuABrI+KNzCjcSdGlFnHcj6oWaQMRzGysU+v2ONj/0eWHiGN6mWlk6kqa+dq+Pp7FeW63mvhs3lIWJWduyqMn7+ldOfJDFDfkaS92KKbdIxXTMmYmADIdDYYEAjkAg8jipx5lkxrb1+/yJeOpclZZDzncd+M/NFspr0LgugQQwIyOOQ2/Axz8GtVOMlU1+/kZ7WuhlvlPOR7Ef2xVrPF98C2MaG4DEgA4AyCe/2pxybnVA40ZCKuiQU11QwVFDJmmBs81ZzgzQACwoAUvTAUyUrCiazTGKTRQC0qGAmkMlIAU12BKGgRKVMYCaLroAUgJSGCq/0iBUDJTSGTFN/ICYpUBKACRVSQkQLS2jsIFUoishosAE0gFJqWx0K7bUSfA0jEay5KLFhYSTPohRnf8ApUZ/U8Ae5rPLlx4Y78slFe7KScnSPYLvwrFPaW0M4IaGKJQ6FQ40qAy5wdjg/wC6vzrH4vm02qy5cTtTbdPp2+H9f2z03gjKCT9Dz7xrOsEhs7SPyY1CtcS4IeYkZChjuU9T3O3Y19J4NDPq39qzzv2Xovw6T/oc2dxgtkUcw52r6VnIjGlERl276bJD5RkGBLGssTchlYA7e4zgisNPqMeZyUHzFuLXqmv3wOcWuyusJZgFBZjwoBJ/St8jjFbpNJfMSVmNtqHwBgrMo2PSujz3TabeJpDtkgAKv+s5wB9zWOfU4sEd2WSX79uxxi26R7L4P6I9rYpBPoZsylwPqXEjE6Tkb84r898W1cc+rebFa6+vCqz0cMHGG1mr8ZRtaWDiwhCZ+l3jCjykP5pMcscbDnGc9q18Ok9brIrUzv6+r9vYWX/x4/hR4+IwAABt/f3NfoqioqkecYz8UgBIcUmAM0hlmyHJ+1aY/ciZbDVumZ0HNO16BQuKkYCKVDLpatTmBQBCaBgpASmAM0rGCkATVMYtSBKAJTuhkpWwBVJ8CBWYyUDBTSANO2BKLAhpyfAgVAyYp0FjBapIVhp2AM0WBDQwEJqGyqATUtjoxk1JVCFqm2AQaabA6LpfjG9i0x25tkQsqhBbADJIGSVYEn3rx9X4Piz3knJuvdm8Mzjwkdj458cm1lEFoI5Jl3naTUY4x2U6SDrOxxnYV8t4b4I9ZcptqPp+/Y68mo2cI4Trviia8CieC3BX8ssZmDqO4+okFT6V9P4b4TLQzbhkbi+06r69dnJlzeYuUaNtzXsPkyRnsbCWdtFvG8jYzhBn7k8AfJFY59RiwR3ZJJL5/vkqMXLhHtCeHklsLe3ul3SKIHBGUdVAJRh9x71+cy8RyafW5NRp3239Gm/VHpeWpQUZHFfxAmSzRLSzj8oyrrnmAIPlZI0iQ7szEb77D5r2vCI5vEMvn55Wovj6/T0+Rjmcca2xVHCuNhX2kujhRgasijY2fX7uJQkN1PGi/lRGGkfYiuTNoMOZ3OPJSm49HpHhrxW0XSpbm+laVkmeNMhQ7sQuiMaQNyTz8ntXyfifha+2Rw4V2k/p7nXiy/A2zkU/iRfnJP4Y5JOhonOAf5cq4z6V6a/hnTtL4mn9f+DP7TM565ufMdnKRxljkpFqCA9yoYkj4zX0Onxyx41CUnJr1ff4nPJ27qiuy1q0IV1yKTXABghVu5BHI2/UU4RjL6kuTRcRABgVsooluyNRL2EgZqbGEPT3BRhkucMRg/I/4VDyU+h7TZ10HKQU0MNMAGgBDUjJSBEFNDIaJdgCkBKbBENSMFAEqv8ASADUDIKaEE1UuwQKkAUDDVMQRQIYU0AKABSGCgANRLoaFrMoxHmo9ShWNEuwItJDCaYjLaOVdWHKsrKfQg5B/aqUVKLi+mBWtTlAx3Z/8x2O5ZmOWYnuSaxwxUMaUeBy7MhrQRikqX2UeqeC+qyAGMFVQcIscKD5OlRk+9fH+KYouW53f1bO3E3R3Wdh8Cvk8qpnZE5j+IVqj2E5dQTGhkjPdWBAyD9zXqeA5Zw1kFF1udP5oyzpODs8bHFfpa6PKEelRSADvSQMSedj5cZJ0L5sip2DtpBbHrgAZrleOPnb65r9Cr4MfcVsIyCrQGQU12IxS96Uhld2xgjkEYP3rGfC3LvgOy/ZuSpzv9bD7CtsUm1z7mbXJlNayAWoAFAyvd7YI54qZcIq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data:image/jpeg;base64,/9j/4AAQSkZJRgABAQAAAQABAAD/2wCEAAkGBxQSEBAUEBQUFRQUEBAQDxAUFBAUFRUUFBQXFhUVFBQYHCggGBolGxQUITEhJSorLi4vGB8zODMsNygtLisBCgoKDg0OGhAQGiwlHyQsLCwtLCwsLCwsLSwsLCwsLCwsLCwsLCwsLCwsLCwsLCwsLCwsLCwsLCwsLCwsLCwsLP/AABEIAHsBmAMBEQACEQEDEQH/xAAcAAACAgMBAQAAAAAAAAAAAAABAgAEAwUGBwj/xABCEAACAQMDAgUCBAQCBwcFAAABAgMABBESITEFQQYTUWFxIoEUMpGhB0JSsRUjYnKywdHh8BYzNHOCkvEkJUNTVP/EABsBAAMBAQEBAQAAAAAAAAAAAAABAgMEBQYH/8QANhEAAgIBBAAEAwYEBgMAAAAAAAECEQMEEiExBRNBUSJhcRQygZGx8AahwdEVM0JS4fEjJEP/2gAMAwEAAhEDEQA/ANbmvoTywUADNAC0DATTEKTQMBpAwUwATSDoUmmAtA0KTQIFAAzTH0TXQMBagBaBCsKAFIoKENAUQNQFDa6ADTAhG1IfoYyKQAoGKwzUvkExQcVN0VVjVpEQKkYGFJq+gTFFC+EfYGqGUhGpMZf6J0o3UwiRgrMkjIW4LKuQD6A+tcfiGrWkw+dJWk0nXsy8cHN7UGHotw0rRCF/MQ4dcfl9MtwBj33ofiGljijleRbX0/f8OwWObe1LkpXMelmXKtpJVipyMjkA98HaujHkWWCmun7ktU6MGaqwOp8M2lgkscl11CFXR0kWFNYwykMod2XHIGw/WvB8T1ufZLFixXaabddNVwk/37G+LHG02z1jqF1HEAZZEj1EqrOyrk84BY7/ABXwEMc5Oopv6Hp2q5PEutdGaOd2MqTrLI0huEZW1EnJDBc6DjbHHpX6R4RnxZsShCLi1Vpp/wAvdHlahOPL5EVQNhsK99JJUjibbGCk7DcnZQNyT2AHc0NpK31/IVHovUPBEc6xSRkwOUQyppyu6gthf5Wzn29q+AwfxNn0sp48i8yKb2u+e+OebX8/merLRxmlJce5x/im3jtpRbQIxIUPcXEoOWz+VIuBjbJI+K93wfV6rXN58jSiuorpfXt37X+Rz6iGPEtse/dmjdR3A/SvoGkcqbML2yntj4qXjTKU2VpbYjjcVjLE0aKaYkcW42zvxmkospvge4jwefgd/wBKc40xRlYqW5Pt80KDYOSR12qug4QaqAATQACaBgJpgSkAuaAsBNAxTTEKTQBKBiEUBQDQHQppgKTQBGoGLmgRNVAwZoGA0AKy0DFpAQGhBQ4kp2gJqpisDCkUJUgAik1Y7E4pfcK7CDVbrFQc007ARhWTRSBSGBVyQMgb7k5wPc43qWB3vgODp6XEei8866w4jjCSRr+U6tIZcsdOeT9q+R8c1eqy4ZY/LqHq+38vpz7fmd2nhBSu+TrPEzrJDLbrcxwTPGQpLoGAbbOknO4yMivl9InDLHJKDlFPn99HZN2qT5PGb2xaAmNlCldsAgjHYqw2I96/UsObFmwxnifwv98/M8dxadMqrVIAng/tVfUDaeJeqv1C58xxhEHlwRnB0LtrY/6TEZ+MV5fhnhi00WvVvlmmXLfZWgskTdVAbgsAAT+le1DFGPSOWU2yzqqySxZ+L5rba2W3Ts0jQPI7fL6uPavF1+hhqn8cpV/L8jqxTcFwjs+r+OHisbQr5bXlxEHxpPlooOHlZc7DsB3PxXymLwF5ddPD/oi+/wBDteqrGperOO6l4kvLhdM7W7L6eSQR7q2rINfTaPwKGkyLJim/pfD+TRyZNU8iqSNRJEc5U4Pccg/bsa9qUHe5OjnTVUyuLlwcFQcbbEg/pvWfmzTppMvYqsYTljpxpyDnJyffFPe5Pb1+Itu3kyJb4I343q4w5BytBMILZ77ftQ4K7Fu4oyYqqEb4rTOcUg0xC0hgzQMGaYA1UCBqoAmqkMXNMQKAFJoAFMYDQDFoAFAwZoAGaBoQmgQKQyUwCWoGTAoAUihhYtQMGaLHQ+qrFRMUUApFLoYpqWMxkYrN8FDKauDE0MyEYyDuMj3GcZH3Bo7br0DoxkUtrHYGpN10NFzoXU/wtzHPpL+WJGCD+YmNlUfqRXB4hp3qNPLEvX+6ZpjltlZrbhjPJJLcYkllbXIxAO/AAzwoAAA9BVaXS48OJYorhBOTbsKxBRhQAPQbCutRSjSJAq1KiBmWA7ZBwd9v+tqqiXIuqgAwOK3SoxbsNMRUuLobhd+QT2/51jLKqpGkYPtmOCDO7cdh6/NEMdrkuU/RFnSMk9yAufZeB8CtFCKba9TL0oGKoCz021Es8UZOkSOserGcajgHHziufV5ngwzypXtTdfQuEd0kvcy9Z8JXMUujQxZj/lvGCytjuCOPg152DxTSanE8scijXafDX1/4NpY5we1qzH1To5t/KFwUEzjUsQ3YKNi7Y2UZ2rXSeIYdXkccStL/AFdJv5LsWTFLGvi/IqAV6aMSE0CAWosdG/pHOZrCIPLEjcNIinHOGYA1M3UW0VFWzsuvp0+1n8l7V2+hWLrI3DZ7Fudq4sLz5I7lI3n5cXVGm8V9BjhEE1sS0E4BQHdgcZxn3H9jW2DNKVwl2jPJBRpx6ZT8SWAW5VIrd4dSR6YS2tiT3GCefTPbtV4Z3C3K/mGRc0kJL4TvFKAwONZ0puh3IzgkHC/fFC1OLn4uheXP2J0fp403okt3laOF8FWC+S65BZhkasEcDP5TtRlnzGpVb/McF3aNlY+E2k6Y8wic3BkQwAH80RK5IXgjBY/aspahLNtv4fX6lrG3C65Of6Z0O4uNXkQs+k4YjSoB9NTEDPtXRPNCH3mRGEn0gzdGmgnhjuo2TXIgwcYYagGwykg89j3pLLGcW4PoTi0+UXPHthHb30kcK6U0RsFySASu+M1GlnKeNORWWKUqRq+ldJnuWIt4mkIxqxgAZ4yzEAVrPLCC+J0TGLfQ/VuiXFtp/ERNHqOFJ0kE84DKSM+1GPLCf3XYSg12ZYfDF28XnLBIY8agw05K+oTOoj4FS9RjUtrlyNY5VdFK96ZNE6RyxsruqPGmxLK5IUgDPJBGOdquOSMlafAmmnTLl54VvIozJJbuqAZZvoOB6lVJI+4qI6jFJ0pDeOSVtFWz6JcSorxRO6NJ5SsuDl8ZxjOeO/HvVSywi6bCMW1aB1bodxbafxETR6s6SSrA/DKSM+1EMsMn3XYOLXaM1t4XvJIfNjt5GjI1Bhp3Hqqk6mHwKl6jEpbXJWNQlVpGy8d9HjgeyW3QgyWsbMo1MWkJxnB7n0FZabK5KTk/UvJFKqKTeC78JrNrJpxnmMtj/UDav2q/tOK63E+XL2NDW6EAmk2FEzRYUTFFAKRSY7JmlYxtVXYqARSYCmlQyRQs7BY1LOfyooJY/AFZ5JRxxcm6Xq2UueD1Cx8Jibp1vDdK0cqamDDSXTU5OO4IIPFfA6jxqen8RyZsD3QdJp3TpV/J+p6UdOp4lGXDOK8WrFBN+FtkxoCtczuCXYkZWNCdscEkbdq9/wAFz6rWP7Rml8PKSXS/D3+pz51DH8EVyaA1777OYxsKhjAnNEVyNklanNiRZtIhnnOPY/3PNXiS7M5SZaJrYhEoEYbs/Qft/epn91lQ+8azn4rlq/odJdtZQVAByQBn19N66Mck1SfJhJNMZ5lHJHxyf0FOWSMe2JJseFg2CpGDjfO33PampJq1yKvRnS9EtunI6PddQh1qyuIomOAynI1OV9RwP1r5zxPxLUuMsWDF2mm38/ZX+p2YcMbTkz0/qV/FDGZJ5EjjyB5jsFXLcb+9fnsME5z2QVv2R6m5JWzyfxNHbSTyz297FM0hy0ZkTWoHCxcAqPTn5r7z+H9U8UVp8uJxfpKuH9fZ/PpnnarHue5Sv5GiLV9U2cIpNTYxTSKOgzVHMWuk/wDiLf8A8+L/AGxUZPuP6MqP3kdN/EOxle+zHHI4MUQBVHYZ+rbIGK5dJOKxctds1zpufCM3itPIsenW7/8AehlkZfTGc/u+PtS0735ZzXQ8iqMYs3NwV/xyHXj/AML9Gf6vqx98ZrBX9mf1NHXmr6Go8Li7/wAVk8zzMapfP1atGnfRzt/Titc/l+Qq+RGPd5hOgf8Aede/1bn/AGpqebrF+H9BQ7mVenSv/gVxpZsi4QLpLZA1xZAxwME/qaqaX2lX7f3Er8pmO1txH0uN7uWYQNMxS3gVAxbJB8x27ZU7dqcneZqCVpdsEvg56Nh4hUGy6UVR0X8XFoWQ6nCnONTe+Af0rPD/AJmTn0fRU/ux49TRfxNX/wC4yf8Alw/7Nb6P/KX4k5/vmXodpp6ZPJPNKlqZgGit1TzGYaRu7flXjb2qcsrzJRSbr1CK+Btvg2XVFjPRYiiSrCLuIqJm1uU14LZ7A5OMVlC1qHyrp9Fyry+vUxfxDW6N9B+G83R5cf4Xy9WnVk5xjbPHPbHaq0vl+U1Lv1DLu3KjeXYX/tBbeZjV/hw0enmeZNnH/p11gr+zOv8Ad/RFf/T8DS9C6jHH1CcQx9RmuGMqzQyPa+Wd85bjSB2JPBrbJFvGrcUvRqyYtKTq7K8F48fQJmiJjJvGX6TgqrSDKgj22puKepV88f0Dny39TD1C4L+H7ZpmLYvMFiSW0gyDnnjIpwVal7fYH/lqyx/EuS5F3bfhvM0eUn4XytWkvk8Y2zjT9sdqWk2bJbu75sMu61RsfGFtLJ1bpixsqS+Tq1kBgpVmLHSeeDtWeCUY4Zt9WVNPehfDbQjq0iobya4VpRcTyFEiXA3/AMtd9OcAZ9sUs27yVdJeiFGt/rZ5z15cXd0MYxdXGB7ea2P2xXo4vuRfyRk+2UKuxUShcgKagomaLAGaOwIRTdAgZpWOg6qptUKi5YdYubcH8NMYsnLaUhbPzrU1wavQYtSv/IrNIZHDo7fqPjiSCwsySkt7OmvSy6UCByDI6qRgYGAAdz8V8b/gaza2eKNqEXVnofaNsE32cf1vxNJeafPt4VddhNE8gIH9JVhuPvtX0Xhfhc9DNqGRuD7T9/dfP3ObLlWRcrk1Jr3JNM5wOhHIxUtIEzE1TLgoElKQIuWWSuTqPYEkfsB/81riurMZ8MaW5Vdic+uN8fPpVSyRQlFszlqsRguJdIyQT8VM5bUOK3OihK2d8Yz2rCTvk3SoWNAWAJI32wTzUxSbSYS4RaFovvW6wxRl5jMqW6g5AAPcgbmqWOKdpC3N9jPjtiqpewuTYeJetveyR6xpigRUhjP8z6AHlb3zkD0HzXh+G+ER0s5zly23+V8HTlz70kjVaF9B+gr2lGPsYEJqWxgNKximkM6GtDlCrkEEHBBBBHII3BFAG6/7Y3v/APQ3/sh/vorD7Ni/2/r/AHNPNn7mnu7t5XLyOzucZZjk7cVtGMYqkiG2+zY23VhNdxS3zOyjCl0+llCg6SNOOCc7b81lLHtxuONFKVyuR1lt1qOOQSzdRNxHGHaG3EZDkkEDXgAEgE7n9q5HilJbY46b9TdTSduVnEjrUqvdNG2gXJk85djlXZiR7fmPHrXb5UWop+hhuabr1G6R4guLUMIJCqscsuFYZ4yARsaMmGGTmSCM5R6Mlp4ru4g4SY4d2kbIRvrY5ZhkbEk52pS0+OVWuhrJJdMr3HXriRAkkrMBL5w1YJD+ueftxVLDBO0vkLfIrdU6jJcSGSZtTkAE4A2AwNhtVQhGCqIpNt8mfpHiC4tQwgkKqxyykKyk+uGB3qcmCGTmSHGco9Au/ENzKkkcsrOkrK8itg5KkEY2+ngbDA2ojhhFppdBub4Z1g6hC0aJb9Te3t9CrJbSIzyLj8ypJjOPYH/hXJsnbcsdv3NrVUpUjQeMuurcXoltyyrFHHFC+6t9DM2odxu5/SujT4nCG2XryROalK0YbvxneuhjadsEaWIWNWYehYDP6UR02JO6B5Je5q/8Tl/D/htX+SZPNMeB+b55x3xWvlx3b65Jt1Qr9TlNutuXPkrIZVjwNmOd8843O3vS8qO7dXIbnVF+08V3kUPkx3DKgGlRhCVX0ViMgf2qJabG3ua5LU5e5Tu+tXEkkMjysZIVVIXGAVC8bgbnc7nmmsMUmkuw3vsu3XjO+coWnYaGDqFVFBYcFtI+r4O1QtNjiuhvJL3NHeXTyyPJIcu7F3bAGSedhWiW1UhMw6qLAgNVFiolAwUqYENO64QC1IyZpWMlV2gBmp5GQtk5JJOlVBO+FX8qj0A9KmMIpt1ywbdAcZq3yJBt3w66uMnfHtt8b1mpU1YSXBZvUABPc7DmtZpJWRC7oouKzkrNhGFS0CB5YznjPOCRn5xU7VdjLEsOlDkAb4A3O2OONu9aOO2PNGalb4HtJjoJb+XbV6gDuPWrxSe34vQicafBgnuNfAO3qMZqJ5FLouENvYqrkY9wP3oS4NC7+GUEH07CttiuzDc+h6smhWapGKaQw+U2nVg6dWnVjbVjOM+uKjet22+auvWh06sxtVJDDJGVxqBGQCMjGx4NSpqXXI6rsSiwAaPQaOjqzlBQApoAGKABigEDTQMGmgKFK0wF00ATTQArLQhsUrQFAIpgKRQAtAEagYlAEoABNAAoAjUDFpADFKhg00UvQdgK0qYWDFCTHYpBrOmVwLk0cgPAmp1X+plUf+ogf76mc9sXJ9JN/kNK3RtuteHpre48nSzlsmFkUnWueQBwR3HauDReLYNTp/OvbXab6f769zWeGUZbSh1GyaBgkpUSFQ7RAgsinjXjYE77VvptbDUJvG7S9ff6ev4kzxuHDKprr7iQLmpsYGOfT1GRkZ9xSfKAuW8jHOsDSRkEAgfG/NaRcm+TKSS6K11HpOx+KmaaZpCVlcnisywqMgg79sU0rQFhomZFz+Ycg9/Q/pitNspRV9oyUlGTEFj3yM/f96nyPUfmIyx2g7n9KtYvcTyew6RYz+3tWijRLlY1OyUAigaADSYwgZIA3JOABuSfQDvSfCsEeleAOiyJBcLdRYSUoVSQD6gAc5Tkdua+C/iTXY558c9PP4oXyvTr19T09Jjai964ZnvfDkNpFNLa23nTAFoo2YMcngLqOAozn1wO9cH+MarWSjizZdsenXH4uvX+RssEMabirZ5VI7lnaZi0rMWlZtjq7jHYDjFfoWmxRxYowh1XH/B5c5OUrYua1FQuaaA6LNaHKCgCE0DBQFAzQAM0AdZbeCCYYpZLmGISKrKHz/MMgZJGTiuR6tbnFRbo2WHi2yn1fwusMLyC7gkK4/y1P1Nk423O9Xj1DnJR2tCljpXZzddJmQmgBc0ASgYtAgZoAFAyE0UAKAENMQMUDJpoAhAoGLpFFABlooLF00bQsGmlQWDTTSoZCtKh2RUyQNuccgD7k8UmqHZ1/hPw9bPLG0t7bvIroyW0EsbHUDkBidzuOAPvXy/i/i+WMJY8WJq00217+y/v+R2YcCtNs9LuM4YKQGIOknffscZ3GcV8AlTtrg9Q8J6r0qWCaRbklpWYySSn/wDIWP5wfT0HbGK/U/DZ4MunjLB939H7P5njZtym1IqaK9FRpGdikVFDBp9ifYc0UBbE+gANhRj+Zhn/AJ1akoqnx9WYtX0Y5LtcfSVY52G//CiWWHpyNQYkdkcjVgDkipWN+pbyL0LmB2rejIhpgIaAJQAM0rChdVIZM0DFNKxlmy6pPBk20nlMeXEcTN8BmBxXLqtLDUR2z6/H+5cJuPR2HgjxTKPxb9QuWeKKBZQXWNdOGwcaAMk6lAHrXyfjXg0McMbwLlyr+R24M7be45y/8ZX00jvHO0EbMTFAqQtpT+XUWUkt3PvXdpf4b00cS8xXL1Ilq5Xwaq6u5ZW1TyeY3Gsoit99IGa9rSaOGlhsx9e3JhPI5u2YcV17WyLIRQ/kB0FWcoKBne3NgkXT7dIDbSSTl01GNmaZmbSPKYj6SueTj8tefGbllblaS+fX1OhqoKjTt4RyzxR3MT3KKWe2AcHYZKrIdi242rb7T03FqL9SXi9E+TB0/wAM+ZbpcSXEcMbSPGS4OzKcAc7kkH4Aqp6ipbFG2Ssdxts0NzHpd1DBgrModfytg4yvsa3TtJmbR6V1mzt5endPF1P5KiOMq2ktqPlDb22rzMcpxyz2K/8As65KLirZxvWum2ccWq2uzM+oDy/LZdu5zjbFduPJlk6lGl9TGUYJcM2HiTp8SdM6fIiKrvjW4GGbUhY6j33ArPDOTzTTfA5pKCF6x0+Jej2UqookaQ65AMM2deQT34H6U8c5PUSjfASivLTN54mezsTbn8HHI0kQBUhQqqmNwMHLHVz7Vz4VlzX8dUzSe2NcFAQWtpZrdvbpK9zIxggc6kiRizKu43wo5xz6VpeTJk8tSpLtk1GMd1dlfqVlBedOku4IVglhfTNGn5GGVycccNnPOxFVCU8eVY5O0+hNKUdyRd6vHaWln0+ZrZJJXgQKhwEYlFZ3kGPqIztn+qoxvJkyTjupWVLbGKdFDxHYQXHT4722iELeYI5ol2Uktp2A2zqxv6GrwznDK8UnfrZMknHcjcXvRBZJDHB08XjldVxM6axngqu23fbsMc5rGOXzW3Ke32RbhtSSjZoPH/Qo4Pw80KGITqdduf5HABOB25wR6iujS5pTuMndepGSKXKONrsMSYoGQmmAmaAJmgCOaSGxM07AmaVgAtSsdC6qLHRA1CYUXvD17HBdRTyj6YvMkOACxIjbAX3JwPvXneJ4nl0s4QXLVfzRrie2aZr+sXTXszz3Sgu+AqciKME6Y1+MnJ7kmstB4di02FQqy8mSUpWY4kCjAzj0yxH2ydq9DHjjjT2qjN2+xi9U5sW0QyVO8e0XzN+SPgkUt1jodLQ4+gKM7j/mAKFj/wBlEua6Lf4Zc8Z+a12RM3NsyE1ZIppgLigAUAM2KRQun4piomikOhTQADSGKaQCsoIweMg49wcj96TipdlJtdBJptoKATStACm+UOhagaN+as5gZoEdSevRpB0rQdT28kjyx4IwNZOMnbJB2rk8mUpZL6ZvvVR+RdgvbOG7e9W4L58x47YRuH1uNwzHbG5qHHLLH5W38SripbrNP1DqiP02CLV/mi6mlkTB2DFznPH81bQg1mcvSkQ2tiXzOdzXSZHf3PUbC6srSKe5aJokTUFjcnUE0kE6CMfFedGGbHklKMbv9+50NwlFJs0XU+n9OWJ2gvJJJAP8tDGwDHPBOgY/WuiE87kt0FX7+ZDjCuGbROoWd3063gnn8iSAjlGbOARkADfIPzmsdmTHlcoq0y7jKCTdUV/E3WLV+nW0Fs7Exy40spD6VDDW3b6iQfvV4MeRZpSmu0Kco7EkV/4g9YhuHtjA+sLBhtiMEkHSc99qekxSgpbvcWWSdUZrDq1rdWMdpeSGB4WzDNpLKQM4Bx7EjBx2pTx5MeV5IK77Q1KMo7ZCdV6xbW1g9nZyGZpX1Tz6Sq4ypIXPOygd9s75ox48k8qyTVV0gcoqO2JvPESW0lj0yO6kaEm3RoZgpZQRGgZXA3wQR+lYYXkWSbgr55Rc0nFJmg8S9bt47GOysnMoD+ZNOQQCQdW3G+rHsABXRhxzlkeTIq+RE5JR2ov9R63B1BIXa8ezmRNEyYl0PvkldBAO+cb9+KzhinhbWzcim1Nd0c14ru7YmFLV5ZiikS3MrOfMJOwVW4A37DnvzXTgU+XNJX6IznXSNB5hrcghfagYmaVhRM0WFAoGQmluAFOxgNKXYIWoKBmlaCgaqdpDoBkpb/kOga6W9thQjGpl2MWpGEJTUQscIBzWm1R5YuzGkhU5j23yV4U+uR2+R6VldO4javs2UEupQcYznY4yMHBFdMXuVmDVOhhVEsU0wAaAMf4hckE7gZOxwPv96zeSNtFbXVjtWgrFxSoLIBQOxTU8jNx0PoL3cVyYWAmi8sojfldW1ZGex+nbtXj+J+LfYcmNTXwyu36pqvT1XPJ0YcHmp16GmsLO5klaFYmMisVkUq2UI7McaV+53rol4hixwU8mSKi+U/dfKkLyG3SRj6zbtBJ5UkqF1AMqR6sJnhWbnVjfHxUafXLUw3riPp6X869vbkqWLY6fYsCADYDcDLAc+9d8FFLijFjk1doRBTiMhApUvcDca6o5wF6AQNVAwa6BWAtQMXVTEAmgAZoGAmgAZoGITTECkBBQM23WevSXMVtG4ULbx+WhUHLbAZbJ5wo4rLHiUJSa9S5S3JI1OK1JoUmgQKAAaQw9qYwUqABNHQ6F1VDkOhS1TuHQNVG5hQGpytsaFIqdrGSjoYDU2BlsYdcsSf1Sxp/7mA/31lmnsxyl7Jv8kOKtpHbdf/h8/wCI/wDpNPkuSTqbHlHO49SPTGa+Y8P/AIlx+R/7N717L73z+vudmTSy3fD0cr1q1ihlMMTGV4zi4m2CK/8A+tBySO5r3fDtTl1ieVx2x9F6/Vv+hz5Yxx8J2UdFepsowsgIyBkDJwKTajwHpZmeyH9R/Sh479SVk+QBZe/7UeXQeYZo00jA9/3OTWkY7VRDdsx3U2gDAzn3xUZJ7VwVGNlVr0ngAe5Or9qjzpPpFrEvcWG4wcsxK5+rONvQ5xnFTGbjzfHrY5QVcD3dtn6l3P8AcY7VeTHu+JChOuGYIrtl2YZHH+kPnPNZxyyhw+f1/wCSnjT5RcinVxt252II+RW8MkZdGTi0Zcd6sRf6R0ia6YiFQcfmZmVVX5JP9s1y6rWYtNHdkf8AVlwg5dHpXhHwobLzHeTW8iIrKowihSSME7k/Ud/2r4Hx3xX7dtjGFRi3V8vn9D1NNh8v1NzfxuY5BEVWQq3lswJUPj6SwG5GcV8/jcVJbujrfXB8/wDVOlTW8rrcA+YWZ3c7hyxyXDDkE/8AQr9R0WTDkwRlgdx/T5M8macZVLspKWX8px7cj9P+FdCTjzF/2JdM2ETEgEjHtXRG2uTNhLVTl6IQNVRYzc5rc5gE0AwE0CBmgAUFANMVEzQAuaABmgCE0DEoEGgYCaAFJoAgNAxNVTuQUTVSch0DVRdDoXNS2OgGkMjVUgQKgYKOwJT6AWpGiAUAMy1UlyCYY1GRqyBncgajj2GRk/epadcDs7rwVddNE8UccVw87N9Es8S4VgC2V0nSnB33PvXynjH+IvHJypQXe32+fq/0OvB5Sa9zrOu+K7O1k8m5m0OU1FQsrYU5ALFAdOd6+Uw+H6jNHfijaR2yywjw2eRdShtkciymWWI5ZcE61ydxJkA59+/zX6N4XqJ5MCjkhtkuH7P5o8vNBKXDtFBnrvcjOholJZcHG4Ofjf8A3U6uhN0mbLFdBzkY0DK9zNpG3JOBmonLai4xtmvkOTk7n1rnfZsuDG1SyhkNVEQ0eV/IcD+k7r+nb7YppSj91/h6CcU+zLO+pM6dwcMOCP8AVPeqlJyjdckRVOivbyaG+rg7ZPb0JqIS2St9FzVotXMhAGnG4Pz7Edq1ySkujOKT7KgIdgJfqB2AZVIz2xgbVinbqbtP3/6NGqVxOx/hs8VtdSOx0Ri1naQknSAulidPHY1438QaKEtJcI/FuS/Pg10uR7+XwUereI7m6neZZp4UP0wRRyMgWIZ0lwNi5zk/OO1V4f4Dp4adLNG2+bDJqZOXwlCa8mfAmnmlA3CysrAH1BxkV6ml8P0+lk5YlV9/ujKeWU1yYsj0rt4M+SGm+gFIqGirFK1DiFm2BrY50AmgQKAJTGCgAA0AgUAKTTAGqkOgGSlYweZRYCs1DYwZqbChaQyVV0AKVoCU+KtACoGCkMlCAhqm0AKXAyEUNV0IGKmhkxToAhaajYmxsVboRKOALvR+pm1lEyrrdEk8pT+XzGQqpb/RGrJ+K4/ENO8+neJetfrZpikoytmtZ2LO8jF5JGLyyHlmPP29B2FPBhhgxqEOkOUnJ2Y2arbAeS3ZSuoEakWRc90b8rD2NRjlHJe13Tr8V2gaaJGfqXALYOcLzgc/tWkpJL6CavgtrfqTggr6asAH7g81osqunx9TJwdCPfL2yfYA/wByMUebH0GoMqyTFzvsOwrNycnyaKO1GN6TKQjVLGQHHzQuABrI+KNzCjcSdGlFnHcj6oWaQMRzGysU+v2ONj/0eWHiGN6mWlk6kqa+dq+Pp7FeW63mvhs3lIWJWduyqMn7+ldOfJDFDfkaS92KKbdIxXTMmYmADIdDYYEAjkAg8jipx5lkxrb1+/yJeOpclZZDzncd+M/NFspr0LgugQQwIyOOQ2/Axz8GtVOMlU1+/kZ7WuhlvlPOR7Ef2xVrPF98C2MaG4DEgA4AyCe/2pxybnVA40ZCKuiQU11QwVFDJmmBs81ZzgzQACwoAUvTAUyUrCiazTGKTRQC0qGAmkMlIAU12BKGgRKVMYCaLroAUgJSGCq/0iBUDJTSGTFN/ICYpUBKACRVSQkQLS2jsIFUoishosAE0gFJqWx0K7bUSfA0jEay5KLFhYSTPohRnf8ApUZ/U8Ae5rPLlx4Y78slFe7KScnSPYLvwrFPaW0M4IaGKJQ6FQ40qAy5wdjg/wC6vzrH4vm02qy5cTtTbdPp2+H9f2z03gjKCT9Dz7xrOsEhs7SPyY1CtcS4IeYkZChjuU9T3O3Y19J4NDPq39qzzv2Xovw6T/oc2dxgtkUcw52r6VnIjGlERl276bJD5RkGBLGssTchlYA7e4zgisNPqMeZyUHzFuLXqmv3wOcWuyusJZgFBZjwoBJ/St8jjFbpNJfMSVmNtqHwBgrMo2PSujz3TabeJpDtkgAKv+s5wB9zWOfU4sEd2WSX79uxxi26R7L4P6I9rYpBPoZsylwPqXEjE6Tkb84r898W1cc+rebFa6+vCqz0cMHGG1mr8ZRtaWDiwhCZ+l3jCjykP5pMcscbDnGc9q18Ok9brIrUzv6+r9vYWX/x4/hR4+IwAABt/f3NfoqioqkecYz8UgBIcUmAM0hlmyHJ+1aY/ciZbDVumZ0HNO16BQuKkYCKVDLpatTmBQBCaBgpASmAM0rGCkATVMYtSBKAJTuhkpWwBVJ8CBWYyUDBTSANO2BKLAhpyfAgVAyYp0FjBapIVhp2AM0WBDQwEJqGyqATUtjoxk1JVCFqm2AQaabA6LpfjG9i0x25tkQsqhBbADJIGSVYEn3rx9X4Piz3knJuvdm8Mzjwkdj458cm1lEFoI5Jl3naTUY4x2U6SDrOxxnYV8t4b4I9ZcptqPp+/Y68mo2cI4Trviia8CieC3BX8ssZmDqO4+okFT6V9P4b4TLQzbhkbi+06r69dnJlzeYuUaNtzXsPkyRnsbCWdtFvG8jYzhBn7k8AfJFY59RiwR3ZJJL5/vkqMXLhHtCeHklsLe3ul3SKIHBGUdVAJRh9x71+cy8RyafW5NRp3239Gm/VHpeWpQUZHFfxAmSzRLSzj8oyrrnmAIPlZI0iQ7szEb77D5r2vCI5vEMvn55Wovj6/T0+Rjmcca2xVHCuNhX2kujhRgasijY2fX7uJQkN1PGi/lRGGkfYiuTNoMOZ3OPJSm49HpHhrxW0XSpbm+laVkmeNMhQ7sQuiMaQNyTz8ntXyfifha+2Rw4V2k/p7nXiy/A2zkU/iRfnJP4Y5JOhonOAf5cq4z6V6a/hnTtL4mn9f+DP7TM565ufMdnKRxljkpFqCA9yoYkj4zX0Onxyx41CUnJr1ff4nPJ27qiuy1q0IV1yKTXABghVu5BHI2/UU4RjL6kuTRcRABgVsooluyNRL2EgZqbGEPT3BRhkucMRg/I/4VDyU+h7TZ10HKQU0MNMAGgBDUjJSBEFNDIaJdgCkBKbBENSMFAEqv8ASADUDIKaEE1UuwQKkAUDDVMQRQIYU0AKABSGCgANRLoaFrMoxHmo9ShWNEuwItJDCaYjLaOVdWHKsrKfQg5B/aqUVKLi+mBWtTlAx3Z/8x2O5ZmOWYnuSaxwxUMaUeBy7MhrQRikqX2UeqeC+qyAGMFVQcIscKD5OlRk+9fH+KYouW53f1bO3E3R3Wdh8Cvk8qpnZE5j+IVqj2E5dQTGhkjPdWBAyD9zXqeA5Zw1kFF1udP5oyzpODs8bHFfpa6PKEelRSADvSQMSedj5cZJ0L5sip2DtpBbHrgAZrleOPnb65r9Cr4MfcVsIyCrQGQU12IxS96Uhld2xgjkEYP3rGfC3LvgOy/ZuSpzv9bD7CtsUm1z7mbXJlNayAWoAFAyvd7YI54qZcIqJ//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6" name="Picture 14" descr="http://www.gemalto.com/govt-site/digital-agenda-2020-site/PublishingImages/dig-agenda-banner.jpg"/>
          <p:cNvPicPr>
            <a:picLocks noChangeAspect="1" noChangeArrowheads="1"/>
          </p:cNvPicPr>
          <p:nvPr/>
        </p:nvPicPr>
        <p:blipFill>
          <a:blip r:embed="rId4"/>
          <a:srcRect/>
          <a:stretch>
            <a:fillRect/>
          </a:stretch>
        </p:blipFill>
        <p:spPr bwMode="auto">
          <a:xfrm>
            <a:off x="698808" y="1905000"/>
            <a:ext cx="3017520" cy="914400"/>
          </a:xfrm>
          <a:prstGeom prst="rect">
            <a:avLst/>
          </a:prstGeom>
          <a:noFill/>
        </p:spPr>
      </p:pic>
      <p:sp>
        <p:nvSpPr>
          <p:cNvPr id="3088" name="AutoShape 16" descr="data:image/jpeg;base64,/9j/4AAQSkZJRgABAQAAAQABAAD/2wCEAAkGBxQSEhUUExQWFRUXFRkWFxcXGBcaGBUXFxYbGh0cFxcYHCggHBolHR8ZIjEjJSkuLi4uFx8zODMsNygtLisBCgoKDg0OGxAQGzQkHyU0LCw0LCwsLCwsLCwsLCwsLCwsLCwsLCwsLCwsLCwsLCwsLCwsLCwsLCwsLCwsLCwsLP/AABEIAJAAlQMBEQACEQEDEQH/xAAcAAACAgMBAQAAAAAAAAAAAAAABgUHAQMEAgj/xABEEAABAwIEAgUHCQYFBQAAAAABAAIDBBEFBhIhMUEHE1FhcSJSgZGSsdEUFhcyU1RzocE0QnKCstIjMzVi8CRDRGPx/8QAGwEBAAIDAQEAAAAAAAAAAAAAAAQFAQIDBgf/xAAsEQACAgIBAwMDBAMBAQAAAAAAAQIDBBESBSExEzJBFCJRMzRhgRUjcUKR/9oADAMBAAIRAxEAPwC8UAIAQAgBACAEAIAQAgBACAEAIAQAgBACAEAIDBKA4cRxmCD/ADZWs7iRf1cVvCuc/COVl0K/czXh2YKec6YpWvdx0g728FtOmcFuSMV312PUWbMSxiGnAM0jWX4XO58AtYVyn7UZsuhX7ma8Nx+nqDaKVrj2A7+oradFkPcjEMiufhnutxynhdplmYx1r2cQDY87LEKpz9qMzuhD3M8HH6bq+t65nV3tqvtccvFZVNjetB31pb2GGY/T1BIila4jkDv6knTOC20YrvhPwyQfIACTsBxJ4Bcl3OreiGlzfRtOkzsv3G49akLFua3xI7y6U9cjrdjtOGNkMzAx1w1xcLEjjZc/Sny467nR31qPJvseqDGIJyRFI15AuQ03ssTqnD3IzC2E/azRNmSlYS108YINiNQuCOS2VFj8I1+or/JJRTtc0OabtIuDyIO91yaaejopJrfwRNVmukjdpdOwEcbG9vGy7xxrZLaRxllVJ6bO/D8SinbqieHt4XB4FcpQlB6kjrCyM1uL2dQK1NzKAEBwY7XdRBJL5jC4eNtvzW9UOc0jndNwg2iqMo4EcSmlkqHuIbYvIO7nOvYA8hsVdZV6xYqMUUWLQ8mblNjLg+VH0VY+doHydsb9JLru4A7+oqHPLV9Sg/JLhiSot5x8Cdh1TDVVbpa6QtYbuA3332aCOAHFT5qyqmMa13IMJV23OVj7HnMRpoZ45KCQ2FnHj5DgeRPIpX6tkH6prd6cLE6huzxhcU1IK0g9aWR73NrH/bw5lQsO2UbvTXgn5tMZ0qx+SAyLlgVuoyucIozs1p4ucBex5DgpWbkOmX2kXBxlevuNE1F8ixVkcbjZs0dieNpLXB7dnEJz9bH5NGHV6OQopjh0tTPbTRtbcMdJZ9udhcAnxUPp0Yuxtk/qUmqlogMCwygqKTQHtbVlp3kcRZ99rDhpUrIuyIWbftImPVROrX/oZGZPYMPbDOdbouse0sLgLuJPpUP6qTv5R+dEv6SKo1Lvogeh/wDzp/w2f1FSOpb4pEfpmnNtHJ0mYNFTysdGDeXW51ySL35X4Lp0++ck4s5dQpjBqS+RmzJO9mDxmO4vFCHEcQwgX35KHjxj9U+X8k7IcvpVxFXJtJQSRObOQJyTpLiQ0C2xap2TK+E+UPBAxlRKOp+R9yNgLqOJzXPY/U/UCy9raQOaq8q93T21otcSj0o6QzBRiWZQyCAhs4Uhlo5mN4lhIHaRuu2PLViZHyo8q2iuOjbMMVK+Rkx0tk0kO5AtvsbcL3/JWudROxKUUU/T8iNTakywDjlNVB8EUrXvfG7Zu+1u3gqxVWVtSki19eu1OMWVfk800dQ6OtYNNtF3cGPB5+66uMj1ZVKdZTYyqjY4Wj3UUuEMFyIN+FnXJ9SrYzyv5LNwxOyM9Ic8TKF0LXNBGjSy41aQeTb3TCjJ27aGdKHo8Ys5OiepYKdzC5usyuIbcaiNI5cSt+oRfPaRp0yS4633FvNrw3GLk2AlgJJ5ABl1KxU3jNIh5TUclMfc0Y7Tx04e9onie4Ms0tI8b9yraabHJ8fKLS6+tQXL5EfOGC0LIeup5Q15sRGHB2q/GwvcWFz6FY41tzlwmuxW5NVOuUH3GbIUkj8NfrubdY2MniWgcj2arj0KJlxjHITRNwZSeO0/5FXoxxSKnmlErgwOYAC7YXadwf8AnJTc+qVkI8e5B6dbGub5mjpCx1tVOOqN4426Q7k4nc27uS2waJQg2/Jz6hfGyxJeB8gx2GLDmPNpgyGNr2NLSbkBtjc7elVnozdzXhlp9RCNCfldhWxnC8OmpTUxOEDy3UI9QPleaWX437FMpsvU+EltEK6GM4OcXpskuiGaQxzNJJjaW6b8ATe4H5Lj1JR5djv0yUuPcsMKtRamVkAgPL1hob+BWxbIlJM8vIdG47nQbAnwU2vNuitEC3BpffwZwLKtLRy62PJksW+U8cD3LF2RbbHTMU49NM9pm3G8nU1U7W9pa88XMNtXj2rWvKtr0kzpdh1WvZH03RtSNIJMjrG9i6w/JdH1CyXY5R6bXF7O7GclU1TJ1kmvVpDfJdYWbw2stKsyyrtE624VVj2zxheTaWklEzS8ObcXc7bfbmtrMq21aZrDEppfI8YnlCkrJXTOeS51r6Xi2wA2A7gleTZVHika2Y1NsuWze/JdOacU139W15ePK3ue9aRypwlyR1liQlHizgpejaka67i9/cTt4Gw3XWfULGjlDp1cXsb4IWsaGNAa0CwA4AKFJuUuTJqUYx4rwKWIdHtLLIX3ezUblrSLEns7FNhn2xWtEGeBVOW9nRUZCpHsYyzmhl92usXE83G25Wkc23fJM6SwataaPdNkimjhlhbr0y6dR1b+Sbix5LEsuyUuXygsKEIuO+zI+Po2pA65dIR2ah7wurz7WtaOKwaU22xtw6hjgYI4mhrBwA/5xUKybm9yLCuEYL7TqC1NzKAEB5ei8mG9LZT+IVssr3Bz3O8ogC5tx2sAr6qqChtngL7p2TfJvyaH0MjBqdE4N7SwgeshbqyL7I1ePbrk09HRhuLSwOBjcQObSfJI8Fi6jmjpj5t1L7PsWlhGICoibINrjcdhHEKjsr4S0e1xshXQViFvNOayxxig4jZz+w9g71MxsTkuUio6l1VwfpVefyJMsj5Xb6nuPi4nwHwViq64LueclK21922zzJE5hAc0sPEXBafQDutk4NaXc1lCyvu9oYMv5qkhcGykvjO1z9ZvgexQ78SEluHktcHq062oz7obsx40aeFsjGh+ogXJsBcbeKgUUc58WX+fmSpqVkUIWJY/PNs95DT+63YK2hiwj4R5e/qV1786NWAO/wCph3/7jfemQtVPsY6fZL6mKky0MYrTBC+QN1aRe17beP5qkqj6k0j2OVd6NLkvgrzEs01EtxqDG9jP1KuIYcIfGzyd/V7ruy7EJrJPE3v2qRKOovSIMbZ802y56b6rf4R7l56XuPfVPcIm1anUygBAYcnyYfgSaDKEjKhsjntLQ/VYXvxVjPMjKHFHnq+kWQv5t9hxlaCCDwtv4KvTfJaL62MXB78FOVYbrfp+rqNvC+y9HUnxWz5/fr1Hx8DhgVUYMNkk56naPE2APr39CrLoqd6ij0GFOVGBOQmwsL3ho+s5waL8y4295VnJqMO3weejF2zS+Wy2MGwllPGGtAvbync3HxVBdbKx7Z7rExK8eCUV3OivoWTMLHgEH8vBawm4PaOl1EbYuMkVLiVL1Ur4z+44jxH/AMV9TPlXyPCZVXpXSghzy/TCsoRE8kaH2B5+SQR+Rsq26XoXbiekwILLxFCb8HNm3BYqemHVtsTI0Fx3cRZ3NbY2RZZPuzj1PCqox9xXcWsA/aYfxW+9TsrtUym6f+5gWvW0wljcw8HNLT6QqKMuMto9zbWrIOD+RbrMswU9NK4DU8MPlO3PDl2KZDKsnNLZT39Nppx20ttfJXreStX7Ns8pB/ci6ab6jf4R7l56Xk+hU/px/wCG0LU6mUAIDBQwzy51t+Swkn4DkorbEXNeadYMMJ24Of29zfirPFxe/KR5rqXVdp1V/wD0XcFwl9TJpaNh9Z3Jo+KmX3quJT4eJPImkvHyOmb6ZsVCGM4Nc0eoquxZ7v5M9J1SpV4fBCTgbwKiEn7Vn9QVnfB8JHmsGSjkRb/Jb4Xnke/89wRhFVZtkBq5SO0D0hoBV7iLVR4fqklLIloaujtv+A8/+w/k0KDnfqF30KP+lv8Ak99If7M38RvuctML3nTrn7cScv8A7TD+K33q0y/0meb6f+5gW8FQnvSOzJ+yzfhn3LpR+oiHn/t5FRtV/L2HhIe5F0U31G+A9y87L3H0Kn9OP/DcFqdTKAEB4meACTyBPqWUt9jWUuKbK0zFmZ9QSxl2RdnN3j3dyt8bE4fczyGf1OdzcK/BDUbGF46xxazmQCSe4D9VKs5JfaVmOoOX+zwO9DmijgYGRhwA7Gn8+0qqnjWze2elp6niUR4xR1yYhHiEE0cd7hu1xbyuLfzC09KWPNNkl5FedROMSuHNLSQQQQd+0EK6W5xX4PHvcJd+2h8wXOMbmBs50PAsTxDu/uKqbcSSl9h6fE6zU4cLDZjGcYmsIhOt5Gxt5Le8nmtasSTl3N8vrNUa2qu7EHynut9Zzz6SSVbtKuPc8ulZdZv5ZamDUraWna1xAsLuJ2Gom5/NUVsnZZ2PbYlUMWlJ/wBkBnnEopIA1j2uPWA2BB2F1JxKZxntorer5FU6uKYpYLKG1ETnGwEjSSeQurHJW62igwJcL4tvSLXp66OS+iRrrcbEG3iqGUJJrse4hfXZ7ZeCJzDisJp5WiRhcWEAAi97LvRTZz3og52XTKppPZWQ5K7l7TxsWlPZbuHYlE8NayRrjpGwIvw7FQWVTT2z3ePk1SjGMWSAXImGUAIDTVtJY4DiQR+S2j2aZzti5QaRWxydVea32grb66GjycujZHJtaD5nVXmt9sLLzqzX/CZL/AfM6q81vtBP8hHwP8LkpfAyZNwWWnMnWADVptY34X+Kh5eQrfBcdKwrMZvl8m3MWVGznrGHRJz28l3j2eKxRlyh2fg2z+lRv+6PaQpVGVKpp/y9Xe0j9bKesyv4KGfR8mPZR2e6XKNS/i0MHa4jb0C6w82uPg2r6NkzfdaG/AMrx03lE65POIsB/COSrr8mVj/gv8PpkMf7n3kdOZ6F81M+NgBcdNrmw2cDx8FpRNRmpMkZ9MraXCPliQMm1Xmt9oKzefA80+i5L/AfM2q81vtBPrqw+i5P8Evl7Ls8PW62t8uMtbZwO57VGuyK5618Fhg9Nuocm/lEOMm1Xms9oKQs6tLsV76LkmfmdVea32gs/XVmP8Jk/wAEhl/LE8VRHI9rQ1pJNnC/ArhkZULI6RMwemXVXKcn2Q/BVp6cygBAYcgILMuaqehDeuLruvpa0Xcbcey3pWUtmP7Fz6WaX7Ko9Uf96zwGw+lml+xqPVH/AHpxG9GPpZpfsZ/VH/enAb2Yd0s0vKGf1M/uTjozs8HpZp/sJvWz4pw2Y2vya/pah+7ye01OGgmvyZ+lyH7vJ7TVjRjkdmG9KVLI4NkbJDf951i0eJG49SzxZtyJw51oPvUXrPwWNMxsPnrQfeo/WfgmmDHz1oPvUfrPwWNMzsPnrQfeo/WfgmmY2bafN1E82bUxE97re+yzpjZNMdfcG4O471jQ2eghkygBAc+ISFsUjhxaxxHiGlAfM9RUvkcXvc5zjxLiSfC55Loo6NWzUs6MAmgCaMgmjAJoAhkEMghgyhkwg2CaAJoAQmgWt0Z5yklkjpJGN0tisxwuD/htGzhz2C0cdAs4LUyZQAgPErQQQeBFj4FAVdV9El3kx1ADb3Aczcd1wVvyMNGj6I5PvLPYd8U5BGPoil+8x+w74pyAfRFL95j9h3xTkDy7okm5VMfsO+KcgeHdEs/28R/ld8U5GdHHXdF1YweQY5e4HSR602Y0cn0c1/2Tfbamxo9M6N67zGD+cLO0NHQzovrTx6oeLj+gWNg2DosrPPh9o/BNjR6HRTV+fF6z8E5A2t6JqnnNEPQ4pyBsb0ST86iMfyuP6pyA1ZNyCyik650hkk0lo20tbfjYXuVhy2PA6rUyCAEB5ehh+BAqc1VzJhAYYusPAeUb379S4ub2Uc87IjZ6fE6KPOE7J2w1cIYXEAFt9rmwNje4v2FZU++mdI9SsjYoWx0dWbseqaR2pjIzEbAOde+qxuLArNknE65uVbRpxXYjKjN1bHGyR8MQY8gNO+9/5lhyeiMs/J1GXHsyczNmf5KxgDNcsguG8AO8+lbOWiZlZzoSWvuZDfOitjmhjnijYJXtA43sXAH97juscmRVmXxmo2Lydma8xVNLIA2OMxuIDCb3JsL8COd0lLR0zcy6iSUY9iYFTVfJNZjZ8o3Oi5021G29/NsVnb0TFZb6PPj934IXKuY6mqkIMcYjbfWRe4Nja1z2rWE2yHh5dt03Hj2Rx1WbK1k4pzFD1hIDR5W9+G+rsRye9HKeferfT4rZN5mxuWlp45NLNZc1rgb6QS0k237VtKTJmVdZVVGUV3IGfN9cx7I3QRh77aR5W9+H7y585bIM+o5EZKDgtkjgeZqh9S6GojZHpjLza9xax7VtGT5dyRj5tkrHGxaOX53VU73/ACSFpjZfynXOw58Rbw3Rze+xyfULpyfpR2kTmTcafVxOfIGgh5b5N+Xitotk7CyJXQ3IYFuTTKAEBhyyjD18laZsqjDibZGs1ljGnTe19jzsbLhN6kefz5uGZFpGaJkmK1LZnBsccRaC0G7tjqtwHHtWGnNivlnWqbWkiY6T/wBlb+IPcVvbvRL6vtUohqfFawfIoyzq4nPjaC3frGFzQdXG21+xapvsRIXZPGuDjqPbuTeeMvSVBjlh3fGLaeF97gjvBW04t9yZ1HDsu1OHlHBhecJGSNhrYrOuAH2sQTsCW9neFiMmvJHp6g1NQuj/AGbuk3hT/iH9Fizyb9V1/r/6Obvqfy/ouv8A5Lbtx/oSejD/AMj+Nv6rlUVPSWvvf8nLjX+sxfxR+5Za+85ZCaz4lgT07HgB7Q4A33AIv6V1L2UFLyI2bP8AU6T+T+tcn5KXN/dwHWeiY7UdI1OaWl1hex24ro1st5VRltfkruKCswtzi1gkiJ3NrggcCbbtK46lB7KBK/B2ktocsr45HVRlzG6HNPlt22J5gjiD2rrB7LfDyIXw3BaZOBbE0ygBAeZCsoxJ6T7bKwr6qZ9c2p+STaW2GktO9gRxtbmo8u8jztzsnkK1wevBvko5qCs62CF8kbxctaDwO5aSAbEHgstNS7HT0rsbITrj9p1Z6qpZ2MiZTy/uyatJIBIPk7DiFmzZ06hKd0VFRejiONVvURxRU0sejSNelztQG31Szb1rV8jir8l1xjGPgms24hUxPp3RB7mgAyNaCQ6xGzjY2uLreTa7kvMttr4yj/ZDzxVOJzxOdAYY2cSb8L3O5Aue6y005kR+tmWRbjqKJ/PuESTxMMW7o3atPaOG3et7ETuo0SnWpQ+CJGbqvR1fyR3WadOryuNrX06f1WvPtojLOydcOBMZFwd9NC90gs+Q6i3sAG3p4reC0iV0+iVcHKfz3FXEqid9cKptLLZpbZpa7fTccQ1c5cuWyttlZPKVsYPsT+XsSqpq1zpI5IojEbMdfSHAtGxIG/FdE3vuTcW2+y5ylHSIfMVRNJWxzNpZrQuA+qfL0uvcHTwK0fuI2S7JZHqcH2H2lqnSwdZodG5zSdDvrNO+xXX4LlSlZVvWmIlHmWtYx8T4HyPdeznBwsD/ALQ3f1rjtlKszIjF18dsncg4G+mY98uz5CDp80Dhfv3W9cdIm9OxpUx5T7bG0LoWejKGQQAgBACAEAIAQAgBACAEAIAQAgBACAEAIAQAgBACAEAIAQAgBACAEAIAQAgBACAEAIAQA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0" name="AutoShape 18" descr="data:image/jpeg;base64,/9j/4AAQSkZJRgABAQAAAQABAAD/2wCEAAkGBxQSEhUUExQWFRUXFRkWFxcXGBcaGBUXFxYbGh0cFxcYHCggHBolHR8ZIjEjJSkuLi4uFx8zODMsNygtLisBCgoKDg0OGxAQGzQkHyU0LCw0LCwsLCwsLCwsLCwsLCwsLCwsLCwsLCwsLCwsLCwsLCwsLCwsLCwsLCwsLCwsLP/AABEIAJAAlQMBEQACEQEDEQH/xAAcAAACAgMBAQAAAAAAAAAAAAAABgUHAQMEAgj/xABEEAABAwIEAgUHCQYFBQAAAAABAAIDBBEFBhIhMUEHE1FhcSJSgZGSsdEUFhcyU1RzocE0QnKCstIjMzVi8CRDRGPx/8QAGwEBAAIDAQEAAAAAAAAAAAAAAAQFAQIDBgf/xAAsEQACAgIBAwMDBAMBAQAAAAAAAQIDBBESBSExEzJBFCJRMzRhgRUjcUKR/9oADAMBAAIRAxEAPwC8UAIAQAgBACAEAIAQAgBACAEAIAQAgBACAEAIDBKA4cRxmCD/ADZWs7iRf1cVvCuc/COVl0K/czXh2YKec6YpWvdx0g728FtOmcFuSMV312PUWbMSxiGnAM0jWX4XO58AtYVyn7UZsuhX7ma8Nx+nqDaKVrj2A7+oradFkPcjEMiufhnutxynhdplmYx1r2cQDY87LEKpz9qMzuhD3M8HH6bq+t65nV3tqvtccvFZVNjetB31pb2GGY/T1BIila4jkDv6knTOC20YrvhPwyQfIACTsBxJ4Bcl3OreiGlzfRtOkzsv3G49akLFua3xI7y6U9cjrdjtOGNkMzAx1w1xcLEjjZc/Sny467nR31qPJvseqDGIJyRFI15AuQ03ssTqnD3IzC2E/azRNmSlYS108YINiNQuCOS2VFj8I1+or/JJRTtc0OabtIuDyIO91yaaejopJrfwRNVmukjdpdOwEcbG9vGy7xxrZLaRxllVJ6bO/D8SinbqieHt4XB4FcpQlB6kjrCyM1uL2dQK1NzKAEBwY7XdRBJL5jC4eNtvzW9UOc0jndNwg2iqMo4EcSmlkqHuIbYvIO7nOvYA8hsVdZV6xYqMUUWLQ8mblNjLg+VH0VY+doHydsb9JLru4A7+oqHPLV9Sg/JLhiSot5x8Cdh1TDVVbpa6QtYbuA3332aCOAHFT5qyqmMa13IMJV23OVj7HnMRpoZ45KCQ2FnHj5DgeRPIpX6tkH6prd6cLE6huzxhcU1IK0g9aWR73NrH/bw5lQsO2UbvTXgn5tMZ0qx+SAyLlgVuoyucIozs1p4ucBex5DgpWbkOmX2kXBxlevuNE1F8ixVkcbjZs0dieNpLXB7dnEJz9bH5NGHV6OQopjh0tTPbTRtbcMdJZ9udhcAnxUPp0Yuxtk/qUmqlogMCwygqKTQHtbVlp3kcRZ99rDhpUrIuyIWbftImPVROrX/oZGZPYMPbDOdbouse0sLgLuJPpUP6qTv5R+dEv6SKo1Lvogeh/wDzp/w2f1FSOpb4pEfpmnNtHJ0mYNFTysdGDeXW51ySL35X4Lp0++ck4s5dQpjBqS+RmzJO9mDxmO4vFCHEcQwgX35KHjxj9U+X8k7IcvpVxFXJtJQSRObOQJyTpLiQ0C2xap2TK+E+UPBAxlRKOp+R9yNgLqOJzXPY/U/UCy9raQOaq8q93T21otcSj0o6QzBRiWZQyCAhs4Uhlo5mN4lhIHaRuu2PLViZHyo8q2iuOjbMMVK+Rkx0tk0kO5AtvsbcL3/JWudROxKUUU/T8iNTakywDjlNVB8EUrXvfG7Zu+1u3gqxVWVtSki19eu1OMWVfk800dQ6OtYNNtF3cGPB5+66uMj1ZVKdZTYyqjY4Wj3UUuEMFyIN+FnXJ9SrYzyv5LNwxOyM9Ic8TKF0LXNBGjSy41aQeTb3TCjJ27aGdKHo8Ys5OiepYKdzC5usyuIbcaiNI5cSt+oRfPaRp0yS4633FvNrw3GLk2AlgJJ5ABl1KxU3jNIh5TUclMfc0Y7Tx04e9onie4Ms0tI8b9yraabHJ8fKLS6+tQXL5EfOGC0LIeup5Q15sRGHB2q/GwvcWFz6FY41tzlwmuxW5NVOuUH3GbIUkj8NfrubdY2MniWgcj2arj0KJlxjHITRNwZSeO0/5FXoxxSKnmlErgwOYAC7YXadwf8AnJTc+qVkI8e5B6dbGub5mjpCx1tVOOqN4426Q7k4nc27uS2waJQg2/Jz6hfGyxJeB8gx2GLDmPNpgyGNr2NLSbkBtjc7elVnozdzXhlp9RCNCfldhWxnC8OmpTUxOEDy3UI9QPleaWX437FMpsvU+EltEK6GM4OcXpskuiGaQxzNJJjaW6b8ATe4H5Lj1JR5djv0yUuPcsMKtRamVkAgPL1hob+BWxbIlJM8vIdG47nQbAnwU2vNuitEC3BpffwZwLKtLRy62PJksW+U8cD3LF2RbbHTMU49NM9pm3G8nU1U7W9pa88XMNtXj2rWvKtr0kzpdh1WvZH03RtSNIJMjrG9i6w/JdH1CyXY5R6bXF7O7GclU1TJ1kmvVpDfJdYWbw2stKsyyrtE624VVj2zxheTaWklEzS8ObcXc7bfbmtrMq21aZrDEppfI8YnlCkrJXTOeS51r6Xi2wA2A7gleTZVHika2Y1NsuWze/JdOacU139W15ePK3ue9aRypwlyR1liQlHizgpejaka67i9/cTt4Gw3XWfULGjlDp1cXsb4IWsaGNAa0CwA4AKFJuUuTJqUYx4rwKWIdHtLLIX3ezUblrSLEns7FNhn2xWtEGeBVOW9nRUZCpHsYyzmhl92usXE83G25Wkc23fJM6SwataaPdNkimjhlhbr0y6dR1b+Sbix5LEsuyUuXygsKEIuO+zI+Po2pA65dIR2ah7wurz7WtaOKwaU22xtw6hjgYI4mhrBwA/5xUKybm9yLCuEYL7TqC1NzKAEB5ei8mG9LZT+IVssr3Bz3O8ogC5tx2sAr6qqChtngL7p2TfJvyaH0MjBqdE4N7SwgeshbqyL7I1ePbrk09HRhuLSwOBjcQObSfJI8Fi6jmjpj5t1L7PsWlhGICoibINrjcdhHEKjsr4S0e1xshXQViFvNOayxxig4jZz+w9g71MxsTkuUio6l1VwfpVefyJMsj5Xb6nuPi4nwHwViq64LueclK21922zzJE5hAc0sPEXBafQDutk4NaXc1lCyvu9oYMv5qkhcGykvjO1z9ZvgexQ78SEluHktcHq062oz7obsx40aeFsjGh+ogXJsBcbeKgUUc58WX+fmSpqVkUIWJY/PNs95DT+63YK2hiwj4R5e/qV1786NWAO/wCph3/7jfemQtVPsY6fZL6mKky0MYrTBC+QN1aRe17beP5qkqj6k0j2OVd6NLkvgrzEs01EtxqDG9jP1KuIYcIfGzyd/V7ruy7EJrJPE3v2qRKOovSIMbZ802y56b6rf4R7l56XuPfVPcIm1anUygBAYcnyYfgSaDKEjKhsjntLQ/VYXvxVjPMjKHFHnq+kWQv5t9hxlaCCDwtv4KvTfJaL62MXB78FOVYbrfp+rqNvC+y9HUnxWz5/fr1Hx8DhgVUYMNkk56naPE2APr39CrLoqd6ij0GFOVGBOQmwsL3ho+s5waL8y4295VnJqMO3weejF2zS+Wy2MGwllPGGtAvbync3HxVBdbKx7Z7rExK8eCUV3OivoWTMLHgEH8vBawm4PaOl1EbYuMkVLiVL1Ur4z+44jxH/AMV9TPlXyPCZVXpXSghzy/TCsoRE8kaH2B5+SQR+Rsq26XoXbiekwILLxFCb8HNm3BYqemHVtsTI0Fx3cRZ3NbY2RZZPuzj1PCqox9xXcWsA/aYfxW+9TsrtUym6f+5gWvW0wljcw8HNLT6QqKMuMto9zbWrIOD+RbrMswU9NK4DU8MPlO3PDl2KZDKsnNLZT39Nppx20ttfJXreStX7Ns8pB/ci6ab6jf4R7l56Xk+hU/px/wCG0LU6mUAIDBQwzy51t+Swkn4DkorbEXNeadYMMJ24Of29zfirPFxe/KR5rqXVdp1V/wD0XcFwl9TJpaNh9Z3Jo+KmX3quJT4eJPImkvHyOmb6ZsVCGM4Nc0eoquxZ7v5M9J1SpV4fBCTgbwKiEn7Vn9QVnfB8JHmsGSjkRb/Jb4Xnke/89wRhFVZtkBq5SO0D0hoBV7iLVR4fqklLIloaujtv+A8/+w/k0KDnfqF30KP+lv8Ak99If7M38RvuctML3nTrn7cScv8A7TD+K33q0y/0meb6f+5gW8FQnvSOzJ+yzfhn3LpR+oiHn/t5FRtV/L2HhIe5F0U31G+A9y87L3H0Kn9OP/DcFqdTKAEB4meACTyBPqWUt9jWUuKbK0zFmZ9QSxl2RdnN3j3dyt8bE4fczyGf1OdzcK/BDUbGF46xxazmQCSe4D9VKs5JfaVmOoOX+zwO9DmijgYGRhwA7Gn8+0qqnjWze2elp6niUR4xR1yYhHiEE0cd7hu1xbyuLfzC09KWPNNkl5FedROMSuHNLSQQQQd+0EK6W5xX4PHvcJd+2h8wXOMbmBs50PAsTxDu/uKqbcSSl9h6fE6zU4cLDZjGcYmsIhOt5Gxt5Le8nmtasSTl3N8vrNUa2qu7EHynut9Zzz6SSVbtKuPc8ulZdZv5ZamDUraWna1xAsLuJ2Gom5/NUVsnZZ2PbYlUMWlJ/wBkBnnEopIA1j2uPWA2BB2F1JxKZxntorer5FU6uKYpYLKG1ETnGwEjSSeQurHJW62igwJcL4tvSLXp66OS+iRrrcbEG3iqGUJJrse4hfXZ7ZeCJzDisJp5WiRhcWEAAi97LvRTZz3og52XTKppPZWQ5K7l7TxsWlPZbuHYlE8NayRrjpGwIvw7FQWVTT2z3ePk1SjGMWSAXImGUAIDTVtJY4DiQR+S2j2aZzti5QaRWxydVea32grb66GjycujZHJtaD5nVXmt9sLLzqzX/CZL/AfM6q81vtBP8hHwP8LkpfAyZNwWWnMnWADVptY34X+Kh5eQrfBcdKwrMZvl8m3MWVGznrGHRJz28l3j2eKxRlyh2fg2z+lRv+6PaQpVGVKpp/y9Xe0j9bKesyv4KGfR8mPZR2e6XKNS/i0MHa4jb0C6w82uPg2r6NkzfdaG/AMrx03lE65POIsB/COSrr8mVj/gv8PpkMf7n3kdOZ6F81M+NgBcdNrmw2cDx8FpRNRmpMkZ9MraXCPliQMm1Xmt9oKzefA80+i5L/AfM2q81vtBPrqw+i5P8Evl7Ls8PW62t8uMtbZwO57VGuyK5618Fhg9Nuocm/lEOMm1Xms9oKQs6tLsV76LkmfmdVea32gs/XVmP8Jk/wAEhl/LE8VRHI9rQ1pJNnC/ArhkZULI6RMwemXVXKcn2Q/BVp6cygBAYcgILMuaqehDeuLruvpa0Xcbcey3pWUtmP7Fz6WaX7Ko9Uf96zwGw+lml+xqPVH/AHpxG9GPpZpfsZ/VH/enAb2Yd0s0vKGf1M/uTjozs8HpZp/sJvWz4pw2Y2vya/pah+7ye01OGgmvyZ+lyH7vJ7TVjRjkdmG9KVLI4NkbJDf951i0eJG49SzxZtyJw51oPvUXrPwWNMxsPnrQfeo/WfgmmDHz1oPvUfrPwWNMzsPnrQfeo/WfgmmY2bafN1E82bUxE97re+yzpjZNMdfcG4O471jQ2eghkygBAc+ISFsUjhxaxxHiGlAfM9RUvkcXvc5zjxLiSfC55Loo6NWzUs6MAmgCaMgmjAJoAhkEMghgyhkwg2CaAJoAQmgWt0Z5yklkjpJGN0tisxwuD/htGzhz2C0cdAs4LUyZQAgPErQQQeBFj4FAVdV9El3kx1ADb3Aczcd1wVvyMNGj6I5PvLPYd8U5BGPoil+8x+w74pyAfRFL95j9h3xTkDy7okm5VMfsO+KcgeHdEs/28R/ld8U5GdHHXdF1YweQY5e4HSR602Y0cn0c1/2Tfbamxo9M6N67zGD+cLO0NHQzovrTx6oeLj+gWNg2DosrPPh9o/BNjR6HRTV+fF6z8E5A2t6JqnnNEPQ4pyBsb0ST86iMfyuP6pyA1ZNyCyik650hkk0lo20tbfjYXuVhy2PA6rUyCAEB5ehh+BAqc1VzJhAYYusPAeUb379S4ub2Uc87IjZ6fE6KPOE7J2w1cIYXEAFt9rmwNje4v2FZU++mdI9SsjYoWx0dWbseqaR2pjIzEbAOde+qxuLArNknE65uVbRpxXYjKjN1bHGyR8MQY8gNO+9/5lhyeiMs/J1GXHsyczNmf5KxgDNcsguG8AO8+lbOWiZlZzoSWvuZDfOitjmhjnijYJXtA43sXAH97juscmRVmXxmo2Lydma8xVNLIA2OMxuIDCb3JsL8COd0lLR0zcy6iSUY9iYFTVfJNZjZ8o3Oi5021G29/NsVnb0TFZb6PPj934IXKuY6mqkIMcYjbfWRe4Nja1z2rWE2yHh5dt03Hj2Rx1WbK1k4pzFD1hIDR5W9+G+rsRye9HKeferfT4rZN5mxuWlp45NLNZc1rgb6QS0k237VtKTJmVdZVVGUV3IGfN9cx7I3QRh77aR5W9+H7y585bIM+o5EZKDgtkjgeZqh9S6GojZHpjLza9xax7VtGT5dyRj5tkrHGxaOX53VU73/ACSFpjZfynXOw58Rbw3Rze+xyfULpyfpR2kTmTcafVxOfIGgh5b5N+Xitotk7CyJXQ3IYFuTTKAEBhyyjD18laZsqjDibZGs1ljGnTe19jzsbLhN6kefz5uGZFpGaJkmK1LZnBsccRaC0G7tjqtwHHtWGnNivlnWqbWkiY6T/wBlb+IPcVvbvRL6vtUohqfFawfIoyzq4nPjaC3frGFzQdXG21+xapvsRIXZPGuDjqPbuTeeMvSVBjlh3fGLaeF97gjvBW04t9yZ1HDsu1OHlHBhecJGSNhrYrOuAH2sQTsCW9neFiMmvJHp6g1NQuj/AGbuk3hT/iH9Fizyb9V1/r/6Obvqfy/ouv8A5Lbtx/oSejD/AMj+Nv6rlUVPSWvvf8nLjX+sxfxR+5Za+85ZCaz4lgT07HgB7Q4A33AIv6V1L2UFLyI2bP8AU6T+T+tcn5KXN/dwHWeiY7UdI1OaWl1hex24ro1st5VRltfkruKCswtzi1gkiJ3NrggcCbbtK46lB7KBK/B2ktocsr45HVRlzG6HNPlt22J5gjiD2rrB7LfDyIXw3BaZOBbE0ygBAeZCsoxJ6T7bKwr6qZ9c2p+STaW2GktO9gRxtbmo8u8jztzsnkK1wevBvko5qCs62CF8kbxctaDwO5aSAbEHgstNS7HT0rsbITrj9p1Z6qpZ2MiZTy/uyatJIBIPk7DiFmzZ06hKd0VFRejiONVvURxRU0sejSNelztQG31Szb1rV8jir8l1xjGPgms24hUxPp3RB7mgAyNaCQ6xGzjY2uLreTa7kvMttr4yj/ZDzxVOJzxOdAYY2cSb8L3O5Aue6y005kR+tmWRbjqKJ/PuESTxMMW7o3atPaOG3et7ETuo0SnWpQ+CJGbqvR1fyR3WadOryuNrX06f1WvPtojLOydcOBMZFwd9NC90gs+Q6i3sAG3p4reC0iV0+iVcHKfz3FXEqid9cKptLLZpbZpa7fTccQ1c5cuWyttlZPKVsYPsT+XsSqpq1zpI5IojEbMdfSHAtGxIG/FdE3vuTcW2+y5ylHSIfMVRNJWxzNpZrQuA+qfL0uvcHTwK0fuI2S7JZHqcH2H2lqnSwdZodG5zSdDvrNO+xXX4LlSlZVvWmIlHmWtYx8T4HyPdeznBwsD/ALQ3f1rjtlKszIjF18dsncg4G+mY98uz5CDp80Dhfv3W9cdIm9OxpUx5T7bG0LoWejKGQQAgBACAEAIAQAgBACAEAIAQAgBACAEAIAQAgBACAEAIAQAgBACAEAIAQAgBACAEAIAQA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2" name="Picture 20" descr="http://www.cso.ie/en/media/csoie/census/images/census2011images/census_results-187x180.jpg"/>
          <p:cNvPicPr>
            <a:picLocks noChangeAspect="1" noChangeArrowheads="1"/>
          </p:cNvPicPr>
          <p:nvPr/>
        </p:nvPicPr>
        <p:blipFill>
          <a:blip r:embed="rId5"/>
          <a:srcRect/>
          <a:stretch>
            <a:fillRect/>
          </a:stretch>
        </p:blipFill>
        <p:spPr bwMode="auto">
          <a:xfrm>
            <a:off x="2362200" y="2895600"/>
            <a:ext cx="1781175" cy="1714500"/>
          </a:xfrm>
          <a:prstGeom prst="rect">
            <a:avLst/>
          </a:prstGeom>
          <a:noFill/>
        </p:spPr>
      </p:pic>
      <p:sp>
        <p:nvSpPr>
          <p:cNvPr id="15" name="TextBox 14"/>
          <p:cNvSpPr txBox="1"/>
          <p:nvPr/>
        </p:nvSpPr>
        <p:spPr>
          <a:xfrm>
            <a:off x="1066800" y="4800600"/>
            <a:ext cx="2057400" cy="461665"/>
          </a:xfrm>
          <a:prstGeom prst="rect">
            <a:avLst/>
          </a:prstGeom>
          <a:noFill/>
        </p:spPr>
        <p:txBody>
          <a:bodyPr wrap="square" rtlCol="0">
            <a:spAutoFit/>
          </a:bodyPr>
          <a:lstStyle/>
          <a:p>
            <a:r>
              <a:rPr lang="en-US" sz="2400" dirty="0" smtClean="0"/>
              <a:t>6000 locations</a:t>
            </a:r>
            <a:endParaRPr lang="en-US" sz="2400" dirty="0"/>
          </a:p>
        </p:txBody>
      </p:sp>
      <p:sp>
        <p:nvSpPr>
          <p:cNvPr id="3094" name="AutoShape 22"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6" name="AutoShape 24"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8" name="AutoShape 26"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00" name="AutoShape 28"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02" name="AutoShape 30"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04" name="AutoShape 32" descr="data:image/jpeg;base64,/9j/4AAQSkZJRgABAQAAAQABAAD/2wCEAAkGBxMTEhQUExQVFRUXGBQYFxcYFxkaGBccGBcXFxsYGxoeHSggGBslHBoaITEiJSorLi4uGB8zODUsOCgtLisBCgoKDg0OGxAQGywkICYsNC00LDQsLywsLCwsLCwsLCwsLCwsLCwsLCwsLCwsLCwsLCwsLCwsLCwsLCwsLCwsLP/AABEIAJgBSwMBEQACEQEDEQH/xAAcAAEAAgMBAQEAAAAAAAAAAAAABgcDBAUCCAH/xABPEAACAQICBgYFBwcJBgcAAAABAgMAEQQSBQYHITFBE1FhcYGRIjI0crEUI1JzobKzM0JiksHD0RYkNVN0gpOi0hdDVIOEoxUlZNPh4/D/xAAaAQEAAgMBAAAAAAAAAAAAAAAABAUBAgMG/8QAOBEAAgECAwMJBwQCAwEAAAAAAAECAxEEBTESIUETM1FhcYGhscEiMjSR0eHwFBVCUiPxNWJykv/aAAwDAQACEQMRAD8AvGgFAKAUAoBQCgFAKAUBjnmVFLuQqqCSTwAHOsNpK7NoxcmorUg+ldfiSRhoxb6cl9/cgt9p8KrquPtugvn9C5o5TxqvuX1/O0jWN1ixr8Z3HYlk+6Aajfq6kuJYQwWHjpBd+/zOFitIYnj8pxH+NJ/qrrCtJ8WSo0aP9I//ACvofuA1xx0JGXEOwH5sh6QHsObf5EVJVSS0ZrUy/DVFvgl2bvLd4F2avaROIw0MzLkMiBivVfq7DxHYRUuLurnk8TSVKrKmnezsdGtjgKAUAoBQCgFAKAUAoBQCgFAKAUAoBQCgFAKAUAoBQCgFAKAUAoBQCgFAKAUAoBQCgNDTmjRiIHhLFc1t45EEMN3MXA3VzrU+Ug4nfD1uRqKdr2IHJqfiUNsgcdasPgbGqOtgsQtFfsf1sXsMxoS1du1fQwyatYnlC3+X+NcYYXE/0fh9Tp+tof3RiXUTFycVSMdbuPgt6n0sJW4q3f8AQ1lmmHjo2+xfWx3NCbM8PGwfEMZ2H5tssfiu8t4m3ZVhCgo67yDXzirNbNNbK6eP28+snIFq7lOftAKAUAoBQCgFAKAUAoBQCgFAKAUAoBQCgFAKAUAoBQCgFAKAUAoBQGGfFxp67ovvMB8ayot6IxdI8YfHxObJJG5/RdT8DWXCS1QUk9GbNamRQCgFAKAxyzKvrMF7yB8ayot6Iw5JaswDScBNhNFf31/jW/JVP6v5HNV6b3bS+aNpWBFwQR1iubVjonfQ/aGRQCgMc8yoMzEAdZrnUqwpx2puyBxMXrQi+ojN2k5R+0/ZVZPOKf8ACLfh9/AzY5c2uUg4RJ4k1qs0k/4r5mjZiXX1h60APc5HxWu0cwb1j4mu2dLAa8YVzZy0R/THo/rC4HjapUMVCXUFUiSSOQMAVIIO8EG4PcaknQ9UAoBQCgFAKAUAoBQCgFAKAUAoBQCgFAKAUAoDHiJ1RS7sFVQSzMQAAOJJO4CspNuyBWmsu1qNCUwcfSkbulkuI/7q7mcd+Xxqxo5e3vqO3VxNHPoK+0prhjsQT0mJkt9FD0a91ktcd96nww1KGkfU4zkzihRxtvPOpKZBqGRBWxBm95PtU9ok2HURzgzxjgS3zi9gY+sOw+dt1QMRgIVN8dz8CVQx8qe6e9eJNsNtKwTDf0qdjJf7pNQZZdWWln3kxZlQera7jY/2g4H+sf8Aw3/hWv7fX6PEfuWH6fBmhjtpMIBEMTuetrKv7SfIV3p5XN+80vEjVc4px9xN+BFdI624uYm8pRfox+iPMekfE1Y0sFRp8L9u8p6+Z4ip/Ky6t33OQQSbneTzO81LStuRXSm27tn4Uoa3PeFxckRzROyHrUkefX41pOnGatJXO9KtOm7wbRZuousrYpWSW3SoAcwFg4O69uRB48t4qhx2FVFqUdH4HqctxrxEWp6rxJXUAsxQEZ0+5MpU8FAsO8XJ/Z4V5HOqs3iNl6JK3fx9O46QW44eIWoFNhnMxAqbA5M5s4qXA5M584qTE4yNzVzWaTByCxLQk+nHytzZepvjz7JlGo49hrGo4PqLpjcMAQbggEHrBqwJx6oBQCgFAKAUAoBQCgFAKAUAoBQCgFAKAUAoCjNrWscs2KfDXKwwlRl+m+UMXbrtewHK1+e66wNGMYKfFnKT32IJU01P1ayc5mVeQ5ngOZ7qyiHUJLonUfHz2KwMin86T5seTekR3CuE8ZRhq/lvOKwlWfAlWD2TzEfOYiND+irP9pK1Glmcf4xfl9Tqssk/ekby7KP/AFf/AGf/ALK0/dP+nj9g8p/7+H3OZpfZ5iYVLxssyjeQoIf9XffwJPZUijmNObtLd5ESvldWCvF38yLpViU7NhKycWbCCsnJnpxQwjAwvuFYO0U27Is3Z/q8+HRpZRlkksAp4qo37+ok77crDneqDMMSqslGOi8z1mVYOVGDlPV8OhEuquLUUBoaV0aJRuNnHA/sPZVfjsBHFJPSS0fo/wA3fMynYiGksJJH66kD6XFfOvO1MHVov2138PmZbONO9dII5tnOnNSoI5M585qRE5SNzQOrM2McBVKxX9KUj0QOeX6Tdg8bVLpU3LsNY03MumGMKoUcFAA7gLCrEnHugFAKAUAoBQCgFAKAUAoBQCgFAKAUAoBQCgIprVqDhca/SPnjlsAZIyAWtuGZSCDu3Xte1hfcKlUcXUpKy3o1cUyMf7G0v7W9vqhfzzfsqR+4v+viY2Do4DZJg0N5JJ5ewsqr/lUN9taSzCo9EkYdNPUl2iNXsLhR8xAkZ4ZgLue9zdj4motStUqe87m0YRjojp1yNhQCgFAVHtHwCRYu6CwkQOQOGbMwJ8bA95Negy6o50rPg7Hl82pKFa8eKv3kbQ1YFO0dDRuBlmbJEhduzgO0ngB31zqVYU1ebsbUsPUrS2aauyWYLZ/K1jLKqdigse6+4D7ar6mawXuRv4FvRyGb31JJdm/6Er0Nqxh8N6SLmf6b728OS+Aqtr4yrW3N7ugusNl9DD74rf0vX7dx2aik0UAoBQA0BoYnQuHf1ok7wLHzFq4Sw1KW9xRixotqjgz/ALo/4kn+qtP0dHo8X9TGyjPhtWsIhusCX62GY+bXrrGjTjohsR6DqgV1Nj9oBQCgFAKAUAoBQCgFAKAUAoBQCgFAKAUAoBQCgFAKAUAoBQCgBNAUnrrppcTi2ZDdEAjQ9YUklu4km3ZavSYKi6VJJ6veeUzGsq1ZtaLcczAwtI6RoLs7BR3k28qkzmoRcnwIMKTqSUY6su/QeiY8NEsaD3m5s3Nj/wDt1eYr1pVp7Uv9HssNh4UIKEf9nQridxQCgFAKA1sdj4oVzSuqLwBYgXPUOs1vCnKbtFXNKlWFNXm7HrB4yOVc8bq69akEd3fWJwlB2krMQqRmrxd0Z61NxQCgFAauk9IRwRmSVsqCwJsTxNhuAJ41vTpyqS2Y6nOrVjSjtzdkc3Aa3YSaRY45CXY2AyOL7ieJW3Ku88HWhFykt3aiPTx9CpJRjLe+pncqKTBQCgFAKAUAoBQCgOXrJpb5LA02TPlKjLfLfMwHGx6674ejy1RQvYj4qvyFJ1LXsRnRO0EzTRxfJwudgt+kva/O2QXqbVy3k4OW1p1fcr6GbcrUUNi1+v7E6qrLgUAoBQCgFAKAUAoBQCgFAKA8ySBQWYgAC5JNgB1k8qyk3uRhu2pWGvWviyK2HwrXU3Eko/OHNU7Dzbny43q3weBcXt1O5fUp8djk06dPvZAFarYo2iV7N0DY6O/5qyEd+Uj9pPhULMG1QdidlkE8Qm+CZcteePTigODrziHjwUrxsyMDHZlJBF5FB3jsqXgoqVdKSut/kQswnKGHlKLs93miuNA6dxTYnDq2ImKmWIEGRiCC6ggi+8VcV8PSVKTUVo+HUUGGxVaVaCc3a649ZctecPWCgK22q4SUyRSWJiCZbjgrZiTfquMvfl7KusrnDZceN/AoM5pzcoy/jbx/LGzsqwsqiZyCI2yBb8GIvcjuG6/b2VzzScG4xWp0yanNKUnoywKqS7FAKAUBGdo3sEnvR/fWpuX8+u/yK/M/hpd3mV3qP7dh/eb7jVcY3mJfnEocu+Jj+cC6q80euFAKAUAoBQCgFAKAjO0b2CT3o/vrU3L+fXf5Ffmnw0u7zK01T9sw/wBYnxq6xfMy7Dz+B+Ih2l415g9gKAUAoBQCgFAKAUAoBQHiaZUUs7BVAuWYgADrJO4CspNuyDdiBawbU8PFdcMpnf6Xqxjx4t4Cx66n0cunLfPd5kOrjIw93eVtpzWnFYw/PSHLyjX0Yx/d595uataOHp0vdXfxKiviKlX3nu6Dmq1SCI0ZFaho0b+iNJPh5o5k9ZDfsI4FT2EEjxrSrTVSDg+JtSqOlNTXAvrQmlY8TCs0ZurcRzU81PUR/wDPOvM1aUqUnGR6qjVjVgpxN6uZ1I5tC9gm74vxUqZgPiI9/kyBmfwsu7zRVmrnteG+uh/EWr3Ec1PsfkeawvPw/wDS8y9q8se0FAcLWPWiLBsiyJI2cEjKF5G2+7CpWHwk66bi1uIeKxsMO0pp7z1q3rLFjOk6NXXo8t84XfmzWtYn6JrGIwsqFtpreZwuMhiL7Ce7pNbT2uMOFl6KRJScoa6hbWN+th1VvQwU60dqLRzxOYU6E9iSf53mXD634ZsP8oYlEzFQrAZywtuABN+IrEsFVVTk1vfgbRx9F0uVbstOs4E+01AfQw7MOtnCnyCt8alxyqVt8vD/AEQZ51FP2YX77fU7er2uMGKbILxycla3pdeUjj3bjUXEYKpRW1qiZhswpV3src+g8bRvYJPej++tZy/n13+RjM/hpd3mV3qP7dh/eb7jVcY3mJfnEocu+Jj+cC5sROqKzuQqqCSTwAHOvNxi5OyPWykoq70IedpOG/q5vJP9dWP7XV6V4/Qqv3ih0Pw+pI4NMIcP8okDQx2zfOWBtyNgTx5DibiocqMuU5OO99RPWIjyXKy9ldZCdKbSWuRh4ly8mkuSf7oIt5mrOllat/kfyKitnLvanHvf0NKHaPigfSSFh1AMD55j8K6PK6XBs4xzmsnvS8fqTPVnWyHF+iAY5QLlCb3HWp/OHkarcTg50d+q6S2wmPp4jctz6PoSGohOIXrJr6kLmOBRK67mYmyKerdvY+XfVlh8ulUW1N2XiVOKzSNKWxBXfgR5No+KvvSEjqysPtz1MeWUrav87iAs5rX3peP1N/TutUWMwEotklBjJQm9xnXep5j4VxoYSVDEJ6rfv7iRiMdDEYWSW57t3fwIpqn7Zh/rE+NT8XzMuwrMD8RDtLxrzB7AUAoBQCgFAKAUAoBQHI1m1hhwMJlmPYiD1pG+io/bwFdaNGVWWzEw3YonWjW3EY57ytljB9GFSci9RP02/SPgBwq8oYeFJezr0kOq3LU4gNSbkKcD0DWxElCxkVqHJoyq9ZNGj2Hoa2Jds1040GLSMn5uYhGHLMfUYdt/R7m7qg4+ip0nLivxk/L6zp1Nngy7KoD0BHNoXsE3fF+KlTMB8RHv8mQMz+Fl3eaKs1c9rw310P4i1e4jmp9j8jzWF5+H/peZe1eWPaCgK12s/lYPcf4irrKvdkUGde9DvMuyTjiu6H97Wua/w7/Q2yT+fd6nN2o+2L9Un3nrvlnMvt+hGzjn12erOTq1oaTGSiIMVRQWY8QoNr2H0ju8uyu+JrxoR2rb2RsJhpYmexfcvD/ZNMfs4h6M9C8gkA9HMVKseo2UWv1jh21W08znte2lYtquT09j2G7laxSMjBlJVlIIPMEG4PnV00pKz0PPxbjK61RamumK6XRfScM4ge3VmZD+2qHBw2MVs9F/U9Nj57eD2ulJ+RBNR/bsP7zfcarXG8xL84lJl3xMfzgdjaFrN0zHDxH5pD6ZH57Dl2qD5nuFR8BhdhcpLV+BLzPG8o+Shotet/Y/NQdVunYTzD5pT6Kn/eMPioPmd3I0x+L5NcnDXy+5jLcDyj5Wei06/sZdqGli0y4cH0YwGYdbMN1+5bfrGtcsopQdR6vyNs4xDc1SWi3vt/15n5qDqpHOpnnGZASqJcgMRxY232vut2Gs47GSpvYhr0jLcBCrHlKmnBEu0nqZhJUKrEsbW9F0FiD1kcGHYar6eOrQldu/aWlXL6FSNlG3WipUeTDT3BtJE5H95DYjtG4jtFX7UatPqa8zy6c6FXdrF+RbOsum8mAM8ZsZETIeY6QDf3gEnwqgw1DaxGxLg9/ceoxWJ2cM6keK3d5T2HhLsqKLsxCqOsk2A869FKSim3wPKQi5yUVqy2tG6h4RIwsidK9vSYsw387AEWH215+pmFaUrxdkeopZXQjG0ld9JCteNWBhGV47mJyQL7yjcct+YI4dx8bPBYt1k1LVeJUZjgVQalD3X4HM1T9sw/1ifGu2L5mXYR8D8RDtLxrzB7AUAoBQCgFAKAUAoDHiJ1RWdyFVQWYngABck+FZSbdkD5v1v1ifHYlpmuEF1iQ/mJfdu+keJPXu4AV6ChRVKGyu84t3ZxQa7GjVzIDWThKB6BrNyNOB6Bra5GlTPQasnJxPQehpY6+qcZfG4VV49NEfBWDE+ABPhXHESSpSb6GdsNBurG3SfRdeZPSEc2hewTd8X4qVMwHxEe/yZAzP4WXd5oqzVz2vDfXQ/iLV7iOan2PyPNYXn4f+l5l7V5Y9oKArXaz+Vg9x/iKusq92RQZ170O8y7JOOK7of3ta5r/Dv9DbJP593qc3aj7Yv1KfekrtlnMvt+hGzjn12erO3sniHRTtzLqvgq3H3jUbNX7cV1EzJYrk5PrJ5VUXRQOkfysvvv8AeNesp+4uw8TW5yXayxdP/wBCxfV4b4pVPQ+Nfa/Uv8T/AMeuyPoV1gOkzjos2ezWy+t6pzW7ct+G+rips7Pt6Hn6W3tf49fseMIUDqZASmYZgpsSt94B67Vme1svZ1MU3FSW3pxL50c8bRIYbdGVGTLwy23ADl3V5WopKTUtT2tNxcE4acCnNdmJx2Iv9IfYqgfZXosFzETymY/Ez/OB40fpHGpGFhaYRi9goOXiSbWHXes1KVCUrzSuYpVsVGCVO9uw2P8AxjSX08T+q38K05HC9ETr+oxvTL5HLnwuIdizRylmJJJRrknieFd4zpxVk18yLOlWnJylF3fUS3WFm/8AB8IGBBEgUggg+iJgNx7hUDD2/WTt0fQs8U3+gp33b/K5wNSlBx2Hv9I+YViPttUvG8xIhZcl+phf83F2V5k9cRXaUoOCa/EPGR33t8CanZc3y67GV2apPDO/SiuNU/bMP9Ynxq5xfMy7CgwPxEO0vGvMHsBQCgFAKAUAoBQCgIdtaxZj0bKFNjI0cd+wsCw8VBHjUvAxTrK/A1noUFV4chQAGhhq57BrJxlA9A1k4Spn7es3OMqZ+3rNzm6ZZ+x3V0lmxsgsoDJDfmTudx2AXUd7dVVeY193JLvJuCoWe2+4tiqgsiObQvYJu+L8VKmYD4iPf5MgZn8LLu80VVoGQLiYGYgKssRJO4AB1JJ7LVfV03Skl0PyPM4ZpVoN9K8y4/5S4P8A4mH9df415z9LW/q/ket/V0P7r5j+UuD/AOJh/XX+NP0tb+r+Q/V0P7r5kJ2rm8mHP6D/ABFWeV+7LtKfOtYd/oZtknHFd0P72tc1/h3+hvkn8+71ObtR9sX6lPvSV2yzmX2/QjZxz67PVne2UfkJvrB9wVFzTnI9hOybmpdvoTmqsuCgdJflpfff7xr1lL3F2Hia/OS7WWLp/wDoWL6vDfFKp6Hxr7X6l/if+PXZH0IdqP7dh/eb7jVY43mJfnEqMu+Jj+cDo7QNXfk8vSxj5qQ8BwR+JXsB4jxHIVxwGJ5SOxLVeKJGZ4Pkp8pH3X4My7PtZegfoJT8059EngjH4KfsO/rrXH4XlFykdV4o2yzG8nLkp6PTqf3MW0vRxjxXS29GVQb/AKSgKR5BT41tltVSpbPFGubUXGtt8H5o6uznWSNE+TTMEsxMbE2U5t5W/I3uR138+GYYWUpcpFX6STleMhGPJTdugsMMLXvu66py9ucyXWDDLKkXSqZHbKFU5rHtI3L413WGquLnbciO8VSU1DaV2aGv+BMuCksLlLSD+763+UtXXAVNisr8dxxzKk6mHlbhv+X2KjwGKMUqSLxRlYdtje3ceFegqQU4uL4nlqVR05qa4Mu7RemoJ4xJHItrbwSAynqYcjXmatCdOWzJHsKOIp1Y7UWQTaRrFHLlgiYMqtmdgbgmxAUHna5J8OqrXLsNKF6klboKXNcXGdqUHe29ka1T9sw/1ifGpmL5mXYQMD8RDtLxrzB7AUAoBQCgFAKAUAoCN7RNENisBNGgu4CyIBxJRg2UdpAIHaakYWoqdVN6fU1kro+dAavzkftAKAUB+g1k0cT1moc3AnGomoMmLKyzgx4bceppuxeYX9Ly6xDxOMVP2Y75eX50fMzChtb3oXfh4FRVRFCqoCqoFgABYADkKpG23dkxK25GSsGTi64YCSfCSRRC7tksLgcHVjvPYDUnCVI06qlLT7ETHUpVaEoR1dvMrj+QmO/q1/xE/jVz+4UOnwZQftWJ6F8x/ITHf1a/4ifxp+4UOnwY/asT0L5n4dRMd/VL/iJ/Gn7hQ6fBj9qxPR4olOvWruIxJgMSBsiENdlFju6zv4VBwOJp0lLaerLPMcJVr7OwtEZ9nugZ8KZ+mULn6LLZgb5c9+B3cRWmPxFOts7D0v6G2WYWpQ2tta29TS171ZxOJxIkhQMojVbllG8M54E9orrgcVSpU9mb33OOY4KtXqqUFut09p1tQNDTYaKRZlClnuLEHdlA5Go+PrwqzTh0ErLcPUoQcZriSmoJYlSY3UjGtI7CMWLMR6acCSRzr0EMfQUUm+HQeYqZZiJTbS49JMdLaGmfRiYdVBlCQArmHFMt997cjVbSrwjiXUb3XfiW1bD1JYNUkt9l4WI5qvqji4cVDJJGAikknOpt6JHAHtqbicbRqUpRi9/YQMHl9elWjOS3LrLD0ngEnieKQXVhY9Y6iO0Hf4VT06kqclKOqLyrSjVg4S0ZVc2oOMDMFRWAJAbOozDkbE3F+qr6OY0Wt78DzcspxCe5J95NNGaHlnwhw2Pj3rbJIGUtzsbgmzDhc8Qee+qypWhTq8pQevD84FvSw86tDksQtOP5xRD9KagYqMnowJl5FSFa3arH4E1ZUsxpSXtbmVNbKa0H7HtI5Y1XxvD5PJ5bv4V2/V0NdpEf9DidNlna0DqLi+kSR8sIRlbeQzeiQRYKbcuZFRq+YUdlxW+5Lw2V19tSlZWd+ktMiqI9IVrrLqBIHL4UBkJv0dwGXsUncV8b99XWGzGLWzV16Tz+LyqW05Ud66COrqpjSbfJ3v22A8ybVM/WUEr7SICy/E3tsM78Gz2UYeRnsZyB0cYIsPSF8zEgE2uLcO/lElmUHUSXu8WTY5RNUpN+9wRraD1RxsWIhkaGyrJGWPSR7gGFzubfuvXSvjKE6coqWq6H9DnhsBiadWMnHcmuK+pa9UB6YUAoBQCgFAKAUAoBQFZ68bMRM7T4MqkjEs8TbkcneWU/mMeY4E9W8mxw+O2Vs1NOk0lDoKs0poTE4ckTwSR24llOXwcXU+BqzhVhP3Wmc7WOd0g6x510swZcNE0htGrSHqRSx8hc1htR13AlGh9nekJyPmehX6Uxy/5N737wO+o1TGUocb9n5YyossnVjZjhcMQ8385lG8ZhaNT2R77ntYnstVdWx057o7l4/M3UETqoRuKAUAoBQCgFAKAxxzKxIDAldzAEEr2EcqzZgyVgCgFAKAUBjnmVFLOyqo4sxAA7yeFZSb3IGSsAh+0nWx8BDH0Sq0srEKWuVUKAWawIud4AF+d+VjLwmHVaT2tEaydjk7NNfJsZM+HxAQtkLo6DLcKVBVhc7/SBBFuBrri8JGnFSiYjK5Y1V5uKAUAoDG8ygqCwBY2UEgFja9gOe4XrNmDJWAQbabrnJgRFHAqmSTM2ZxcKq2G4XF2JPcLVNweGjVu5aI1lKx42Za6S47pYp1XpIwrB0Fgykkbxc2INuHG/AW3sZho0rOOjMRlcnlQjcUAoBQCgFAKAUAoBQCgFAYGwcZ3mNCfdH8KztPpBlRABYAAdlYB6oBQCgFAKAUB4llVRdiFHWTYedZSuDUj0xh2NlnhJ6hIhPxrZ05rgzFzdvzrQyVJto0rMk0Mcc0iRtEWZUcqGOYjfbju5HdVrl9OLi21vuc5s3thlhh8TwHzq/cFc8x9+PZ6mYFmg1XG5+O4AuSAOs7hQGmNM4a9unhv1dIl/K9b8nPoZi5ug33itDJ5lewO/kaygfLGldJTYhS08skrZSfTYtbdyB3L3ACvTU4Rg7RViO3dH1RnHWK8wSDj616twY6ERzZhY5kdSAym1t1wQQRxBH2gEdqNaVKV4mGrmhqdqTh8AXeNmkkcZS72uFuDlUACwJAJ4ncK3r4qdZJPcjCikSmoxsaUmmMOpytPCD1GRAfK9bqnN6JmLm1DMrC6sGHWCCPsrVprUyRzaRjZIdHTyRO0bjogGXcRmlRTY8txI8akYSKlWSkrr7GstCoNnczPpbCM7M7ZpLs7FmPzEvFiSTVtiklQkl+b0c46n0LVAdiP636owaQRRKWR0JySJbML2uN4IKmw3dnKu9DESovcYcbnnU/VCDR6uIizu9s8j2uQL2UAAAAXPnvvWa+IlWe8KNiRVHMmvisdFH+UkRPeZV+JrZRb0QPzDaQik/Jyxv7rq3wNHGS1QNmtQYcTi44xeR0QdbMFH21lRb0QMWH0nBIbJNE56ldT8DWXCS1QubdagUAoBQCgFAKAUAoBQCgFAKA52sWlRhcNNOwv0akgcMx4Kt+V2IHjXSlT5Saj0mG7I+ddJaSxOPmBlZppHYBEHqgsbBUW9lHL4k8av4QhSj7O5fmpxd2SMbKNIFb2g90yHN3erl+2o/wCvpdfy+5tsMkWjNTMWmhsXhzEenllQrFnS2VHi4HNkHqs3Hn11wniabxEZ33Ja/PvM7L2St9M6BxGEZUxEXRMwzAZka4va/oMRxqwp1YVFeLuaNWM2hdVsVjFZsPD0oQ5WOeNbG17emwPDqrFSvTpu0nb5mUmy09kurWKwfyr5RF0XSdDk9KNr5ekv6rNa2YceuqzHV4VNnZd7X6eo3gmivpNXtKY2aRXWbEGOR0aSQ5YwUYqSuchQLjgnlU5VqFKKasrrTj+dppZs2sXsu0giFskT2F8iSXbwBUA9wNaxx1Fu12Z2GczVHWqbASqQzdDe0sJvlIv6RCn1XHG4tvFjurpXoRrR6+D/ADgYTsTHaVqjjMXjOnw8HSRGKIB88S8Mx4M4PAjlzqLhMRTp09mTs79ZtKLbKtLi1+Vr1ZW32NCUPs20nY/zT/uwf+5UZY2j/bwf0M7L6CbbZISuAwasN6yICONiIXBqFgH/AJZNdHqjaehxNiCj5bN/Z2/EirvmL/xrt9GYhqae0fXCbE4iWBHZMPGzR5VJHSFSVZnt6wuDYcLAHjW2Ew8YQUnq/ASdzT0Fs7xuKiWWNI0jbehkfKWH0gApNu+1+6t6mMpwlstu5hRbJVs+1DxeF0gsk6BY0SQh0cFWYgIFIBDHcxO8W9Go2KxdOpStF7zaMWmRbWzR2kVbEvMMT8n6WQ3d2MeUynJuLWtvW27qqTQnRaio2vbo36bzVpke0ZDM8qLBnMpvk6MkP6pJsQQR6N/C9d5uKi3LQwTjVLRWlVxuHaZcZ0YkUvnkcrbf6wLWIqFXqUHTko2v2GyTudzbbjpYzg+ilkjv8ovkdkvbobXykXtc+Zrll8Yy2rpPT1NpmLYnj5ZZMWJZZZLLBbPIz2uZb2zE24DyrOYQjFRsktfQxA29qWvL4dvkuFbLJYGWQcUDC4RepiN5PIEW3m40weFU1tz04IzKXBFXaI0JicbIwhjeZ9xdyeF+bux495ubG16sp1YUl7Tsvzgc0rneXZnj1kiDwgo0kYd0dTkUsAW4htwubgcq4/rqTTs+BtsMtDaVrM2BwoMVullbIhsCE3Es9juNgLDtYcRVZhKCqz9rRG8nZFJaO0didIYjKmaaZgWZna9lBF2Zm4KCR5gCrmc4UYXe5HK1yQ4rZVpBVJCQyEfmpJ6R/XVR9tcI4+i3q13G2wy5NU9Hth8Hh4nvnSNM9zf0iLsL+8TVRWmp1JSXSdFuR1q5GRQCgFAKAUAoBQCgFAKAUBw9d9FticDiIU3uygqOtkYOF7LlbeNdsPUUKqkzEldHztg8VJh5lkW6SxOCAw3qyngynyINX8oqcbPRnEtPQu2BDYYqAoebxHMveUNio7AWNVtTLn/B/P8APodFPpLH0ZpKLERrLC6yRtwYdnEEcQRzB3iq6cJQezJWZuncqTbiP51h/qT981a5d7ku05z1O1sM9nxP1q/cFccx9+PZ6mYFmE1XG5A9N7VMHCxSIPiGG4lLCO/vk+l3qCO2ptPAVJK73GjmjgybZjfdghbtxFv3RqQstXGXh9zG2VvpvHjETyzBBH0rs+QHMFLbzvsL3NzwHGp9OGxFRvexo959F6sMTgMKTvJw0JPjEtUFbdVl2vzOy0PmGT8mfdPwr0q97vOD0PrWvKkgrbbl7Lh/r/3UlWOXe/Ls9UaT0I5sR9tl/s7fiRV3zHm12+jMQ1IxrroiTC4yZJAQGeR4zydGYsCDztex6iKk4eoqlNNdhq1Zkl1T2oSYaKOCaESxxgKrKcrqqiwBBur2G783d11Hr4FVJOUXZsypWLQ1Y1twuOB6FyHUXaNxldR124MO1SRVbWw86XvfM6KSZo7VP6LxP/J/GjrfBc/Hv8mYloVFs0/pTCe9J+BLVri+Yl+cUc46n0TVAdip9u/HBf8AU/uatMt/l3epzmYdhP5TGe7h/jNWcy92Pf6CBX+sOLMuKxEjG5aWU+GchR4KAPCp9KOzCKXQaPUvnZzoxYNH4cKLGRFlc8y0gDb+uwIXuUVR4ubnVl1bvkdYrcSWo5sV9tl0PJNhY5Y1LdC7FwN5yMtiwHOxC37LnlU/AVFGbT4mk1uKo1W1ilwM3TQ5TdSrKwurKSDbcbg7hY/HhVnWoxqx2ZGidi1dB7WcLKQuIRsOx/Ovnj8WABXvK2HM1WVMvnHfF38zdTRYKOCAQQQQCCN4IPAg86gG56oBQCgFAKAUAoBQCgFAKAUAoDjab1WweL3zwI7WtnF1f9dbNbsvXanXqU/dZhpMpzaTqfHgHiMTs0cueyvYshTLfeLZl9IdotxN6tsJiHWT2lvRzlGx29huLYTYmLfkKLJbkGVgt+8g/wCUdVccxitmMu4zAx7cfacP9U336zl3uS7RPU6+wtx0OKF94kQ27ClgfsPlXHMV7UewzA7O13SLQ6PYISDM6REj6JDMw7iqFf71csDBSq7+G8zN7irtnGgIsbjOimv0axtIyg2L5WRQtxvAu9zbqqyxdWVKntR1vY5xV2XbFqxgY13YXDAAbyYk8ySL+dUzr1X/ACfzOtkfPeseJjkxU7whViaR+jCgBcoNlIA3AEC/jV9Si4wSlrY4vU+hdVP6Pwn9mg/CWqKvzsu1+Z2Wh8xuPmz7p+FejXvHDgfWSOCAQbggEHrBryxIK425ey4f6/8AdSVY5d78uz1RpPQjmxH22X+zt+JFXfMebXb6MxDUuLSOjYZ0yTRpIvU6gi/WL8D2iqmE5Qd4ux0tcrbXvZvhYsNLiMOWiMalyhYsjAbyBmuynq325W6rHDY2cpqE99znKKtcrrVHGPFjsK6Gx6aJT2q7hGHirEVPrxUqck+g1Wpdu1Mf+V4n/lfjR1T4Lno/nBnSWhUGzdwNKYQncM7jzikA+0gVa4vmZfnFHOOp9FVQHYqfbvxwX/U/uatMt/l3epzmYdhP5TGe7h/jNWcy92Pf6CBAtaMGYcZiYzxWWTyZiynxVlPjU6jLapxfUaPUvDZlphMRgIQD6cKrE68xkGVSexlAN+/qNU2MpuFV9e86xe4ldRTYUBGdNahYDEks8ARzc54jka55kD0WPvA1Jp4urDcn895q4plIa4aDGCxckAfOFylWPGzC4DAbsw+3cd17VcUKvKwUrWObVmdXQWvuLw0CQpvRLhSd+4sTbhwF7DsFcquEhOTkzKk0fQFUZ1FAKAUAoBQCgFAKAUAoBQHA18eUYDECBHeRkyKIwS3pkKzC2/cpJ3dVd8Mo8rHae4xLQpeLW3SuGAUzToButNGGPnKhb7at3h6E99l3P6HK7Roy/LtISBis+Jc7gQpKgdW4BEHkK6LkqKtuS/O8b2XFs11PbAxO0pBnly5gDcIq3yoDzO8kkdg32uanF4hVZJR0R0jGxj2o6pPjYUeAAzQ5rKTbOrWzKCdwa4BF93Ec71nB4hUpNS0YkrlNIcXg3JHyjDPwJs8ZI6jwzD7KtnydRcH4nLeixtXoJdKaJmw0pk6eN88csuch7kuvpkbxvZCBfKLbuFQKrjQrqatZ8F+d5ut6K7fDYzAzBisuHlQ7msQPBvVcdxINT706sbbmjXejvQ43TOkx0IaWSNtzHKsUVv03VQCOzffqNcHHDUHtbk/m/kZ9pnN1j1Unw+IeFIppVQR/OLE5ViY0ZiLAi2YkWvutXSlXhOCk2l1X6zDVmXxqkpGBwgYFSIIAQwIIIjUEEHeDflVJX52Xa/M6rQprXjUXEYaeR4onlw7szKUUsUzG+RlG8AcAeFrb73FW+HxUJxSk7M5yjY4MOl8cEEEc+JAAssavJutwAANwOzhXd06V9ppeBrdll7VFlxOj8E6wyl2dHZBGxdM0LkhlAutibb6rsFswqyTa+fWdJb0crY1o+aPGSmSGWMGBgC8bqCekj3XIG+umPnF01Zp7+kxDU42ltN6VgxWIlU4qFXkdgGRujC3OWwdSnq2Fx1V2hSoShFOz3d/1MXdzl6S1kx+NHRSSyTLcHo0QAEjhdY1Gbf133iusKNKlvSS6/wDZi7ZL9m+oE/Tx4rFIYkjIeONvXdh6rMvFAp377G4G63GJi8XHZcIO9+JtGPFlqaa0auJglge4WRGUkcRcbmHaDY+FVlObhJSXA3aufPOm9VsZg5CJIn9E3WVAxQ2NwyuPVPOxsRV9Tr06i3PuOTTR1dUNYcc2NwxaXFTIsiqy5pHXK/zZZhvByhs1zwtXKvRpKnKyS3dXaZTdyWbbsHLIcH0ccklvlF8iM1r9Da+UG3A+VRsvlGO1d209TaZj2JYKWOTF9JFJHdYLZ0Zb2Mt7XAvxHnWcwlGSjZp6+hiB1tpeojYy2Iw9unUZWQmwlUcN/AOORO4jcSLAjjhMUqfsz08jMo3KlCYzAyZrT4aQbr2ZL9l+Dr5irW9OqrbmjTejbm1j0niBlE2JkI4LGDvI4XWMDN3G9aKjQhwS/OsXbLM2qYnFthsN8mjxAJbpHaJXzR2SwVsvpLvf/JVdglTU5bbXRvN5XK9OvWlIxkbESL78cebzZL1P/S0HvUfF/U02maWjtXsdjpSyxSuzm7SyZgm/m0jDf3C5twFbyrUqS3tdi+gs2Xdq/qdh8Ph44mRZGUHM5HrMSWJtyFybDqtVNVxEpzcluOqjZ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05" name="Picture 33"/>
          <p:cNvPicPr>
            <a:picLocks noChangeAspect="1" noChangeArrowheads="1"/>
          </p:cNvPicPr>
          <p:nvPr/>
        </p:nvPicPr>
        <p:blipFill>
          <a:blip r:embed="rId6"/>
          <a:srcRect/>
          <a:stretch>
            <a:fillRect/>
          </a:stretch>
        </p:blipFill>
        <p:spPr bwMode="auto">
          <a:xfrm>
            <a:off x="6172200" y="2743200"/>
            <a:ext cx="2286000" cy="1080052"/>
          </a:xfrm>
          <a:prstGeom prst="rect">
            <a:avLst/>
          </a:prstGeom>
          <a:noFill/>
          <a:ln w="9525">
            <a:noFill/>
            <a:miter lim="800000"/>
            <a:headEnd/>
            <a:tailEnd/>
          </a:ln>
          <a:effectLst/>
        </p:spPr>
      </p:pic>
      <p:pic>
        <p:nvPicPr>
          <p:cNvPr id="3106" name="Picture 34"/>
          <p:cNvPicPr>
            <a:picLocks noChangeAspect="1" noChangeArrowheads="1"/>
          </p:cNvPicPr>
          <p:nvPr/>
        </p:nvPicPr>
        <p:blipFill>
          <a:blip r:embed="rId7"/>
          <a:srcRect/>
          <a:stretch>
            <a:fillRect/>
          </a:stretch>
        </p:blipFill>
        <p:spPr bwMode="auto">
          <a:xfrm>
            <a:off x="4648200" y="3810000"/>
            <a:ext cx="2286000" cy="921690"/>
          </a:xfrm>
          <a:prstGeom prst="rect">
            <a:avLst/>
          </a:prstGeom>
          <a:noFill/>
          <a:ln w="9525">
            <a:noFill/>
            <a:miter lim="800000"/>
            <a:headEnd/>
            <a:tailEnd/>
          </a:ln>
          <a:effectLst/>
        </p:spPr>
      </p:pic>
      <p:pic>
        <p:nvPicPr>
          <p:cNvPr id="3107" name="Picture 35"/>
          <p:cNvPicPr>
            <a:picLocks noChangeAspect="1" noChangeArrowheads="1"/>
          </p:cNvPicPr>
          <p:nvPr/>
        </p:nvPicPr>
        <p:blipFill>
          <a:blip r:embed="rId8"/>
          <a:srcRect/>
          <a:stretch>
            <a:fillRect/>
          </a:stretch>
        </p:blipFill>
        <p:spPr bwMode="auto">
          <a:xfrm>
            <a:off x="5410200" y="5181600"/>
            <a:ext cx="3228975" cy="676275"/>
          </a:xfrm>
          <a:prstGeom prst="rect">
            <a:avLst/>
          </a:prstGeom>
          <a:noFill/>
          <a:ln w="9525">
            <a:noFill/>
            <a:miter lim="800000"/>
            <a:headEnd/>
            <a:tailEnd/>
          </a:ln>
          <a:effectLst/>
        </p:spPr>
      </p:pic>
      <p:pic>
        <p:nvPicPr>
          <p:cNvPr id="3108" name="Picture 36"/>
          <p:cNvPicPr>
            <a:picLocks noChangeAspect="1" noChangeArrowheads="1"/>
          </p:cNvPicPr>
          <p:nvPr/>
        </p:nvPicPr>
        <p:blipFill>
          <a:blip r:embed="rId9"/>
          <a:srcRect/>
          <a:stretch>
            <a:fillRect/>
          </a:stretch>
        </p:blipFill>
        <p:spPr bwMode="auto">
          <a:xfrm>
            <a:off x="4648200" y="1447800"/>
            <a:ext cx="3114675" cy="609600"/>
          </a:xfrm>
          <a:prstGeom prst="rect">
            <a:avLst/>
          </a:prstGeom>
          <a:noFill/>
          <a:ln w="9525">
            <a:noFill/>
            <a:miter lim="800000"/>
            <a:headEnd/>
            <a:tailEnd/>
          </a:ln>
          <a:effectLst/>
        </p:spPr>
      </p:pic>
      <p:sp>
        <p:nvSpPr>
          <p:cNvPr id="26" name="Oval 25"/>
          <p:cNvSpPr/>
          <p:nvPr/>
        </p:nvSpPr>
        <p:spPr>
          <a:xfrm>
            <a:off x="33453" y="1219200"/>
            <a:ext cx="4343400" cy="4267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200400" y="5334000"/>
            <a:ext cx="2057400" cy="461665"/>
          </a:xfrm>
          <a:prstGeom prst="rect">
            <a:avLst/>
          </a:prstGeom>
          <a:noFill/>
        </p:spPr>
        <p:txBody>
          <a:bodyPr wrap="square" rtlCol="0">
            <a:spAutoFit/>
          </a:bodyPr>
          <a:lstStyle/>
          <a:p>
            <a:r>
              <a:rPr lang="en-US" sz="2400" dirty="0" smtClean="0"/>
              <a:t>60k locations</a:t>
            </a:r>
            <a:endParaRPr lang="en-US" sz="2400" dirty="0"/>
          </a:p>
        </p:txBody>
      </p:sp>
      <p:sp>
        <p:nvSpPr>
          <p:cNvPr id="29" name="TextBox 28"/>
          <p:cNvSpPr txBox="1"/>
          <p:nvPr/>
        </p:nvSpPr>
        <p:spPr>
          <a:xfrm>
            <a:off x="1676400" y="5867400"/>
            <a:ext cx="4495800" cy="461665"/>
          </a:xfrm>
          <a:prstGeom prst="rect">
            <a:avLst/>
          </a:prstGeom>
          <a:noFill/>
        </p:spPr>
        <p:txBody>
          <a:bodyPr wrap="square" rtlCol="0">
            <a:spAutoFit/>
          </a:bodyPr>
          <a:lstStyle/>
          <a:p>
            <a:r>
              <a:rPr lang="en-US" sz="2400" dirty="0" smtClean="0"/>
              <a:t>Use Google </a:t>
            </a:r>
            <a:r>
              <a:rPr lang="en-US" sz="2400" dirty="0" err="1" smtClean="0"/>
              <a:t>Geocoding</a:t>
            </a:r>
            <a:r>
              <a:rPr lang="en-US" sz="2400" dirty="0" smtClean="0"/>
              <a:t> API</a:t>
            </a:r>
            <a:endParaRPr lang="en-US" sz="2400" dirty="0"/>
          </a:p>
        </p:txBody>
      </p:sp>
      <p:sp>
        <p:nvSpPr>
          <p:cNvPr id="30" name="TextBox 29"/>
          <p:cNvSpPr txBox="1"/>
          <p:nvPr/>
        </p:nvSpPr>
        <p:spPr>
          <a:xfrm>
            <a:off x="1828800" y="6324600"/>
            <a:ext cx="6553200" cy="369332"/>
          </a:xfrm>
          <a:prstGeom prst="rect">
            <a:avLst/>
          </a:prstGeom>
          <a:noFill/>
        </p:spPr>
        <p:txBody>
          <a:bodyPr wrap="square" rtlCol="0">
            <a:spAutoFit/>
          </a:bodyPr>
          <a:lstStyle/>
          <a:p>
            <a:r>
              <a:rPr lang="en-US" dirty="0" smtClean="0">
                <a:solidFill>
                  <a:schemeClr val="bg1">
                    <a:lumMod val="65000"/>
                  </a:schemeClr>
                </a:solidFill>
              </a:rPr>
              <a:t>https</a:t>
            </a:r>
            <a:r>
              <a:rPr lang="en-US" smtClean="0">
                <a:solidFill>
                  <a:schemeClr val="bg1">
                    <a:lumMod val="65000"/>
                  </a:schemeClr>
                </a:solidFill>
              </a:rPr>
              <a:t>://</a:t>
            </a:r>
            <a:r>
              <a:rPr lang="en-US">
                <a:solidFill>
                  <a:schemeClr val="bg1">
                    <a:lumMod val="65000"/>
                  </a:schemeClr>
                </a:solidFill>
              </a:rPr>
              <a:t>developers.google.com/maps/documentation/geocoding/</a:t>
            </a:r>
            <a:endParaRPr lang="en-US" dirty="0">
              <a:solidFill>
                <a:schemeClr val="bg1">
                  <a:lumMod val="65000"/>
                </a:schemeClr>
              </a:solidFill>
            </a:endParaRPr>
          </a:p>
        </p:txBody>
      </p:sp>
    </p:spTree>
    <p:extLst>
      <p:ext uri="{BB962C8B-B14F-4D97-AF65-F5344CB8AC3E}">
        <p14:creationId xmlns:p14="http://schemas.microsoft.com/office/powerpoint/2010/main" xmlns="" val="1978357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Rectangle 7"/>
          <p:cNvSpPr/>
          <p:nvPr/>
        </p:nvSpPr>
        <p:spPr>
          <a:xfrm>
            <a:off x="304800" y="5791200"/>
            <a:ext cx="8305800" cy="923330"/>
          </a:xfrm>
          <a:prstGeom prst="rect">
            <a:avLst/>
          </a:prstGeom>
        </p:spPr>
        <p:txBody>
          <a:bodyPr wrap="square">
            <a:spAutoFit/>
          </a:bodyPr>
          <a:lstStyle/>
          <a:p>
            <a:r>
              <a:rPr lang="en-US" smtClean="0">
                <a:hlinkClick r:id="rId3"/>
              </a:rPr>
              <a:t>http</a:t>
            </a:r>
            <a:r>
              <a:rPr lang="en-US" dirty="0" smtClean="0">
                <a:hlinkClick r:id="rId3"/>
              </a:rPr>
              <a:t>://linkedwidgets.org/MashupPlatform.html?id=MashupSpatialDataComparator</a:t>
            </a:r>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9100" y="1419159"/>
            <a:ext cx="8305800" cy="40672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24049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43770"/>
            <a:ext cx="7886700" cy="994172"/>
          </a:xfrm>
        </p:spPr>
        <p:txBody>
          <a:bodyPr>
            <a:normAutofit fontScale="90000"/>
          </a:bodyPr>
          <a:lstStyle/>
          <a:p>
            <a:r>
              <a:rPr lang="en-US" dirty="0" smtClean="0"/>
              <a:t>Thank you very </a:t>
            </a:r>
            <a:r>
              <a:rPr lang="en-US" smtClean="0"/>
              <a:t>much </a:t>
            </a:r>
            <a:r>
              <a:rPr lang="en-US"/>
              <a:t/>
            </a:r>
            <a:br>
              <a:rPr lang="en-US"/>
            </a:br>
            <a:r>
              <a:rPr lang="en-US" smtClean="0"/>
              <a:t>for </a:t>
            </a:r>
            <a:r>
              <a:rPr lang="en-US" dirty="0" smtClean="0"/>
              <a:t>your attention!</a:t>
            </a:r>
            <a:endParaRPr lang="en-US" dirty="0"/>
          </a:p>
        </p:txBody>
      </p:sp>
      <p:sp>
        <p:nvSpPr>
          <p:cNvPr id="4" name="Slide Number Placeholder 3"/>
          <p:cNvSpPr>
            <a:spLocks noGrp="1"/>
          </p:cNvSpPr>
          <p:nvPr>
            <p:ph type="sldNum" sz="quarter" idx="12"/>
          </p:nvPr>
        </p:nvSpPr>
        <p:spPr/>
        <p:txBody>
          <a:bodyPr/>
          <a:lstStyle/>
          <a:p>
            <a:fld id="{5BA453F2-50ED-4E5D-873E-56CAFE62B376}" type="slidenum">
              <a:rPr lang="en-US" smtClean="0"/>
              <a:pPr/>
              <a:t>6</a:t>
            </a:fld>
            <a:endParaRPr lang="en-US"/>
          </a:p>
        </p:txBody>
      </p:sp>
      <p:sp>
        <p:nvSpPr>
          <p:cNvPr id="5" name="TextBox 4"/>
          <p:cNvSpPr txBox="1"/>
          <p:nvPr/>
        </p:nvSpPr>
        <p:spPr>
          <a:xfrm>
            <a:off x="740617" y="3959364"/>
            <a:ext cx="4162230" cy="1962076"/>
          </a:xfrm>
          <a:prstGeom prst="rect">
            <a:avLst/>
          </a:prstGeom>
          <a:noFill/>
        </p:spPr>
        <p:txBody>
          <a:bodyPr wrap="none" rtlCol="0">
            <a:spAutoFit/>
          </a:bodyPr>
          <a:lstStyle/>
          <a:p>
            <a:r>
              <a:rPr lang="en-US" sz="1350" b="1" dirty="0"/>
              <a:t>Contact</a:t>
            </a:r>
            <a:r>
              <a:rPr lang="en-US" sz="1350" b="1"/>
              <a:t>: </a:t>
            </a:r>
            <a:endParaRPr lang="en-US" sz="1350" dirty="0"/>
          </a:p>
          <a:p>
            <a:r>
              <a:rPr lang="en-US" sz="1350" dirty="0" smtClean="0"/>
              <a:t>Ba-Lam Do</a:t>
            </a:r>
          </a:p>
          <a:p>
            <a:r>
              <a:rPr lang="en-US" sz="1350" b="1" dirty="0" smtClean="0"/>
              <a:t>Linked Data Lab</a:t>
            </a:r>
            <a:endParaRPr lang="en-US" sz="1350" b="1" dirty="0"/>
          </a:p>
          <a:p>
            <a:r>
              <a:rPr lang="en-US" sz="1350" dirty="0"/>
              <a:t>Institute of Software Technology and Interactive Systems</a:t>
            </a:r>
          </a:p>
          <a:p>
            <a:r>
              <a:rPr lang="en-US" sz="1350" dirty="0"/>
              <a:t>Vienna University </a:t>
            </a:r>
            <a:r>
              <a:rPr lang="en-US" sz="1350"/>
              <a:t>of </a:t>
            </a:r>
            <a:r>
              <a:rPr lang="en-US" sz="1350" smtClean="0"/>
              <a:t>Technology</a:t>
            </a:r>
            <a:r>
              <a:rPr lang="en-US" sz="1350" dirty="0"/>
              <a:t>, Austria</a:t>
            </a:r>
          </a:p>
          <a:p>
            <a:endParaRPr lang="en-US" sz="1350" dirty="0"/>
          </a:p>
          <a:p>
            <a:r>
              <a:rPr lang="en-US" sz="1350" dirty="0"/>
              <a:t>http</a:t>
            </a:r>
            <a:r>
              <a:rPr lang="en-US" sz="1350" dirty="0" smtClean="0"/>
              <a:t>://ldlab.ifs.tuwien.ac.at</a:t>
            </a:r>
            <a:endParaRPr lang="en-US" sz="1350" dirty="0"/>
          </a:p>
          <a:p>
            <a:r>
              <a:rPr lang="en-US" sz="1350" dirty="0" smtClean="0">
                <a:hlinkClick r:id="rId3"/>
              </a:rPr>
              <a:t>lam@ifs.tuwien.ac.at</a:t>
            </a:r>
            <a:endParaRPr lang="en-US" sz="1350" dirty="0"/>
          </a:p>
          <a:p>
            <a:endParaRPr lang="en-US" sz="1350" dirty="0"/>
          </a:p>
        </p:txBody>
      </p:sp>
    </p:spTree>
    <p:extLst>
      <p:ext uri="{BB962C8B-B14F-4D97-AF65-F5344CB8AC3E}">
        <p14:creationId xmlns:p14="http://schemas.microsoft.com/office/powerpoint/2010/main" xmlns="" val="1787033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Bus, Tram, and Metro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descr="C:\Users\LH\Dropbox\Conferences\2014_05_ViennaDataConference\mashup.png"/>
          <p:cNvPicPr>
            <a:picLocks noChangeAspect="1" noChangeArrowheads="1"/>
          </p:cNvPicPr>
          <p:nvPr/>
        </p:nvPicPr>
        <p:blipFill>
          <a:blip r:embed="rId2"/>
          <a:srcRect/>
          <a:stretch>
            <a:fillRect/>
          </a:stretch>
        </p:blipFill>
        <p:spPr bwMode="auto">
          <a:xfrm>
            <a:off x="304800" y="1981200"/>
            <a:ext cx="8534400" cy="374230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widget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2050" name="Picture 2"/>
          <p:cNvPicPr>
            <a:picLocks noChangeAspect="1" noChangeArrowheads="1"/>
          </p:cNvPicPr>
          <p:nvPr/>
        </p:nvPicPr>
        <p:blipFill>
          <a:blip r:embed="rId2"/>
          <a:srcRect/>
          <a:stretch>
            <a:fillRect/>
          </a:stretch>
        </p:blipFill>
        <p:spPr bwMode="auto">
          <a:xfrm>
            <a:off x="457201" y="1600200"/>
            <a:ext cx="6629400" cy="4574049"/>
          </a:xfrm>
          <a:prstGeom prst="rect">
            <a:avLst/>
          </a:prstGeom>
          <a:noFill/>
          <a:ln w="9525">
            <a:noFill/>
            <a:miter lim="800000"/>
            <a:headEnd/>
            <a:tailEnd/>
          </a:ln>
          <a:effectLst/>
        </p:spPr>
      </p:pic>
      <p:sp>
        <p:nvSpPr>
          <p:cNvPr id="2052" name="AutoShape 4" descr="data:image/jpeg;base64,/9j/4AAQSkZJRgABAQAAAQABAAD/2wCEAAkGBxQTEhEPEBQUFhQSFRcQFhQWExsbFBAWHhYXIhkUFhgZHTQsJBooGxwfLTIhJikrMDAyFyEzOjMuNygtLisBCgoKBQUFDgUFDisZExkrKysrKysrKysrKysrKysrKysrKysrKysrKysrKysrKysrKysrKysrKysrKysrKysrK//AABEIAIYAhgMBIgACEQEDEQH/xAAcAAEAAgIDAQAAAAAAAAAAAAAABgcFCAEDBAL/xAA9EAABAwICCAMFBQYHAAAAAAABAAIDBBEFEgYHEyExQVFhFHGBIjJSkaEjQkNj0XKSsbLB0ggVM0Ric4L/xAAUAQEAAAAAAAAAAAAAAAAAAAAA/8QAFBEBAAAAAAAAAAAAAAAAAAAAAP/aAAwDAQACEQMRAD8AvFERAREQEREBERAREQEREBERAREQEREBERAREQcXXKp7THWBVYfisrLCSnLYzsXG1hl3uY624nvcblYWiul1NXsz07/aAu6J26SPzb07jcgz6IiAiIgIiICIiAiIgIiICIiAiIgofX7R5aynmHCSHLfq5rj/AEIXmg0AmNLS4rhUj9oYxIYw60jH/e2bhxF/uny3qWa/6LNTUs44xyuZ6Pb+rR817tRlftMOMRO+Cd8fo4NeP5j8kGJ0O1t2d4XFW7N7Tl2+UtF+kzD7p7jd2HO2YJmva17HBzXC4c03a4dQRyUY0w0Fpq9t5BkmAs2ZgGcdA74m9j8wqqDsT0fksBtKVzr77mB/UDnG/wDXnvQbAIovodpzS4g0CN2SYC7oHkB46lvxDuFKEBERAREQEREBERAREQEREEM1uUe0wup/Lyy/uuCg3+H+ttJWU/xNZKPMEg/Q/RW3pHSbWlqYrXL4XtA75Tb6rX/U/W7LFIGnhKHweuW4+rfqg2PXVUU7XtdHI0Oa4WLXC4cOhBXaubIKf0x1TFrjVYUS17TnEGa1nDnC/kex+a69ENaU0L/CYsx12nJtchEjP+1nP9ofI8VcllgNK9D6aubaZtpALNmZYSM9eY7FBmaKsjmY2WF7XscLtc03afULvVHyYfX4JJnjOaBxuXhpML+0rfuO7+W9WPovpvBVhrHERTHds3OHtn8s8/LiglKIiAiIgIiICIiAiIgFa0MpDS4jnG7w9Xf/AMtlB+rf4rZdUjppQZcRq2/EWTfvN/VqC7QeaZhw58VisHxBvg4p5CA1sQc4nllG8n5KsKzSKU1njwcpb7LWn3REPw3efE9ygtzEWyGKVsDmtlLHCNzm5mtfY5SRzF1TVZpbiIe+KaZzJIyWvYGtBae1m8Lbwed1bmA4zFVwtngcHNN2mxByOHFptzH6KKa0NDTVxOqKbdUxttZu7xDBc7N3foe/dBUmI6fSSB8ZmnlJu0sN7HqHDp2UeEdTM4FlPUPIILQyF5y24ZbBWTqg0sjieMOq2MbmdaGRzAHMeTvheSL7zwvzNuiu8IIFqjqMSfA//MmuaxpDIdsxzag294vB+70JF+PEWU+XC5QEREBERAREQEREBU3reqfC4hDUFpcKim2dr29qOQkn5SBXIqp1/wBFeno6i2+Kcxk9GvZ/c1qCGYhrBkdQxUcQyOD3ukPEZM12NF+53+QXixDQ6tkw0Ytmc4NJeYeZgH43lxNum9efQbRs11XHBv2bSJJnDlGDvHmeA8+y2ajhaGiMNAaBlDbbg21rW6WQa2atNNDQzBxN6eYgTN+H8xo6j6j0WyVNO2RrZGEOa4BzXA7nA8CCtc9auhRw6o8TA0+DqDew4U8nNnZvMeo5BSHU/pvsnNw+pf8AZSH7B5O6NxP+nf4SeHQnug92uDQb3sTpWm49qeNvb8ZoHPr5X63zWqfTrxTBR1Lh4iMew4/7iMc/2wOPXj1ViPAsb8Lb78Lc7rWDSZ7KfEZ30D7NimzxOadzHDeQ09Abj6INo0WH0QxV1VR01VI3K+WMOcOV+BI7G1x5rMICIiAiIgIiICIiAoXrho9phVSRxiyTgczleCpovmRgIIIBB4gi4Pogh2q7RbwVIHSD7eotLJfiwW9mP0H1JUzXxvXNkHixvCYqqCWlqG5o5WlpHMdHA8nA7wey1d0kwGXDqt9FNct9+GTlKwnc4d+vcLax7SoZrE0TZiEGykBEjDmikb7zDzHdp5hBTVVptXyQeFfUPMdsp3ND3D4XPAuR6qXau9WDpslVXtLYrhzIDudMORf0Z24le7QbVx4aQTVX20jTeO4tGz/ll5u8+CtenvzKDvijDQGtADWiwAFgByAC+0RAREQEREBERAREQEREBERBwSulzLrvsiDz7JfTY13IgIiICIiAiIgIiICIiAiIgIiICIiAiIgIiICIiAiIg//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xQTEhEPEBQUFhQSFRcQFhQWExsbFBAWHhYXIhkUFhgZHTQsJBooGxwfLTIhJikrMDAyFyEzOjMuNygtLisBCgoKBQUFDgUFDisZExkrKysrKysrKysrKysrKysrKysrKysrKysrKysrKysrKysrKysrKysrKysrKysrKysrK//AABEIAIYAhgMBIgACEQEDEQH/xAAcAAEAAgIDAQAAAAAAAAAAAAAABgcFCAEDBAL/xAA9EAABAwICCAMFBQYHAAAAAAABAAIDBBEFEgYHEyExQVFhFHGBIjJSkaEjQkNj0XKSsbLB0ggVM0Ric4L/xAAUAQEAAAAAAAAAAAAAAAAAAAAA/8QAFBEBAAAAAAAAAAAAAAAAAAAAAP/aAAwDAQACEQMRAD8AvFERAREQEREBERAREQEREBERAREQEREBERAREQcXXKp7THWBVYfisrLCSnLYzsXG1hl3uY624nvcblYWiul1NXsz07/aAu6J26SPzb07jcgz6IiAiIgIiICIiAiIgIiICIiAiIgofX7R5aynmHCSHLfq5rj/AEIXmg0AmNLS4rhUj9oYxIYw60jH/e2bhxF/uny3qWa/6LNTUs44xyuZ6Pb+rR817tRlftMOMRO+Cd8fo4NeP5j8kGJ0O1t2d4XFW7N7Tl2+UtF+kzD7p7jd2HO2YJmva17HBzXC4c03a4dQRyUY0w0Fpq9t5BkmAs2ZgGcdA74m9j8wqqDsT0fksBtKVzr77mB/UDnG/wDXnvQbAIovodpzS4g0CN2SYC7oHkB46lvxDuFKEBERAREQEREBERAREQEREEM1uUe0wup/Lyy/uuCg3+H+ttJWU/xNZKPMEg/Q/RW3pHSbWlqYrXL4XtA75Tb6rX/U/W7LFIGnhKHweuW4+rfqg2PXVUU7XtdHI0Oa4WLXC4cOhBXaubIKf0x1TFrjVYUS17TnEGa1nDnC/kex+a69ENaU0L/CYsx12nJtchEjP+1nP9ofI8VcllgNK9D6aubaZtpALNmZYSM9eY7FBmaKsjmY2WF7XscLtc03afULvVHyYfX4JJnjOaBxuXhpML+0rfuO7+W9WPovpvBVhrHERTHds3OHtn8s8/LiglKIiAiIgIiICIiAiIgFa0MpDS4jnG7w9Xf/AMtlB+rf4rZdUjppQZcRq2/EWTfvN/VqC7QeaZhw58VisHxBvg4p5CA1sQc4nllG8n5KsKzSKU1njwcpb7LWn3REPw3efE9ygtzEWyGKVsDmtlLHCNzm5mtfY5SRzF1TVZpbiIe+KaZzJIyWvYGtBae1m8Lbwed1bmA4zFVwtngcHNN2mxByOHFptzH6KKa0NDTVxOqKbdUxttZu7xDBc7N3foe/dBUmI6fSSB8ZmnlJu0sN7HqHDp2UeEdTM4FlPUPIILQyF5y24ZbBWTqg0sjieMOq2MbmdaGRzAHMeTvheSL7zwvzNuiu8IIFqjqMSfA//MmuaxpDIdsxzag294vB+70JF+PEWU+XC5QEREBERAREQEREBU3reqfC4hDUFpcKim2dr29qOQkn5SBXIqp1/wBFeno6i2+Kcxk9GvZ/c1qCGYhrBkdQxUcQyOD3ukPEZM12NF+53+QXixDQ6tkw0Ytmc4NJeYeZgH43lxNum9efQbRs11XHBv2bSJJnDlGDvHmeA8+y2ajhaGiMNAaBlDbbg21rW6WQa2atNNDQzBxN6eYgTN+H8xo6j6j0WyVNO2RrZGEOa4BzXA7nA8CCtc9auhRw6o8TA0+DqDew4U8nNnZvMeo5BSHU/pvsnNw+pf8AZSH7B5O6NxP+nf4SeHQnug92uDQb3sTpWm49qeNvb8ZoHPr5X63zWqfTrxTBR1Lh4iMew4/7iMc/2wOPXj1ViPAsb8Lb78Lc7rWDSZ7KfEZ30D7NimzxOadzHDeQ09Abj6INo0WH0QxV1VR01VI3K+WMOcOV+BI7G1x5rMICIiAiIgIiICIiAoXrho9phVSRxiyTgczleCpovmRgIIIBB4gi4Pogh2q7RbwVIHSD7eotLJfiwW9mP0H1JUzXxvXNkHixvCYqqCWlqG5o5WlpHMdHA8nA7wey1d0kwGXDqt9FNct9+GTlKwnc4d+vcLax7SoZrE0TZiEGykBEjDmikb7zDzHdp5hBTVVptXyQeFfUPMdsp3ND3D4XPAuR6qXau9WDpslVXtLYrhzIDudMORf0Z24le7QbVx4aQTVX20jTeO4tGz/ll5u8+CtenvzKDvijDQGtADWiwAFgByAC+0RAREQEREBERAREQEREBERBwSulzLrvsiDz7JfTY13IgIiICIiAiIgIiICIiAiIgIiICIiAiIgIiICIiAiIg//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http://explainingmaths.files.wordpress.com/2010/11/custompen.png"/>
          <p:cNvPicPr>
            <a:picLocks noChangeAspect="1" noChangeArrowheads="1"/>
          </p:cNvPicPr>
          <p:nvPr/>
        </p:nvPicPr>
        <p:blipFill>
          <a:blip r:embed="rId3" cstate="print"/>
          <a:srcRect/>
          <a:stretch>
            <a:fillRect/>
          </a:stretch>
        </p:blipFill>
        <p:spPr bwMode="auto">
          <a:xfrm>
            <a:off x="5638801" y="4648200"/>
            <a:ext cx="304800" cy="4823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4.3217E-7 C -0.02343 -0.02219 -0.04635 -0.04414 -0.0783 -0.05778 C -0.11024 -0.07141 -0.17031 -0.07719 -0.19166 -0.08181 " pathEditMode="relative" rAng="0" ptsTypes="aaA">
                                      <p:cBhvr>
                                        <p:cTn id="8" dur="2000" fill="hold"/>
                                        <p:tgtEl>
                                          <p:spTgt spid="9"/>
                                        </p:tgtEl>
                                        <p:attrNameLst>
                                          <p:attrName>ppt_x</p:attrName>
                                          <p:attrName>ppt_y</p:attrName>
                                        </p:attrNameLst>
                                      </p:cBhvr>
                                      <p:rCtr x="-96" y="-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widget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457199" y="1600200"/>
            <a:ext cx="6626431" cy="4572000"/>
          </a:xfrm>
          <a:prstGeom prst="rect">
            <a:avLst/>
          </a:prstGeom>
          <a:noFill/>
          <a:ln w="9525">
            <a:noFill/>
            <a:miter lim="800000"/>
            <a:headEnd/>
            <a:tailEnd/>
          </a:ln>
          <a:effectLst/>
        </p:spPr>
      </p:pic>
      <p:pic>
        <p:nvPicPr>
          <p:cNvPr id="6" name="Picture 5" descr="http://explainingmaths.files.wordpress.com/2010/11/custompen.png"/>
          <p:cNvPicPr>
            <a:picLocks noChangeAspect="1" noChangeArrowheads="1"/>
          </p:cNvPicPr>
          <p:nvPr/>
        </p:nvPicPr>
        <p:blipFill>
          <a:blip r:embed="rId3" cstate="print"/>
          <a:srcRect/>
          <a:stretch>
            <a:fillRect/>
          </a:stretch>
        </p:blipFill>
        <p:spPr bwMode="auto">
          <a:xfrm>
            <a:off x="3048000" y="3962400"/>
            <a:ext cx="304800" cy="4823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11111E-6 C -0.0276 -0.00972 -0.05451 -0.01875 -0.09201 -0.02408 C -0.12951 -0.02917 -0.2 -0.03171 -0.225 -0.03333 " pathEditMode="relative" rAng="0" ptsTypes="aaA">
                                      <p:cBhvr>
                                        <p:cTn id="8" dur="2000" fill="hold"/>
                                        <p:tgtEl>
                                          <p:spTgt spid="6"/>
                                        </p:tgtEl>
                                        <p:attrNameLst>
                                          <p:attrName>ppt_x</p:attrName>
                                          <p:attrName>ppt_y</p:attrName>
                                        </p:attrNameLst>
                                      </p:cBhvr>
                                      <p:rCtr x="-112"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929</Words>
  <Application>Microsoft Office PowerPoint</Application>
  <PresentationFormat>On-screen Show (4:3)</PresentationFormat>
  <Paragraphs>98</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Multiscale Exploration of Spatial Statistical Datasets  A Linked Data Mashup Approach</vt:lpstr>
      <vt:lpstr>Problem Statement</vt:lpstr>
      <vt:lpstr>Objectives</vt:lpstr>
      <vt:lpstr>List of endpoints</vt:lpstr>
      <vt:lpstr>Example</vt:lpstr>
      <vt:lpstr>Thank you very much  for your attention!</vt:lpstr>
      <vt:lpstr>Compare Bus, Tram, and Metro</vt:lpstr>
      <vt:lpstr>How to create widget</vt:lpstr>
      <vt:lpstr>How to create widget</vt:lpstr>
      <vt:lpstr>How to create widget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DatTT</dc:creator>
  <cp:lastModifiedBy>LH</cp:lastModifiedBy>
  <cp:revision>567</cp:revision>
  <dcterms:created xsi:type="dcterms:W3CDTF">2006-08-16T00:00:00Z</dcterms:created>
  <dcterms:modified xsi:type="dcterms:W3CDTF">2014-10-19T06:19:35Z</dcterms:modified>
</cp:coreProperties>
</file>