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69" r:id="rId4"/>
    <p:sldId id="278" r:id="rId5"/>
    <p:sldId id="270" r:id="rId6"/>
    <p:sldId id="271" r:id="rId7"/>
    <p:sldId id="279" r:id="rId8"/>
    <p:sldId id="287" r:id="rId9"/>
    <p:sldId id="282" r:id="rId10"/>
    <p:sldId id="258" r:id="rId11"/>
    <p:sldId id="281" r:id="rId12"/>
    <p:sldId id="260" r:id="rId13"/>
    <p:sldId id="280" r:id="rId14"/>
    <p:sldId id="283" r:id="rId15"/>
  </p:sldIdLst>
  <p:sldSz cx="9144000" cy="6858000" type="screen4x3"/>
  <p:notesSz cx="6788150" cy="9923463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Tabanell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42A"/>
    <a:srgbClr val="50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113" autoAdjust="0"/>
  </p:normalViewPr>
  <p:slideViewPr>
    <p:cSldViewPr snapToGrid="0" snapToObjects="1" showGuides="1">
      <p:cViewPr>
        <p:scale>
          <a:sx n="100" d="100"/>
          <a:sy n="100" d="100"/>
        </p:scale>
        <p:origin x="-294" y="738"/>
      </p:cViewPr>
      <p:guideLst>
        <p:guide orient="horz" pos="1354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1531" cy="496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5048" y="0"/>
            <a:ext cx="2941531" cy="496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9FF0A-399B-4939-A1B1-9809D5FC4DD7}" type="datetimeFigureOut">
              <a:rPr lang="it-IT" smtClean="0"/>
              <a:t>19/10/2014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425567"/>
            <a:ext cx="2941531" cy="4961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5048" y="9425567"/>
            <a:ext cx="2941531" cy="4961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0DC3-40DC-4D10-87B9-6DD9055877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504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1785" cy="4966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5279" y="1"/>
            <a:ext cx="2941785" cy="4966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2C2F-1076-46E4-A327-F22BAF541F0E}" type="datetimeFigureOut">
              <a:rPr lang="it-IT" smtClean="0"/>
              <a:t>19/10/2014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8707" y="4713414"/>
            <a:ext cx="5430737" cy="446509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4507"/>
            <a:ext cx="2941785" cy="496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5279" y="9424507"/>
            <a:ext cx="2941785" cy="496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1745C-B2B7-4CF8-A823-9D344BE02C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53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rganisation_for_Economic_Co-operation_and_Development" TargetMode="External"/><Relationship Id="rId3" Type="http://schemas.openxmlformats.org/officeDocument/2006/relationships/hyperlink" Target="http://www.ddialliance.org/alliance" TargetMode="External"/><Relationship Id="rId7" Type="http://schemas.openxmlformats.org/officeDocument/2006/relationships/hyperlink" Target="http://en.wikipedia.org/wiki/International_Monetary_Fun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urostat" TargetMode="External"/><Relationship Id="rId5" Type="http://schemas.openxmlformats.org/officeDocument/2006/relationships/hyperlink" Target="http://en.wikipedia.org/wiki/European_Central_Bank" TargetMode="External"/><Relationship Id="rId10" Type="http://schemas.openxmlformats.org/officeDocument/2006/relationships/hyperlink" Target="http://en.wikipedia.org/wiki/World_Bank" TargetMode="External"/><Relationship Id="rId4" Type="http://schemas.openxmlformats.org/officeDocument/2006/relationships/hyperlink" Target="http://en.wikipedia.org/wiki/Bank_for_International_Settlements" TargetMode="External"/><Relationship Id="rId9" Type="http://schemas.openxmlformats.org/officeDocument/2006/relationships/hyperlink" Target="http://en.wikipedia.org/wiki/United_Nations_Statistics_Divisio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Joint UNECE-Eurostat-OECD Work Session on Statistical Metadata (METIS)</a:t>
            </a:r>
            <a:r>
              <a:rPr lang="en-GB" sz="2000" dirty="0" smtClean="0"/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DDI Alliance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self-sustaining membership organization that develops and promotes the DDI specification and associated tools, education, and outreach programs. 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SDMX sponsoring institutions are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Bank for International Settlements"/>
              </a:rPr>
              <a:t>Bank for International Settlements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European Central Bank"/>
              </a:rPr>
              <a:t>European Central Bank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urostat"/>
              </a:rPr>
              <a:t>Eurostat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statistical office of the European Union),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nternational Monetary Fund"/>
              </a:rPr>
              <a:t>International Monetary Fund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(IMF),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Organisation for Economic Co-operation and Development"/>
              </a:rPr>
              <a:t>Organisation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Organisation for Economic Co-operation and Development"/>
              </a:rPr>
              <a:t> for Economic Co-operation and Development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(OECD),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United Nations Statistics Division"/>
              </a:rPr>
              <a:t>United Nations Statistics Division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World Bank"/>
              </a:rPr>
              <a:t>World Bank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34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34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34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10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46619" y="9425567"/>
            <a:ext cx="2939961" cy="49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11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46619" y="9425567"/>
            <a:ext cx="2939961" cy="49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12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46619" y="9425567"/>
            <a:ext cx="2939961" cy="49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34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34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72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5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8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50515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505150"/>
                </a:solidFill>
              </a:defRPr>
            </a:lvl1pPr>
            <a:lvl2pPr>
              <a:defRPr sz="2400" baseline="0">
                <a:solidFill>
                  <a:srgbClr val="505150"/>
                </a:solidFill>
              </a:defRPr>
            </a:lvl2pPr>
            <a:lvl3pPr>
              <a:defRPr sz="2000" baseline="0">
                <a:solidFill>
                  <a:srgbClr val="505150"/>
                </a:solidFill>
              </a:defRPr>
            </a:lvl3pPr>
            <a:lvl4pPr>
              <a:defRPr sz="1800" baseline="0">
                <a:solidFill>
                  <a:srgbClr val="505150"/>
                </a:solidFill>
              </a:defRPr>
            </a:lvl4pPr>
            <a:lvl5pPr>
              <a:defRPr sz="1800" baseline="0">
                <a:solidFill>
                  <a:srgbClr val="505150"/>
                </a:solidFill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05150"/>
                </a:solidFill>
              </a:defRPr>
            </a:lvl1pPr>
          </a:lstStyle>
          <a:p>
            <a:r>
              <a:rPr lang="it-IT" smtClean="0"/>
              <a:t>Monica Scannapieco, LOD, Rome, 20-21/02/2014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505150"/>
                </a:solidFill>
              </a:defRPr>
            </a:lvl1pPr>
          </a:lstStyle>
          <a:p>
            <a:fld id="{E0C751B5-631A-9242-B635-C18491BE6C6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287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21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79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87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13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410575" y="63944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05150"/>
                </a:solidFill>
              </a:defRPr>
            </a:lvl1pPr>
          </a:lstStyle>
          <a:p>
            <a:fld id="{E0C751B5-631A-9242-B635-C18491BE6C6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644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2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8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7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-28" charset="0"/>
              <a:buNone/>
              <a:defRPr/>
            </a:pPr>
            <a:endParaRPr lang="en-US"/>
          </a:p>
        </p:txBody>
      </p:sp>
      <p:cxnSp>
        <p:nvCxnSpPr>
          <p:cNvPr id="9" name="Connettore 1 8"/>
          <p:cNvCxnSpPr/>
          <p:nvPr userDrawn="1"/>
        </p:nvCxnSpPr>
        <p:spPr>
          <a:xfrm>
            <a:off x="777875" y="6254519"/>
            <a:ext cx="7543800" cy="0"/>
          </a:xfrm>
          <a:prstGeom prst="line">
            <a:avLst/>
          </a:prstGeom>
          <a:ln>
            <a:solidFill>
              <a:srgbClr val="7F14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marchio 2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8379" y="6346121"/>
            <a:ext cx="806786" cy="3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pp.eurostat.ec.europa.eu/portal/page/portal/nacerev2/introdu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pcdata.digitpa.gov.i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682958" y="1626695"/>
            <a:ext cx="75517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F142A"/>
                </a:solidFill>
              </a:rPr>
              <a:t>Publishing </a:t>
            </a:r>
            <a:r>
              <a:rPr lang="en-US" sz="3200" b="1" dirty="0" smtClean="0">
                <a:solidFill>
                  <a:srgbClr val="7F142A"/>
                </a:solidFill>
              </a:rPr>
              <a:t>Official Classifications in Linked Open Data</a:t>
            </a:r>
          </a:p>
          <a:p>
            <a:pPr algn="ctr"/>
            <a:endParaRPr lang="en-US" sz="3200" b="1" dirty="0">
              <a:solidFill>
                <a:srgbClr val="505150"/>
              </a:solidFill>
            </a:endParaRPr>
          </a:p>
          <a:p>
            <a:pPr algn="ctr"/>
            <a:r>
              <a:rPr lang="it-IT" sz="2200" dirty="0" smtClean="0">
                <a:solidFill>
                  <a:srgbClr val="505150"/>
                </a:solidFill>
              </a:rPr>
              <a:t>Giorgia </a:t>
            </a:r>
            <a:r>
              <a:rPr lang="it-IT" sz="2200" dirty="0">
                <a:solidFill>
                  <a:srgbClr val="505150"/>
                </a:solidFill>
              </a:rPr>
              <a:t>Lodi</a:t>
            </a:r>
            <a:r>
              <a:rPr lang="it-IT" sz="2200" dirty="0" smtClean="0">
                <a:solidFill>
                  <a:srgbClr val="505150"/>
                </a:solidFill>
              </a:rPr>
              <a:t>*</a:t>
            </a:r>
            <a:r>
              <a:rPr lang="it-IT" sz="2200" dirty="0">
                <a:solidFill>
                  <a:srgbClr val="505150"/>
                </a:solidFill>
              </a:rPr>
              <a:t>*</a:t>
            </a:r>
            <a:r>
              <a:rPr lang="it-IT" sz="2200" dirty="0" smtClean="0">
                <a:solidFill>
                  <a:srgbClr val="505150"/>
                </a:solidFill>
              </a:rPr>
              <a:t>, </a:t>
            </a:r>
            <a:r>
              <a:rPr lang="it-IT" sz="2200" dirty="0">
                <a:solidFill>
                  <a:srgbClr val="505150"/>
                </a:solidFill>
              </a:rPr>
              <a:t>Antonio Maccioni</a:t>
            </a:r>
            <a:r>
              <a:rPr lang="it-IT" sz="2200" dirty="0" smtClean="0">
                <a:solidFill>
                  <a:srgbClr val="505150"/>
                </a:solidFill>
              </a:rPr>
              <a:t>*</a:t>
            </a:r>
            <a:r>
              <a:rPr lang="it-IT" sz="2200" dirty="0">
                <a:solidFill>
                  <a:srgbClr val="505150"/>
                </a:solidFill>
              </a:rPr>
              <a:t>*</a:t>
            </a:r>
            <a:r>
              <a:rPr lang="it-IT" sz="2200" dirty="0" smtClean="0">
                <a:solidFill>
                  <a:srgbClr val="505150"/>
                </a:solidFill>
              </a:rPr>
              <a:t>, </a:t>
            </a:r>
            <a:r>
              <a:rPr lang="it-IT" sz="2200" u="sng" dirty="0">
                <a:solidFill>
                  <a:srgbClr val="7F142A"/>
                </a:solidFill>
              </a:rPr>
              <a:t>Monica Scannapieco</a:t>
            </a:r>
            <a:r>
              <a:rPr lang="it-IT" sz="2200" dirty="0">
                <a:solidFill>
                  <a:srgbClr val="505150"/>
                </a:solidFill>
              </a:rPr>
              <a:t>*, </a:t>
            </a:r>
            <a:r>
              <a:rPr lang="it-IT" sz="2200" dirty="0" smtClean="0">
                <a:solidFill>
                  <a:srgbClr val="505150"/>
                </a:solidFill>
              </a:rPr>
              <a:t>Mauro </a:t>
            </a:r>
            <a:r>
              <a:rPr lang="it-IT" sz="2200" dirty="0" err="1">
                <a:solidFill>
                  <a:srgbClr val="505150"/>
                </a:solidFill>
              </a:rPr>
              <a:t>Scanu</a:t>
            </a:r>
            <a:r>
              <a:rPr lang="it-IT" sz="2200" dirty="0">
                <a:solidFill>
                  <a:srgbClr val="505150"/>
                </a:solidFill>
              </a:rPr>
              <a:t>*, Laura Tosco*</a:t>
            </a:r>
            <a:endParaRPr lang="it-IT" sz="2200" dirty="0" smtClean="0">
              <a:solidFill>
                <a:srgbClr val="505150"/>
              </a:solidFill>
            </a:endParaRPr>
          </a:p>
          <a:p>
            <a:pPr algn="ctr"/>
            <a:r>
              <a:rPr lang="it-IT" sz="2200" dirty="0" smtClean="0">
                <a:solidFill>
                  <a:srgbClr val="7F142A"/>
                </a:solidFill>
              </a:rPr>
              <a:t>   </a:t>
            </a:r>
          </a:p>
          <a:p>
            <a:pPr algn="ctr"/>
            <a:endParaRPr lang="it-IT" sz="2200" dirty="0">
              <a:solidFill>
                <a:srgbClr val="50515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it-IT" sz="2000" dirty="0" smtClean="0">
                <a:solidFill>
                  <a:srgbClr val="505150"/>
                </a:solidFill>
              </a:rPr>
              <a:t>* Istituto </a:t>
            </a:r>
            <a:r>
              <a:rPr lang="it-IT" sz="2000" dirty="0">
                <a:solidFill>
                  <a:srgbClr val="505150"/>
                </a:solidFill>
              </a:rPr>
              <a:t>Nazionale di Statistica</a:t>
            </a:r>
            <a:r>
              <a:rPr lang="fr-FR" sz="2000" dirty="0">
                <a:solidFill>
                  <a:srgbClr val="505150"/>
                </a:solidFill>
              </a:rPr>
              <a:t> – </a:t>
            </a:r>
            <a:r>
              <a:rPr lang="it-IT" sz="2000" dirty="0" smtClean="0">
                <a:solidFill>
                  <a:srgbClr val="505150"/>
                </a:solidFill>
              </a:rPr>
              <a:t>Istat</a:t>
            </a:r>
            <a:endParaRPr lang="en-US" sz="2000" dirty="0">
              <a:solidFill>
                <a:srgbClr val="505150"/>
              </a:solidFill>
            </a:endParaRPr>
          </a:p>
          <a:p>
            <a:pPr algn="ctr"/>
            <a:r>
              <a:rPr lang="it-IT" sz="2000" dirty="0" smtClean="0">
                <a:solidFill>
                  <a:srgbClr val="505150"/>
                </a:solidFill>
              </a:rPr>
              <a:t>** Agenzia per l’Italia Digitale – AgID  </a:t>
            </a:r>
            <a:endParaRPr lang="it-IT" sz="2000" dirty="0">
              <a:solidFill>
                <a:srgbClr val="505150"/>
              </a:solidFill>
            </a:endParaRPr>
          </a:p>
          <a:p>
            <a:endParaRPr lang="it-IT" sz="1000" dirty="0" smtClean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8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591300" cy="365125"/>
          </a:xfrm>
        </p:spPr>
        <p:txBody>
          <a:bodyPr/>
          <a:lstStyle/>
          <a:p>
            <a:r>
              <a:rPr lang="it-IT" sz="1600" dirty="0"/>
              <a:t>Monica Scannapieco, SemStat2014, </a:t>
            </a:r>
            <a:r>
              <a:rPr lang="it-IT" sz="1600" dirty="0" smtClean="0"/>
              <a:t>Riva del Garda 19/10/2014</a:t>
            </a:r>
            <a:endParaRPr lang="it-IT" sz="16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41" y="1081089"/>
            <a:ext cx="6708133" cy="505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olo 1"/>
          <p:cNvSpPr txBox="1">
            <a:spLocks/>
          </p:cNvSpPr>
          <p:nvPr/>
        </p:nvSpPr>
        <p:spPr>
          <a:xfrm>
            <a:off x="457200" y="388938"/>
            <a:ext cx="8229600" cy="69215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Provenance Modeling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26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12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353175" cy="365125"/>
          </a:xfrm>
        </p:spPr>
        <p:txBody>
          <a:bodyPr/>
          <a:lstStyle/>
          <a:p>
            <a:r>
              <a:rPr lang="it-IT" sz="1600" dirty="0"/>
              <a:t>Monica Scannapieco, SemStat2014, </a:t>
            </a:r>
            <a:r>
              <a:rPr lang="it-IT" sz="1600" dirty="0" smtClean="0"/>
              <a:t>Riva del Garda 19/10/2014</a:t>
            </a:r>
            <a:endParaRPr lang="it-IT" sz="1600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15" name="Titolo 1"/>
          <p:cNvSpPr txBox="1">
            <a:spLocks/>
          </p:cNvSpPr>
          <p:nvPr/>
        </p:nvSpPr>
        <p:spPr>
          <a:xfrm>
            <a:off x="457200" y="388938"/>
            <a:ext cx="8229600" cy="69215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Classification Modeling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1" y="1323979"/>
            <a:ext cx="6445238" cy="482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870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12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353175" cy="365125"/>
          </a:xfrm>
        </p:spPr>
        <p:txBody>
          <a:bodyPr/>
          <a:lstStyle/>
          <a:p>
            <a:r>
              <a:rPr lang="it-IT" sz="1600" dirty="0"/>
              <a:t>Monica Scannapieco, SemStat2014, </a:t>
            </a:r>
            <a:r>
              <a:rPr lang="it-IT" sz="1600" dirty="0" smtClean="0"/>
              <a:t>Riva del Garda 19/10/2014</a:t>
            </a:r>
            <a:endParaRPr lang="it-IT" sz="1600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6" y="1409705"/>
            <a:ext cx="6346081" cy="473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olo 1"/>
          <p:cNvSpPr txBox="1">
            <a:spLocks/>
          </p:cNvSpPr>
          <p:nvPr/>
        </p:nvSpPr>
        <p:spPr>
          <a:xfrm>
            <a:off x="457200" y="388938"/>
            <a:ext cx="8229600" cy="69215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Classification Distribution</a:t>
            </a:r>
            <a:endParaRPr lang="en-US" sz="36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61975" y="1409705"/>
            <a:ext cx="2838450" cy="1352550"/>
          </a:xfrm>
          <a:prstGeom prst="wedgeRoundRectCallout">
            <a:avLst>
              <a:gd name="adj1" fmla="val -13586"/>
              <a:gd name="adj2" fmla="val 1049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ADMS(Asset </a:t>
            </a:r>
            <a:r>
              <a:rPr lang="it-IT" sz="1400" dirty="0"/>
              <a:t>Description Metadata </a:t>
            </a:r>
            <a:r>
              <a:rPr lang="it-IT" sz="1400" dirty="0" smtClean="0"/>
              <a:t>Schema): d</a:t>
            </a:r>
            <a:r>
              <a:rPr lang="en-US" sz="1400" dirty="0" smtClean="0"/>
              <a:t>escribe</a:t>
            </a:r>
            <a:r>
              <a:rPr lang="en-US" sz="1400" dirty="0"/>
              <a:t> </a:t>
            </a:r>
            <a:r>
              <a:rPr lang="en-US" sz="1400" i="1" dirty="0">
                <a:solidFill>
                  <a:srgbClr val="C00000"/>
                </a:solidFill>
              </a:rPr>
              <a:t>semantic </a:t>
            </a:r>
            <a:r>
              <a:rPr lang="en-US" sz="1400" i="1" dirty="0" smtClean="0">
                <a:solidFill>
                  <a:srgbClr val="C00000"/>
                </a:solidFill>
              </a:rPr>
              <a:t>assets</a:t>
            </a:r>
            <a:r>
              <a:rPr lang="en-US" sz="1400" dirty="0" smtClean="0">
                <a:solidFill>
                  <a:srgbClr val="C00000"/>
                </a:solidFill>
              </a:rPr>
              <a:t>,</a:t>
            </a:r>
            <a:r>
              <a:rPr lang="en-US" sz="1400" dirty="0" smtClean="0"/>
              <a:t> </a:t>
            </a:r>
            <a:r>
              <a:rPr lang="en-US" sz="1400" dirty="0"/>
              <a:t>defined as highly reusable metadata</a:t>
            </a:r>
            <a:endParaRPr lang="it-IT" sz="1400" dirty="0"/>
          </a:p>
          <a:p>
            <a:pPr algn="ctr"/>
            <a:endParaRPr lang="it-IT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733425" y="2777786"/>
            <a:ext cx="2667000" cy="1473887"/>
          </a:xfrm>
          <a:prstGeom prst="wedgeRoundRectCallout">
            <a:avLst>
              <a:gd name="adj1" fmla="val -17551"/>
              <a:gd name="adj2" fmla="val 98775"/>
              <a:gd name="adj3" fmla="val 16667"/>
            </a:avLst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DCAT (Data Catalogue Vocabulary) to insert </a:t>
            </a:r>
            <a:r>
              <a:rPr lang="en-US" sz="1200" b="1" dirty="0">
                <a:solidFill>
                  <a:schemeClr val="bg1"/>
                </a:solidFill>
              </a:rPr>
              <a:t>the </a:t>
            </a:r>
            <a:r>
              <a:rPr lang="en-US" sz="1200" b="1" dirty="0" smtClean="0">
                <a:solidFill>
                  <a:schemeClr val="bg1"/>
                </a:solidFill>
              </a:rPr>
              <a:t>classification </a:t>
            </a:r>
            <a:r>
              <a:rPr lang="en-US" sz="1200" b="1" dirty="0">
                <a:solidFill>
                  <a:schemeClr val="bg1"/>
                </a:solidFill>
              </a:rPr>
              <a:t>as dataset of our </a:t>
            </a:r>
            <a:r>
              <a:rPr lang="en-US" sz="1200" b="1" dirty="0">
                <a:solidFill>
                  <a:srgbClr val="C00000"/>
                </a:solidFill>
              </a:rPr>
              <a:t>data catalogue </a:t>
            </a:r>
            <a:r>
              <a:rPr lang="en-US" sz="1200" b="1" dirty="0">
                <a:solidFill>
                  <a:schemeClr val="bg1"/>
                </a:solidFill>
              </a:rPr>
              <a:t>and to </a:t>
            </a:r>
            <a:r>
              <a:rPr lang="en-US" sz="1200" b="1" dirty="0" smtClean="0">
                <a:solidFill>
                  <a:schemeClr val="bg1"/>
                </a:solidFill>
              </a:rPr>
              <a:t>decouple the </a:t>
            </a:r>
            <a:r>
              <a:rPr lang="en-US" sz="1200" b="1" dirty="0">
                <a:solidFill>
                  <a:schemeClr val="bg1"/>
                </a:solidFill>
              </a:rPr>
              <a:t>abstract entity notion of dataset from its actual </a:t>
            </a:r>
            <a:r>
              <a:rPr lang="en-US" sz="1200" b="1" dirty="0" smtClean="0">
                <a:solidFill>
                  <a:schemeClr val="bg1"/>
                </a:solidFill>
              </a:rPr>
              <a:t>implementation</a:t>
            </a:r>
            <a:endParaRPr lang="it-IT" sz="1200" b="1" dirty="0">
              <a:solidFill>
                <a:schemeClr val="bg1"/>
              </a:solidFill>
            </a:endParaRPr>
          </a:p>
          <a:p>
            <a:pPr algn="ctr"/>
            <a:endParaRPr lang="it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17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754603"/>
          </a:xfrm>
        </p:spPr>
        <p:txBody>
          <a:bodyPr/>
          <a:lstStyle/>
          <a:p>
            <a:r>
              <a:rPr lang="it-IT" dirty="0" err="1" smtClean="0"/>
              <a:t>Implementation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153150" cy="365125"/>
          </a:xfrm>
        </p:spPr>
        <p:txBody>
          <a:bodyPr/>
          <a:lstStyle/>
          <a:p>
            <a:r>
              <a:rPr lang="it-IT" dirty="0" smtClean="0"/>
              <a:t>Monica Scannapieco, SemStat2014, Riva del Garda 19/10/2014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6" name="Rounded Rectangle 5"/>
          <p:cNvSpPr/>
          <p:nvPr/>
        </p:nvSpPr>
        <p:spPr>
          <a:xfrm>
            <a:off x="342899" y="1143541"/>
            <a:ext cx="3838576" cy="24193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Data Import: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CSV file from </a:t>
            </a:r>
            <a:r>
              <a:rPr lang="it-IT" i="1" dirty="0">
                <a:solidFill>
                  <a:srgbClr val="7F142A"/>
                </a:solidFill>
              </a:rPr>
              <a:t>http://</a:t>
            </a:r>
            <a:r>
              <a:rPr lang="it-IT" i="1" dirty="0" smtClean="0">
                <a:solidFill>
                  <a:srgbClr val="7F142A"/>
                </a:solidFill>
              </a:rPr>
              <a:t>sistemaclassicazioni.istat.it/class/sistemaclassicazioni/index.ph</a:t>
            </a:r>
            <a:r>
              <a:rPr lang="it-IT" dirty="0" smtClean="0">
                <a:solidFill>
                  <a:srgbClr val="7F142A"/>
                </a:solidFill>
              </a:rPr>
              <a:t>p </a:t>
            </a:r>
            <a:r>
              <a:rPr lang="it-IT" dirty="0" smtClean="0">
                <a:solidFill>
                  <a:schemeClr val="bg1"/>
                </a:solidFill>
              </a:rPr>
              <a:t>t</a:t>
            </a:r>
            <a:r>
              <a:rPr lang="it-IT" sz="2000" dirty="0" smtClean="0">
                <a:solidFill>
                  <a:schemeClr val="bg1"/>
                </a:solidFill>
              </a:rPr>
              <a:t>o </a:t>
            </a:r>
            <a:r>
              <a:rPr lang="it-IT" sz="2000" dirty="0">
                <a:solidFill>
                  <a:schemeClr val="bg1"/>
                </a:solidFill>
              </a:rPr>
              <a:t>a relational data </a:t>
            </a:r>
            <a:r>
              <a:rPr lang="it-IT" sz="2000" dirty="0" smtClean="0">
                <a:solidFill>
                  <a:schemeClr val="bg1"/>
                </a:solidFill>
              </a:rPr>
              <a:t>base</a:t>
            </a:r>
            <a:endParaRPr lang="it-IT" dirty="0" smtClean="0">
              <a:solidFill>
                <a:schemeClr val="bg1"/>
              </a:solidFill>
            </a:endParaRPr>
          </a:p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00625" y="1377174"/>
            <a:ext cx="3219450" cy="15520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Pre-processing: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e.g. </a:t>
            </a:r>
            <a:r>
              <a:rPr lang="en-US" sz="1600" dirty="0"/>
              <a:t>adding new attributes with </a:t>
            </a:r>
            <a:r>
              <a:rPr lang="en-US" sz="1600" dirty="0" smtClean="0"/>
              <a:t>com</a:t>
            </a:r>
            <a:r>
              <a:rPr lang="it-IT" sz="1600" dirty="0" smtClean="0"/>
              <a:t>posed </a:t>
            </a:r>
            <a:r>
              <a:rPr lang="it-IT" sz="1600" dirty="0"/>
              <a:t>existing </a:t>
            </a:r>
            <a:r>
              <a:rPr lang="it-IT" sz="1600" dirty="0" smtClean="0"/>
              <a:t>fields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2462" y="4077241"/>
            <a:ext cx="3219450" cy="15520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Data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D2RQ framework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00625" y="4077241"/>
            <a:ext cx="3219450" cy="15520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Publishing resulting RDF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D2RQ framework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181475" y="1981200"/>
            <a:ext cx="819150" cy="484632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ight Arrow 11"/>
          <p:cNvSpPr/>
          <p:nvPr/>
        </p:nvSpPr>
        <p:spPr>
          <a:xfrm rot="8055970">
            <a:off x="3699225" y="3310831"/>
            <a:ext cx="1610441" cy="507716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ight Arrow 12"/>
          <p:cNvSpPr/>
          <p:nvPr/>
        </p:nvSpPr>
        <p:spPr>
          <a:xfrm>
            <a:off x="3871912" y="4610942"/>
            <a:ext cx="1128713" cy="484632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34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754603"/>
          </a:xfrm>
        </p:spPr>
        <p:txBody>
          <a:bodyPr/>
          <a:lstStyle/>
          <a:p>
            <a:r>
              <a:rPr lang="it-IT" dirty="0" err="1" smtClean="0"/>
              <a:t>Conclusions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Contribution of the work: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Technical: modeling </a:t>
            </a:r>
            <a:r>
              <a:rPr lang="en-US" dirty="0"/>
              <a:t>aspects of </a:t>
            </a:r>
            <a:r>
              <a:rPr lang="en-US" dirty="0" smtClean="0"/>
              <a:t>OS classification by </a:t>
            </a:r>
            <a:r>
              <a:rPr lang="en-US" dirty="0"/>
              <a:t>making use of ontologies that are </a:t>
            </a:r>
            <a:r>
              <a:rPr lang="en-US" dirty="0" smtClean="0"/>
              <a:t>specific </a:t>
            </a:r>
            <a:r>
              <a:rPr lang="en-US" dirty="0"/>
              <a:t>of the statistical domain, like </a:t>
            </a:r>
            <a:r>
              <a:rPr lang="en-US" dirty="0" smtClean="0"/>
              <a:t>XKOS, as </a:t>
            </a:r>
            <a:r>
              <a:rPr lang="en-US" dirty="0"/>
              <a:t>well as of more general purpose ontologies, like PROV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Methodological: data </a:t>
            </a:r>
            <a:r>
              <a:rPr lang="en-US" dirty="0"/>
              <a:t>interoperability is made possible by twofold </a:t>
            </a:r>
            <a:r>
              <a:rPr lang="en-US" dirty="0" smtClean="0"/>
              <a:t>efforts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Shared </a:t>
            </a:r>
            <a:r>
              <a:rPr lang="en-US" dirty="0"/>
              <a:t>formats and models, i.e., technological standards like RDF </a:t>
            </a:r>
            <a:r>
              <a:rPr lang="en-US" dirty="0" smtClean="0"/>
              <a:t>framework </a:t>
            </a:r>
            <a:r>
              <a:rPr lang="it-IT" dirty="0" smtClean="0"/>
              <a:t>and </a:t>
            </a:r>
            <a:r>
              <a:rPr lang="it-IT" dirty="0"/>
              <a:t>ontologies like </a:t>
            </a:r>
            <a:r>
              <a:rPr lang="it-IT" dirty="0" smtClean="0"/>
              <a:t>XKOS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smtClean="0"/>
              <a:t>Content </a:t>
            </a:r>
            <a:r>
              <a:rPr lang="it-IT" dirty="0"/>
              <a:t>harmonization, i.e., common </a:t>
            </a:r>
            <a:r>
              <a:rPr lang="it-IT" dirty="0" smtClean="0"/>
              <a:t>domain-specific </a:t>
            </a:r>
            <a:r>
              <a:rPr lang="it-IT" dirty="0"/>
              <a:t>information concepts.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153150" cy="365125"/>
          </a:xfrm>
        </p:spPr>
        <p:txBody>
          <a:bodyPr/>
          <a:lstStyle/>
          <a:p>
            <a:r>
              <a:rPr lang="it-IT" dirty="0" smtClean="0"/>
              <a:t>Monica Scannapieco, SemStat2014, Riva del Garda 19/10/2014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857750" y="4362450"/>
            <a:ext cx="3019425" cy="860298"/>
          </a:xfrm>
          <a:prstGeom prst="wedgeRoundRectCallout">
            <a:avLst>
              <a:gd name="adj1" fmla="val -64705"/>
              <a:gd name="adj2" fmla="val 846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7F142A"/>
                </a:solidFill>
              </a:rPr>
              <a:t>OS </a:t>
            </a:r>
            <a:r>
              <a:rPr lang="it-IT" dirty="0" smtClean="0">
                <a:solidFill>
                  <a:srgbClr val="7F142A"/>
                </a:solidFill>
              </a:rPr>
              <a:t>classifications </a:t>
            </a:r>
            <a:r>
              <a:rPr lang="it-IT" dirty="0">
                <a:solidFill>
                  <a:srgbClr val="7F142A"/>
                </a:solidFill>
              </a:rPr>
              <a:t>in </a:t>
            </a:r>
            <a:r>
              <a:rPr lang="it-IT" dirty="0" smtClean="0">
                <a:solidFill>
                  <a:srgbClr val="7F142A"/>
                </a:solidFill>
              </a:rPr>
              <a:t>LOD</a:t>
            </a:r>
            <a:r>
              <a:rPr lang="it-IT" dirty="0" smtClean="0"/>
              <a:t> as a first step towards content harmonization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05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/>
          <a:lstStyle/>
          <a:p>
            <a:r>
              <a:rPr lang="it-IT" dirty="0" err="1" smtClean="0"/>
              <a:t>Motivations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706"/>
            <a:ext cx="8229600" cy="48190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End </a:t>
            </a:r>
            <a:r>
              <a:rPr lang="en-US" sz="2400" dirty="0" smtClean="0"/>
              <a:t>of 2012 the Agency </a:t>
            </a:r>
            <a:r>
              <a:rPr lang="en-US" sz="2400" dirty="0"/>
              <a:t>for Digital Italy (</a:t>
            </a:r>
            <a:r>
              <a:rPr lang="en-US" sz="2400" dirty="0" err="1"/>
              <a:t>AgID</a:t>
            </a:r>
            <a:r>
              <a:rPr lang="en-US" sz="2400" dirty="0" smtClean="0"/>
              <a:t>) published </a:t>
            </a:r>
            <a:r>
              <a:rPr lang="en-US" sz="2400" dirty="0" smtClean="0"/>
              <a:t>the first version of </a:t>
            </a:r>
            <a:r>
              <a:rPr lang="en-US" sz="2400" dirty="0" smtClean="0">
                <a:solidFill>
                  <a:srgbClr val="7F142A"/>
                </a:solidFill>
              </a:rPr>
              <a:t>National Guidelines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F142A"/>
                </a:solidFill>
              </a:rPr>
              <a:t>on the use of LOD </a:t>
            </a:r>
            <a:r>
              <a:rPr lang="en-US" sz="2400" dirty="0"/>
              <a:t>as the </a:t>
            </a:r>
            <a:r>
              <a:rPr lang="en-US" sz="2400" dirty="0" smtClean="0"/>
              <a:t>paradigm </a:t>
            </a:r>
            <a:r>
              <a:rPr lang="en-US" sz="2400" dirty="0" smtClean="0"/>
              <a:t>for enabling </a:t>
            </a:r>
            <a:r>
              <a:rPr lang="en-US" sz="2400" dirty="0"/>
              <a:t>semantic interoperability </a:t>
            </a:r>
            <a:r>
              <a:rPr lang="en-US" sz="2400" dirty="0" smtClean="0"/>
              <a:t>between Public </a:t>
            </a:r>
            <a:r>
              <a:rPr lang="en-US" sz="2400" dirty="0" smtClean="0"/>
              <a:t>Administrations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Among the key datasets, </a:t>
            </a:r>
            <a:r>
              <a:rPr lang="en-US" sz="2400" dirty="0" err="1"/>
              <a:t>AgID</a:t>
            </a:r>
            <a:r>
              <a:rPr lang="en-US" sz="2400" dirty="0"/>
              <a:t> </a:t>
            </a:r>
            <a:r>
              <a:rPr lang="en-US" sz="2400" dirty="0" smtClean="0"/>
              <a:t>identified </a:t>
            </a:r>
            <a:r>
              <a:rPr lang="en-US" sz="2400" dirty="0" smtClean="0">
                <a:solidFill>
                  <a:srgbClr val="7F142A"/>
                </a:solidFill>
              </a:rPr>
              <a:t>official classifications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as </a:t>
            </a:r>
            <a:r>
              <a:rPr lang="en-US" sz="2400" dirty="0"/>
              <a:t>cross-domain data to be published in </a:t>
            </a:r>
            <a:r>
              <a:rPr lang="en-US" sz="2400" dirty="0" smtClean="0"/>
              <a:t>LOD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endParaRPr lang="it-IT" sz="24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534150" cy="365125"/>
          </a:xfrm>
        </p:spPr>
        <p:txBody>
          <a:bodyPr/>
          <a:lstStyle/>
          <a:p>
            <a:r>
              <a:rPr lang="it-IT" dirty="0" smtClean="0"/>
              <a:t>Monica Scannapieco, SemStat2014, Riva del Garda, 19/10/2014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29701" y="4040725"/>
            <a:ext cx="8229600" cy="17770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57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41854"/>
            <a:ext cx="8229600" cy="668337"/>
          </a:xfrm>
        </p:spPr>
        <p:txBody>
          <a:bodyPr/>
          <a:lstStyle/>
          <a:p>
            <a:r>
              <a:rPr lang="it-IT" dirty="0" err="1" smtClean="0"/>
              <a:t>Aims</a:t>
            </a:r>
            <a:r>
              <a:rPr lang="it-IT" dirty="0" smtClean="0"/>
              <a:t> of the Project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29241"/>
            <a:ext cx="8229600" cy="45428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Italian National Institute  of Statistics - </a:t>
            </a:r>
            <a:r>
              <a:rPr lang="en-US" dirty="0" err="1" smtClean="0">
                <a:solidFill>
                  <a:srgbClr val="7F142A"/>
                </a:solidFill>
              </a:rPr>
              <a:t>Istat</a:t>
            </a:r>
            <a:r>
              <a:rPr lang="en-US" dirty="0" smtClean="0">
                <a:solidFill>
                  <a:srgbClr val="7F142A"/>
                </a:solidFill>
              </a:rPr>
              <a:t> &amp; </a:t>
            </a:r>
            <a:r>
              <a:rPr lang="en-US" dirty="0" err="1" smtClean="0">
                <a:solidFill>
                  <a:srgbClr val="7F142A"/>
                </a:solidFill>
              </a:rPr>
              <a:t>AgID</a:t>
            </a:r>
            <a:r>
              <a:rPr lang="en-US" dirty="0" smtClean="0">
                <a:solidFill>
                  <a:srgbClr val="7F142A"/>
                </a:solidFill>
              </a:rPr>
              <a:t> </a:t>
            </a:r>
            <a:r>
              <a:rPr lang="it-IT" dirty="0" smtClean="0">
                <a:sym typeface="Wingdings" panose="05000000000000000000" pitchFamily="2" charset="2"/>
              </a:rPr>
              <a:t>launched </a:t>
            </a:r>
            <a:r>
              <a:rPr lang="it-IT" dirty="0">
                <a:sym typeface="Wingdings" panose="05000000000000000000" pitchFamily="2" charset="2"/>
              </a:rPr>
              <a:t>a joint </a:t>
            </a:r>
            <a:r>
              <a:rPr lang="it-IT" dirty="0" smtClean="0">
                <a:sym typeface="Wingdings" panose="05000000000000000000" pitchFamily="2" charset="2"/>
              </a:rPr>
              <a:t>project: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To model </a:t>
            </a:r>
            <a:r>
              <a:rPr lang="en-US" sz="2000" dirty="0"/>
              <a:t>Official </a:t>
            </a:r>
            <a:r>
              <a:rPr lang="en-US" sz="2000" dirty="0" smtClean="0"/>
              <a:t>Classifications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F142A"/>
                </a:solidFill>
              </a:rPr>
              <a:t>Ateco</a:t>
            </a:r>
            <a:r>
              <a:rPr lang="en-US" sz="2000" dirty="0">
                <a:solidFill>
                  <a:srgbClr val="7F142A"/>
                </a:solidFill>
              </a:rPr>
              <a:t> 2007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-Classification of Economic Activity and </a:t>
            </a:r>
            <a:r>
              <a:rPr lang="en-US" sz="2000" dirty="0">
                <a:solidFill>
                  <a:srgbClr val="7F142A"/>
                </a:solidFill>
              </a:rPr>
              <a:t>COFOG</a:t>
            </a:r>
            <a:r>
              <a:rPr lang="en-US" sz="2000" dirty="0"/>
              <a:t> - (Classification of the Functions of Government</a:t>
            </a:r>
            <a:r>
              <a:rPr lang="en-US" sz="2000" dirty="0" smtClean="0"/>
              <a:t>) in </a:t>
            </a:r>
            <a:r>
              <a:rPr lang="en-US" sz="2000" dirty="0">
                <a:solidFill>
                  <a:srgbClr val="7F142A"/>
                </a:solidFill>
              </a:rPr>
              <a:t>LOD</a:t>
            </a:r>
            <a:r>
              <a:rPr lang="en-US" sz="2000" dirty="0"/>
              <a:t> using standard ontologies (SKOS, XKOS, ADMS,…)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To </a:t>
            </a:r>
            <a:r>
              <a:rPr lang="en-US" sz="2000" dirty="0"/>
              <a:t>certify data by </a:t>
            </a:r>
            <a:r>
              <a:rPr lang="en-US" sz="2000" dirty="0">
                <a:solidFill>
                  <a:srgbClr val="7F142A"/>
                </a:solidFill>
              </a:rPr>
              <a:t>provenance</a:t>
            </a:r>
            <a:r>
              <a:rPr lang="en-US" sz="2000" dirty="0"/>
              <a:t> using the </a:t>
            </a:r>
            <a:r>
              <a:rPr lang="en-US" sz="2000" dirty="0">
                <a:solidFill>
                  <a:srgbClr val="7F142A"/>
                </a:solidFill>
              </a:rPr>
              <a:t>PROV </a:t>
            </a:r>
            <a:r>
              <a:rPr lang="en-US" sz="2000" dirty="0" smtClean="0">
                <a:solidFill>
                  <a:srgbClr val="7F142A"/>
                </a:solidFill>
              </a:rPr>
              <a:t>framework</a:t>
            </a:r>
            <a:r>
              <a:rPr lang="en-US" sz="2000" dirty="0" smtClean="0"/>
              <a:t>, i.e. </a:t>
            </a:r>
            <a:r>
              <a:rPr lang="en-US" sz="2000" dirty="0"/>
              <a:t>document the 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 overall </a:t>
            </a:r>
            <a:r>
              <a:rPr lang="en-US" sz="2000" dirty="0"/>
              <a:t>process of creation of </a:t>
            </a:r>
            <a:r>
              <a:rPr lang="en-US" sz="2000" dirty="0" smtClean="0"/>
              <a:t>a classification and (ii) </a:t>
            </a:r>
            <a:r>
              <a:rPr lang="en-US" sz="2000" dirty="0"/>
              <a:t>the creation </a:t>
            </a:r>
            <a:r>
              <a:rPr lang="en-US" sz="2000" dirty="0" smtClean="0"/>
              <a:t>and publication of the LOD </a:t>
            </a:r>
            <a:r>
              <a:rPr lang="en-US" sz="2000" dirty="0"/>
              <a:t>version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p</a:t>
            </a:r>
            <a:r>
              <a:rPr lang="en-US" sz="2000" dirty="0" smtClean="0"/>
              <a:t>ublication </a:t>
            </a:r>
            <a:r>
              <a:rPr lang="en-US" sz="2000" dirty="0"/>
              <a:t>on a SPARQL endpoint hosted by </a:t>
            </a:r>
            <a:r>
              <a:rPr lang="en-US" sz="2000" dirty="0" err="1"/>
              <a:t>AgID</a:t>
            </a:r>
            <a:r>
              <a:rPr lang="en-US" sz="2000" dirty="0"/>
              <a:t>: </a:t>
            </a:r>
            <a:r>
              <a:rPr lang="it-IT" sz="2000" dirty="0"/>
              <a:t>http://spcdata.digitpa.gov.it</a:t>
            </a:r>
            <a:endParaRPr lang="en-US" sz="2000" dirty="0"/>
          </a:p>
          <a:p>
            <a:pPr marL="51435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486525" cy="365125"/>
          </a:xfrm>
        </p:spPr>
        <p:txBody>
          <a:bodyPr/>
          <a:lstStyle/>
          <a:p>
            <a:r>
              <a:rPr lang="it-IT" dirty="0"/>
              <a:t>Monica Scannapieco, SemStat2014, Riva del Garda, 19/10/2014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6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Official Classifications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7302" y="1049715"/>
            <a:ext cx="4267199" cy="50688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Statistical </a:t>
            </a:r>
            <a:r>
              <a:rPr lang="it-IT" dirty="0" err="1" smtClean="0"/>
              <a:t>Official</a:t>
            </a:r>
            <a:r>
              <a:rPr lang="it-IT" dirty="0" smtClean="0"/>
              <a:t> </a:t>
            </a:r>
            <a:r>
              <a:rPr lang="it-IT" dirty="0" err="1" smtClean="0"/>
              <a:t>Classifications</a:t>
            </a:r>
            <a:r>
              <a:rPr lang="it-IT" dirty="0" smtClean="0"/>
              <a:t>  </a:t>
            </a:r>
            <a:r>
              <a:rPr lang="it-IT" dirty="0" err="1" smtClean="0"/>
              <a:t>allow</a:t>
            </a:r>
            <a:r>
              <a:rPr lang="it-IT" dirty="0" smtClean="0"/>
              <a:t> to: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000" dirty="0" err="1" smtClean="0"/>
              <a:t>Reuse</a:t>
            </a:r>
            <a:r>
              <a:rPr lang="it-IT" sz="2000" dirty="0" smtClean="0"/>
              <a:t> </a:t>
            </a:r>
            <a:r>
              <a:rPr lang="it-IT" sz="2000" dirty="0" err="1" smtClean="0"/>
              <a:t>them</a:t>
            </a:r>
            <a:r>
              <a:rPr lang="it-IT" sz="2000" dirty="0" smtClean="0"/>
              <a:t> in </a:t>
            </a:r>
            <a:r>
              <a:rPr lang="it-IT" sz="2000" dirty="0" err="1" smtClean="0"/>
              <a:t>different</a:t>
            </a:r>
            <a:r>
              <a:rPr lang="it-IT" sz="2000" dirty="0" smtClean="0"/>
              <a:t> production </a:t>
            </a:r>
            <a:r>
              <a:rPr lang="it-IT" sz="2000" dirty="0" err="1" smtClean="0"/>
              <a:t>processes</a:t>
            </a:r>
            <a:endParaRPr lang="it-IT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000" dirty="0" err="1" smtClean="0"/>
              <a:t>Promote</a:t>
            </a:r>
            <a:r>
              <a:rPr lang="it-IT" sz="2000" dirty="0" smtClean="0"/>
              <a:t> </a:t>
            </a:r>
            <a:r>
              <a:rPr lang="it-IT" sz="2000" dirty="0" err="1" smtClean="0"/>
              <a:t>harmonization</a:t>
            </a:r>
            <a:endParaRPr lang="it-IT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/>
              <a:t>Important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r>
              <a:rPr lang="it-IT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000" dirty="0"/>
              <a:t>Neuchâtel </a:t>
            </a:r>
            <a:r>
              <a:rPr lang="it-IT" sz="2000" dirty="0" err="1"/>
              <a:t>Terminology</a:t>
            </a:r>
            <a:r>
              <a:rPr lang="it-IT" sz="2000" dirty="0"/>
              <a:t> Model </a:t>
            </a:r>
            <a:r>
              <a:rPr lang="it-IT" sz="2000" dirty="0" err="1"/>
              <a:t>Classification</a:t>
            </a:r>
            <a:r>
              <a:rPr lang="it-IT" sz="2000" dirty="0"/>
              <a:t> (2004)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000" dirty="0" err="1"/>
              <a:t>Generic</a:t>
            </a:r>
            <a:r>
              <a:rPr lang="it-IT" sz="2000" dirty="0"/>
              <a:t> Statistical Information Model (GSIM) (2013)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524625" cy="365125"/>
          </a:xfrm>
        </p:spPr>
        <p:txBody>
          <a:bodyPr/>
          <a:lstStyle/>
          <a:p>
            <a:r>
              <a:rPr lang="it-IT" smtClean="0"/>
              <a:t>Monica Scannapieco, SemStat2014, Riva del Garda, 19/10/2014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29701" y="4040725"/>
            <a:ext cx="8229600" cy="17770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/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609599" y="3848657"/>
            <a:ext cx="8229600" cy="22092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942975"/>
            <a:ext cx="3867150" cy="445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Freccia a destra 16"/>
          <p:cNvSpPr/>
          <p:nvPr/>
        </p:nvSpPr>
        <p:spPr>
          <a:xfrm>
            <a:off x="4235195" y="4916043"/>
            <a:ext cx="82258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5911326" y="561402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7F142A"/>
                </a:solidFill>
              </a:rPr>
              <a:t>GSIM: UML- schema</a:t>
            </a:r>
            <a:endParaRPr lang="it-IT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603"/>
          </a:xfrm>
        </p:spPr>
        <p:txBody>
          <a:bodyPr/>
          <a:lstStyle/>
          <a:p>
            <a:r>
              <a:rPr lang="it-IT" dirty="0" smtClean="0"/>
              <a:t>ATECO 2007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4058"/>
          </a:xfrm>
        </p:spPr>
        <p:txBody>
          <a:bodyPr/>
          <a:lstStyle/>
          <a:p>
            <a:pPr lvl="1"/>
            <a:endParaRPr lang="en-GB" dirty="0" smtClean="0"/>
          </a:p>
          <a:p>
            <a:pPr lvl="1"/>
            <a:endParaRPr lang="en-US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153150" cy="365125"/>
          </a:xfrm>
        </p:spPr>
        <p:txBody>
          <a:bodyPr/>
          <a:lstStyle/>
          <a:p>
            <a:r>
              <a:rPr lang="it-IT" dirty="0" smtClean="0"/>
              <a:t>Monica Scannapieco, SemStat2014, Riva del Garda 19/10/2014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457200" y="1029241"/>
            <a:ext cx="8229600" cy="45428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pPr marL="800100" lvl="1"/>
            <a:endParaRPr lang="en-US" sz="1600" dirty="0" smtClean="0"/>
          </a:p>
          <a:p>
            <a:pPr marL="457200" lvl="1" indent="0">
              <a:buFont typeface="Arial"/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14" name="Segnaposto contenuto 2"/>
          <p:cNvSpPr txBox="1">
            <a:spLocks/>
          </p:cNvSpPr>
          <p:nvPr/>
        </p:nvSpPr>
        <p:spPr>
          <a:xfrm>
            <a:off x="609600" y="1029241"/>
            <a:ext cx="8229600" cy="4695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Classificazione</a:t>
            </a:r>
            <a:r>
              <a:rPr lang="en-US" sz="2400" dirty="0" smtClean="0"/>
              <a:t> </a:t>
            </a:r>
            <a:r>
              <a:rPr lang="en-US" sz="2400" dirty="0" err="1" smtClean="0"/>
              <a:t>delle</a:t>
            </a:r>
            <a:r>
              <a:rPr lang="en-US" sz="2400" dirty="0" smtClean="0"/>
              <a:t> </a:t>
            </a:r>
            <a:r>
              <a:rPr lang="en-US" sz="2400" dirty="0" err="1" smtClean="0"/>
              <a:t>Attività</a:t>
            </a:r>
            <a:r>
              <a:rPr lang="en-US" sz="2400" dirty="0" smtClean="0"/>
              <a:t> </a:t>
            </a:r>
            <a:r>
              <a:rPr lang="en-US" sz="2400" dirty="0" err="1" smtClean="0"/>
              <a:t>Economiche</a:t>
            </a:r>
            <a:r>
              <a:rPr lang="en-US" sz="2400" dirty="0" smtClean="0"/>
              <a:t> (ATECO)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Version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Italian counterpart of NACE classification (</a:t>
            </a:r>
            <a:r>
              <a:rPr lang="it-IT" sz="1600" dirty="0" smtClean="0">
                <a:hlinkClick r:id="rId3"/>
              </a:rPr>
              <a:t>http://epp.eurostat.ec.europa.eu/</a:t>
            </a:r>
            <a:r>
              <a:rPr lang="it-IT" sz="1600" dirty="0" err="1" smtClean="0">
                <a:hlinkClick r:id="rId3"/>
              </a:rPr>
              <a:t>portal</a:t>
            </a:r>
            <a:r>
              <a:rPr lang="it-IT" sz="1600" dirty="0" smtClean="0">
                <a:hlinkClick r:id="rId3"/>
              </a:rPr>
              <a:t>/page/</a:t>
            </a:r>
            <a:r>
              <a:rPr lang="it-IT" sz="1600" dirty="0" err="1" smtClean="0">
                <a:hlinkClick r:id="rId3"/>
              </a:rPr>
              <a:t>portal</a:t>
            </a:r>
            <a:r>
              <a:rPr lang="it-IT" sz="1600" dirty="0" smtClean="0">
                <a:hlinkClick r:id="rId3"/>
              </a:rPr>
              <a:t>/nacerev2/</a:t>
            </a:r>
            <a:r>
              <a:rPr lang="it-IT" sz="1600" dirty="0" err="1" smtClean="0">
                <a:hlinkClick r:id="rId3"/>
              </a:rPr>
              <a:t>introduction</a:t>
            </a:r>
            <a:r>
              <a:rPr lang="it-IT" sz="16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 smtClean="0"/>
              <a:t>Consisting of the following levels:</a:t>
            </a:r>
          </a:p>
          <a:p>
            <a:pPr marL="0" indent="0">
              <a:buNone/>
            </a:pPr>
            <a:endParaRPr lang="it-IT" sz="2000" dirty="0" smtClean="0"/>
          </a:p>
          <a:p>
            <a:endParaRPr lang="en-US" sz="1600" dirty="0" smtClean="0"/>
          </a:p>
          <a:p>
            <a:pPr marL="800100" lvl="1"/>
            <a:endParaRPr lang="en-US" sz="1600" dirty="0" smtClean="0"/>
          </a:p>
          <a:p>
            <a:pPr marL="457200" lvl="1" indent="0">
              <a:buFont typeface="Arial"/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14854"/>
              </p:ext>
            </p:extLst>
          </p:nvPr>
        </p:nvGraphicFramePr>
        <p:xfrm>
          <a:off x="1276350" y="3277139"/>
          <a:ext cx="6096000" cy="269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04424">
                <a:tc>
                  <a:txBody>
                    <a:bodyPr/>
                    <a:lstStyle/>
                    <a:p>
                      <a:r>
                        <a:rPr lang="it-IT" dirty="0" smtClean="0"/>
                        <a:t>ATECO</a:t>
                      </a:r>
                      <a:endParaRPr lang="it-IT" dirty="0"/>
                    </a:p>
                  </a:txBody>
                  <a:tcPr>
                    <a:solidFill>
                      <a:srgbClr val="7F14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NACE</a:t>
                      </a:r>
                      <a:endParaRPr lang="it-IT" dirty="0"/>
                    </a:p>
                  </a:txBody>
                  <a:tcPr>
                    <a:solidFill>
                      <a:srgbClr val="7F142A"/>
                    </a:solidFill>
                  </a:tcPr>
                </a:tc>
              </a:tr>
              <a:tr h="347827">
                <a:tc>
                  <a:txBody>
                    <a:bodyPr/>
                    <a:lstStyle/>
                    <a:p>
                      <a:r>
                        <a:rPr lang="it-IT" dirty="0" smtClean="0"/>
                        <a:t>Sezioni</a:t>
                      </a:r>
                      <a:endParaRPr lang="it-IT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Sections</a:t>
                      </a:r>
                      <a:endParaRPr lang="it-IT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7827">
                <a:tc>
                  <a:txBody>
                    <a:bodyPr/>
                    <a:lstStyle/>
                    <a:p>
                      <a:r>
                        <a:rPr lang="it-IT" dirty="0" smtClean="0"/>
                        <a:t>Divisioni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Divisions</a:t>
                      </a:r>
                      <a:endParaRPr lang="it-IT" dirty="0"/>
                    </a:p>
                  </a:txBody>
                  <a:tcPr/>
                </a:tc>
              </a:tr>
              <a:tr h="347827">
                <a:tc>
                  <a:txBody>
                    <a:bodyPr/>
                    <a:lstStyle/>
                    <a:p>
                      <a:r>
                        <a:rPr lang="it-IT" dirty="0" smtClean="0"/>
                        <a:t>Gruppi</a:t>
                      </a:r>
                      <a:endParaRPr lang="it-IT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Groups</a:t>
                      </a:r>
                      <a:endParaRPr lang="it-IT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7827">
                <a:tc>
                  <a:txBody>
                    <a:bodyPr/>
                    <a:lstStyle/>
                    <a:p>
                      <a:r>
                        <a:rPr lang="it-IT" dirty="0" smtClean="0"/>
                        <a:t>Classi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Classes</a:t>
                      </a:r>
                      <a:endParaRPr lang="it-IT" dirty="0"/>
                    </a:p>
                  </a:txBody>
                  <a:tcPr/>
                </a:tc>
              </a:tr>
              <a:tr h="347827">
                <a:tc>
                  <a:txBody>
                    <a:bodyPr/>
                    <a:lstStyle/>
                    <a:p>
                      <a:r>
                        <a:rPr lang="it-IT" dirty="0" smtClean="0"/>
                        <a:t>Categorie</a:t>
                      </a:r>
                      <a:endParaRPr lang="it-IT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7827">
                <a:tc>
                  <a:txBody>
                    <a:bodyPr/>
                    <a:lstStyle/>
                    <a:p>
                      <a:r>
                        <a:rPr lang="it-IT" dirty="0" smtClean="0"/>
                        <a:t>Sottocategorie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0737"/>
          </a:xfrm>
        </p:spPr>
        <p:txBody>
          <a:bodyPr/>
          <a:lstStyle/>
          <a:p>
            <a:r>
              <a:rPr lang="it-IT" dirty="0" smtClean="0"/>
              <a:t>PROV </a:t>
            </a:r>
            <a:r>
              <a:rPr lang="it-IT" dirty="0" err="1" smtClean="0"/>
              <a:t>Ontology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46825"/>
            <a:ext cx="6724650" cy="365125"/>
          </a:xfrm>
        </p:spPr>
        <p:txBody>
          <a:bodyPr/>
          <a:lstStyle/>
          <a:p>
            <a:r>
              <a:rPr lang="it-IT" dirty="0"/>
              <a:t>Monica Scannapieco, SemStat2014, </a:t>
            </a:r>
            <a:r>
              <a:rPr lang="it-IT" dirty="0" smtClean="0"/>
              <a:t>Riva del </a:t>
            </a:r>
            <a:r>
              <a:rPr lang="it-IT" dirty="0"/>
              <a:t>G</a:t>
            </a:r>
            <a:r>
              <a:rPr lang="it-IT" dirty="0" smtClean="0"/>
              <a:t>arda 19/10/2014</a:t>
            </a:r>
            <a:endParaRPr lang="it-IT" dirty="0"/>
          </a:p>
        </p:txBody>
      </p:sp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9524" y="942975"/>
            <a:ext cx="5133976" cy="538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W3C recommendation, OWL2 ontology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Provides a set of classes, properties, and restrictions to represent </a:t>
            </a:r>
            <a:r>
              <a:rPr lang="en-US" sz="1800" dirty="0" smtClean="0">
                <a:solidFill>
                  <a:srgbClr val="7F142A"/>
                </a:solidFill>
              </a:rPr>
              <a:t>provenance information</a:t>
            </a:r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ublishing, </a:t>
            </a:r>
            <a:r>
              <a:rPr lang="en-US" sz="1800" dirty="0"/>
              <a:t>together with data, who is the </a:t>
            </a:r>
            <a:r>
              <a:rPr lang="en-US" sz="1800" dirty="0" smtClean="0">
                <a:solidFill>
                  <a:srgbClr val="7F142A"/>
                </a:solidFill>
              </a:rPr>
              <a:t>responsible </a:t>
            </a:r>
            <a:r>
              <a:rPr lang="en-US" sz="1800" dirty="0">
                <a:solidFill>
                  <a:srgbClr val="7F142A"/>
                </a:solidFill>
              </a:rPr>
              <a:t>of the data </a:t>
            </a:r>
            <a:r>
              <a:rPr lang="en-US" sz="1800" dirty="0"/>
              <a:t>- person/institution</a:t>
            </a:r>
            <a:r>
              <a:rPr lang="en-US" sz="1800" dirty="0" smtClean="0"/>
              <a:t>/ administration that manages/creates</a:t>
            </a:r>
            <a:r>
              <a:rPr lang="en-US" sz="1800" dirty="0"/>
              <a:t>/ manipulates the </a:t>
            </a:r>
            <a:r>
              <a:rPr lang="en-US" sz="1800" dirty="0" smtClean="0"/>
              <a:t>data</a:t>
            </a:r>
          </a:p>
          <a:p>
            <a:pPr lvl="1"/>
            <a:r>
              <a:rPr lang="en-US" sz="1800" dirty="0" smtClean="0">
                <a:solidFill>
                  <a:srgbClr val="7F142A"/>
                </a:solidFill>
              </a:rPr>
              <a:t>Certifying </a:t>
            </a:r>
            <a:r>
              <a:rPr lang="en-US" sz="1800" dirty="0">
                <a:solidFill>
                  <a:srgbClr val="7F142A"/>
                </a:solidFill>
              </a:rPr>
              <a:t>data </a:t>
            </a:r>
            <a:r>
              <a:rPr lang="en-US" sz="1800" dirty="0"/>
              <a:t>- data are certified if they are published by their responsible</a:t>
            </a:r>
          </a:p>
          <a:p>
            <a:pPr lvl="1"/>
            <a:r>
              <a:rPr lang="en-US" sz="1800" dirty="0">
                <a:solidFill>
                  <a:srgbClr val="7F142A"/>
                </a:solidFill>
              </a:rPr>
              <a:t>P</a:t>
            </a:r>
            <a:r>
              <a:rPr lang="en-US" sz="1800" dirty="0" smtClean="0">
                <a:solidFill>
                  <a:srgbClr val="7F142A"/>
                </a:solidFill>
              </a:rPr>
              <a:t>rovenance </a:t>
            </a:r>
            <a:r>
              <a:rPr lang="en-US" sz="1800" dirty="0">
                <a:solidFill>
                  <a:srgbClr val="7F142A"/>
                </a:solidFill>
              </a:rPr>
              <a:t>of data </a:t>
            </a:r>
            <a:r>
              <a:rPr lang="en-US" sz="1800" dirty="0" smtClean="0"/>
              <a:t>in terms of</a:t>
            </a:r>
            <a:r>
              <a:rPr lang="en-US" sz="1800" dirty="0" smtClean="0">
                <a:solidFill>
                  <a:srgbClr val="7F142A"/>
                </a:solidFill>
              </a:rPr>
              <a:t> </a:t>
            </a:r>
            <a:r>
              <a:rPr lang="en-US" sz="1800" dirty="0" smtClean="0"/>
              <a:t>information </a:t>
            </a:r>
            <a:r>
              <a:rPr lang="en-US" sz="1800" dirty="0"/>
              <a:t>regarding entities and processes involved in the production and publication of data</a:t>
            </a:r>
          </a:p>
          <a:p>
            <a:pPr lvl="1"/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1276350"/>
            <a:ext cx="41179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egnaposto contenuto 2"/>
          <p:cNvSpPr txBox="1">
            <a:spLocks/>
          </p:cNvSpPr>
          <p:nvPr/>
        </p:nvSpPr>
        <p:spPr>
          <a:xfrm>
            <a:off x="380999" y="4733925"/>
            <a:ext cx="7724775" cy="1384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116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0737"/>
          </a:xfrm>
        </p:spPr>
        <p:txBody>
          <a:bodyPr/>
          <a:lstStyle/>
          <a:p>
            <a:r>
              <a:rPr lang="it-IT" dirty="0" smtClean="0"/>
              <a:t>XKOS </a:t>
            </a:r>
            <a:r>
              <a:rPr lang="it-IT" dirty="0" err="1" smtClean="0"/>
              <a:t>Ontology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46825"/>
            <a:ext cx="6724650" cy="365125"/>
          </a:xfrm>
        </p:spPr>
        <p:txBody>
          <a:bodyPr/>
          <a:lstStyle/>
          <a:p>
            <a:r>
              <a:rPr lang="it-IT" dirty="0"/>
              <a:t>Monica Scannapieco, SemStat2014, </a:t>
            </a:r>
            <a:r>
              <a:rPr lang="it-IT" dirty="0" smtClean="0"/>
              <a:t>Riva del </a:t>
            </a:r>
            <a:r>
              <a:rPr lang="it-IT" dirty="0"/>
              <a:t>G</a:t>
            </a:r>
            <a:r>
              <a:rPr lang="it-IT" dirty="0" smtClean="0"/>
              <a:t>arda 19/10/2014</a:t>
            </a:r>
            <a:endParaRPr lang="it-IT" dirty="0"/>
          </a:p>
        </p:txBody>
      </p:sp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457199" y="904875"/>
            <a:ext cx="8229601" cy="466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XKOS - </a:t>
            </a:r>
            <a:r>
              <a:rPr lang="en-US" sz="3200" dirty="0" err="1" smtClean="0"/>
              <a:t>eXtended</a:t>
            </a:r>
            <a:r>
              <a:rPr lang="en-US" sz="3200" dirty="0" smtClean="0"/>
              <a:t> </a:t>
            </a:r>
            <a:r>
              <a:rPr lang="en-US" sz="3200" dirty="0"/>
              <a:t>Knowledge Organization </a:t>
            </a:r>
            <a:r>
              <a:rPr lang="en-US" sz="3200" dirty="0" smtClean="0"/>
              <a:t>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Data Documentation Initiative (DDI)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Extension </a:t>
            </a:r>
            <a:r>
              <a:rPr lang="en-US" dirty="0"/>
              <a:t>of SKOS - Simple Knowledge Organization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Manages </a:t>
            </a:r>
            <a:r>
              <a:rPr lang="en-US" dirty="0"/>
              <a:t>statistical classifications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Implements requirements laid </a:t>
            </a:r>
            <a:r>
              <a:rPr lang="en-US" dirty="0"/>
              <a:t>out in ISO </a:t>
            </a:r>
            <a:r>
              <a:rPr lang="en-US" dirty="0" smtClean="0"/>
              <a:t>standards (ISO </a:t>
            </a:r>
            <a:r>
              <a:rPr lang="en-US" dirty="0"/>
              <a:t>704:2000 </a:t>
            </a:r>
            <a:r>
              <a:rPr lang="en-US" dirty="0" smtClean="0"/>
              <a:t>revised 2009 and </a:t>
            </a:r>
            <a:r>
              <a:rPr lang="en-US" dirty="0"/>
              <a:t>ISO </a:t>
            </a:r>
            <a:r>
              <a:rPr lang="en-US" dirty="0" smtClean="0"/>
              <a:t>1087-1:2000)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Represent statistical classifications </a:t>
            </a:r>
            <a:r>
              <a:rPr lang="en-US" dirty="0"/>
              <a:t>with their </a:t>
            </a:r>
            <a:r>
              <a:rPr lang="en-US" dirty="0" smtClean="0"/>
              <a:t>structure, textual </a:t>
            </a:r>
            <a:r>
              <a:rPr lang="en-US" dirty="0"/>
              <a:t>properties, </a:t>
            </a:r>
            <a:r>
              <a:rPr lang="en-US" dirty="0" smtClean="0"/>
              <a:t>and relations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classications</a:t>
            </a:r>
            <a:endParaRPr lang="it-IT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27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0737"/>
          </a:xfrm>
        </p:spPr>
        <p:txBody>
          <a:bodyPr/>
          <a:lstStyle/>
          <a:p>
            <a:r>
              <a:rPr lang="it-IT" dirty="0" smtClean="0"/>
              <a:t>XKOS and SKOS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46825"/>
            <a:ext cx="6724650" cy="365125"/>
          </a:xfrm>
        </p:spPr>
        <p:txBody>
          <a:bodyPr/>
          <a:lstStyle/>
          <a:p>
            <a:r>
              <a:rPr lang="it-IT" dirty="0"/>
              <a:t>Monica Scannapieco, SemStat2014, </a:t>
            </a:r>
            <a:r>
              <a:rPr lang="it-IT" dirty="0" smtClean="0"/>
              <a:t>Riva del </a:t>
            </a:r>
            <a:r>
              <a:rPr lang="it-IT" dirty="0"/>
              <a:t>G</a:t>
            </a:r>
            <a:r>
              <a:rPr lang="it-IT" dirty="0" smtClean="0"/>
              <a:t>arda 19/10/2014</a:t>
            </a:r>
            <a:endParaRPr lang="it-IT" dirty="0"/>
          </a:p>
        </p:txBody>
      </p:sp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600075" y="3749675"/>
            <a:ext cx="3895726" cy="2962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 smtClean="0"/>
              <a:t>XKOS </a:t>
            </a:r>
            <a:r>
              <a:rPr lang="en-US" sz="1200" i="1" dirty="0">
                <a:solidFill>
                  <a:srgbClr val="7F142A"/>
                </a:solidFill>
              </a:rPr>
              <a:t>uses</a:t>
            </a:r>
            <a:r>
              <a:rPr lang="en-US" sz="1200" dirty="0">
                <a:solidFill>
                  <a:srgbClr val="7F142A"/>
                </a:solidFill>
              </a:rPr>
              <a:t> </a:t>
            </a:r>
            <a:r>
              <a:rPr lang="en-US" sz="1200" dirty="0"/>
              <a:t>SKOS classes and related properties (codes, labels, etc.) to </a:t>
            </a:r>
            <a:r>
              <a:rPr lang="en-US" sz="1200" dirty="0" smtClean="0"/>
              <a:t>represent</a:t>
            </a:r>
            <a:r>
              <a:rPr lang="it-IT" sz="1400" dirty="0" smtClean="0"/>
              <a:t>:</a:t>
            </a:r>
            <a:endParaRPr lang="it-IT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100" dirty="0" err="1" smtClean="0"/>
              <a:t>Classification</a:t>
            </a:r>
            <a:r>
              <a:rPr lang="it-IT" sz="1100" dirty="0" smtClean="0"/>
              <a:t> </a:t>
            </a:r>
            <a:r>
              <a:rPr lang="it-IT" sz="1100" dirty="0" err="1"/>
              <a:t>items</a:t>
            </a:r>
            <a:r>
              <a:rPr lang="it-IT" sz="1100" dirty="0"/>
              <a:t> (</a:t>
            </a:r>
            <a:r>
              <a:rPr lang="it-IT" sz="1100" i="1" dirty="0" err="1"/>
              <a:t>skos:Concept</a:t>
            </a:r>
            <a:r>
              <a:rPr lang="it-IT" sz="11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100" dirty="0" err="1" smtClean="0"/>
              <a:t>Classification</a:t>
            </a:r>
            <a:r>
              <a:rPr lang="it-IT" sz="1100" dirty="0" smtClean="0"/>
              <a:t> </a:t>
            </a:r>
            <a:r>
              <a:rPr lang="it-IT" sz="1100" dirty="0" err="1"/>
              <a:t>Scheme</a:t>
            </a:r>
            <a:r>
              <a:rPr lang="it-IT" sz="1100" dirty="0"/>
              <a:t> (</a:t>
            </a:r>
            <a:r>
              <a:rPr lang="it-IT" sz="1100" i="1" dirty="0" err="1"/>
              <a:t>skos:ConceptScheme</a:t>
            </a:r>
            <a:r>
              <a:rPr lang="it-IT" sz="11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 smtClean="0"/>
              <a:t>Classification </a:t>
            </a:r>
            <a:r>
              <a:rPr lang="en-US" sz="1100" dirty="0"/>
              <a:t>(</a:t>
            </a:r>
            <a:r>
              <a:rPr lang="en-US" sz="1100" i="1" dirty="0" err="1"/>
              <a:t>skos:Concept</a:t>
            </a:r>
            <a:r>
              <a:rPr lang="en-US" sz="1100" dirty="0"/>
              <a:t>) </a:t>
            </a:r>
            <a:endParaRPr lang="en-US" sz="11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 err="1"/>
              <a:t>skos:inScheme</a:t>
            </a:r>
            <a:r>
              <a:rPr lang="en-US" sz="1100" i="1" dirty="0"/>
              <a:t> 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 err="1" smtClean="0"/>
              <a:t>skos:member</a:t>
            </a:r>
            <a:endParaRPr lang="en-US" sz="11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 err="1" smtClean="0"/>
              <a:t>skos:broader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 err="1"/>
              <a:t>skos:narrower</a:t>
            </a:r>
            <a:endParaRPr lang="en-US" sz="1100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 err="1"/>
              <a:t>skos:Collection</a:t>
            </a:r>
            <a:endParaRPr lang="en-US" sz="1100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 err="1"/>
              <a:t>skos:Concept</a:t>
            </a:r>
            <a:endParaRPr lang="en-US" sz="1100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i="1" dirty="0" smtClean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i="1" dirty="0" smtClean="0"/>
          </a:p>
          <a:p>
            <a:pPr lvl="1"/>
            <a:endParaRPr lang="en-US" sz="1400" i="1" dirty="0" smtClean="0"/>
          </a:p>
          <a:p>
            <a:pPr lvl="1"/>
            <a:endParaRPr lang="en-US" sz="1400" i="1" dirty="0" smtClean="0"/>
          </a:p>
          <a:p>
            <a:pPr lvl="1"/>
            <a:endParaRPr lang="en-US" sz="1400" i="1" dirty="0" smtClean="0"/>
          </a:p>
          <a:p>
            <a:pPr lvl="1"/>
            <a:endParaRPr lang="en-US" sz="1400" i="1" dirty="0" smtClean="0"/>
          </a:p>
          <a:p>
            <a:pPr lvl="1"/>
            <a:endParaRPr lang="en-US" sz="1400" dirty="0" smtClean="0"/>
          </a:p>
          <a:p>
            <a:pPr lvl="1"/>
            <a:endParaRPr lang="it-IT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600075" y="845999"/>
            <a:ext cx="71913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SKOS vocabulary: loosely defined </a:t>
            </a:r>
            <a:r>
              <a:rPr lang="en-US" dirty="0">
                <a:solidFill>
                  <a:srgbClr val="505150"/>
                </a:solidFill>
              </a:rPr>
              <a:t>notions of ‘broader than’, ‘narrower than, and ‘related to’ relationships. </a:t>
            </a:r>
            <a:endParaRPr lang="en-US" dirty="0" smtClean="0">
              <a:solidFill>
                <a:srgbClr val="5051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Statistical classifications - XKOS: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Formally </a:t>
            </a:r>
            <a:r>
              <a:rPr lang="en-US" dirty="0">
                <a:solidFill>
                  <a:srgbClr val="505150"/>
                </a:solidFill>
              </a:rPr>
              <a:t>defined </a:t>
            </a:r>
            <a:r>
              <a:rPr lang="en-US" dirty="0">
                <a:solidFill>
                  <a:srgbClr val="7F142A"/>
                </a:solidFill>
              </a:rPr>
              <a:t>hierarchical relations</a:t>
            </a:r>
            <a:r>
              <a:rPr lang="en-US" dirty="0">
                <a:solidFill>
                  <a:srgbClr val="505150"/>
                </a:solidFill>
              </a:rPr>
              <a:t>, which are </a:t>
            </a:r>
            <a:r>
              <a:rPr lang="en-US" dirty="0" smtClean="0">
                <a:solidFill>
                  <a:srgbClr val="505150"/>
                </a:solidFill>
              </a:rPr>
              <a:t>referred </a:t>
            </a:r>
            <a:r>
              <a:rPr lang="en-US" dirty="0">
                <a:solidFill>
                  <a:srgbClr val="505150"/>
                </a:solidFill>
              </a:rPr>
              <a:t>to as generic (generic-specific) and </a:t>
            </a:r>
            <a:r>
              <a:rPr lang="en-US" dirty="0" err="1">
                <a:solidFill>
                  <a:srgbClr val="505150"/>
                </a:solidFill>
              </a:rPr>
              <a:t>partitive</a:t>
            </a:r>
            <a:r>
              <a:rPr lang="en-US" dirty="0">
                <a:solidFill>
                  <a:srgbClr val="505150"/>
                </a:solidFill>
              </a:rPr>
              <a:t> (whole-part).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7F142A"/>
                </a:solidFill>
              </a:rPr>
              <a:t>Levels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505150"/>
                </a:solidFill>
              </a:rPr>
              <a:t>that correspond to </a:t>
            </a:r>
            <a:r>
              <a:rPr lang="en-US" dirty="0" smtClean="0">
                <a:solidFill>
                  <a:srgbClr val="505150"/>
                </a:solidFill>
              </a:rPr>
              <a:t>increasingly </a:t>
            </a:r>
            <a:r>
              <a:rPr lang="en-US" dirty="0">
                <a:solidFill>
                  <a:srgbClr val="505150"/>
                </a:solidFill>
              </a:rPr>
              <a:t>detailed views of the field </a:t>
            </a:r>
            <a:r>
              <a:rPr lang="en-US" dirty="0" smtClean="0">
                <a:solidFill>
                  <a:srgbClr val="505150"/>
                </a:solidFill>
              </a:rPr>
              <a:t>covered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7F142A"/>
                </a:solidFill>
              </a:rPr>
              <a:t>U</a:t>
            </a:r>
            <a:r>
              <a:rPr lang="en-US" dirty="0" smtClean="0">
                <a:solidFill>
                  <a:srgbClr val="7F142A"/>
                </a:solidFill>
              </a:rPr>
              <a:t>se </a:t>
            </a:r>
            <a:r>
              <a:rPr lang="en-US" dirty="0">
                <a:solidFill>
                  <a:srgbClr val="7F142A"/>
                </a:solidFill>
              </a:rPr>
              <a:t>of associations </a:t>
            </a:r>
            <a:r>
              <a:rPr lang="en-US" dirty="0">
                <a:solidFill>
                  <a:srgbClr val="505150"/>
                </a:solidFill>
              </a:rPr>
              <a:t>that are more specific than the generic ‘related to’. Causal, sequential, and </a:t>
            </a:r>
            <a:r>
              <a:rPr lang="en-US" dirty="0" smtClean="0">
                <a:solidFill>
                  <a:srgbClr val="505150"/>
                </a:solidFill>
              </a:rPr>
              <a:t>temporal </a:t>
            </a:r>
            <a:r>
              <a:rPr lang="en-US" dirty="0">
                <a:solidFill>
                  <a:srgbClr val="505150"/>
                </a:solidFill>
              </a:rPr>
              <a:t>relations </a:t>
            </a:r>
            <a:r>
              <a:rPr lang="en-US" dirty="0" smtClean="0">
                <a:solidFill>
                  <a:srgbClr val="505150"/>
                </a:solidFill>
              </a:rPr>
              <a:t>defined</a:t>
            </a:r>
            <a:r>
              <a:rPr lang="en-US" dirty="0">
                <a:solidFill>
                  <a:srgbClr val="505150"/>
                </a:solidFill>
              </a:rPr>
              <a:t>. 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850" y="3686910"/>
            <a:ext cx="4572000" cy="25083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505150"/>
                </a:solidFill>
              </a:rPr>
              <a:t>XKOS </a:t>
            </a:r>
            <a:r>
              <a:rPr lang="en-US" sz="1200" dirty="0">
                <a:solidFill>
                  <a:srgbClr val="7F142A"/>
                </a:solidFill>
              </a:rPr>
              <a:t>adds</a:t>
            </a:r>
            <a:r>
              <a:rPr lang="en-US" sz="1200" dirty="0">
                <a:solidFill>
                  <a:srgbClr val="505150"/>
                </a:solidFill>
              </a:rPr>
              <a:t> properties to describe the links between these objects i.e.: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505150"/>
                </a:solidFill>
              </a:rPr>
              <a:t>xkos:belongsTo</a:t>
            </a:r>
            <a:r>
              <a:rPr lang="en-US" sz="1100" i="1" dirty="0">
                <a:solidFill>
                  <a:srgbClr val="505150"/>
                </a:solidFill>
              </a:rPr>
              <a:t>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505150"/>
                </a:solidFill>
              </a:rPr>
              <a:t>xkos:follows</a:t>
            </a:r>
            <a:r>
              <a:rPr lang="en-US" sz="1100" i="1" dirty="0">
                <a:solidFill>
                  <a:srgbClr val="505150"/>
                </a:solidFill>
              </a:rPr>
              <a:t>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505150"/>
                </a:solidFill>
              </a:rPr>
              <a:t>xkos:supercedes</a:t>
            </a:r>
            <a:endParaRPr lang="en-US" sz="1100" i="1" dirty="0">
              <a:solidFill>
                <a:srgbClr val="50515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505150"/>
                </a:solidFill>
              </a:rPr>
              <a:t>xkos:classifiedUnder</a:t>
            </a:r>
            <a:endParaRPr lang="en-US" sz="1100" i="1" dirty="0">
              <a:solidFill>
                <a:srgbClr val="50515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505150"/>
                </a:solidFill>
              </a:rPr>
              <a:t>xkos:ClassificationLevel</a:t>
            </a:r>
            <a:endParaRPr lang="en-US" sz="1100" i="1" dirty="0">
              <a:solidFill>
                <a:srgbClr val="50515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505150"/>
                </a:solidFill>
              </a:rPr>
              <a:t>xkos:depth</a:t>
            </a:r>
            <a:endParaRPr lang="en-US" sz="1100" i="1" dirty="0">
              <a:solidFill>
                <a:srgbClr val="50515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505150"/>
                </a:solidFill>
              </a:rPr>
              <a:t>xkos:organizedBy</a:t>
            </a:r>
            <a:endParaRPr lang="en-US" sz="1100" i="1" dirty="0">
              <a:solidFill>
                <a:srgbClr val="50515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505150"/>
                </a:solidFill>
              </a:rPr>
              <a:t>xkos:levels</a:t>
            </a:r>
            <a:endParaRPr lang="en-US" sz="1100" i="1" dirty="0">
              <a:solidFill>
                <a:srgbClr val="50515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505150"/>
                </a:solidFill>
              </a:rPr>
              <a:t>xkos:ClassificationLevel</a:t>
            </a:r>
            <a:endParaRPr lang="en-US" sz="1100" i="1" dirty="0">
              <a:solidFill>
                <a:srgbClr val="50515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505150"/>
                </a:solidFill>
              </a:rPr>
              <a:t>xkos:Correspondence</a:t>
            </a:r>
            <a:endParaRPr lang="en-US" sz="1100" i="1" dirty="0">
              <a:solidFill>
                <a:srgbClr val="50515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505150"/>
                </a:solidFill>
              </a:rPr>
              <a:t>xkos:madeOf</a:t>
            </a:r>
            <a:endParaRPr lang="en-US" sz="1100" i="1" dirty="0">
              <a:solidFill>
                <a:srgbClr val="50515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505150"/>
                </a:solidFill>
              </a:rPr>
              <a:t>………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9326" y="4371975"/>
            <a:ext cx="4962524" cy="1343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skos:classification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scheme may be attached to a classification using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xkos:belongsTo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754603"/>
          </a:xfrm>
        </p:spPr>
        <p:txBody>
          <a:bodyPr/>
          <a:lstStyle/>
          <a:p>
            <a:r>
              <a:rPr lang="it-IT" dirty="0" err="1" smtClean="0"/>
              <a:t>LinkedATECO</a:t>
            </a:r>
            <a:r>
              <a:rPr lang="it-IT" dirty="0" smtClean="0"/>
              <a:t> 2007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4"/>
          </a:xfrm>
        </p:spPr>
        <p:txBody>
          <a:bodyPr/>
          <a:lstStyle/>
          <a:p>
            <a:pPr marL="400050">
              <a:buFont typeface="Wingdings" panose="05000000000000000000" pitchFamily="2" charset="2"/>
              <a:buChar char="§"/>
            </a:pPr>
            <a:r>
              <a:rPr lang="it-IT" sz="2400" dirty="0" smtClean="0"/>
              <a:t>Available at AgID SPARQL endpoint: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://spcdata.digitpa.gov.it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Uses different ontologies and vocabularies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Realization steps: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Provenance </a:t>
            </a:r>
            <a:r>
              <a:rPr lang="en-GB" sz="2000" dirty="0" err="1" smtClean="0"/>
              <a:t>Modeling</a:t>
            </a:r>
            <a:endParaRPr lang="en-GB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Classification </a:t>
            </a:r>
            <a:r>
              <a:rPr lang="en-GB" sz="2000" dirty="0" err="1" smtClean="0"/>
              <a:t>Modeling</a:t>
            </a:r>
            <a:r>
              <a:rPr lang="en-GB" sz="20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Classification Distribution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Implementation </a:t>
            </a:r>
          </a:p>
          <a:p>
            <a:endParaRPr lang="en-GB" sz="2000" dirty="0" smtClean="0"/>
          </a:p>
          <a:p>
            <a:pPr lvl="1"/>
            <a:endParaRPr lang="en-US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153150" cy="365125"/>
          </a:xfrm>
        </p:spPr>
        <p:txBody>
          <a:bodyPr/>
          <a:lstStyle/>
          <a:p>
            <a:r>
              <a:rPr lang="it-IT" dirty="0" smtClean="0"/>
              <a:t>Monica Scannapieco, SemStat2014, Riva del Garda 19/10/2014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47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rtina">
  <a:themeElements>
    <a:clrScheme name="Impostazioni personalizz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mpostazioni personalizzate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Impostazioni personalizzate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7820</TotalTime>
  <Words>913</Words>
  <Application>Microsoft Office PowerPoint</Application>
  <PresentationFormat>Presentazione su schermo (4:3)</PresentationFormat>
  <Paragraphs>172</Paragraphs>
  <Slides>14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copertina</vt:lpstr>
      <vt:lpstr>Presentazione standard di PowerPoint</vt:lpstr>
      <vt:lpstr>Motivations</vt:lpstr>
      <vt:lpstr>Aims of the Project </vt:lpstr>
      <vt:lpstr>Statistical Official Classifications</vt:lpstr>
      <vt:lpstr>ATECO 2007</vt:lpstr>
      <vt:lpstr>PROV Ontology</vt:lpstr>
      <vt:lpstr>XKOS Ontology</vt:lpstr>
      <vt:lpstr>XKOS and SKOS</vt:lpstr>
      <vt:lpstr>LinkedATECO 2007</vt:lpstr>
      <vt:lpstr>Presentazione standard di PowerPoint</vt:lpstr>
      <vt:lpstr>Presentazione standard di PowerPoint</vt:lpstr>
      <vt:lpstr>Presentazione standard di PowerPoint</vt:lpstr>
      <vt:lpstr>Implementation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Bruna Tabanella</dc:creator>
  <cp:lastModifiedBy>aracri</cp:lastModifiedBy>
  <cp:revision>234</cp:revision>
  <cp:lastPrinted>2014-02-19T14:57:56Z</cp:lastPrinted>
  <dcterms:created xsi:type="dcterms:W3CDTF">2012-12-11T11:00:35Z</dcterms:created>
  <dcterms:modified xsi:type="dcterms:W3CDTF">2014-10-19T04:35:56Z</dcterms:modified>
</cp:coreProperties>
</file>