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6" r:id="rId4"/>
    <p:sldId id="289" r:id="rId5"/>
    <p:sldId id="262" r:id="rId6"/>
    <p:sldId id="258" r:id="rId7"/>
    <p:sldId id="273" r:id="rId8"/>
    <p:sldId id="274" r:id="rId9"/>
    <p:sldId id="275" r:id="rId10"/>
    <p:sldId id="283" r:id="rId11"/>
    <p:sldId id="277" r:id="rId12"/>
    <p:sldId id="266" r:id="rId13"/>
    <p:sldId id="287" r:id="rId14"/>
    <p:sldId id="285" r:id="rId15"/>
    <p:sldId id="288" r:id="rId16"/>
    <p:sldId id="284" r:id="rId17"/>
    <p:sldId id="278" r:id="rId18"/>
    <p:sldId id="281" r:id="rId19"/>
    <p:sldId id="276" r:id="rId20"/>
  </p:sldIdLst>
  <p:sldSz cx="9144000" cy="6858000" type="screen4x3"/>
  <p:notesSz cx="6797675" cy="987266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50"/>
    <a:srgbClr val="E5CDD3"/>
    <a:srgbClr val="F0C2C2"/>
    <a:srgbClr val="F5EFF0"/>
    <a:srgbClr val="E6E8E8"/>
    <a:srgbClr val="7F1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2" autoAdjust="0"/>
    <p:restoredTop sz="78113" autoAdjust="0"/>
  </p:normalViewPr>
  <p:slideViewPr>
    <p:cSldViewPr snapToGrid="0" snapToObjects="1" showGuides="1">
      <p:cViewPr>
        <p:scale>
          <a:sx n="100" d="100"/>
          <a:sy n="100" d="100"/>
        </p:scale>
        <p:origin x="-456" y="360"/>
      </p:cViewPr>
      <p:guideLst>
        <p:guide orient="horz" pos="135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Triples asserted</c:v>
                </c:pt>
              </c:strCache>
            </c:strRef>
          </c:tx>
          <c:invertIfNegative val="0"/>
          <c:cat>
            <c:strRef>
              <c:f>Foglio1!$A$2:$A$3</c:f>
              <c:strCache>
                <c:ptCount val="2"/>
                <c:pt idx="0">
                  <c:v>43 Indicators</c:v>
                </c:pt>
                <c:pt idx="1">
                  <c:v>131 indicators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150</c:v>
                </c:pt>
                <c:pt idx="1">
                  <c:v>555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Triples Asserted &amp; Inferred</c:v>
                </c:pt>
              </c:strCache>
            </c:strRef>
          </c:tx>
          <c:invertIfNegative val="0"/>
          <c:cat>
            <c:strRef>
              <c:f>Foglio1!$A$2:$A$3</c:f>
              <c:strCache>
                <c:ptCount val="2"/>
                <c:pt idx="0">
                  <c:v>43 Indicators</c:v>
                </c:pt>
                <c:pt idx="1">
                  <c:v>131 indicators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195</c:v>
                </c:pt>
                <c:pt idx="1">
                  <c:v>690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360704"/>
        <c:axId val="92362240"/>
      </c:barChart>
      <c:catAx>
        <c:axId val="92360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it-IT"/>
          </a:p>
        </c:txPr>
        <c:crossAx val="92362240"/>
        <c:crosses val="autoZero"/>
        <c:auto val="1"/>
        <c:lblAlgn val="ctr"/>
        <c:lblOffset val="100"/>
        <c:noMultiLvlLbl val="0"/>
      </c:catAx>
      <c:valAx>
        <c:axId val="9236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360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FF0A-399B-4939-A1B1-9809D5FC4DD7}" type="datetimeFigureOut">
              <a:rPr lang="it-IT" smtClean="0"/>
              <a:t>19/10/2014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0DC3-40DC-4D10-87B9-6DD9055877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50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675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2C2F-1076-46E4-A327-F22BAF541F0E}" type="datetimeFigureOut">
              <a:rPr lang="it-IT" smtClean="0"/>
              <a:t>19/10/2014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660" y="4689285"/>
            <a:ext cx="5438357" cy="44422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675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745C-B2B7-4CF8-A823-9D344BE02C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5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11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13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14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19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34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6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7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B2293-D44E-4086-974E-FF68C44E7AD9}" type="slidenum">
              <a:rPr lang="it-IT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52017" y="9377316"/>
            <a:ext cx="2944086" cy="4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5221" rIns="90441" bIns="45221" anchor="b"/>
          <a:lstStyle>
            <a:lvl1pPr defTabSz="9048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48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48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48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48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C7E8767-5B8A-4D03-A1C5-0E8D1D77C835}" type="slidenum">
              <a:rPr lang="it-IT" sz="1200" smtClean="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it-IT" sz="1200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90441" tIns="45221" rIns="90441" bIns="45221"/>
          <a:lstStyle/>
          <a:p>
            <a:r>
              <a:rPr lang="en-GB"/>
              <a:t>Most common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8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50515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505150"/>
                </a:solidFill>
              </a:defRPr>
            </a:lvl1pPr>
            <a:lvl2pPr>
              <a:defRPr sz="2400" baseline="0">
                <a:solidFill>
                  <a:srgbClr val="505150"/>
                </a:solidFill>
              </a:defRPr>
            </a:lvl2pPr>
            <a:lvl3pPr>
              <a:defRPr sz="2000" baseline="0">
                <a:solidFill>
                  <a:srgbClr val="505150"/>
                </a:solidFill>
              </a:defRPr>
            </a:lvl3pPr>
            <a:lvl4pPr>
              <a:defRPr sz="1800" baseline="0">
                <a:solidFill>
                  <a:srgbClr val="505150"/>
                </a:solidFill>
              </a:defRPr>
            </a:lvl4pPr>
            <a:lvl5pPr>
              <a:defRPr sz="1800"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05150"/>
                </a:solidFill>
              </a:defRPr>
            </a:lvl1pPr>
          </a:lstStyle>
          <a:p>
            <a:r>
              <a:rPr lang="it-IT" smtClean="0"/>
              <a:t>Monica Scannapieco, LOD, Rome, 20-21/02/2014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2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1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410575" y="63944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2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8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2rm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at.it/it/archivio/1043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2958" y="1626695"/>
            <a:ext cx="7551737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F142A"/>
                </a:solidFill>
              </a:rPr>
              <a:t>Publishing the 15</a:t>
            </a:r>
            <a:r>
              <a:rPr lang="en-US" sz="3200" b="1" baseline="30000" dirty="0">
                <a:solidFill>
                  <a:srgbClr val="7F142A"/>
                </a:solidFill>
              </a:rPr>
              <a:t>th</a:t>
            </a:r>
            <a:r>
              <a:rPr lang="en-US" sz="3200" b="1" dirty="0">
                <a:solidFill>
                  <a:srgbClr val="7F142A"/>
                </a:solidFill>
              </a:rPr>
              <a:t> Italian </a:t>
            </a:r>
            <a:endParaRPr lang="en-US" sz="3200" b="1" dirty="0" smtClean="0">
              <a:solidFill>
                <a:srgbClr val="7F142A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7F142A"/>
                </a:solidFill>
              </a:rPr>
              <a:t>Population </a:t>
            </a:r>
            <a:r>
              <a:rPr lang="en-US" sz="3200" b="1" dirty="0">
                <a:solidFill>
                  <a:srgbClr val="7F142A"/>
                </a:solidFill>
              </a:rPr>
              <a:t>and </a:t>
            </a:r>
            <a:r>
              <a:rPr lang="en-US" sz="3200" b="1" dirty="0" smtClean="0">
                <a:solidFill>
                  <a:srgbClr val="7F142A"/>
                </a:solidFill>
              </a:rPr>
              <a:t>Housing Census in </a:t>
            </a:r>
          </a:p>
          <a:p>
            <a:pPr algn="ctr"/>
            <a:r>
              <a:rPr lang="en-US" sz="3200" b="1" dirty="0" smtClean="0">
                <a:solidFill>
                  <a:srgbClr val="7F142A"/>
                </a:solidFill>
              </a:rPr>
              <a:t>Linked </a:t>
            </a:r>
            <a:r>
              <a:rPr lang="en-US" sz="3200" b="1" dirty="0">
                <a:solidFill>
                  <a:srgbClr val="7F142A"/>
                </a:solidFill>
              </a:rPr>
              <a:t>Open </a:t>
            </a:r>
            <a:r>
              <a:rPr lang="en-US" sz="3200" b="1" dirty="0" smtClean="0">
                <a:solidFill>
                  <a:srgbClr val="7F142A"/>
                </a:solidFill>
              </a:rPr>
              <a:t>Data</a:t>
            </a:r>
          </a:p>
          <a:p>
            <a:pPr algn="ctr"/>
            <a:endParaRPr lang="en-US" sz="3200" b="1" dirty="0">
              <a:solidFill>
                <a:srgbClr val="7F142A"/>
              </a:solidFill>
            </a:endParaRPr>
          </a:p>
          <a:p>
            <a:pPr algn="ctr"/>
            <a:r>
              <a:rPr lang="it-IT" sz="2200" dirty="0" smtClean="0">
                <a:solidFill>
                  <a:srgbClr val="7F142A"/>
                </a:solidFill>
              </a:rPr>
              <a:t>Monica Scannapieco, </a:t>
            </a:r>
            <a:r>
              <a:rPr lang="it-IT" sz="2200" dirty="0" smtClean="0">
                <a:solidFill>
                  <a:srgbClr val="505150"/>
                </a:solidFill>
              </a:rPr>
              <a:t>R. M. Aracri</a:t>
            </a:r>
            <a:r>
              <a:rPr lang="it-IT" sz="2200" dirty="0">
                <a:solidFill>
                  <a:srgbClr val="505150"/>
                </a:solidFill>
              </a:rPr>
              <a:t>, </a:t>
            </a:r>
            <a:r>
              <a:rPr lang="it-IT" sz="2200" dirty="0" smtClean="0">
                <a:solidFill>
                  <a:srgbClr val="505150"/>
                </a:solidFill>
              </a:rPr>
              <a:t>S. De </a:t>
            </a:r>
            <a:r>
              <a:rPr lang="it-IT" sz="2200" dirty="0">
                <a:solidFill>
                  <a:srgbClr val="505150"/>
                </a:solidFill>
              </a:rPr>
              <a:t>Francisci</a:t>
            </a:r>
            <a:r>
              <a:rPr lang="it-IT" sz="2200" dirty="0" smtClean="0">
                <a:solidFill>
                  <a:srgbClr val="505150"/>
                </a:solidFill>
              </a:rPr>
              <a:t>,</a:t>
            </a:r>
          </a:p>
          <a:p>
            <a:pPr algn="ctr"/>
            <a:r>
              <a:rPr lang="it-IT" sz="2200" dirty="0" smtClean="0">
                <a:solidFill>
                  <a:srgbClr val="505150"/>
                </a:solidFill>
              </a:rPr>
              <a:t> A. Pagano</a:t>
            </a:r>
            <a:r>
              <a:rPr lang="it-IT" sz="2200" dirty="0">
                <a:solidFill>
                  <a:srgbClr val="505150"/>
                </a:solidFill>
              </a:rPr>
              <a:t>, </a:t>
            </a:r>
            <a:r>
              <a:rPr lang="it-IT" sz="2200" dirty="0" smtClean="0">
                <a:solidFill>
                  <a:srgbClr val="505150"/>
                </a:solidFill>
              </a:rPr>
              <a:t>L. Tosco</a:t>
            </a:r>
            <a:r>
              <a:rPr lang="it-IT" sz="2200" dirty="0">
                <a:solidFill>
                  <a:srgbClr val="505150"/>
                </a:solidFill>
              </a:rPr>
              <a:t>, </a:t>
            </a:r>
            <a:r>
              <a:rPr lang="it-IT" sz="2200" dirty="0" smtClean="0">
                <a:solidFill>
                  <a:srgbClr val="505150"/>
                </a:solidFill>
              </a:rPr>
              <a:t>L. Valentino</a:t>
            </a:r>
            <a:endParaRPr lang="it-IT" sz="22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endParaRPr lang="it-IT" sz="2200" dirty="0">
              <a:solidFill>
                <a:srgbClr val="50515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t-IT" sz="2200" dirty="0">
                <a:solidFill>
                  <a:srgbClr val="505150"/>
                </a:solidFill>
              </a:rPr>
              <a:t>Istituto Nazionale di Statistica</a:t>
            </a:r>
            <a:r>
              <a:rPr lang="fr-FR" sz="2200" dirty="0">
                <a:solidFill>
                  <a:srgbClr val="505150"/>
                </a:solidFill>
              </a:rPr>
              <a:t> – </a:t>
            </a:r>
            <a:r>
              <a:rPr lang="fr-FR" sz="2200" dirty="0" err="1" smtClean="0">
                <a:solidFill>
                  <a:srgbClr val="505150"/>
                </a:solidFill>
              </a:rPr>
              <a:t>Istat</a:t>
            </a:r>
            <a:endParaRPr lang="en-US" sz="2200" dirty="0">
              <a:solidFill>
                <a:srgbClr val="505150"/>
              </a:solidFill>
            </a:endParaRPr>
          </a:p>
          <a:p>
            <a:pPr algn="ctr"/>
            <a:r>
              <a:rPr lang="it-IT" sz="2200" dirty="0">
                <a:solidFill>
                  <a:srgbClr val="505150"/>
                </a:solidFill>
              </a:rPr>
              <a:t> </a:t>
            </a:r>
          </a:p>
          <a:p>
            <a:endParaRPr lang="it-IT" sz="1000" dirty="0" smtClean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52550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Certifying</a:t>
            </a:r>
            <a:r>
              <a:rPr lang="it-IT" sz="3600" dirty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Istat </a:t>
            </a:r>
            <a:r>
              <a:rPr lang="it-IT" sz="3600" dirty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48633" y="1160525"/>
            <a:ext cx="408543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Istat data are the </a:t>
            </a:r>
            <a:r>
              <a:rPr lang="it-IT" dirty="0" err="1" smtClean="0">
                <a:solidFill>
                  <a:srgbClr val="5F5F5F"/>
                </a:solidFill>
              </a:rPr>
              <a:t>results</a:t>
            </a:r>
            <a:r>
              <a:rPr lang="it-IT" dirty="0" smtClean="0">
                <a:solidFill>
                  <a:srgbClr val="5F5F5F"/>
                </a:solidFill>
              </a:rPr>
              <a:t> of </a:t>
            </a:r>
            <a:r>
              <a:rPr lang="it-IT" dirty="0" err="1" smtClean="0">
                <a:solidFill>
                  <a:srgbClr val="5F5F5F"/>
                </a:solidFill>
              </a:rPr>
              <a:t>established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methodological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procedures</a:t>
            </a:r>
            <a:r>
              <a:rPr lang="it-IT" dirty="0" smtClean="0">
                <a:solidFill>
                  <a:srgbClr val="5F5F5F"/>
                </a:solidFill>
              </a:rPr>
              <a:t>: </a:t>
            </a:r>
            <a:endParaRPr lang="it-IT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5F5F5F"/>
                </a:solidFill>
              </a:rPr>
              <a:t>Official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Statistics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has</a:t>
            </a:r>
            <a:r>
              <a:rPr lang="it-IT" dirty="0" smtClean="0">
                <a:solidFill>
                  <a:srgbClr val="5F5F5F"/>
                </a:solidFill>
              </a:rPr>
              <a:t> a precise </a:t>
            </a:r>
            <a:r>
              <a:rPr lang="it-IT" dirty="0" err="1" smtClean="0">
                <a:solidFill>
                  <a:srgbClr val="5F5F5F"/>
                </a:solidFill>
              </a:rPr>
              <a:t>meaning</a:t>
            </a:r>
            <a:r>
              <a:rPr lang="it-IT" dirty="0" smtClean="0">
                <a:solidFill>
                  <a:srgbClr val="5F5F5F"/>
                </a:solidFill>
              </a:rPr>
              <a:t> in </a:t>
            </a:r>
            <a:r>
              <a:rPr lang="it-IT" dirty="0" err="1" smtClean="0">
                <a:solidFill>
                  <a:srgbClr val="5F5F5F"/>
                </a:solidFill>
              </a:rPr>
              <a:t>terms</a:t>
            </a:r>
            <a:r>
              <a:rPr lang="it-IT" dirty="0" smtClean="0">
                <a:solidFill>
                  <a:srgbClr val="5F5F5F"/>
                </a:solidFill>
              </a:rPr>
              <a:t> of </a:t>
            </a:r>
            <a:r>
              <a:rPr lang="it-IT" dirty="0" err="1" smtClean="0">
                <a:solidFill>
                  <a:srgbClr val="C00000"/>
                </a:solidFill>
              </a:rPr>
              <a:t>quality</a:t>
            </a:r>
            <a:r>
              <a:rPr lang="it-IT" dirty="0" smtClean="0">
                <a:solidFill>
                  <a:srgbClr val="C00000"/>
                </a:solidFill>
              </a:rPr>
              <a:t> and trust </a:t>
            </a:r>
            <a:r>
              <a:rPr lang="it-IT" dirty="0" smtClean="0">
                <a:solidFill>
                  <a:srgbClr val="5F5F5F"/>
                </a:solidFill>
              </a:rPr>
              <a:t>of the </a:t>
            </a:r>
            <a:r>
              <a:rPr lang="it-IT" dirty="0" err="1" smtClean="0">
                <a:solidFill>
                  <a:srgbClr val="5F5F5F"/>
                </a:solidFill>
              </a:rPr>
              <a:t>statistical</a:t>
            </a:r>
            <a:r>
              <a:rPr lang="it-IT" dirty="0" smtClean="0">
                <a:solidFill>
                  <a:srgbClr val="5F5F5F"/>
                </a:solidFill>
              </a:rPr>
              <a:t> information </a:t>
            </a:r>
            <a:r>
              <a:rPr lang="it-IT" dirty="0" err="1" smtClean="0">
                <a:solidFill>
                  <a:srgbClr val="5F5F5F"/>
                </a:solidFill>
              </a:rPr>
              <a:t>product</a:t>
            </a:r>
            <a:endParaRPr lang="it-IT" dirty="0" smtClean="0">
              <a:solidFill>
                <a:srgbClr val="5F5F5F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it-IT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F5F5F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65" y="1001648"/>
            <a:ext cx="4438269" cy="250202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20100" y="6378575"/>
            <a:ext cx="723900" cy="365125"/>
          </a:xfrm>
        </p:spPr>
        <p:txBody>
          <a:bodyPr/>
          <a:lstStyle/>
          <a:p>
            <a:fld id="{E0C751B5-631A-9242-B635-C18491BE6C62}" type="slidenum">
              <a:rPr lang="it-IT" sz="1400" smtClean="0">
                <a:solidFill>
                  <a:srgbClr val="505150"/>
                </a:solidFill>
              </a:rPr>
              <a:t>10</a:t>
            </a:fld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5443" y="3762376"/>
            <a:ext cx="7737475" cy="23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en-US" dirty="0">
                <a:solidFill>
                  <a:srgbClr val="5F5F5F"/>
                </a:solidFill>
              </a:rPr>
              <a:t>We used the </a:t>
            </a:r>
            <a:r>
              <a:rPr lang="en-US" dirty="0" smtClean="0">
                <a:solidFill>
                  <a:srgbClr val="5F5F5F"/>
                </a:solidFill>
              </a:rPr>
              <a:t>W3C PROV Ontology as a </a:t>
            </a:r>
            <a:r>
              <a:rPr lang="it-IT" dirty="0" smtClean="0">
                <a:solidFill>
                  <a:srgbClr val="5F5F5F"/>
                </a:solidFill>
              </a:rPr>
              <a:t>structured description of the </a:t>
            </a:r>
            <a:r>
              <a:rPr lang="it-IT" dirty="0" smtClean="0">
                <a:solidFill>
                  <a:srgbClr val="C00000"/>
                </a:solidFill>
              </a:rPr>
              <a:t>provenance</a:t>
            </a:r>
            <a:r>
              <a:rPr lang="it-IT" dirty="0" smtClean="0">
                <a:solidFill>
                  <a:srgbClr val="5F5F5F"/>
                </a:solidFill>
              </a:rPr>
              <a:t> of the data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5F5F5F"/>
                </a:solidFill>
              </a:rPr>
              <a:t>Where</a:t>
            </a:r>
            <a:r>
              <a:rPr lang="it-IT" dirty="0" smtClean="0">
                <a:solidFill>
                  <a:srgbClr val="5F5F5F"/>
                </a:solidFill>
              </a:rPr>
              <a:t> data come from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5F5F5F"/>
                </a:solidFill>
              </a:rPr>
              <a:t>Official</a:t>
            </a:r>
            <a:r>
              <a:rPr lang="it-IT" dirty="0" smtClean="0">
                <a:solidFill>
                  <a:srgbClr val="5F5F5F"/>
                </a:solidFill>
              </a:rPr>
              <a:t> data </a:t>
            </a:r>
            <a:r>
              <a:rPr lang="it-IT" dirty="0" err="1" smtClean="0">
                <a:solidFill>
                  <a:srgbClr val="5F5F5F"/>
                </a:solidFill>
              </a:rPr>
              <a:t>sources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according</a:t>
            </a:r>
            <a:r>
              <a:rPr lang="it-IT" dirty="0" smtClean="0">
                <a:solidFill>
                  <a:srgbClr val="5F5F5F"/>
                </a:solidFill>
              </a:rPr>
              <a:t> to </a:t>
            </a:r>
            <a:r>
              <a:rPr lang="it-IT" dirty="0" err="1" smtClean="0">
                <a:solidFill>
                  <a:srgbClr val="5F5F5F"/>
                </a:solidFill>
              </a:rPr>
              <a:t>European</a:t>
            </a:r>
            <a:r>
              <a:rPr lang="it-IT" dirty="0" smtClean="0">
                <a:solidFill>
                  <a:srgbClr val="5F5F5F"/>
                </a:solidFill>
              </a:rPr>
              <a:t> and National </a:t>
            </a:r>
            <a:r>
              <a:rPr lang="it-IT" dirty="0" err="1" smtClean="0">
                <a:solidFill>
                  <a:srgbClr val="5F5F5F"/>
                </a:solidFill>
              </a:rPr>
              <a:t>regulation</a:t>
            </a:r>
            <a:endParaRPr lang="it-IT" dirty="0" smtClean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Domain standard </a:t>
            </a:r>
            <a:r>
              <a:rPr lang="it-IT" dirty="0" err="1" smtClean="0">
                <a:solidFill>
                  <a:srgbClr val="5F5F5F"/>
                </a:solidFill>
              </a:rPr>
              <a:t>conformance</a:t>
            </a:r>
            <a:r>
              <a:rPr lang="it-IT" dirty="0" smtClean="0">
                <a:solidFill>
                  <a:srgbClr val="5F5F5F"/>
                </a:solidFill>
              </a:rPr>
              <a:t> (e.g., </a:t>
            </a:r>
            <a:r>
              <a:rPr lang="it-IT" dirty="0" err="1" smtClean="0">
                <a:solidFill>
                  <a:srgbClr val="5F5F5F"/>
                </a:solidFill>
              </a:rPr>
              <a:t>variant</a:t>
            </a:r>
            <a:r>
              <a:rPr lang="it-IT" dirty="0" smtClean="0">
                <a:solidFill>
                  <a:srgbClr val="5F5F5F"/>
                </a:solidFill>
              </a:rPr>
              <a:t> and </a:t>
            </a:r>
            <a:r>
              <a:rPr lang="it-IT" dirty="0" err="1" smtClean="0">
                <a:solidFill>
                  <a:srgbClr val="5F5F5F"/>
                </a:solidFill>
              </a:rPr>
              <a:t>version</a:t>
            </a:r>
            <a:r>
              <a:rPr lang="it-IT" dirty="0" smtClean="0">
                <a:solidFill>
                  <a:srgbClr val="5F5F5F"/>
                </a:solidFill>
              </a:rPr>
              <a:t> of a </a:t>
            </a:r>
            <a:r>
              <a:rPr lang="it-IT" dirty="0" err="1" smtClean="0">
                <a:solidFill>
                  <a:srgbClr val="5F5F5F"/>
                </a:solidFill>
              </a:rPr>
              <a:t>statistical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classification</a:t>
            </a:r>
            <a:r>
              <a:rPr lang="it-IT" dirty="0" smtClean="0">
                <a:solidFill>
                  <a:srgbClr val="5F5F5F"/>
                </a:solidFill>
              </a:rPr>
              <a:t>)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… </a:t>
            </a:r>
            <a:endParaRPr lang="it-IT" dirty="0">
              <a:solidFill>
                <a:srgbClr val="5F5F5F"/>
              </a:solidFill>
            </a:endParaRPr>
          </a:p>
          <a:p>
            <a:pPr marL="1314450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it-IT" dirty="0" smtClean="0">
              <a:solidFill>
                <a:srgbClr val="5F5F5F"/>
              </a:solidFill>
            </a:endParaRPr>
          </a:p>
        </p:txBody>
      </p:sp>
      <p:sp>
        <p:nvSpPr>
          <p:cNvPr id="9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096001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</p:spTree>
    <p:extLst>
      <p:ext uri="{BB962C8B-B14F-4D97-AF65-F5344CB8AC3E}">
        <p14:creationId xmlns:p14="http://schemas.microsoft.com/office/powerpoint/2010/main" val="33240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17599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505150"/>
                </a:solidFill>
                <a:latin typeface="Arial" pitchFamily="34" charset="0"/>
              </a:rPr>
              <a:t>Phase 2: Triples Generation</a:t>
            </a:r>
            <a:endParaRPr lang="en-US" sz="3200" dirty="0">
              <a:solidFill>
                <a:srgbClr val="505150"/>
              </a:solidFill>
              <a:latin typeface="Arial" pitchFamily="34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82025" y="6394450"/>
            <a:ext cx="53340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t>11</a:t>
            </a:fld>
            <a:endParaRPr lang="it-IT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634843" y="857250"/>
            <a:ext cx="8229600" cy="1200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sz="1800" dirty="0" err="1" smtClean="0">
                <a:solidFill>
                  <a:srgbClr val="505150"/>
                </a:solidFill>
              </a:rPr>
              <a:t>Triples</a:t>
            </a:r>
            <a:r>
              <a:rPr lang="it-IT" sz="1800" dirty="0" smtClean="0">
                <a:solidFill>
                  <a:srgbClr val="505150"/>
                </a:solidFill>
              </a:rPr>
              <a:t> generation by </a:t>
            </a:r>
            <a:r>
              <a:rPr lang="it-IT" sz="1800" dirty="0" err="1" smtClean="0">
                <a:solidFill>
                  <a:srgbClr val="505150"/>
                </a:solidFill>
              </a:rPr>
              <a:t>mapping</a:t>
            </a:r>
            <a:r>
              <a:rPr lang="it-IT" sz="1800" dirty="0" smtClean="0">
                <a:solidFill>
                  <a:srgbClr val="505150"/>
                </a:solidFill>
              </a:rPr>
              <a:t> CSV source file </a:t>
            </a:r>
            <a:r>
              <a:rPr lang="it-IT" sz="1800" dirty="0" err="1" smtClean="0">
                <a:solidFill>
                  <a:srgbClr val="505150"/>
                </a:solidFill>
              </a:rPr>
              <a:t>into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  <a:r>
              <a:rPr lang="it-IT" sz="1800" dirty="0" err="1" smtClean="0">
                <a:solidFill>
                  <a:srgbClr val="505150"/>
                </a:solidFill>
              </a:rPr>
              <a:t>triples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  <a:r>
              <a:rPr lang="it-IT" sz="1800" dirty="0" err="1" smtClean="0">
                <a:solidFill>
                  <a:srgbClr val="505150"/>
                </a:solidFill>
              </a:rPr>
              <a:t>using</a:t>
            </a:r>
            <a:r>
              <a:rPr lang="it-IT" sz="1800" dirty="0" smtClean="0">
                <a:solidFill>
                  <a:srgbClr val="505150"/>
                </a:solidFill>
              </a:rPr>
              <a:t> R2RML </a:t>
            </a:r>
            <a:r>
              <a:rPr lang="it-IT" sz="1800" dirty="0" err="1" smtClean="0">
                <a:solidFill>
                  <a:srgbClr val="505150"/>
                </a:solidFill>
              </a:rPr>
              <a:t>language</a:t>
            </a:r>
            <a:r>
              <a:rPr lang="it-IT" sz="1800" dirty="0" smtClean="0">
                <a:solidFill>
                  <a:srgbClr val="505150"/>
                </a:solidFill>
              </a:rPr>
              <a:t>  (</a:t>
            </a:r>
            <a:r>
              <a:rPr lang="en-US" sz="1800" dirty="0" smtClean="0">
                <a:solidFill>
                  <a:srgbClr val="505150"/>
                </a:solidFill>
                <a:hlinkClick r:id="rId3"/>
              </a:rPr>
              <a:t>http</a:t>
            </a:r>
            <a:r>
              <a:rPr lang="en-US" sz="1800" dirty="0">
                <a:solidFill>
                  <a:srgbClr val="505150"/>
                </a:solidFill>
                <a:hlinkClick r:id="rId3"/>
              </a:rPr>
              <a:t>://www.w3.org/TR/r2rml</a:t>
            </a:r>
            <a:r>
              <a:rPr lang="en-US" sz="1800" dirty="0" smtClean="0">
                <a:solidFill>
                  <a:srgbClr val="505150"/>
                </a:solidFill>
                <a:hlinkClick r:id="rId3"/>
              </a:rPr>
              <a:t>/</a:t>
            </a:r>
            <a:r>
              <a:rPr lang="en-US" sz="1800" dirty="0" smtClean="0">
                <a:solidFill>
                  <a:srgbClr val="505150"/>
                </a:solidFill>
              </a:rPr>
              <a:t>)</a:t>
            </a:r>
            <a:endParaRPr lang="it-IT" sz="1800" dirty="0" smtClean="0">
              <a:solidFill>
                <a:srgbClr val="5051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 err="1" smtClean="0">
                <a:solidFill>
                  <a:srgbClr val="505150"/>
                </a:solidFill>
              </a:rPr>
              <a:t>Mapping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  <a:r>
              <a:rPr lang="it-IT" sz="1800" dirty="0" err="1" smtClean="0">
                <a:solidFill>
                  <a:srgbClr val="505150"/>
                </a:solidFill>
              </a:rPr>
              <a:t>rules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  <a:r>
              <a:rPr lang="it-IT" sz="1800" dirty="0" err="1" smtClean="0">
                <a:solidFill>
                  <a:srgbClr val="505150"/>
                </a:solidFill>
              </a:rPr>
              <a:t>manually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  <a:r>
              <a:rPr lang="it-IT" sz="1800" dirty="0" err="1" smtClean="0">
                <a:solidFill>
                  <a:srgbClr val="505150"/>
                </a:solidFill>
              </a:rPr>
              <a:t>written</a:t>
            </a:r>
            <a:r>
              <a:rPr lang="it-IT" sz="1800" dirty="0" smtClean="0">
                <a:solidFill>
                  <a:srgbClr val="505150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endParaRPr lang="it-IT" dirty="0"/>
          </a:p>
        </p:txBody>
      </p:sp>
      <p:sp>
        <p:nvSpPr>
          <p:cNvPr id="17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33412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6336718" y="5095568"/>
            <a:ext cx="550980" cy="4956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996325" y="5094311"/>
            <a:ext cx="2160341" cy="5574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sz="1400" dirty="0" smtClean="0">
                <a:solidFill>
                  <a:srgbClr val="5F5F5F"/>
                </a:solidFill>
                <a:latin typeface="Arial" charset="0"/>
              </a:rPr>
              <a:t>Ontologies Design</a:t>
            </a:r>
            <a:endParaRPr lang="en-US" sz="1400" dirty="0">
              <a:solidFill>
                <a:srgbClr val="5F5F5F"/>
              </a:solidFill>
              <a:latin typeface="Arial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5156074"/>
            <a:ext cx="433876" cy="4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isco magnetico 13"/>
          <p:cNvSpPr/>
          <p:nvPr/>
        </p:nvSpPr>
        <p:spPr>
          <a:xfrm>
            <a:off x="4462801" y="5023469"/>
            <a:ext cx="926964" cy="70037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smtClean="0">
                <a:solidFill>
                  <a:srgbClr val="5F5F5F"/>
                </a:solidFill>
                <a:latin typeface="Arial" charset="0"/>
              </a:rPr>
              <a:t>RDBMS</a:t>
            </a:r>
            <a:endParaRPr lang="en-US" sz="1400">
              <a:solidFill>
                <a:srgbClr val="5F5F5F"/>
              </a:solidFill>
              <a:latin typeface="Arial" charset="0"/>
            </a:endParaRPr>
          </a:p>
        </p:txBody>
      </p:sp>
      <p:grpSp>
        <p:nvGrpSpPr>
          <p:cNvPr id="15" name="Gruppo 14"/>
          <p:cNvGrpSpPr/>
          <p:nvPr/>
        </p:nvGrpSpPr>
        <p:grpSpPr>
          <a:xfrm>
            <a:off x="3948310" y="3679368"/>
            <a:ext cx="2167672" cy="525280"/>
            <a:chOff x="3605405" y="3331202"/>
            <a:chExt cx="2672865" cy="647700"/>
          </a:xfrm>
        </p:grpSpPr>
        <p:sp>
          <p:nvSpPr>
            <p:cNvPr id="28" name="Rettangolo 27"/>
            <p:cNvSpPr/>
            <p:nvPr/>
          </p:nvSpPr>
          <p:spPr bwMode="auto">
            <a:xfrm>
              <a:off x="3605405" y="3331202"/>
              <a:ext cx="2672865" cy="6477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sz="1600" dirty="0" smtClean="0">
                  <a:solidFill>
                    <a:srgbClr val="5F5F5F"/>
                  </a:solidFill>
                  <a:latin typeface="Arial" charset="0"/>
                </a:rPr>
                <a:t>Mapping R2RML</a:t>
              </a:r>
              <a:endParaRPr lang="en-US" sz="1600" dirty="0">
                <a:solidFill>
                  <a:srgbClr val="5F5F5F"/>
                </a:solidFill>
                <a:latin typeface="Arial" charset="0"/>
              </a:endParaRPr>
            </a:p>
          </p:txBody>
        </p:sp>
        <p:pic>
          <p:nvPicPr>
            <p:cNvPr id="29" name="Picture 12" descr="C:\Users\aracri\AppData\Local\Microsoft\Windows\Temporary Internet Files\Content.IE5\567RCMF4\MC900241119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20" y="3479650"/>
              <a:ext cx="457201" cy="341313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Freccia in giù 20"/>
          <p:cNvSpPr/>
          <p:nvPr/>
        </p:nvSpPr>
        <p:spPr>
          <a:xfrm rot="5400000">
            <a:off x="5663777" y="5310213"/>
            <a:ext cx="215004" cy="233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ttangolo 21"/>
          <p:cNvSpPr/>
          <p:nvPr/>
        </p:nvSpPr>
        <p:spPr bwMode="auto">
          <a:xfrm>
            <a:off x="6079558" y="5228173"/>
            <a:ext cx="549894" cy="4956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400" dirty="0" smtClean="0">
                <a:solidFill>
                  <a:srgbClr val="5F5F5F"/>
                </a:solidFill>
                <a:latin typeface="Arial" charset="0"/>
              </a:rPr>
              <a:t>csv</a:t>
            </a:r>
            <a:endParaRPr lang="en-US" sz="1400" dirty="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23" name="Disco magnetico 22"/>
          <p:cNvSpPr/>
          <p:nvPr/>
        </p:nvSpPr>
        <p:spPr>
          <a:xfrm>
            <a:off x="4477680" y="2118343"/>
            <a:ext cx="1095361" cy="70037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5F5F5F"/>
                </a:solidFill>
                <a:latin typeface="Arial" charset="0"/>
              </a:rPr>
              <a:t>Triplestore</a:t>
            </a:r>
            <a:endParaRPr lang="en-US" sz="1400" dirty="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24" name="Freccia in giù 23"/>
          <p:cNvSpPr/>
          <p:nvPr/>
        </p:nvSpPr>
        <p:spPr>
          <a:xfrm rot="10800000">
            <a:off x="4803289" y="3017482"/>
            <a:ext cx="275752" cy="44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in giù 24"/>
          <p:cNvSpPr/>
          <p:nvPr/>
        </p:nvSpPr>
        <p:spPr>
          <a:xfrm rot="10800000">
            <a:off x="4803067" y="4421132"/>
            <a:ext cx="246430" cy="474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ngolare in su 25"/>
          <p:cNvSpPr/>
          <p:nvPr/>
        </p:nvSpPr>
        <p:spPr>
          <a:xfrm rot="5400000" flipH="1">
            <a:off x="2496916" y="4196948"/>
            <a:ext cx="1192632" cy="4483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52550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Mapping Example </a:t>
            </a:r>
            <a:endParaRPr lang="it-IT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68325" y="852827"/>
            <a:ext cx="8023242" cy="51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it-IT" dirty="0" smtClean="0">
              <a:solidFill>
                <a:srgbClr val="5F5F5F"/>
              </a:solidFill>
            </a:endParaRP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229350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12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342900" y="1234558"/>
            <a:ext cx="8248667" cy="4575691"/>
            <a:chOff x="-170193" y="1989139"/>
            <a:chExt cx="8954896" cy="4125242"/>
          </a:xfrm>
        </p:grpSpPr>
        <p:sp>
          <p:nvSpPr>
            <p:cNvPr id="9" name="Rettangolo 8"/>
            <p:cNvSpPr/>
            <p:nvPr/>
          </p:nvSpPr>
          <p:spPr>
            <a:xfrm>
              <a:off x="-170193" y="1989139"/>
              <a:ext cx="5079440" cy="23050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Example R2RML mapping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@prefix </a:t>
              </a:r>
              <a:r>
                <a:rPr lang="en-US" sz="800" dirty="0" err="1">
                  <a:solidFill>
                    <a:schemeClr val="tx1"/>
                  </a:solidFill>
                </a:rPr>
                <a:t>rr</a:t>
              </a:r>
              <a:r>
                <a:rPr lang="en-US" sz="800" dirty="0">
                  <a:solidFill>
                    <a:schemeClr val="tx1"/>
                  </a:solidFill>
                </a:rPr>
                <a:t>: &lt;http://www.w3.org/ns/r2rml#&gt;.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@prefix ex: &lt;http://example.com/ns#&gt;.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@prefix </a:t>
              </a:r>
              <a:r>
                <a:rPr lang="en-US" sz="800" dirty="0" err="1">
                  <a:solidFill>
                    <a:schemeClr val="tx1"/>
                  </a:solidFill>
                </a:rPr>
                <a:t>ter</a:t>
              </a:r>
              <a:r>
                <a:rPr lang="en-US" sz="800" dirty="0">
                  <a:solidFill>
                    <a:schemeClr val="tx1"/>
                  </a:solidFill>
                </a:rPr>
                <a:t>: &lt;http://rdf.istat.it/ter/&gt; .</a:t>
              </a:r>
            </a:p>
            <a:p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dirty="0">
                  <a:solidFill>
                    <a:schemeClr val="tx1"/>
                  </a:solidFill>
                </a:rPr>
                <a:t>&lt;#</a:t>
              </a:r>
              <a:r>
                <a:rPr lang="en-US" sz="800" dirty="0" err="1">
                  <a:solidFill>
                    <a:schemeClr val="tx1"/>
                  </a:solidFill>
                </a:rPr>
                <a:t>TriplesMapZonaInContestazione</a:t>
              </a:r>
              <a:r>
                <a:rPr lang="en-US" sz="8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</a:t>
              </a:r>
              <a:r>
                <a:rPr lang="en-US" sz="800" dirty="0" err="1">
                  <a:solidFill>
                    <a:schemeClr val="tx1"/>
                  </a:solidFill>
                </a:rPr>
                <a:t>rr:logicalTable</a:t>
              </a:r>
              <a:r>
                <a:rPr lang="en-US" sz="800" dirty="0">
                  <a:solidFill>
                    <a:schemeClr val="tx1"/>
                  </a:solidFill>
                </a:rPr>
                <a:t> [ </a:t>
              </a:r>
              <a:r>
                <a:rPr lang="en-US" sz="800" dirty="0" err="1">
                  <a:solidFill>
                    <a:schemeClr val="tx1"/>
                  </a:solidFill>
                </a:rPr>
                <a:t>rr:tableName</a:t>
              </a:r>
              <a:r>
                <a:rPr lang="en-US" sz="800" dirty="0">
                  <a:solidFill>
                    <a:schemeClr val="tx1"/>
                  </a:solidFill>
                </a:rPr>
                <a:t> "ZONE_IN_CONTESTAZIONE" ];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</a:t>
              </a:r>
              <a:r>
                <a:rPr lang="en-US" sz="800" dirty="0" err="1">
                  <a:solidFill>
                    <a:schemeClr val="tx1"/>
                  </a:solidFill>
                </a:rPr>
                <a:t>rr:subjectMap</a:t>
              </a:r>
              <a:r>
                <a:rPr lang="en-US" sz="800" dirty="0">
                  <a:solidFill>
                    <a:schemeClr val="tx1"/>
                  </a:solidFill>
                </a:rPr>
                <a:t> [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rr:template</a:t>
              </a:r>
              <a:r>
                <a:rPr lang="en-US" sz="800" dirty="0">
                  <a:solidFill>
                    <a:schemeClr val="tx1"/>
                  </a:solidFill>
                </a:rPr>
                <a:t> "http://dati.istat.it/</a:t>
              </a:r>
              <a:r>
                <a:rPr lang="en-US" sz="800" dirty="0" err="1">
                  <a:solidFill>
                    <a:schemeClr val="tx1"/>
                  </a:solidFill>
                </a:rPr>
                <a:t>ter</a:t>
              </a:r>
              <a:r>
                <a:rPr lang="en-US" sz="800" dirty="0">
                  <a:solidFill>
                    <a:schemeClr val="tx1"/>
                  </a:solidFill>
                </a:rPr>
                <a:t>/</a:t>
              </a:r>
              <a:r>
                <a:rPr lang="en-US" sz="800" dirty="0" err="1">
                  <a:solidFill>
                    <a:schemeClr val="tx1"/>
                  </a:solidFill>
                </a:rPr>
                <a:t>ZonainContestazione</a:t>
              </a:r>
              <a:r>
                <a:rPr lang="en-US" sz="800" dirty="0">
                  <a:solidFill>
                    <a:schemeClr val="tx1"/>
                  </a:solidFill>
                </a:rPr>
                <a:t>/{COD_ZONA_C}";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rr:class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ter:ZonaInContestazione</a:t>
              </a:r>
              <a:r>
                <a:rPr lang="en-US" sz="8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		</a:t>
              </a:r>
              <a:r>
                <a:rPr lang="en-US" sz="800" dirty="0" err="1">
                  <a:solidFill>
                    <a:schemeClr val="tx1"/>
                  </a:solidFill>
                </a:rPr>
                <a:t>rr:class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ter:AreaSpeciale</a:t>
              </a:r>
              <a:r>
                <a:rPr lang="en-US" sz="8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];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</a:t>
              </a:r>
              <a:r>
                <a:rPr lang="en-US" sz="800" dirty="0" err="1">
                  <a:solidFill>
                    <a:schemeClr val="tx1"/>
                  </a:solidFill>
                </a:rPr>
                <a:t>rr:predicateObjectMap</a:t>
              </a:r>
              <a:r>
                <a:rPr lang="en-US" sz="800" dirty="0">
                  <a:solidFill>
                    <a:schemeClr val="tx1"/>
                  </a:solidFill>
                </a:rPr>
                <a:t> [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rr:predicate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ter:contestatoDa</a:t>
              </a:r>
              <a:r>
                <a:rPr lang="en-US" sz="8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rr:objectMap</a:t>
              </a:r>
              <a:r>
                <a:rPr lang="en-US" sz="800" dirty="0">
                  <a:solidFill>
                    <a:schemeClr val="tx1"/>
                  </a:solidFill>
                </a:rPr>
                <a:t> [ </a:t>
              </a:r>
              <a:r>
                <a:rPr lang="en-US" sz="800" dirty="0" err="1">
                  <a:solidFill>
                    <a:schemeClr val="tx1"/>
                  </a:solidFill>
                </a:rPr>
                <a:t>rr:column</a:t>
              </a:r>
              <a:r>
                <a:rPr lang="en-US" sz="800" dirty="0">
                  <a:solidFill>
                    <a:schemeClr val="tx1"/>
                  </a:solidFill>
                </a:rPr>
                <a:t> "PRO_COM" ];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</a:t>
              </a:r>
              <a:r>
                <a:rPr lang="en-US" sz="800" dirty="0" smtClean="0">
                  <a:solidFill>
                    <a:schemeClr val="tx1"/>
                  </a:solidFill>
                </a:rPr>
                <a:t>];</a:t>
              </a:r>
            </a:p>
            <a:p>
              <a:r>
                <a:rPr lang="en-US" sz="800" dirty="0"/>
                <a:t>	</a:t>
              </a:r>
              <a:r>
                <a:rPr lang="en-US" sz="800" dirty="0" smtClean="0"/>
                <a:t>.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rr:predicateObjectMap</a:t>
              </a:r>
              <a:r>
                <a:rPr lang="en-US" sz="800" dirty="0">
                  <a:solidFill>
                    <a:schemeClr val="tx1"/>
                  </a:solidFill>
                </a:rPr>
                <a:t> [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rr:predicate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ter:nomeAreaSpeciale</a:t>
              </a:r>
              <a:r>
                <a:rPr lang="en-US" sz="800" dirty="0" smtClean="0">
                  <a:solidFill>
                    <a:schemeClr val="tx1"/>
                  </a:solidFill>
                </a:rPr>
                <a:t>;</a:t>
              </a:r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sz="800" dirty="0">
                  <a:solidFill>
                    <a:schemeClr val="tx1"/>
                  </a:solidFill>
                </a:rPr>
                <a:t>        </a:t>
              </a:r>
              <a:r>
                <a:rPr lang="en-US" sz="800" dirty="0" err="1">
                  <a:solidFill>
                    <a:schemeClr val="tx1"/>
                  </a:solidFill>
                </a:rPr>
                <a:t>rr:objectMap</a:t>
              </a:r>
              <a:r>
                <a:rPr lang="en-US" sz="800" dirty="0">
                  <a:solidFill>
                    <a:schemeClr val="tx1"/>
                  </a:solidFill>
                </a:rPr>
                <a:t> [ </a:t>
              </a:r>
              <a:r>
                <a:rPr lang="en-US" sz="800" dirty="0" err="1">
                  <a:solidFill>
                    <a:schemeClr val="tx1"/>
                  </a:solidFill>
                </a:rPr>
                <a:t>rr:column</a:t>
              </a: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</a:rPr>
                <a:t>“NOME_AS" </a:t>
              </a:r>
              <a:r>
                <a:rPr lang="en-US" sz="800" dirty="0">
                  <a:solidFill>
                    <a:schemeClr val="tx1"/>
                  </a:solidFill>
                </a:rPr>
                <a:t>];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];</a:t>
              </a:r>
              <a:endParaRPr lang="en-US" sz="8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5403329" y="4509419"/>
              <a:ext cx="3381374" cy="16049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Result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(Turtle</a:t>
              </a:r>
              <a:r>
                <a:rPr lang="en-US" sz="1200" b="1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  <a:p>
              <a:r>
                <a:rPr lang="en-US" sz="1000" b="1" dirty="0">
                  <a:solidFill>
                    <a:schemeClr val="tx1"/>
                  </a:solidFill>
                </a:rPr>
                <a:t>&lt;http://dati.istat.it/ter/ZonainContestazione/5&gt;</a:t>
              </a:r>
            </a:p>
            <a:p>
              <a:r>
                <a:rPr lang="en-US" sz="1000" b="1" dirty="0">
                  <a:solidFill>
                    <a:schemeClr val="tx1"/>
                  </a:solidFill>
                </a:rPr>
                <a:t>      a       </a:t>
              </a:r>
              <a:r>
                <a:rPr lang="en-US" sz="1000" b="1" dirty="0" err="1">
                  <a:solidFill>
                    <a:schemeClr val="tx1"/>
                  </a:solidFill>
                </a:rPr>
                <a:t>ter:ZonaInContestazione</a:t>
              </a:r>
              <a:r>
                <a:rPr lang="en-US" sz="1000" b="1" dirty="0">
                  <a:solidFill>
                    <a:schemeClr val="tx1"/>
                  </a:solidFill>
                </a:rPr>
                <a:t> , </a:t>
              </a:r>
              <a:r>
                <a:rPr lang="en-US" sz="1000" b="1" dirty="0" err="1">
                  <a:solidFill>
                    <a:schemeClr val="tx1"/>
                  </a:solidFill>
                </a:rPr>
                <a:t>ter:AreaSpeciale</a:t>
              </a:r>
              <a:r>
                <a:rPr lang="en-US" sz="1000" b="1" dirty="0">
                  <a:solidFill>
                    <a:schemeClr val="tx1"/>
                  </a:solidFill>
                </a:rPr>
                <a:t> ;</a:t>
              </a:r>
            </a:p>
            <a:p>
              <a:r>
                <a:rPr lang="en-US" sz="1000" b="1" dirty="0">
                  <a:solidFill>
                    <a:schemeClr val="tx1"/>
                  </a:solidFill>
                </a:rPr>
                <a:t>      </a:t>
              </a:r>
              <a:r>
                <a:rPr lang="en-US" sz="1000" b="1" dirty="0" err="1">
                  <a:solidFill>
                    <a:schemeClr val="tx1"/>
                  </a:solidFill>
                </a:rPr>
                <a:t>ter:contestatoDa</a:t>
              </a:r>
              <a:r>
                <a:rPr lang="en-US" sz="1000" b="1" dirty="0">
                  <a:solidFill>
                    <a:schemeClr val="tx1"/>
                  </a:solidFill>
                </a:rPr>
                <a:t> "96001" , "2066" ;</a:t>
              </a:r>
            </a:p>
            <a:p>
              <a:r>
                <a:rPr lang="en-US" sz="1000" b="1" dirty="0">
                  <a:solidFill>
                    <a:schemeClr val="tx1"/>
                  </a:solidFill>
                </a:rPr>
                <a:t>      </a:t>
              </a:r>
              <a:r>
                <a:rPr lang="en-US" sz="1000" b="1" dirty="0" err="1">
                  <a:solidFill>
                    <a:schemeClr val="tx1"/>
                  </a:solidFill>
                </a:rPr>
                <a:t>ter:nomeAreaSpeciale</a:t>
              </a:r>
              <a:r>
                <a:rPr lang="en-US" sz="1000" b="1" dirty="0">
                  <a:solidFill>
                    <a:schemeClr val="tx1"/>
                  </a:solidFill>
                </a:rPr>
                <a:t> "</a:t>
              </a:r>
              <a:r>
                <a:rPr lang="en-US" sz="1000" b="1" dirty="0" err="1">
                  <a:solidFill>
                    <a:schemeClr val="tx1"/>
                  </a:solidFill>
                </a:rPr>
                <a:t>Regione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Folla</a:t>
              </a:r>
              <a:r>
                <a:rPr lang="en-US" sz="1000" b="1" dirty="0">
                  <a:solidFill>
                    <a:schemeClr val="tx1"/>
                  </a:solidFill>
                </a:rPr>
                <a:t>" .</a:t>
              </a:r>
            </a:p>
          </p:txBody>
        </p:sp>
        <p:sp>
          <p:nvSpPr>
            <p:cNvPr id="11" name="Freccia curva 10"/>
            <p:cNvSpPr/>
            <p:nvPr/>
          </p:nvSpPr>
          <p:spPr>
            <a:xfrm rot="5400000">
              <a:off x="5468342" y="2716611"/>
              <a:ext cx="1040604" cy="1890711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Fumetto 2 2"/>
          <p:cNvSpPr/>
          <p:nvPr/>
        </p:nvSpPr>
        <p:spPr>
          <a:xfrm>
            <a:off x="712787" y="4059639"/>
            <a:ext cx="3705225" cy="1750611"/>
          </a:xfrm>
          <a:prstGeom prst="wedgeRoundRectCallout">
            <a:avLst>
              <a:gd name="adj1" fmla="val 76205"/>
              <a:gd name="adj2" fmla="val 63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Mapping result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Contested </a:t>
            </a:r>
            <a:r>
              <a:rPr lang="en-US" sz="1600" dirty="0">
                <a:solidFill>
                  <a:schemeClr val="bg1"/>
                </a:solidFill>
              </a:rPr>
              <a:t>zone #5, named ‘</a:t>
            </a:r>
            <a:r>
              <a:rPr lang="en-US" sz="1600" dirty="0" err="1">
                <a:solidFill>
                  <a:schemeClr val="bg1"/>
                </a:solidFill>
              </a:rPr>
              <a:t>Regione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Folla</a:t>
            </a:r>
            <a:r>
              <a:rPr lang="en-US" sz="1600" dirty="0">
                <a:solidFill>
                  <a:schemeClr val="bg1"/>
                </a:solidFill>
              </a:rPr>
              <a:t>’, that is </a:t>
            </a: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 err="1" smtClean="0">
                <a:solidFill>
                  <a:schemeClr val="bg1"/>
                </a:solidFill>
              </a:rPr>
              <a:t>AreaSpeciale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 is contested between two </a:t>
            </a:r>
            <a:r>
              <a:rPr lang="en-US" sz="1600" dirty="0" smtClean="0">
                <a:solidFill>
                  <a:schemeClr val="bg1"/>
                </a:solidFill>
              </a:rPr>
              <a:t>municipalities </a:t>
            </a:r>
            <a:r>
              <a:rPr lang="en-US" sz="1600" dirty="0">
                <a:solidFill>
                  <a:schemeClr val="bg1"/>
                </a:solidFill>
              </a:rPr>
              <a:t>identified by ‘96001’ and ‘2066’ 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4" name="Fumetto 2 3"/>
          <p:cNvSpPr/>
          <p:nvPr/>
        </p:nvSpPr>
        <p:spPr>
          <a:xfrm>
            <a:off x="5781675" y="623887"/>
            <a:ext cx="3162300" cy="1747837"/>
          </a:xfrm>
          <a:prstGeom prst="wedgeRoundRectCallout">
            <a:avLst>
              <a:gd name="adj1" fmla="val -90208"/>
              <a:gd name="adj2" fmla="val 13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Mapping </a:t>
            </a:r>
            <a:r>
              <a:rPr lang="en-US" dirty="0" smtClean="0">
                <a:solidFill>
                  <a:schemeClr val="bg1"/>
                </a:solidFill>
              </a:rPr>
              <a:t>rules </a:t>
            </a:r>
            <a:r>
              <a:rPr lang="en-US" dirty="0">
                <a:solidFill>
                  <a:schemeClr val="bg1"/>
                </a:solidFill>
              </a:rPr>
              <a:t>to obtain all the contested zones showing two </a:t>
            </a:r>
            <a:r>
              <a:rPr lang="en-US" dirty="0" smtClean="0">
                <a:solidFill>
                  <a:schemeClr val="bg1"/>
                </a:solidFill>
              </a:rPr>
              <a:t>properties: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nomeAreaSpeciale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contestatoDa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409575"/>
            <a:ext cx="7288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505150"/>
                </a:solidFill>
                <a:latin typeface="Arial" pitchFamily="34" charset="0"/>
              </a:rPr>
              <a:t>Phase 2: Triples Generation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96900" y="1099764"/>
            <a:ext cx="7699375" cy="510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600" dirty="0" smtClean="0">
                <a:solidFill>
                  <a:srgbClr val="7F142A"/>
                </a:solidFill>
              </a:rPr>
              <a:t>OWL2 </a:t>
            </a:r>
            <a:r>
              <a:rPr lang="it-IT" sz="1600" dirty="0" err="1" smtClean="0">
                <a:solidFill>
                  <a:srgbClr val="7F142A"/>
                </a:solidFill>
              </a:rPr>
              <a:t>Profiles</a:t>
            </a:r>
            <a:r>
              <a:rPr lang="it-IT" sz="1600" dirty="0" smtClean="0">
                <a:solidFill>
                  <a:srgbClr val="7F142A"/>
                </a:solidFill>
              </a:rPr>
              <a:t> s</a:t>
            </a:r>
            <a:r>
              <a:rPr lang="en-US" sz="1600" dirty="0" err="1" smtClean="0">
                <a:solidFill>
                  <a:srgbClr val="5F5F5F"/>
                </a:solidFill>
              </a:rPr>
              <a:t>yntactic</a:t>
            </a:r>
            <a:r>
              <a:rPr lang="en-US" sz="1600" dirty="0" smtClean="0">
                <a:solidFill>
                  <a:srgbClr val="5F5F5F"/>
                </a:solidFill>
              </a:rPr>
              <a:t> subsets </a:t>
            </a:r>
            <a:r>
              <a:rPr lang="en-US" sz="1600" dirty="0">
                <a:solidFill>
                  <a:srgbClr val="5F5F5F"/>
                </a:solidFill>
              </a:rPr>
              <a:t>of OWL 2 </a:t>
            </a:r>
            <a:r>
              <a:rPr lang="en-US" sz="1600" dirty="0" smtClean="0">
                <a:solidFill>
                  <a:srgbClr val="5F5F5F"/>
                </a:solidFill>
              </a:rPr>
              <a:t>- each </a:t>
            </a:r>
            <a:r>
              <a:rPr lang="en-US" sz="1600" dirty="0">
                <a:solidFill>
                  <a:srgbClr val="5F5F5F"/>
                </a:solidFill>
              </a:rPr>
              <a:t>is more restrictive than OWL </a:t>
            </a:r>
            <a:r>
              <a:rPr lang="en-US" sz="1600" dirty="0" smtClean="0">
                <a:solidFill>
                  <a:srgbClr val="5F5F5F"/>
                </a:solidFill>
              </a:rPr>
              <a:t>DL</a:t>
            </a:r>
            <a:endParaRPr lang="it-IT" sz="1600" dirty="0">
              <a:solidFill>
                <a:srgbClr val="5F5F5F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142A"/>
                </a:solidFill>
              </a:rPr>
              <a:t>OWL 2 </a:t>
            </a:r>
            <a:r>
              <a:rPr lang="en-US" sz="1600" dirty="0" smtClean="0">
                <a:solidFill>
                  <a:srgbClr val="7F142A"/>
                </a:solidFill>
              </a:rPr>
              <a:t>EL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polynomial time algorithms 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particularly suitable for applications </a:t>
            </a:r>
            <a:endParaRPr lang="en-US" sz="1400" dirty="0" smtClean="0">
              <a:solidFill>
                <a:srgbClr val="5F5F5F"/>
              </a:solidFill>
            </a:endParaRP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very </a:t>
            </a:r>
            <a:r>
              <a:rPr lang="en-US" sz="1400" dirty="0">
                <a:solidFill>
                  <a:srgbClr val="5F5F5F"/>
                </a:solidFill>
              </a:rPr>
              <a:t>large ontologies are </a:t>
            </a:r>
            <a:r>
              <a:rPr lang="en-US" sz="1400" dirty="0" smtClean="0">
                <a:solidFill>
                  <a:srgbClr val="5F5F5F"/>
                </a:solidFill>
              </a:rPr>
              <a:t>needed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expressive </a:t>
            </a:r>
            <a:r>
              <a:rPr lang="en-US" sz="1400" dirty="0">
                <a:solidFill>
                  <a:srgbClr val="5F5F5F"/>
                </a:solidFill>
              </a:rPr>
              <a:t>power can be traded for performance guarantees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142A"/>
                </a:solidFill>
              </a:rPr>
              <a:t>OWL 2 </a:t>
            </a:r>
            <a:r>
              <a:rPr lang="en-US" sz="1600" dirty="0" smtClean="0">
                <a:solidFill>
                  <a:srgbClr val="7F142A"/>
                </a:solidFill>
              </a:rPr>
              <a:t>QL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conjunctive queries to be answered in </a:t>
            </a:r>
            <a:r>
              <a:rPr lang="en-US" sz="1400" dirty="0" err="1">
                <a:solidFill>
                  <a:srgbClr val="5F5F5F"/>
                </a:solidFill>
              </a:rPr>
              <a:t>LogSpace</a:t>
            </a:r>
            <a:r>
              <a:rPr lang="en-US" sz="1400" dirty="0">
                <a:solidFill>
                  <a:srgbClr val="5F5F5F"/>
                </a:solidFill>
              </a:rPr>
              <a:t> (more precisely, AC0)  using standard relational database technology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particularly suitable for </a:t>
            </a:r>
            <a:r>
              <a:rPr lang="en-US" sz="1400" dirty="0" smtClean="0">
                <a:solidFill>
                  <a:srgbClr val="5F5F5F"/>
                </a:solidFill>
              </a:rPr>
              <a:t>applications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relatively </a:t>
            </a:r>
            <a:r>
              <a:rPr lang="en-US" sz="1400" dirty="0">
                <a:solidFill>
                  <a:srgbClr val="5F5F5F"/>
                </a:solidFill>
              </a:rPr>
              <a:t>lightweight ontologies are used to organize large numbers of individuals </a:t>
            </a:r>
            <a:endParaRPr lang="en-US" sz="1400" dirty="0" smtClean="0">
              <a:solidFill>
                <a:srgbClr val="5F5F5F"/>
              </a:solidFill>
            </a:endParaRP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it </a:t>
            </a:r>
            <a:r>
              <a:rPr lang="en-US" sz="1400" dirty="0">
                <a:solidFill>
                  <a:srgbClr val="5F5F5F"/>
                </a:solidFill>
              </a:rPr>
              <a:t>is useful or necessary to access the data directly via relational queries (e.g., SQL</a:t>
            </a:r>
            <a:r>
              <a:rPr lang="en-US" sz="1400" dirty="0" smtClean="0">
                <a:solidFill>
                  <a:srgbClr val="5F5F5F"/>
                </a:solidFill>
              </a:rPr>
              <a:t>)</a:t>
            </a:r>
            <a:endParaRPr lang="en-US" sz="1400" dirty="0">
              <a:solidFill>
                <a:srgbClr val="5F5F5F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142A"/>
                </a:solidFill>
              </a:rPr>
              <a:t>OWL 2 RL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implementation of polynomial time reasoning algorithms using rule-extended database technologies operating directly on RDF triples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F5F5F"/>
                </a:solidFill>
              </a:rPr>
              <a:t>particularly suitable for </a:t>
            </a:r>
            <a:r>
              <a:rPr lang="en-US" sz="1400" dirty="0" smtClean="0">
                <a:solidFill>
                  <a:srgbClr val="5F5F5F"/>
                </a:solidFill>
              </a:rPr>
              <a:t>applications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relatively </a:t>
            </a:r>
            <a:r>
              <a:rPr lang="en-US" sz="1400" dirty="0">
                <a:solidFill>
                  <a:srgbClr val="5F5F5F"/>
                </a:solidFill>
              </a:rPr>
              <a:t>lightweight ontologies are used to organize large numbers of individuals </a:t>
            </a:r>
            <a:endParaRPr lang="en-US" sz="1400" dirty="0" smtClean="0">
              <a:solidFill>
                <a:srgbClr val="5F5F5F"/>
              </a:solidFill>
            </a:endParaRP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F5F5F"/>
                </a:solidFill>
              </a:rPr>
              <a:t>it </a:t>
            </a:r>
            <a:r>
              <a:rPr lang="en-US" sz="1400" dirty="0">
                <a:solidFill>
                  <a:srgbClr val="5F5F5F"/>
                </a:solidFill>
              </a:rPr>
              <a:t>is useful or necessary to operate directly on data in the form of RDF triples</a:t>
            </a:r>
            <a:endParaRPr lang="it-IT" sz="1400" dirty="0">
              <a:solidFill>
                <a:srgbClr val="5F5F5F"/>
              </a:solidFill>
            </a:endParaRPr>
          </a:p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2000" dirty="0" smtClean="0">
              <a:solidFill>
                <a:srgbClr val="5F5F5F"/>
              </a:solidFill>
            </a:endParaRPr>
          </a:p>
          <a:p>
            <a:pPr lvl="2" indent="0" fontAlgn="base">
              <a:spcBef>
                <a:spcPct val="0"/>
              </a:spcBef>
              <a:spcAft>
                <a:spcPct val="0"/>
              </a:spcAft>
            </a:pPr>
            <a:endParaRPr lang="it-IT" sz="1200" b="1" dirty="0"/>
          </a:p>
          <a:p>
            <a:pPr lvl="2" indent="0" fontAlgn="base">
              <a:spcBef>
                <a:spcPct val="0"/>
              </a:spcBef>
              <a:spcAft>
                <a:spcPct val="0"/>
              </a:spcAft>
            </a:pPr>
            <a:endParaRPr lang="it-IT" sz="1200" b="1" dirty="0" smtClean="0"/>
          </a:p>
          <a:p>
            <a:pPr lvl="2" indent="0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dirty="0"/>
              <a:t/>
            </a:r>
            <a:br>
              <a:rPr lang="it-IT" sz="1200" b="1" dirty="0"/>
            </a:br>
            <a:endParaRPr lang="it-IT" sz="2000" dirty="0">
              <a:solidFill>
                <a:srgbClr val="5F5F5F"/>
              </a:solidFill>
            </a:endParaRPr>
          </a:p>
        </p:txBody>
      </p:sp>
      <p:sp>
        <p:nvSpPr>
          <p:cNvPr id="7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572250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409575"/>
            <a:ext cx="7288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505150"/>
                </a:solidFill>
                <a:latin typeface="Arial" pitchFamily="34" charset="0"/>
              </a:rPr>
              <a:t>Phase 2: Triples Generation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45422" y="1149579"/>
            <a:ext cx="6698304" cy="61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5F5F5F"/>
                </a:solidFill>
              </a:rPr>
              <a:t>Usage</a:t>
            </a:r>
            <a:r>
              <a:rPr lang="it-IT" b="1" dirty="0" smtClean="0">
                <a:solidFill>
                  <a:srgbClr val="5F5F5F"/>
                </a:solidFill>
              </a:rPr>
              <a:t> of </a:t>
            </a:r>
            <a:r>
              <a:rPr lang="en-US" b="1" i="1" dirty="0">
                <a:solidFill>
                  <a:srgbClr val="7F142A"/>
                </a:solidFill>
              </a:rPr>
              <a:t>Oracle Spatial and </a:t>
            </a:r>
            <a:r>
              <a:rPr lang="en-US" b="1" i="1" dirty="0" smtClean="0">
                <a:solidFill>
                  <a:srgbClr val="7F142A"/>
                </a:solidFill>
              </a:rPr>
              <a:t>Graph</a:t>
            </a:r>
            <a:endParaRPr lang="en-US" sz="800" i="1" dirty="0" smtClean="0">
              <a:solidFill>
                <a:srgbClr val="7F142A"/>
              </a:solidFill>
            </a:endParaRPr>
          </a:p>
          <a:p>
            <a:pPr marL="742950" lvl="3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1600" dirty="0" err="1" smtClean="0">
                <a:solidFill>
                  <a:srgbClr val="5F5F5F"/>
                </a:solidFill>
              </a:rPr>
              <a:t>Vocabularies</a:t>
            </a:r>
            <a:r>
              <a:rPr lang="it-IT" sz="1600" dirty="0" smtClean="0">
                <a:solidFill>
                  <a:srgbClr val="5F5F5F"/>
                </a:solidFill>
              </a:rPr>
              <a:t> &amp; </a:t>
            </a:r>
            <a:r>
              <a:rPr lang="it-IT" sz="1600" dirty="0" err="1" smtClean="0">
                <a:solidFill>
                  <a:srgbClr val="5F5F5F"/>
                </a:solidFill>
              </a:rPr>
              <a:t>rulebase</a:t>
            </a:r>
            <a:r>
              <a:rPr lang="it-IT" sz="1600" dirty="0" smtClean="0">
                <a:solidFill>
                  <a:srgbClr val="5F5F5F"/>
                </a:solidFill>
              </a:rPr>
              <a:t> (for </a:t>
            </a:r>
            <a:r>
              <a:rPr lang="it-IT" sz="1600" dirty="0" err="1" smtClean="0">
                <a:solidFill>
                  <a:srgbClr val="5F5F5F"/>
                </a:solidFill>
              </a:rPr>
              <a:t>inferencing</a:t>
            </a:r>
            <a:r>
              <a:rPr lang="it-IT" sz="1600" dirty="0" smtClean="0">
                <a:solidFill>
                  <a:srgbClr val="5F5F5F"/>
                </a:solidFill>
              </a:rPr>
              <a:t>) </a:t>
            </a:r>
            <a:r>
              <a:rPr lang="it-IT" sz="1600" dirty="0" err="1" smtClean="0">
                <a:solidFill>
                  <a:srgbClr val="5F5F5F"/>
                </a:solidFill>
              </a:rPr>
              <a:t>supported</a:t>
            </a:r>
            <a:endParaRPr lang="it-IT" sz="1600" dirty="0" smtClean="0">
              <a:solidFill>
                <a:srgbClr val="5F5F5F"/>
              </a:solidFill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it-IT" sz="800" dirty="0" smtClean="0">
              <a:solidFill>
                <a:srgbClr val="5F5F5F"/>
              </a:solidFill>
            </a:endParaRPr>
          </a:p>
        </p:txBody>
      </p:sp>
      <p:sp>
        <p:nvSpPr>
          <p:cNvPr id="7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30888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93071" y="5844659"/>
            <a:ext cx="7720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[1] </a:t>
            </a:r>
            <a:r>
              <a:rPr lang="en-US" sz="1000" i="1" dirty="0" smtClean="0"/>
              <a:t>Completeness</a:t>
            </a:r>
            <a:r>
              <a:rPr lang="en-US" sz="1000" i="1" dirty="0"/>
              <a:t>, decidability and complexity of entailment for RDF Schema and a semantic extension involving the OWL vocabulary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by </a:t>
            </a:r>
            <a:r>
              <a:rPr lang="en-US" sz="1000" dirty="0"/>
              <a:t>H.J. Horst, Journal of Web Semantics 3, 2 (2005), </a:t>
            </a:r>
            <a:r>
              <a:rPr lang="en-US" sz="1000" dirty="0" smtClean="0"/>
              <a:t>79–115</a:t>
            </a:r>
            <a:r>
              <a:rPr lang="it-IT" sz="1000" dirty="0" smtClean="0"/>
              <a:t> </a:t>
            </a:r>
            <a:endParaRPr lang="it-IT" sz="10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685800" y="1943100"/>
            <a:ext cx="259998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 i="1" dirty="0" smtClean="0">
                <a:solidFill>
                  <a:schemeClr val="tx1"/>
                </a:solidFill>
              </a:rPr>
              <a:t>1. RDF</a:t>
            </a:r>
            <a:r>
              <a:rPr lang="it-IT" sz="1200" b="1" i="1" dirty="0">
                <a:solidFill>
                  <a:schemeClr val="tx1"/>
                </a:solidFill>
              </a:rPr>
              <a:t>++</a:t>
            </a:r>
          </a:p>
          <a:p>
            <a:r>
              <a:rPr lang="it-IT" sz="1100" dirty="0">
                <a:solidFill>
                  <a:schemeClr val="tx1"/>
                </a:solidFill>
              </a:rPr>
              <a:t>-</a:t>
            </a:r>
            <a:r>
              <a:rPr lang="it-IT" sz="1100" dirty="0" err="1">
                <a:solidFill>
                  <a:schemeClr val="tx1"/>
                </a:solidFill>
              </a:rPr>
              <a:t>all</a:t>
            </a:r>
            <a:r>
              <a:rPr lang="it-IT" sz="1100" dirty="0">
                <a:solidFill>
                  <a:schemeClr val="tx1"/>
                </a:solidFill>
              </a:rPr>
              <a:t> RDFS </a:t>
            </a:r>
            <a:r>
              <a:rPr lang="it-IT" sz="1100" dirty="0" err="1">
                <a:solidFill>
                  <a:schemeClr val="tx1"/>
                </a:solidFill>
              </a:rPr>
              <a:t>vocabulary</a:t>
            </a:r>
            <a:r>
              <a:rPr lang="it-IT" sz="11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constructs</a:t>
            </a:r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-</a:t>
            </a:r>
            <a:r>
              <a:rPr lang="it-IT" sz="1100" dirty="0" err="1">
                <a:solidFill>
                  <a:schemeClr val="tx1"/>
                </a:solidFill>
              </a:rPr>
              <a:t>owl:InverseFunctionalProperty</a:t>
            </a:r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-</a:t>
            </a:r>
            <a:r>
              <a:rPr lang="it-IT" sz="1100" dirty="0" err="1">
                <a:solidFill>
                  <a:schemeClr val="tx1"/>
                </a:solidFill>
              </a:rPr>
              <a:t>owl:sameAs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4588196" y="1943100"/>
            <a:ext cx="4355779" cy="15049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b="1" i="1" dirty="0" smtClean="0">
                <a:solidFill>
                  <a:srgbClr val="000000"/>
                </a:solidFill>
                <a:latin typeface="Palatino"/>
              </a:rPr>
              <a:t>2. OWLSIF</a:t>
            </a:r>
            <a:endParaRPr lang="it-IT" sz="1100" b="1" i="1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all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</a:t>
            </a:r>
            <a:r>
              <a:rPr lang="it-IT" sz="1100" dirty="0">
                <a:solidFill>
                  <a:srgbClr val="000000"/>
                </a:solidFill>
                <a:latin typeface="Palatino"/>
              </a:rPr>
              <a:t>RDFS </a:t>
            </a:r>
            <a:r>
              <a:rPr lang="it-IT" sz="1100" dirty="0" err="1">
                <a:solidFill>
                  <a:srgbClr val="000000"/>
                </a:solidFill>
                <a:latin typeface="Palatino"/>
              </a:rPr>
              <a:t>vocabulary</a:t>
            </a:r>
            <a:r>
              <a:rPr lang="it-IT" sz="1100" dirty="0">
                <a:solidFill>
                  <a:srgbClr val="000000"/>
                </a:solidFill>
                <a:latin typeface="Palatino"/>
              </a:rPr>
              <a:t> 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constructs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owl:FunctionalProperty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owl:InverseFunctionalProperty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owl:SymmetricProperty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owl:TransitiveProperty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owl:sameAs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owl:inverseOf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owl:equivalentClass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owl:equivalentProperty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owl:hasValue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owl:someValuesFrom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owl:allValuesFrom</a:t>
            </a:r>
            <a:r>
              <a:rPr lang="it-IT" sz="1100" dirty="0">
                <a:solidFill>
                  <a:srgbClr val="000000"/>
                </a:solidFill>
                <a:latin typeface="Palatino"/>
              </a:rPr>
              <a:t>	</a:t>
            </a:r>
          </a:p>
        </p:txBody>
      </p:sp>
      <p:sp>
        <p:nvSpPr>
          <p:cNvPr id="11" name="Rettangolo arrotondato 10"/>
          <p:cNvSpPr/>
          <p:nvPr/>
        </p:nvSpPr>
        <p:spPr>
          <a:xfrm>
            <a:off x="245421" y="3536918"/>
            <a:ext cx="4017170" cy="21768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b="1" i="1" dirty="0" smtClean="0">
                <a:solidFill>
                  <a:srgbClr val="000000"/>
                </a:solidFill>
                <a:latin typeface="Palatino"/>
              </a:rPr>
              <a:t>3. OWL Prime</a:t>
            </a:r>
            <a:endParaRPr lang="it-IT" sz="1100" b="1" i="1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rdfs:subClassOf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rdfs:subPropertyOf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</a:t>
            </a: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rdfs:domain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rdfs:range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</a:t>
            </a: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owl:FunctionalProperty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owl:InverseFunctionalProperty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owl:SymmetricProperty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owl:TransitiveProperty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</a:t>
            </a: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owl:sameAs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owl:inverseOf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owl:equivalentClass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owl:equivalentProperty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</a:t>
            </a: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owl:hasValue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owl:someValuesFrom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</a:t>
            </a: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owl:allValuesFrom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owl:differentFrom</a:t>
            </a:r>
            <a:endParaRPr lang="it-IT" sz="1100" dirty="0">
              <a:solidFill>
                <a:srgbClr val="000000"/>
              </a:solidFill>
              <a:latin typeface="Palatino"/>
            </a:endParaRPr>
          </a:p>
          <a:p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owl:disjointWith</a:t>
            </a:r>
            <a:r>
              <a:rPr lang="it-IT" sz="1100" dirty="0" smtClean="0">
                <a:solidFill>
                  <a:srgbClr val="000000"/>
                </a:solidFill>
                <a:latin typeface="Palatino"/>
              </a:rPr>
              <a:t>               -</a:t>
            </a:r>
            <a:r>
              <a:rPr lang="it-IT" sz="1100" dirty="0" err="1" smtClean="0">
                <a:solidFill>
                  <a:srgbClr val="000000"/>
                </a:solidFill>
                <a:latin typeface="Palatino"/>
              </a:rPr>
              <a:t>owl:complementOf</a:t>
            </a:r>
            <a:r>
              <a:rPr lang="it-IT" sz="1100" dirty="0">
                <a:solidFill>
                  <a:srgbClr val="000000"/>
                </a:solidFill>
                <a:latin typeface="Palatino"/>
              </a:rPr>
              <a:t>	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5304628" y="4505325"/>
            <a:ext cx="3639347" cy="12084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b="1" i="1" dirty="0" smtClean="0">
                <a:solidFill>
                  <a:srgbClr val="000000"/>
                </a:solidFill>
                <a:latin typeface="Palatino"/>
              </a:rPr>
              <a:t>4. OWL 2RL &amp; 5. OWL2 EL</a:t>
            </a:r>
          </a:p>
          <a:p>
            <a:r>
              <a:rPr lang="en-US" sz="1100" dirty="0">
                <a:solidFill>
                  <a:schemeClr val="tx1"/>
                </a:solidFill>
                <a:latin typeface="Palatino"/>
              </a:rPr>
              <a:t>As described in </a:t>
            </a:r>
            <a:endParaRPr lang="en-US" sz="1100" dirty="0" smtClean="0">
              <a:solidFill>
                <a:schemeClr val="tx1"/>
              </a:solidFill>
              <a:latin typeface="Palatino"/>
            </a:endParaRPr>
          </a:p>
          <a:p>
            <a:r>
              <a:rPr lang="en-US" sz="1100" dirty="0" smtClean="0">
                <a:solidFill>
                  <a:srgbClr val="C00000"/>
                </a:solidFill>
                <a:latin typeface="Palatino"/>
              </a:rPr>
              <a:t>http</a:t>
            </a:r>
            <a:r>
              <a:rPr lang="en-US" sz="1100" dirty="0">
                <a:solidFill>
                  <a:srgbClr val="C00000"/>
                </a:solidFill>
                <a:latin typeface="Palatino"/>
              </a:rPr>
              <a:t>://www.w3.org/TR/owl2-profiles/#</a:t>
            </a:r>
            <a:r>
              <a:rPr lang="en-US" sz="1100" dirty="0" smtClean="0">
                <a:solidFill>
                  <a:srgbClr val="C00000"/>
                </a:solidFill>
                <a:latin typeface="Palatino"/>
              </a:rPr>
              <a:t>OWL_2_RL</a:t>
            </a:r>
          </a:p>
          <a:p>
            <a:r>
              <a:rPr lang="en-US" sz="1100" dirty="0" smtClean="0">
                <a:solidFill>
                  <a:srgbClr val="C00000"/>
                </a:solidFill>
                <a:latin typeface="Palatino"/>
              </a:rPr>
              <a:t>http</a:t>
            </a:r>
            <a:r>
              <a:rPr lang="en-US" sz="1100" dirty="0">
                <a:solidFill>
                  <a:srgbClr val="C00000"/>
                </a:solidFill>
                <a:latin typeface="Palatino"/>
              </a:rPr>
              <a:t>://www.w3.org/TR/owl2-profiles/#</a:t>
            </a:r>
            <a:r>
              <a:rPr lang="en-US" sz="1100" dirty="0" smtClean="0">
                <a:solidFill>
                  <a:srgbClr val="C00000"/>
                </a:solidFill>
                <a:latin typeface="Palatino"/>
              </a:rPr>
              <a:t>OWL_2_EL</a:t>
            </a:r>
          </a:p>
          <a:p>
            <a:endParaRPr lang="it-IT" sz="1100" dirty="0">
              <a:solidFill>
                <a:srgbClr val="000000"/>
              </a:solidFill>
              <a:latin typeface="Palatino"/>
            </a:endParaRPr>
          </a:p>
        </p:txBody>
      </p:sp>
      <p:sp>
        <p:nvSpPr>
          <p:cNvPr id="13" name="Fumetto 2 12"/>
          <p:cNvSpPr/>
          <p:nvPr/>
        </p:nvSpPr>
        <p:spPr>
          <a:xfrm>
            <a:off x="7260954" y="859308"/>
            <a:ext cx="1683021" cy="612648"/>
          </a:xfrm>
          <a:prstGeom prst="wedgeRoundRectCallout">
            <a:avLst>
              <a:gd name="adj1" fmla="val -95433"/>
              <a:gd name="adj2" fmla="val 175995"/>
              <a:gd name="adj3" fmla="val 16667"/>
            </a:avLst>
          </a:prstGeom>
          <a:solidFill>
            <a:srgbClr val="E5CD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 smtClean="0">
                <a:solidFill>
                  <a:srgbClr val="505150"/>
                </a:solidFill>
              </a:rPr>
              <a:t>OWL </a:t>
            </a:r>
            <a:r>
              <a:rPr lang="it-IT" sz="1400" b="1" dirty="0">
                <a:solidFill>
                  <a:srgbClr val="505150"/>
                </a:solidFill>
              </a:rPr>
              <a:t>with IF </a:t>
            </a:r>
            <a:r>
              <a:rPr lang="it-IT" sz="1400" b="1" dirty="0" err="1" smtClean="0">
                <a:solidFill>
                  <a:srgbClr val="505150"/>
                </a:solidFill>
              </a:rPr>
              <a:t>Semantic</a:t>
            </a:r>
            <a:r>
              <a:rPr lang="it-IT" sz="1400" b="1" dirty="0" smtClean="0">
                <a:solidFill>
                  <a:srgbClr val="505150"/>
                </a:solidFill>
              </a:rPr>
              <a:t> [1] </a:t>
            </a:r>
            <a:endParaRPr lang="it-IT" sz="1400" b="1" dirty="0">
              <a:solidFill>
                <a:srgbClr val="505150"/>
              </a:solidFill>
            </a:endParaRPr>
          </a:p>
        </p:txBody>
      </p:sp>
      <p:sp>
        <p:nvSpPr>
          <p:cNvPr id="14" name="Fumetto 2 13"/>
          <p:cNvSpPr/>
          <p:nvPr/>
        </p:nvSpPr>
        <p:spPr>
          <a:xfrm>
            <a:off x="4454921" y="3545100"/>
            <a:ext cx="2401889" cy="803560"/>
          </a:xfrm>
          <a:prstGeom prst="wedgeRoundRectCallout">
            <a:avLst>
              <a:gd name="adj1" fmla="val -87243"/>
              <a:gd name="adj2" fmla="val 134592"/>
              <a:gd name="adj3" fmla="val 16667"/>
            </a:avLst>
          </a:prstGeom>
          <a:solidFill>
            <a:srgbClr val="E5CD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dirty="0" smtClean="0">
                <a:solidFill>
                  <a:schemeClr val="tx1"/>
                </a:solidFill>
              </a:rPr>
              <a:t>upported </a:t>
            </a:r>
            <a:r>
              <a:rPr lang="en-US" sz="1200" b="1" dirty="0">
                <a:solidFill>
                  <a:schemeClr val="tx1"/>
                </a:solidFill>
              </a:rPr>
              <a:t>semantics for these value restrictions are only </a:t>
            </a:r>
            <a:r>
              <a:rPr lang="en-US" sz="1200" b="1" dirty="0" err="1">
                <a:solidFill>
                  <a:schemeClr val="tx1"/>
                </a:solidFill>
              </a:rPr>
              <a:t>intensional</a:t>
            </a:r>
            <a:r>
              <a:rPr lang="en-US" sz="1200" b="1" dirty="0">
                <a:solidFill>
                  <a:schemeClr val="tx1"/>
                </a:solidFill>
              </a:rPr>
              <a:t> (IF semantics).</a:t>
            </a:r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409575"/>
            <a:ext cx="7288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505150"/>
                </a:solidFill>
                <a:latin typeface="Arial" pitchFamily="34" charset="0"/>
              </a:rPr>
              <a:t>Phase 2: Triples Generation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685800" y="1099762"/>
            <a:ext cx="6410324" cy="485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b="1" dirty="0" err="1" smtClean="0">
                <a:solidFill>
                  <a:srgbClr val="5F5F5F"/>
                </a:solidFill>
              </a:rPr>
              <a:t>Inference</a:t>
            </a:r>
            <a:r>
              <a:rPr lang="it-IT" sz="2000" b="1" dirty="0" smtClean="0">
                <a:solidFill>
                  <a:srgbClr val="5F5F5F"/>
                </a:solidFill>
              </a:rPr>
              <a:t> </a:t>
            </a:r>
            <a:r>
              <a:rPr lang="it-IT" sz="2000" b="1" dirty="0" err="1" smtClean="0">
                <a:solidFill>
                  <a:srgbClr val="5F5F5F"/>
                </a:solidFill>
              </a:rPr>
              <a:t>rulebase</a:t>
            </a:r>
            <a:r>
              <a:rPr lang="it-IT" sz="2000" b="1" dirty="0" smtClean="0">
                <a:solidFill>
                  <a:srgbClr val="5F5F5F"/>
                </a:solidFill>
              </a:rPr>
              <a:t> </a:t>
            </a:r>
            <a:r>
              <a:rPr lang="it-IT" sz="2000" b="1" dirty="0" err="1" smtClean="0">
                <a:solidFill>
                  <a:srgbClr val="5F5F5F"/>
                </a:solidFill>
              </a:rPr>
              <a:t>chosen</a:t>
            </a:r>
            <a:r>
              <a:rPr lang="it-IT" sz="2000" b="1" dirty="0" smtClean="0">
                <a:solidFill>
                  <a:srgbClr val="5F5F5F"/>
                </a:solidFill>
              </a:rPr>
              <a:t> 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OWLSIF</a:t>
            </a:r>
            <a:r>
              <a:rPr lang="it-IT" sz="1200" dirty="0" smtClean="0"/>
              <a:t>	</a:t>
            </a:r>
          </a:p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2000" dirty="0" smtClean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b="1" dirty="0" smtClean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b="1" dirty="0" smtClean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b="1" dirty="0" smtClean="0">
              <a:solidFill>
                <a:srgbClr val="5F5F5F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b="1" dirty="0" err="1" smtClean="0">
                <a:solidFill>
                  <a:srgbClr val="5F5F5F"/>
                </a:solidFill>
              </a:rPr>
              <a:t>Optimizations</a:t>
            </a:r>
            <a:r>
              <a:rPr lang="it-IT" sz="2000" b="1" dirty="0" smtClean="0">
                <a:solidFill>
                  <a:srgbClr val="5F5F5F"/>
                </a:solidFill>
              </a:rPr>
              <a:t> </a:t>
            </a:r>
            <a:r>
              <a:rPr lang="it-IT" sz="2000" b="1" dirty="0" err="1" smtClean="0">
                <a:solidFill>
                  <a:srgbClr val="5F5F5F"/>
                </a:solidFill>
              </a:rPr>
              <a:t>applied</a:t>
            </a:r>
            <a:endParaRPr lang="it-IT" sz="2000" b="1" dirty="0" smtClean="0">
              <a:solidFill>
                <a:srgbClr val="5F5F5F"/>
              </a:solidFill>
            </a:endParaRPr>
          </a:p>
          <a:p>
            <a:pPr marL="1200150" lvl="1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5F5F5F"/>
                </a:solidFill>
              </a:rPr>
              <a:t>T</a:t>
            </a:r>
            <a:r>
              <a:rPr lang="it-IT" sz="2000" dirty="0" smtClean="0">
                <a:solidFill>
                  <a:srgbClr val="5F5F5F"/>
                </a:solidFill>
              </a:rPr>
              <a:t>riples </a:t>
            </a:r>
            <a:r>
              <a:rPr lang="it-IT" sz="2000" dirty="0">
                <a:solidFill>
                  <a:srgbClr val="5F5F5F"/>
                </a:solidFill>
              </a:rPr>
              <a:t>materialization </a:t>
            </a:r>
            <a:endParaRPr lang="it-IT" sz="2000" dirty="0" smtClean="0">
              <a:solidFill>
                <a:srgbClr val="5F5F5F"/>
              </a:solidFill>
            </a:endParaRP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5F5F5F"/>
                </a:solidFill>
              </a:rPr>
              <a:t>C</a:t>
            </a:r>
            <a:r>
              <a:rPr lang="it-IT" sz="2000" dirty="0" smtClean="0">
                <a:solidFill>
                  <a:srgbClr val="5F5F5F"/>
                </a:solidFill>
              </a:rPr>
              <a:t>onsiderable </a:t>
            </a:r>
            <a:r>
              <a:rPr lang="it-IT" sz="2000" dirty="0">
                <a:solidFill>
                  <a:srgbClr val="5F5F5F"/>
                </a:solidFill>
              </a:rPr>
              <a:t>reduction of response </a:t>
            </a:r>
            <a:r>
              <a:rPr lang="it-IT" sz="2000" dirty="0" smtClean="0">
                <a:solidFill>
                  <a:srgbClr val="5F5F5F"/>
                </a:solidFill>
              </a:rPr>
              <a:t>time</a:t>
            </a:r>
            <a:endParaRPr lang="it-IT" sz="2000" dirty="0">
              <a:solidFill>
                <a:srgbClr val="5F5F5F"/>
              </a:solidFill>
            </a:endParaRPr>
          </a:p>
          <a:p>
            <a:pPr marL="1200150" lvl="1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</a:rPr>
              <a:t>Definition of </a:t>
            </a:r>
            <a:r>
              <a:rPr lang="en-US" sz="2000" i="1" dirty="0">
                <a:solidFill>
                  <a:srgbClr val="5F5F5F"/>
                </a:solidFill>
              </a:rPr>
              <a:t>“ad </a:t>
            </a:r>
            <a:r>
              <a:rPr lang="en-US" sz="2000" i="1" dirty="0" smtClean="0">
                <a:solidFill>
                  <a:srgbClr val="5F5F5F"/>
                </a:solidFill>
              </a:rPr>
              <a:t>hoc” </a:t>
            </a:r>
            <a:r>
              <a:rPr lang="en-US" sz="2000" dirty="0" smtClean="0">
                <a:solidFill>
                  <a:srgbClr val="5F5F5F"/>
                </a:solidFill>
              </a:rPr>
              <a:t>inference </a:t>
            </a:r>
            <a:r>
              <a:rPr lang="en-US" sz="2000" dirty="0">
                <a:solidFill>
                  <a:srgbClr val="5F5F5F"/>
                </a:solidFill>
              </a:rPr>
              <a:t>rules </a:t>
            </a:r>
            <a:endParaRPr lang="en-US" sz="2000" dirty="0" smtClean="0">
              <a:solidFill>
                <a:srgbClr val="5F5F5F"/>
              </a:solidFill>
            </a:endParaRPr>
          </a:p>
          <a:p>
            <a:pPr marL="1200150" lvl="1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Storage of </a:t>
            </a:r>
            <a:r>
              <a:rPr lang="it-IT" sz="2000" dirty="0" err="1" smtClean="0">
                <a:solidFill>
                  <a:srgbClr val="5F5F5F"/>
                </a:solidFill>
              </a:rPr>
              <a:t>frequent</a:t>
            </a:r>
            <a:r>
              <a:rPr lang="it-IT" sz="2000" dirty="0" smtClean="0">
                <a:solidFill>
                  <a:srgbClr val="5F5F5F"/>
                </a:solidFill>
              </a:rPr>
              <a:t> </a:t>
            </a:r>
            <a:r>
              <a:rPr lang="it-IT" sz="2000" dirty="0" err="1" smtClean="0">
                <a:solidFill>
                  <a:srgbClr val="5F5F5F"/>
                </a:solidFill>
              </a:rPr>
              <a:t>queries</a:t>
            </a:r>
            <a:endParaRPr lang="it-IT" sz="1600" dirty="0">
              <a:solidFill>
                <a:srgbClr val="5F5F5F"/>
              </a:solidFill>
            </a:endParaRPr>
          </a:p>
          <a:p>
            <a:pPr lvl="3" indent="0" fontAlgn="base">
              <a:spcBef>
                <a:spcPct val="0"/>
              </a:spcBef>
              <a:spcAft>
                <a:spcPct val="0"/>
              </a:spcAft>
            </a:pPr>
            <a:endParaRPr lang="it-IT" sz="1200" b="1" dirty="0"/>
          </a:p>
          <a:p>
            <a:pPr lvl="2" indent="0" fontAlgn="base">
              <a:spcBef>
                <a:spcPct val="0"/>
              </a:spcBef>
              <a:spcAft>
                <a:spcPct val="0"/>
              </a:spcAft>
            </a:pPr>
            <a:endParaRPr lang="it-IT" sz="1200" b="1" dirty="0" smtClean="0"/>
          </a:p>
          <a:p>
            <a:pPr lvl="2" indent="0"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dirty="0"/>
              <a:t/>
            </a:r>
            <a:br>
              <a:rPr lang="it-IT" sz="1200" b="1" dirty="0"/>
            </a:br>
            <a:endParaRPr lang="it-IT" sz="2000" dirty="0">
              <a:solidFill>
                <a:srgbClr val="5F5F5F"/>
              </a:solidFill>
            </a:endParaRPr>
          </a:p>
        </p:txBody>
      </p:sp>
      <p:sp>
        <p:nvSpPr>
          <p:cNvPr id="7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23887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  <a:p>
            <a:endParaRPr lang="it-IT" sz="1600" dirty="0">
              <a:solidFill>
                <a:srgbClr val="5051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15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574426"/>
            <a:ext cx="44497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umetto 2 8"/>
          <p:cNvSpPr/>
          <p:nvPr/>
        </p:nvSpPr>
        <p:spPr>
          <a:xfrm>
            <a:off x="1854063" y="2186876"/>
            <a:ext cx="1149621" cy="612648"/>
          </a:xfrm>
          <a:prstGeom prst="wedgeRoundRectCallout">
            <a:avLst>
              <a:gd name="adj1" fmla="val 149813"/>
              <a:gd name="adj2" fmla="val -89864"/>
              <a:gd name="adj3" fmla="val 16667"/>
            </a:avLst>
          </a:prstGeom>
          <a:solidFill>
            <a:srgbClr val="E5CD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smtClean="0">
                <a:solidFill>
                  <a:schemeClr val="tx1"/>
                </a:solidFill>
              </a:rPr>
              <a:t>OWL </a:t>
            </a:r>
            <a:r>
              <a:rPr lang="it-IT" sz="1100" dirty="0">
                <a:solidFill>
                  <a:schemeClr val="tx1"/>
                </a:solidFill>
              </a:rPr>
              <a:t>with IF </a:t>
            </a:r>
            <a:r>
              <a:rPr lang="it-IT" sz="1100" dirty="0" err="1" smtClean="0">
                <a:solidFill>
                  <a:schemeClr val="tx1"/>
                </a:solidFill>
              </a:rPr>
              <a:t>Semantic</a:t>
            </a:r>
            <a:r>
              <a:rPr lang="it-IT" sz="1100" dirty="0" smtClean="0">
                <a:solidFill>
                  <a:schemeClr val="tx1"/>
                </a:solidFill>
              </a:rPr>
              <a:t> </a:t>
            </a:r>
            <a:endParaRPr lang="it-I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52550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Phase 3: LOD Publishing </a:t>
            </a:r>
            <a:endParaRPr lang="it-IT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68325" y="1162050"/>
            <a:ext cx="3546475" cy="48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hangingPunct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Three </a:t>
            </a:r>
            <a:r>
              <a:rPr lang="en-US" dirty="0">
                <a:solidFill>
                  <a:srgbClr val="505150"/>
                </a:solidFill>
              </a:rPr>
              <a:t>access points to cover the requirements of the different possible </a:t>
            </a:r>
            <a:r>
              <a:rPr lang="en-US" dirty="0" smtClean="0">
                <a:solidFill>
                  <a:srgbClr val="505150"/>
                </a:solidFill>
              </a:rPr>
              <a:t>users:</a:t>
            </a:r>
          </a:p>
          <a:p>
            <a:pPr hangingPunct="0"/>
            <a:endParaRPr lang="en-US" dirty="0" smtClean="0">
              <a:solidFill>
                <a:srgbClr val="505150"/>
              </a:solidFill>
            </a:endParaRPr>
          </a:p>
          <a:p>
            <a:pPr marL="1028700" lvl="1" hangingPunct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SPARQL endpoint</a:t>
            </a:r>
          </a:p>
          <a:p>
            <a:pPr marL="1371600" lvl="1" indent="-342900" hangingPunct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Advanced users</a:t>
            </a:r>
          </a:p>
          <a:p>
            <a:pPr marL="1371600" lvl="1" indent="-342900" hangingPunct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Machine-to-machine communications</a:t>
            </a:r>
          </a:p>
          <a:p>
            <a:pPr marL="1028700" lvl="1" indent="0" hangingPunct="0"/>
            <a:endParaRPr lang="en-US" dirty="0" smtClean="0">
              <a:solidFill>
                <a:srgbClr val="505150"/>
              </a:solidFill>
            </a:endParaRPr>
          </a:p>
          <a:p>
            <a:pPr marL="1085850" lvl="1" indent="-342900" hangingPunct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Linked </a:t>
            </a:r>
            <a:r>
              <a:rPr lang="en-US" dirty="0">
                <a:solidFill>
                  <a:srgbClr val="505150"/>
                </a:solidFill>
              </a:rPr>
              <a:t>Data Interface (Faceted/Graph browser) </a:t>
            </a:r>
            <a:endParaRPr lang="en-US" dirty="0" smtClean="0">
              <a:solidFill>
                <a:srgbClr val="505150"/>
              </a:solidFill>
            </a:endParaRPr>
          </a:p>
          <a:p>
            <a:pPr marL="1371600" lvl="1" indent="-342900" hangingPunct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 </a:t>
            </a:r>
            <a:r>
              <a:rPr lang="en-US" dirty="0" smtClean="0">
                <a:solidFill>
                  <a:srgbClr val="505150"/>
                </a:solidFill>
              </a:rPr>
              <a:t>Basic users </a:t>
            </a:r>
          </a:p>
          <a:p>
            <a:pPr marL="1028700" lvl="1" indent="0" hangingPunct="0"/>
            <a:endParaRPr lang="en-US" dirty="0" smtClean="0">
              <a:solidFill>
                <a:srgbClr val="505150"/>
              </a:solidFill>
            </a:endParaRPr>
          </a:p>
          <a:p>
            <a:pPr marL="1028700" lvl="1" hangingPunct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A</a:t>
            </a:r>
            <a:r>
              <a:rPr lang="en-US" dirty="0" smtClean="0">
                <a:solidFill>
                  <a:srgbClr val="505150"/>
                </a:solidFill>
              </a:rPr>
              <a:t>d-hoc </a:t>
            </a:r>
            <a:r>
              <a:rPr lang="en-US" dirty="0">
                <a:solidFill>
                  <a:srgbClr val="505150"/>
                </a:solidFill>
              </a:rPr>
              <a:t>GUI for datasets </a:t>
            </a:r>
            <a:r>
              <a:rPr lang="en-US" dirty="0" smtClean="0">
                <a:solidFill>
                  <a:srgbClr val="505150"/>
                </a:solidFill>
              </a:rPr>
              <a:t>downloading</a:t>
            </a:r>
          </a:p>
          <a:p>
            <a:pPr marL="1314450" lvl="1" hangingPunct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 </a:t>
            </a:r>
            <a:r>
              <a:rPr lang="en-US" dirty="0" smtClean="0">
                <a:solidFill>
                  <a:srgbClr val="505150"/>
                </a:solidFill>
              </a:rPr>
              <a:t>Basic users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229350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16</a:t>
            </a:fld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27" y="1800226"/>
            <a:ext cx="5057273" cy="40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0788" y="422573"/>
            <a:ext cx="8229600" cy="691852"/>
          </a:xfrm>
          <a:ln w="12700">
            <a:noFill/>
          </a:ln>
        </p:spPr>
        <p:txBody>
          <a:bodyPr/>
          <a:lstStyle/>
          <a:p>
            <a:r>
              <a:rPr lang="en-US" sz="3200" dirty="0" smtClean="0"/>
              <a:t>Technological Environment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457200" y="4048125"/>
            <a:ext cx="8229600" cy="88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Data 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Storage</a:t>
            </a:r>
            <a:endParaRPr lang="en-US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57200" y="2371725"/>
            <a:ext cx="8229600" cy="1676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Application</a:t>
            </a:r>
            <a:endParaRPr lang="en-US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457200" y="1420993"/>
            <a:ext cx="8229600" cy="94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Aharoni" pitchFamily="2" charset="-79"/>
                <a:cs typeface="Aharoni" pitchFamily="2" charset="-79"/>
              </a:rPr>
              <a:t>GUI</a:t>
            </a:r>
            <a:endParaRPr lang="en-US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Callout con freccia in su 21"/>
          <p:cNvSpPr/>
          <p:nvPr/>
        </p:nvSpPr>
        <p:spPr>
          <a:xfrm>
            <a:off x="866774" y="5181600"/>
            <a:ext cx="2790827" cy="7620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Technological Stack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Callout con freccia in su 22"/>
          <p:cNvSpPr/>
          <p:nvPr/>
        </p:nvSpPr>
        <p:spPr>
          <a:xfrm>
            <a:off x="5648324" y="5181600"/>
            <a:ext cx="2790827" cy="7620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Functional Stack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77808" y="4118740"/>
            <a:ext cx="3148600" cy="744593"/>
          </a:xfrm>
          <a:prstGeom prst="rect">
            <a:avLst/>
          </a:prstGeom>
          <a:ln cap="rnd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461890" y="4118740"/>
            <a:ext cx="3154465" cy="744593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Triple Store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461891" y="3656487"/>
            <a:ext cx="3154464" cy="36837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to RDF Engine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77808" y="3656488"/>
            <a:ext cx="3160396" cy="368375"/>
          </a:xfrm>
          <a:prstGeom prst="rect">
            <a:avLst/>
          </a:prstGeom>
          <a:ln cap="rnd"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(R2RML)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577807" y="2944813"/>
            <a:ext cx="3152845" cy="638696"/>
          </a:xfrm>
          <a:prstGeom prst="rect">
            <a:avLst/>
          </a:prstGeom>
          <a:ln cap="rnd"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5461891" y="2944813"/>
            <a:ext cx="3154795" cy="638696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Reasoning Engine</a:t>
            </a:r>
            <a:endParaRPr lang="en-US" sz="16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5461891" y="2386273"/>
            <a:ext cx="3154464" cy="482853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u="none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SPARQL Endpoint</a:t>
            </a:r>
            <a:endParaRPr lang="en-US" sz="160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577807" y="2383610"/>
            <a:ext cx="3176009" cy="482853"/>
          </a:xfrm>
          <a:prstGeom prst="rect">
            <a:avLst/>
          </a:prstGeom>
          <a:ln cap="rnd"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u="none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Joseki API</a:t>
            </a:r>
            <a:endParaRPr lang="en-US" sz="1600" u="none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461891" y="1539479"/>
            <a:ext cx="1452759" cy="74459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&amp; HTML/LOD Interface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7059309" y="1539479"/>
            <a:ext cx="1547878" cy="744593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for queries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577807" y="1539479"/>
            <a:ext cx="1468043" cy="744593"/>
          </a:xfrm>
          <a:prstGeom prst="rect">
            <a:avLst/>
          </a:prstGeom>
          <a:ln cap="rnd"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matte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Pubby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2180774" y="1539479"/>
            <a:ext cx="1566667" cy="744593"/>
          </a:xfrm>
          <a:prstGeom prst="rect">
            <a:avLst/>
          </a:prstGeom>
          <a:ln cap="rnd"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/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Design &amp; Development 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229350" cy="365125"/>
          </a:xfrm>
        </p:spPr>
        <p:txBody>
          <a:bodyPr/>
          <a:lstStyle/>
          <a:p>
            <a:r>
              <a:rPr lang="it-IT" sz="1600" dirty="0"/>
              <a:t>Monica Scannapieco, SemStat2014, Riva del Garda 19/10/2014</a:t>
            </a:r>
          </a:p>
        </p:txBody>
      </p:sp>
    </p:spTree>
    <p:extLst>
      <p:ext uri="{BB962C8B-B14F-4D97-AF65-F5344CB8AC3E}">
        <p14:creationId xmlns:p14="http://schemas.microsoft.com/office/powerpoint/2010/main" val="6321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409575"/>
            <a:ext cx="72882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Performances</a:t>
            </a:r>
            <a:endParaRPr lang="en-US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3169675"/>
              </p:ext>
            </p:extLst>
          </p:nvPr>
        </p:nvGraphicFramePr>
        <p:xfrm>
          <a:off x="1704975" y="1266825"/>
          <a:ext cx="64103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69050"/>
            <a:ext cx="6096001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72474" y="6356350"/>
            <a:ext cx="438151" cy="365125"/>
          </a:xfrm>
        </p:spPr>
        <p:txBody>
          <a:bodyPr/>
          <a:lstStyle/>
          <a:p>
            <a:fld id="{E0C751B5-631A-9242-B635-C18491BE6C62}" type="slidenum">
              <a:rPr lang="it-IT" sz="1400" smtClean="0">
                <a:solidFill>
                  <a:srgbClr val="505150"/>
                </a:solidFill>
              </a:rPr>
              <a:t>18</a:t>
            </a:fld>
            <a:endParaRPr lang="it-IT" sz="1400" dirty="0">
              <a:solidFill>
                <a:srgbClr val="50515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598801" y="998577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Million of triples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5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52550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36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Concluding</a:t>
            </a:r>
            <a:r>
              <a:rPr lang="it-IT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dirty="0" err="1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Remarks</a:t>
            </a:r>
            <a:endParaRPr lang="it-IT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615951" y="1256953"/>
            <a:ext cx="5403849" cy="40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Cens-LOD is the first production process that deploys Istat data on an Istat SPARQL Endpoint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2014: Publication of CensPop and Territory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2015: Addresses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000" dirty="0" smtClean="0">
              <a:solidFill>
                <a:srgbClr val="5F5F5F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5F5F5F"/>
                </a:solidFill>
              </a:rPr>
              <a:t>LOD-</a:t>
            </a:r>
            <a:r>
              <a:rPr lang="it-IT" sz="2000" dirty="0" err="1">
                <a:solidFill>
                  <a:srgbClr val="5F5F5F"/>
                </a:solidFill>
              </a:rPr>
              <a:t>based</a:t>
            </a:r>
            <a:r>
              <a:rPr lang="it-IT" sz="2000" dirty="0">
                <a:solidFill>
                  <a:srgbClr val="5F5F5F"/>
                </a:solidFill>
              </a:rPr>
              <a:t> data </a:t>
            </a:r>
            <a:r>
              <a:rPr lang="it-IT" sz="2000" dirty="0" err="1">
                <a:solidFill>
                  <a:srgbClr val="5F5F5F"/>
                </a:solidFill>
              </a:rPr>
              <a:t>dissemination</a:t>
            </a:r>
            <a:r>
              <a:rPr lang="it-IT" sz="2000" dirty="0">
                <a:solidFill>
                  <a:srgbClr val="5F5F5F"/>
                </a:solidFill>
              </a:rPr>
              <a:t> </a:t>
            </a:r>
            <a:r>
              <a:rPr lang="it-IT" sz="2000" dirty="0" err="1">
                <a:solidFill>
                  <a:srgbClr val="5F5F5F"/>
                </a:solidFill>
              </a:rPr>
              <a:t>will</a:t>
            </a:r>
            <a:r>
              <a:rPr lang="it-IT" sz="2000" dirty="0">
                <a:solidFill>
                  <a:srgbClr val="5F5F5F"/>
                </a:solidFill>
              </a:rPr>
              <a:t> </a:t>
            </a:r>
            <a:r>
              <a:rPr lang="it-IT" sz="2000" dirty="0" err="1">
                <a:solidFill>
                  <a:srgbClr val="5F5F5F"/>
                </a:solidFill>
              </a:rPr>
              <a:t>allow</a:t>
            </a:r>
            <a:r>
              <a:rPr lang="it-IT" sz="2000" dirty="0" smtClean="0">
                <a:solidFill>
                  <a:srgbClr val="5F5F5F"/>
                </a:solidFill>
              </a:rPr>
              <a:t>: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Machine-to-machine data provisioning by Istat (currently only SDMX datasets)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err="1" smtClean="0">
                <a:solidFill>
                  <a:srgbClr val="5F5F5F"/>
                </a:solidFill>
              </a:rPr>
              <a:t>Widening</a:t>
            </a:r>
            <a:r>
              <a:rPr lang="it-IT" sz="2000" dirty="0" smtClean="0">
                <a:solidFill>
                  <a:srgbClr val="5F5F5F"/>
                </a:solidFill>
              </a:rPr>
              <a:t> the </a:t>
            </a:r>
            <a:r>
              <a:rPr lang="it-IT" sz="2000" dirty="0" err="1" smtClean="0">
                <a:solidFill>
                  <a:srgbClr val="5F5F5F"/>
                </a:solidFill>
              </a:rPr>
              <a:t>range</a:t>
            </a:r>
            <a:r>
              <a:rPr lang="it-IT" sz="2000" dirty="0" smtClean="0">
                <a:solidFill>
                  <a:srgbClr val="5F5F5F"/>
                </a:solidFill>
              </a:rPr>
              <a:t> of Istat data </a:t>
            </a:r>
            <a:r>
              <a:rPr lang="it-IT" sz="2000" dirty="0" err="1" smtClean="0">
                <a:solidFill>
                  <a:srgbClr val="5F5F5F"/>
                </a:solidFill>
              </a:rPr>
              <a:t>users</a:t>
            </a:r>
            <a:endParaRPr lang="it-IT" sz="2000" dirty="0" smtClean="0">
              <a:solidFill>
                <a:srgbClr val="5F5F5F"/>
              </a:solidFill>
            </a:endParaRP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5F5F5F"/>
                </a:solidFill>
              </a:rPr>
              <a:t>Improving efficiency of data exchange flows with Italian administrations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19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7" y="2481089"/>
            <a:ext cx="272503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57019" y="1256953"/>
            <a:ext cx="3786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7F142A"/>
                </a:solidFill>
              </a:rPr>
              <a:t>…and much more </a:t>
            </a:r>
            <a:r>
              <a:rPr lang="it-IT" sz="2000" dirty="0">
                <a:solidFill>
                  <a:srgbClr val="7F142A"/>
                </a:solidFill>
                <a:sym typeface="Wingdings" pitchFamily="2" charset="2"/>
              </a:rPr>
              <a:t>: like having the knowledge </a:t>
            </a:r>
            <a:r>
              <a:rPr lang="it-IT" sz="2000" dirty="0" smtClean="0">
                <a:solidFill>
                  <a:srgbClr val="7F142A"/>
                </a:solidFill>
                <a:sym typeface="Wingdings" pitchFamily="2" charset="2"/>
              </a:rPr>
              <a:t>«Eaten»</a:t>
            </a:r>
            <a:endParaRPr lang="it-IT" sz="2000" dirty="0">
              <a:solidFill>
                <a:srgbClr val="7F142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0757" y="5113436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505150"/>
                </a:solidFill>
              </a:rPr>
              <a:t>By </a:t>
            </a:r>
            <a:r>
              <a:rPr lang="it-IT" sz="1100" dirty="0">
                <a:solidFill>
                  <a:srgbClr val="505150"/>
                </a:solidFill>
              </a:rPr>
              <a:t>Mark Johnstone</a:t>
            </a:r>
            <a:r>
              <a:rPr lang="it-IT" sz="1400" dirty="0">
                <a:solidFill>
                  <a:srgbClr val="505150"/>
                </a:solidFill>
              </a:rPr>
              <a:t> </a:t>
            </a:r>
          </a:p>
        </p:txBody>
      </p:sp>
      <p:sp>
        <p:nvSpPr>
          <p:cNvPr id="12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69050"/>
            <a:ext cx="6096001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</p:spTree>
    <p:extLst>
      <p:ext uri="{BB962C8B-B14F-4D97-AF65-F5344CB8AC3E}">
        <p14:creationId xmlns:p14="http://schemas.microsoft.com/office/powerpoint/2010/main" val="31085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826"/>
          </a:xfrm>
        </p:spPr>
        <p:txBody>
          <a:bodyPr/>
          <a:lstStyle/>
          <a:p>
            <a:r>
              <a:rPr lang="it-IT" dirty="0" err="1" smtClean="0"/>
              <a:t>NSIs</a:t>
            </a:r>
            <a:r>
              <a:rPr lang="it-IT" dirty="0" smtClean="0"/>
              <a:t> &amp; LOD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6964" y="938308"/>
            <a:ext cx="7462422" cy="225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NSIs produce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Data dissemination is a fundamental phase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Different models are adopted by NSIs to represent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DDI (Document Data Initiative) (1995)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Neuchâtel model (2004)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SDMX (Statistical Data and Metadata Exchange) (2004)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GSIM </a:t>
            </a:r>
            <a:r>
              <a:rPr lang="en-US" sz="1800" dirty="0"/>
              <a:t>(Generic Statistical Information Model</a:t>
            </a:r>
            <a:r>
              <a:rPr lang="en-US" sz="1800" dirty="0" smtClean="0"/>
              <a:t>) (2013)</a:t>
            </a:r>
            <a:r>
              <a:rPr lang="en-US" sz="2000" dirty="0" smtClean="0"/>
              <a:t>                    </a:t>
            </a:r>
          </a:p>
          <a:p>
            <a:endParaRPr lang="en-GB" sz="2400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543675" cy="365125"/>
          </a:xfrm>
        </p:spPr>
        <p:txBody>
          <a:bodyPr/>
          <a:lstStyle/>
          <a:p>
            <a:r>
              <a:rPr lang="it-IT" dirty="0" smtClean="0"/>
              <a:t>Monica Scannapieco, SemStat2014, Riva del Garda 19/10/2014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2051" name="Picture 3" descr="C:\Users\tosco\AppData\Local\Microsoft\Windows\Temporary Internet Files\Content.IE5\AB8E724D\MC90044188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05" y="4315324"/>
            <a:ext cx="524605" cy="7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sco\AppData\Local\Microsoft\Windows\Temporary Internet Files\Content.IE5\DKMZQJYB\MC900299691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27" y="3682093"/>
            <a:ext cx="1253039" cy="9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4150" y="5102763"/>
            <a:ext cx="74121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Among NSIs </a:t>
            </a:r>
            <a:r>
              <a:rPr lang="en-US" dirty="0">
                <a:solidFill>
                  <a:srgbClr val="505150"/>
                </a:solidFill>
              </a:rPr>
              <a:t>who published data in LOD </a:t>
            </a:r>
            <a:r>
              <a:rPr lang="en-US" dirty="0" smtClean="0">
                <a:solidFill>
                  <a:srgbClr val="505150"/>
                </a:solidFill>
              </a:rPr>
              <a:t>format</a:t>
            </a:r>
            <a:r>
              <a:rPr lang="en-US" dirty="0">
                <a:solidFill>
                  <a:srgbClr val="505150"/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rgbClr val="505150"/>
                </a:solidFill>
              </a:rPr>
              <a:t>Istat</a:t>
            </a:r>
            <a:r>
              <a:rPr lang="en-US" dirty="0">
                <a:solidFill>
                  <a:srgbClr val="505150"/>
                </a:solidFill>
              </a:rPr>
              <a:t> (Italy), INSEE (France), ABS (Australia), </a:t>
            </a:r>
            <a:r>
              <a:rPr lang="en-US" dirty="0" err="1">
                <a:solidFill>
                  <a:srgbClr val="505150"/>
                </a:solidFill>
              </a:rPr>
              <a:t>EL.Stat</a:t>
            </a:r>
            <a:r>
              <a:rPr lang="en-US" dirty="0">
                <a:solidFill>
                  <a:srgbClr val="505150"/>
                </a:solidFill>
              </a:rPr>
              <a:t> (Greece), CSO (Ireland) </a:t>
            </a:r>
          </a:p>
          <a:p>
            <a:r>
              <a:rPr lang="en-US" sz="2000" dirty="0" smtClean="0">
                <a:solidFill>
                  <a:srgbClr val="505150"/>
                </a:solidFill>
                <a:sym typeface="Wingdings" panose="05000000000000000000" pitchFamily="2" charset="2"/>
              </a:rPr>
              <a:t>  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150" y="4400577"/>
            <a:ext cx="642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505150"/>
                </a:solidFill>
              </a:rPr>
              <a:t>Data dissemination in LOD format </a:t>
            </a:r>
            <a:r>
              <a:rPr lang="it-IT" dirty="0" smtClean="0">
                <a:solidFill>
                  <a:srgbClr val="505150"/>
                </a:solidFill>
              </a:rPr>
              <a:t>!</a:t>
            </a:r>
            <a:endParaRPr lang="it-IT" dirty="0">
              <a:solidFill>
                <a:srgbClr val="505150"/>
              </a:solidFill>
            </a:endParaRPr>
          </a:p>
          <a:p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684150" y="3800475"/>
            <a:ext cx="7804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Need to broaden the dissemination to non-statistical users</a:t>
            </a:r>
            <a:r>
              <a:rPr lang="en-US" dirty="0">
                <a:solidFill>
                  <a:srgbClr val="505150"/>
                </a:solidFill>
                <a:sym typeface="Wingdings" panose="05000000000000000000" pitchFamily="2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46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598" y="427038"/>
            <a:ext cx="8963026" cy="754603"/>
          </a:xfrm>
        </p:spPr>
        <p:txBody>
          <a:bodyPr/>
          <a:lstStyle/>
          <a:p>
            <a:r>
              <a:rPr lang="en-US" dirty="0" err="1" smtClean="0"/>
              <a:t>Istat</a:t>
            </a:r>
            <a:r>
              <a:rPr lang="en-US" dirty="0" smtClean="0"/>
              <a:t> SDMX-based Data Dissemination - 1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1878" y="895912"/>
            <a:ext cx="8229600" cy="5295899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448425" cy="365125"/>
          </a:xfrm>
        </p:spPr>
        <p:txBody>
          <a:bodyPr/>
          <a:lstStyle/>
          <a:p>
            <a:r>
              <a:rPr lang="it-IT" dirty="0"/>
              <a:t>Monica Scannapieco, SemStat2014, Riva del Garda 19/10/2014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32142" y="849896"/>
            <a:ext cx="7418463" cy="45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1600" dirty="0">
              <a:solidFill>
                <a:srgbClr val="5F5F5F"/>
              </a:solidFill>
            </a:endParaRPr>
          </a:p>
          <a:p>
            <a:pPr marL="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5F5F5F"/>
              </a:solidFill>
            </a:endParaRPr>
          </a:p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1600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it-IT" sz="2000" dirty="0">
              <a:solidFill>
                <a:srgbClr val="5F5F5F"/>
              </a:solidFill>
            </a:endParaRPr>
          </a:p>
        </p:txBody>
      </p:sp>
      <p:grpSp>
        <p:nvGrpSpPr>
          <p:cNvPr id="78" name="Gruppo 77"/>
          <p:cNvGrpSpPr/>
          <p:nvPr/>
        </p:nvGrpSpPr>
        <p:grpSpPr>
          <a:xfrm>
            <a:off x="457200" y="1720538"/>
            <a:ext cx="2716134" cy="3522980"/>
            <a:chOff x="487363" y="1390650"/>
            <a:chExt cx="2859088" cy="3708400"/>
          </a:xfrm>
        </p:grpSpPr>
        <p:sp>
          <p:nvSpPr>
            <p:cNvPr id="91" name="Rettangolo arrotondato 38"/>
            <p:cNvSpPr>
              <a:spLocks noChangeArrowheads="1"/>
            </p:cNvSpPr>
            <p:nvPr/>
          </p:nvSpPr>
          <p:spPr bwMode="auto">
            <a:xfrm>
              <a:off x="487363" y="1390650"/>
              <a:ext cx="2859088" cy="3708400"/>
            </a:xfrm>
            <a:prstGeom prst="roundRect">
              <a:avLst>
                <a:gd name="adj" fmla="val 2541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it-IT" altLang="it-IT" dirty="0" smtClean="0"/>
                <a:t>NSI-DATA</a:t>
              </a:r>
            </a:p>
          </p:txBody>
        </p:sp>
        <p:grpSp>
          <p:nvGrpSpPr>
            <p:cNvPr id="92" name="Group 78"/>
            <p:cNvGrpSpPr>
              <a:grpSpLocks/>
            </p:cNvGrpSpPr>
            <p:nvPr/>
          </p:nvGrpSpPr>
          <p:grpSpPr bwMode="auto">
            <a:xfrm>
              <a:off x="576263" y="1908175"/>
              <a:ext cx="752475" cy="1401763"/>
              <a:chOff x="1195" y="2429"/>
              <a:chExt cx="474" cy="883"/>
            </a:xfrm>
          </p:grpSpPr>
          <p:sp>
            <p:nvSpPr>
              <p:cNvPr id="95" name="AutoShape 49"/>
              <p:cNvSpPr>
                <a:spLocks noChangeArrowheads="1"/>
              </p:cNvSpPr>
              <p:nvPr/>
            </p:nvSpPr>
            <p:spPr bwMode="auto">
              <a:xfrm>
                <a:off x="1195" y="2429"/>
                <a:ext cx="348" cy="370"/>
              </a:xfrm>
              <a:prstGeom prst="foldedCorner">
                <a:avLst>
                  <a:gd name="adj" fmla="val 125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it-IT" altLang="it-IT" sz="1400"/>
                  <a:t>.txt</a:t>
                </a:r>
              </a:p>
            </p:txBody>
          </p:sp>
          <p:sp>
            <p:nvSpPr>
              <p:cNvPr id="96" name="AutoShape 50"/>
              <p:cNvSpPr>
                <a:spLocks noChangeArrowheads="1"/>
              </p:cNvSpPr>
              <p:nvPr/>
            </p:nvSpPr>
            <p:spPr bwMode="auto">
              <a:xfrm>
                <a:off x="1255" y="2645"/>
                <a:ext cx="352" cy="370"/>
              </a:xfrm>
              <a:prstGeom prst="foldedCorner">
                <a:avLst>
                  <a:gd name="adj" fmla="val 125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it-IT" altLang="it-IT" sz="1100"/>
                  <a:t>Gesmes</a:t>
                </a:r>
              </a:p>
              <a:p>
                <a:pPr algn="ctr" eaLnBrk="1" hangingPunct="1"/>
                <a:r>
                  <a:rPr lang="it-IT" altLang="it-IT" sz="1100"/>
                  <a:t>file</a:t>
                </a:r>
              </a:p>
            </p:txBody>
          </p:sp>
          <p:sp>
            <p:nvSpPr>
              <p:cNvPr id="97" name="AutoShape 50"/>
              <p:cNvSpPr>
                <a:spLocks noChangeArrowheads="1"/>
              </p:cNvSpPr>
              <p:nvPr/>
            </p:nvSpPr>
            <p:spPr bwMode="auto">
              <a:xfrm>
                <a:off x="1318" y="2942"/>
                <a:ext cx="351" cy="370"/>
              </a:xfrm>
              <a:prstGeom prst="foldedCorner">
                <a:avLst>
                  <a:gd name="adj" fmla="val 125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it-IT" altLang="it-IT" sz="1400"/>
                  <a:t>Excel</a:t>
                </a:r>
              </a:p>
            </p:txBody>
          </p:sp>
        </p:grpSp>
        <p:sp>
          <p:nvSpPr>
            <p:cNvPr id="93" name="Freccia a destra con strisce 92"/>
            <p:cNvSpPr/>
            <p:nvPr/>
          </p:nvSpPr>
          <p:spPr bwMode="auto">
            <a:xfrm>
              <a:off x="1368426" y="2838450"/>
              <a:ext cx="533400" cy="457200"/>
            </a:xfrm>
            <a:prstGeom prst="striped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94" name="Cilindro 93"/>
            <p:cNvSpPr/>
            <p:nvPr/>
          </p:nvSpPr>
          <p:spPr>
            <a:xfrm>
              <a:off x="1973263" y="1963738"/>
              <a:ext cx="825500" cy="294005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DB</a:t>
              </a:r>
            </a:p>
          </p:txBody>
        </p:sp>
      </p:grpSp>
      <p:sp>
        <p:nvSpPr>
          <p:cNvPr id="79" name="Rounded Rectangle 17"/>
          <p:cNvSpPr/>
          <p:nvPr/>
        </p:nvSpPr>
        <p:spPr>
          <a:xfrm>
            <a:off x="2182612" y="3217124"/>
            <a:ext cx="1983821" cy="626326"/>
          </a:xfrm>
          <a:prstGeom prst="roundRect">
            <a:avLst/>
          </a:prstGeom>
          <a:solidFill>
            <a:srgbClr val="13317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540000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 </a:t>
            </a:r>
            <a:r>
              <a:rPr lang="fr-B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 Web </a:t>
            </a:r>
            <a:r>
              <a:rPr lang="fr-B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80" name="Freccia a sinistra 46"/>
          <p:cNvSpPr>
            <a:spLocks noChangeArrowheads="1"/>
          </p:cNvSpPr>
          <p:nvPr/>
        </p:nvSpPr>
        <p:spPr bwMode="auto">
          <a:xfrm>
            <a:off x="3968114" y="2794323"/>
            <a:ext cx="1307545" cy="352901"/>
          </a:xfrm>
          <a:prstGeom prst="leftArrow">
            <a:avLst>
              <a:gd name="adj1" fmla="val 50000"/>
              <a:gd name="adj2" fmla="val 5000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it-IT" b="1"/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4536679" y="2371725"/>
            <a:ext cx="529351" cy="817727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1400" dirty="0" smtClean="0"/>
              <a:t>SDMX</a:t>
            </a:r>
          </a:p>
          <a:p>
            <a:pPr algn="ctr" eaLnBrk="1" hangingPunct="1"/>
            <a:r>
              <a:rPr lang="it-IT" altLang="it-IT" sz="1400" dirty="0" smtClean="0"/>
              <a:t>Query</a:t>
            </a:r>
          </a:p>
          <a:p>
            <a:pPr algn="ctr" eaLnBrk="1" hangingPunct="1"/>
            <a:r>
              <a:rPr lang="it-IT" altLang="it-IT" sz="1400" dirty="0" smtClean="0"/>
              <a:t> </a:t>
            </a:r>
            <a:endParaRPr lang="it-IT" altLang="it-IT" sz="1400" dirty="0"/>
          </a:p>
        </p:txBody>
      </p:sp>
      <p:grpSp>
        <p:nvGrpSpPr>
          <p:cNvPr id="6" name="Gruppo 5"/>
          <p:cNvGrpSpPr/>
          <p:nvPr/>
        </p:nvGrpSpPr>
        <p:grpSpPr>
          <a:xfrm>
            <a:off x="3497580" y="3755037"/>
            <a:ext cx="2078197" cy="564039"/>
            <a:chOff x="3497580" y="3755037"/>
            <a:chExt cx="2078197" cy="564039"/>
          </a:xfrm>
        </p:grpSpPr>
        <p:sp>
          <p:nvSpPr>
            <p:cNvPr id="82" name="Freccia a sinistra 48"/>
            <p:cNvSpPr>
              <a:spLocks noChangeArrowheads="1"/>
            </p:cNvSpPr>
            <p:nvPr/>
          </p:nvSpPr>
          <p:spPr bwMode="auto">
            <a:xfrm rot="10800000">
              <a:off x="3497580" y="3860607"/>
              <a:ext cx="2078197" cy="352901"/>
            </a:xfrm>
            <a:prstGeom prst="leftArrow">
              <a:avLst>
                <a:gd name="adj1" fmla="val 50000"/>
                <a:gd name="adj2" fmla="val 50003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it-IT" b="1"/>
            </a:p>
          </p:txBody>
        </p:sp>
        <p:sp>
          <p:nvSpPr>
            <p:cNvPr id="83" name="AutoShape 50"/>
            <p:cNvSpPr>
              <a:spLocks noChangeArrowheads="1"/>
            </p:cNvSpPr>
            <p:nvPr/>
          </p:nvSpPr>
          <p:spPr bwMode="auto">
            <a:xfrm>
              <a:off x="4076697" y="3755037"/>
              <a:ext cx="529352" cy="564039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it-IT" altLang="it-IT" sz="1400" dirty="0" smtClean="0"/>
                <a:t>RDF</a:t>
              </a:r>
              <a:endParaRPr lang="it-IT" altLang="it-IT" sz="1400" dirty="0"/>
            </a:p>
            <a:p>
              <a:pPr algn="ctr" eaLnBrk="1" hangingPunct="1"/>
              <a:r>
                <a:rPr lang="it-IT" altLang="it-IT" sz="1400" dirty="0"/>
                <a:t>data </a:t>
              </a:r>
            </a:p>
          </p:txBody>
        </p:sp>
      </p:grpSp>
      <p:sp>
        <p:nvSpPr>
          <p:cNvPr id="87" name="CasellaDiTesto 5"/>
          <p:cNvSpPr txBox="1">
            <a:spLocks noChangeArrowheads="1"/>
          </p:cNvSpPr>
          <p:nvPr/>
        </p:nvSpPr>
        <p:spPr bwMode="auto">
          <a:xfrm>
            <a:off x="5632129" y="2514665"/>
            <a:ext cx="20443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it-IT" sz="1800" dirty="0" smtClean="0">
                <a:solidFill>
                  <a:schemeClr val="tx2"/>
                </a:solidFill>
              </a:rPr>
              <a:t>User from Statistical Business Domain</a:t>
            </a:r>
            <a:endParaRPr lang="en-US" altLang="it-IT" sz="1800" dirty="0">
              <a:solidFill>
                <a:schemeClr val="tx2"/>
              </a:solidFill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3246476" y="2828255"/>
            <a:ext cx="1007429" cy="3544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Content </a:t>
            </a:r>
            <a:r>
              <a:rPr lang="it-IT" sz="1100" b="1" dirty="0" err="1" smtClean="0">
                <a:solidFill>
                  <a:schemeClr val="tx1"/>
                </a:solidFill>
              </a:rPr>
              <a:t>Negotiation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CasellaDiTesto 5"/>
          <p:cNvSpPr txBox="1">
            <a:spLocks noChangeArrowheads="1"/>
          </p:cNvSpPr>
          <p:nvPr/>
        </p:nvSpPr>
        <p:spPr bwMode="auto">
          <a:xfrm>
            <a:off x="5647055" y="3575392"/>
            <a:ext cx="20443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it-IT" sz="1800" dirty="0" smtClean="0">
                <a:solidFill>
                  <a:schemeClr val="tx2"/>
                </a:solidFill>
              </a:rPr>
              <a:t>Users not only </a:t>
            </a:r>
            <a:r>
              <a:rPr lang="en-US" altLang="it-IT" sz="1800" dirty="0">
                <a:solidFill>
                  <a:schemeClr val="tx2"/>
                </a:solidFill>
              </a:rPr>
              <a:t>from Statistical Business Domain</a:t>
            </a:r>
          </a:p>
        </p:txBody>
      </p:sp>
    </p:spTree>
    <p:extLst>
      <p:ext uri="{BB962C8B-B14F-4D97-AF65-F5344CB8AC3E}">
        <p14:creationId xmlns:p14="http://schemas.microsoft.com/office/powerpoint/2010/main" val="18193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598" y="427038"/>
            <a:ext cx="8963026" cy="754603"/>
          </a:xfrm>
        </p:spPr>
        <p:txBody>
          <a:bodyPr/>
          <a:lstStyle/>
          <a:p>
            <a:r>
              <a:rPr lang="en-US" dirty="0" err="1" smtClean="0"/>
              <a:t>Istat</a:t>
            </a:r>
            <a:r>
              <a:rPr lang="en-US" dirty="0" smtClean="0"/>
              <a:t> LOD-based Dissemination - 2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1879" y="1013546"/>
            <a:ext cx="8229600" cy="5295899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448425" cy="365125"/>
          </a:xfrm>
        </p:spPr>
        <p:txBody>
          <a:bodyPr/>
          <a:lstStyle/>
          <a:p>
            <a:r>
              <a:rPr lang="it-IT" dirty="0"/>
              <a:t>Monica Scannapieco, SemStat2014, Riva del Garda 19/10/2014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457199" y="1013344"/>
            <a:ext cx="7418463" cy="45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1600" dirty="0">
              <a:solidFill>
                <a:srgbClr val="5F5F5F"/>
              </a:solidFill>
            </a:endParaRPr>
          </a:p>
          <a:p>
            <a:pPr marL="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5F5F5F"/>
              </a:solidFill>
            </a:endParaRPr>
          </a:p>
          <a:p>
            <a:pPr lvl="1" indent="0" fontAlgn="base">
              <a:spcBef>
                <a:spcPct val="0"/>
              </a:spcBef>
              <a:spcAft>
                <a:spcPct val="0"/>
              </a:spcAft>
            </a:pPr>
            <a:endParaRPr lang="it-IT" sz="1600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it-IT" sz="2000" dirty="0">
              <a:solidFill>
                <a:srgbClr val="5F5F5F"/>
              </a:solidFill>
            </a:endParaRPr>
          </a:p>
        </p:txBody>
      </p:sp>
      <p:sp>
        <p:nvSpPr>
          <p:cNvPr id="91" name="Rettangolo arrotondato 38"/>
          <p:cNvSpPr>
            <a:spLocks noChangeArrowheads="1"/>
          </p:cNvSpPr>
          <p:nvPr/>
        </p:nvSpPr>
        <p:spPr bwMode="auto">
          <a:xfrm>
            <a:off x="457200" y="1720538"/>
            <a:ext cx="2716134" cy="3522980"/>
          </a:xfrm>
          <a:prstGeom prst="roundRect">
            <a:avLst>
              <a:gd name="adj" fmla="val 2541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it-IT" altLang="it-IT" dirty="0" smtClean="0"/>
              <a:t>NSI-DATA</a:t>
            </a:r>
          </a:p>
        </p:txBody>
      </p:sp>
      <p:sp>
        <p:nvSpPr>
          <p:cNvPr id="82" name="Freccia a sinistra 48"/>
          <p:cNvSpPr>
            <a:spLocks noChangeArrowheads="1"/>
          </p:cNvSpPr>
          <p:nvPr/>
        </p:nvSpPr>
        <p:spPr bwMode="auto">
          <a:xfrm rot="10800000">
            <a:off x="3639343" y="3344238"/>
            <a:ext cx="2078197" cy="352901"/>
          </a:xfrm>
          <a:prstGeom prst="leftArrow">
            <a:avLst>
              <a:gd name="adj1" fmla="val 50000"/>
              <a:gd name="adj2" fmla="val 50003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it-IT" b="1"/>
          </a:p>
        </p:txBody>
      </p:sp>
      <p:sp>
        <p:nvSpPr>
          <p:cNvPr id="83" name="AutoShape 50"/>
          <p:cNvSpPr>
            <a:spLocks noChangeArrowheads="1"/>
          </p:cNvSpPr>
          <p:nvPr/>
        </p:nvSpPr>
        <p:spPr bwMode="auto">
          <a:xfrm>
            <a:off x="4301490" y="3268922"/>
            <a:ext cx="529352" cy="564039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1400" dirty="0" smtClean="0"/>
              <a:t>RDF</a:t>
            </a:r>
            <a:endParaRPr lang="it-IT" altLang="it-IT" sz="1400" dirty="0"/>
          </a:p>
          <a:p>
            <a:pPr algn="ctr" eaLnBrk="1" hangingPunct="1"/>
            <a:r>
              <a:rPr lang="it-IT" altLang="it-IT" sz="1400" dirty="0"/>
              <a:t>data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587869"/>
            <a:ext cx="137795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 descr="data:image/jpeg;base64,/9j/4AAQSkZJRgABAQAAAQABAAD/2wCEAAkGBxQSEBEUEhQUFRQVFhsbGRQYFRoWGBghHxciGBgXGBgZKCggGyYmJxwaITEmJSksLi4uFyAzODMsNygtLiwBCgoKDg0OGxAQGjIlICQrNzc0LDc1Kzc0NzIsLywsLCw3LDcsLCwsNy8sLDQsNDcsLCwrLywsLCwsLC4sLCwsLP/AABEIAHgAeAMBIgACEQEDEQH/xAAcAAACAgMBAQAAAAAAAAAAAAAABgUHAgMIAQT/xABCEAABAgMDBwoFAwEHBQAAAAABAgMABBEFBhIHEyExNUFRFBdhcXJzgZOy0SIyM5GxU1Sh4SNCUoKzwfAIFSVDdP/EABoBAQADAQEBAAAAAAAAAAAAAAADBAUBBgL/xAAqEQADAAIABQIEBwAAAAAAAAAAAQIDEQQSITFRMkEFEyJxYYGRocHw8f/aAAwDAQACEQMRAD8AuxtsUGiMs0OELd/rZdk7MfmGcOcbAIxCo+YDSIhWpW31JB5TI6QD9FW8dcAP2aHCDNDhCJyK3/3Mj5KveDkVv/uZHyVe8APeaHCDNDhCJyK3/wBzI+Sr3g5Fb/7mR8lXvAD3mhwgzQ4Qicit/wDcyPkq94ORW/8AuZHyVe8AMd5rdYkWc69v0JQPmWeAhQ5Rak0jPFbNnsUqCsYlU4nF/SI27SXJyffmLScbWmQGGoThaxVOkA9VenRG3KVfGUmZPMsqzq1KBrQgIoakmvHV4xfxYdNSp233fjf7FS8m06b0vZeSOfvTMS6qt2kzNEHShTJSOoKEPFyr5sz4KCnNPpFS3WoI4oO+KEjfIzq2HEOtnCtBqk/81xey8FFzr38/4Vo4mpr8DqHNjhBmhwivJFNuvNNuImZHCtIUP7FW8V4x89vzFuyks9MLmJJSWkFRAZVU04aYwmtdDULHeQANAj2Iu7k+uYkJZ5ymNxpClUFBUipoIIAgcr2xJvsp9Yhyk/pt9lP4hNyvbEm+yn1iHKT+m32U/iAN0EEeFVNeiAPYIxSsHUQerTGUAEYqUACToA1mMJmZQ2grcUEpGtSjQCKfygZROUJVLyhIaOhbuor6E8B074mw4Ky1pfqR5cs41tkE1aw5DabaD9V9CutBUQf9oVo3sSrihVDbik8UoUR9wI0Ax6GJU70ZFU3rYR4rUY9hyyeXPXOPJccSRLoIJJH1CNSU8ekwyZJxzzUIh09IuK6UuW5GVSrWGk1+1Yj8pmyJ/uFQzAQs5TNkT/cKjzNPbbNpLS0Z3J2TI9w36YILk7Jke4b9MEcOkXle2JN9lPrEOUn9Nvsp/EJuV7Yk32U+sQ4yf02+yn8QArX8vnyIIaZTnJl35Ua8O4KIGuu4b4Up267ym+U2vPKaSf8A1pqSK/3dBoD0AGM7ozLbk5aVpzJ+Fg0RvprpTpAAA64+K/mUFqdlcwy2sYlAqUsAUoagJArWsamPHU0ohfev4KN2qTqn9kL8zOyzKsUjMzqFDesDCfsRTxESLeVCfCKVaJ/xFGn2hKjxR0RoPBD9S39yp82l26DCX561Xw2VLdVrw6m0DiRqEWhdbJpLy4C36Pu9I+BPUnf1mJTJ9YrctJNYACp1IWte9RIrTqGqGYRk8Rxbb5MfRIv4cC9VdWYtthIokAAbgKCETKVdFlyVdfbbSh5sY8SRTGBrBprh+j57RbxMupOooUP4iriyVFqkT3CqdM50ujZQm51hlXyqVVXZGkiOj2WglISkAJSKADQAOAijckCP/JJrubV7Reoi58SpvIp9tFfg0uTZ7CxlM2RP9wqGeFjKZsif7hUZ5bM7k7Jke4b9MEFydkyPcN+mCAIvK9sSb7KfWIcpP6bfZT+ITcr2xJvsp9Yhyk/pt9lP4gChLSWqXYtKSVoUJhChxUkE6v4MKsXdlHuOZyj7FA+kUKToDg3Cu4jd1xS85KrZWUOoUhY1pUKH+seg4XLOSdrv7mTnx1FdexpgIj1tJUQlIKlHUAKk9QEPFk5LZt5sLWptmukJWCVeIGqJsmWMfqeiOYq/Sh+yZ3lbmZVDVQl5lISpHEDQFJh0ig7RuNaEkoOoBVg0hxkkqT04df5hiu1lYIoidRWmjOo1/wCZHtGTm4XnbvC9rwX8efl+nJ0ZbUfLajwQy6tWgJQon7RGSV7pN1OJMy1TpVhP2MJN8L3qnwuSs5tbuLQtwaqbwOg8TFbHguq01ryTXllT3FDJjOYLTlydGPEnxI0R0DFBO3GnJcpcUuXaUkhSQXwFVGqgMWXdS/bcwsMPgMzGqlQUOdKFDR4Rb42PmP5kdfJX4auRctdBzhYymbIn+4VDNCzlM2RP9wqM0umdydkyPcN+mCC5OyZHuG/TBAEXle2JN9lPrEOUn9Nvsp/EJuV7Yk32U+sQ5Sf02+yn8QBujTMyiHBRxCVjgoA/mN0EOwPllbOaa+m2hHZSB+I+qCCOtt9xrR5SFG+VxGJ1JWkBp+mhwDQroWN/XDfHlI+ouoe5Z81CpaZzCqyXRM8mUij2MIwniTT7b4vmyGZOzJfNZxtBSmrhKgFqNPmI19UKN5kpavHJuLACVBJr00Umv4+8Vla80Xph51fzLcUT96UjXqXxKnb0tb/P+oz01hb11e9GE+9nHXFkqViWogqNTSuipPRGkGlKaCNRG7gRHkEX0VTobJ9bpnJJtazVxPwL6SN/jrjHKZsif7hULuRFsiVmSdReFPBABhiymbIn+4VHnOIlTlpLya+GnUJszuTsmR7hv0wQXJ2TI9w36YIhJSLyvbEm+yn1iPjl8sNlhCAXV1CQPpq4R9mV7Yk32U+sRyrAHUXPHZf6y/LVBzx2X+svy1RTNgZJLRmmUuhCG0qFU5xWFSgdRpu8YirQuHOMTjMo4hKXXz/Z/EClXTWAL7547L/WX5aoOeOy/wBZflqin15GbUAJzbR6A4KwlTVkvNzHJ3G1JexBOAjTUmgHjAHSvPHZf6y/LVBzx2X+svy1RQ17LgTlnNocmUJCFKwgpVioaV08I03RuVNWlneSpQc1TFiVh11pT7QBZ2Ua+1mzzbSmH1B9k/DVtQqDSoru1AjqhGUqpJ46YLXyU2lLtLdUyFJQCVYFBRAGs4dZ8Ih7pSU3NOhmVQXDSpB+VI4lW4RocJxixrlvsVM/Dc75p7kvGLrgSCVGgG+GK2cn1qS7JdzTTgSKkNrKlAb/AITr8IS7vWFNWq8ptjCVJTiopWEAVpFrJ8QxpfR1ZBHCW39XQui6+UiyZOVaYS8slI+JWaV8SjpUY1X3ypWdM2dNstOrLjjRSkFtQqT0xz/PSymnXG1/M2tSFb9KThP4jRGNVOntmikktI7AuTsqR7hv0x5HtydlSPcN+mCOHSKyvbEm+yn1iOXrLeSh9lbgqhLiCocQFAqH2jqHK9sSb7KfWI5hsVDapmXDxo0XUBw1pRJWMZru0VgDpW+113LXRLvSM+plASaBBVm110g1QRQ7tNYrliWtBm3bJZtFWcU2qjTuvGk1/vb6dOmJqUyXKaez1m2sGmCrFoVUgV1EpOFejiI3XuvRLzN4LHbacSsSy1Y3ajCSsDRXVow/zAE1btm2oq32XJcuJkgEYzjGbppxjBXSfCI61JBucvYzhooSzSVuEf4k/KD0iohcyv36nGLRW1KzSks5tBogpIqQa0VSv8x9GRqabkrPtG0HlpU4rQEqWMS8IJOvTVSlU8IAZ7zT6bZsu1m0AFUo8oJ6c3pB8fiELv8A05JJbtIJ1kIp10VSJjJzlNl5yZXLmUZlA4gqKwsUURrCvhHGPkySy7ck/bbOdQA2oBCsY0iiykg106CIAlsnsnO2ZLzj1rzFWQkFKVulwgiuLSeOgUiGyXuCUsG0Z5pIzqi4oHgECiE+BJPjGjJneZu1JGZs20nKqw1Q64v4lAnid6DQjoMY5Np1qXE/Ys+42kLKs26FDCvEKKAVq3BQ6zAEPkSvXNKtUNOvOOofSrEFrUqhAxBQrq36uMNlx7OTL3ntNDYASW8QSN2Ign+a/ePbn5P2bEdcn5ubbW2hBDZAw69+vSSNAA4xC5J7xJmrdn5pwpbDrZIClAUGIBIqegQBVN7NoTv/ANL3+oqIqLpt7JG047Mv/wDcmBjW45gwg6yV4a4umkUvAHX9ydlSPcN+mCC5OypHuG/TBAGjKBZbk5Zj8uzQuLAACjhHzA6TFF8zFp8GPOHtBBABzMWnwY84e0HMxafBjzh7QQQAczFp8GPOHtBzMWnwY84e0EEAHMxafBjzh7QczFp8GPOHtBBABzMWnwY84e0HMxafBjzh7QQQBZl07Cm2rPEjaEmzMspPwFL6a66gEKpq3EGEa8uSWdfm3nZdlhllaqoazw+EUApoFN1fGPIIAjeZi0+DHnD2g5mLT4MecPaCCAOgbtSqmJCVZcpnG2kJUAaioFDQ74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34" y="28575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uppo 46"/>
          <p:cNvGrpSpPr/>
          <p:nvPr/>
        </p:nvGrpSpPr>
        <p:grpSpPr>
          <a:xfrm>
            <a:off x="6772197" y="4494777"/>
            <a:ext cx="683372" cy="581958"/>
            <a:chOff x="928160" y="4214352"/>
            <a:chExt cx="1163916" cy="1163916"/>
          </a:xfrm>
        </p:grpSpPr>
        <p:pic>
          <p:nvPicPr>
            <p:cNvPr id="29" name="Immagin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0" y="4214352"/>
              <a:ext cx="1163916" cy="1163916"/>
            </a:xfrm>
            <a:prstGeom prst="rect">
              <a:avLst/>
            </a:prstGeom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353546"/>
              <a:ext cx="496195" cy="442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1" name="Picture 2" descr="C:\Users\scannapi\Desktop\esperto.jpg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9" y="2869611"/>
            <a:ext cx="677803" cy="10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scannapi\Desktop\nonesperto.jpg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11" y="1607851"/>
            <a:ext cx="1261653" cy="8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87965" y="24881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Basic </a:t>
            </a:r>
            <a:r>
              <a:rPr lang="it-IT" dirty="0" err="1" smtClean="0">
                <a:solidFill>
                  <a:srgbClr val="505150"/>
                </a:solidFill>
              </a:rPr>
              <a:t>user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1645" y="383296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Advanced user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574" y="5175243"/>
            <a:ext cx="22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Machine To Machine</a:t>
            </a:r>
            <a:endParaRPr lang="it-IT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509250" y="417081"/>
            <a:ext cx="8006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sz="28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The CensLOD Project: Main Phases &amp; Workflow</a:t>
            </a:r>
            <a:endParaRPr lang="it-IT" sz="28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57200" y="1100766"/>
            <a:ext cx="854958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project consists of three main phases:</a:t>
            </a:r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Domain </a:t>
            </a:r>
            <a:r>
              <a:rPr lang="en-US" dirty="0"/>
              <a:t>analysis and </a:t>
            </a:r>
            <a:r>
              <a:rPr lang="en-US" dirty="0" smtClean="0"/>
              <a:t>Ontology definition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 smtClean="0"/>
              <a:t>Triples</a:t>
            </a:r>
            <a:r>
              <a:rPr lang="it-IT" dirty="0" smtClean="0"/>
              <a:t> generation</a:t>
            </a: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LOD </a:t>
            </a:r>
            <a:r>
              <a:rPr lang="it-IT" dirty="0" err="1" smtClean="0"/>
              <a:t>publishing</a:t>
            </a:r>
            <a:endParaRPr lang="it-IT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57200" y="4035002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7F142A"/>
                </a:solidFill>
              </a:rPr>
              <a:t>Project Workflow</a:t>
            </a:r>
            <a:endParaRPr lang="it-IT" b="1" dirty="0">
              <a:solidFill>
                <a:srgbClr val="7F142A"/>
              </a:solidFill>
            </a:endParaRPr>
          </a:p>
        </p:txBody>
      </p:sp>
      <p:pic>
        <p:nvPicPr>
          <p:cNvPr id="1028" name="Picture 4" descr="C:\Users\tosco\AppData\Local\Microsoft\Windows\Temporary Internet Files\Content.IE5\93U2DTND\MC900441896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39" y="3715422"/>
            <a:ext cx="921639" cy="6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98" y="2208789"/>
            <a:ext cx="4151492" cy="402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3" y="6424612"/>
            <a:ext cx="6572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9" name="CasellaDiTesto 4"/>
          <p:cNvSpPr txBox="1">
            <a:spLocks noChangeArrowheads="1"/>
          </p:cNvSpPr>
          <p:nvPr/>
        </p:nvSpPr>
        <p:spPr bwMode="auto">
          <a:xfrm>
            <a:off x="808037" y="319752"/>
            <a:ext cx="7106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rgbClr val="505150"/>
                </a:solidFill>
              </a:rPr>
              <a:t>Phase 1: Domain Analysis</a:t>
            </a:r>
            <a:endParaRPr lang="en-US" sz="3600" dirty="0">
              <a:solidFill>
                <a:srgbClr val="50515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71500" y="939527"/>
            <a:ext cx="81798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7F142A"/>
                </a:solidFill>
                <a:latin typeface="Arial" charset="0"/>
              </a:rPr>
              <a:t>Territory dataset </a:t>
            </a:r>
            <a:r>
              <a:rPr lang="en-US" sz="1600" dirty="0">
                <a:solidFill>
                  <a:srgbClr val="5F5F5F"/>
                </a:solidFill>
                <a:latin typeface="Arial" charset="0"/>
              </a:rPr>
              <a:t>:describing the Italian territorial features from both administrative and geographical perspectives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1600" dirty="0" err="1" smtClean="0">
                <a:solidFill>
                  <a:srgbClr val="7F142A"/>
                </a:solidFill>
                <a:latin typeface="Arial" charset="0"/>
              </a:rPr>
              <a:t>Censpop</a:t>
            </a:r>
            <a:r>
              <a:rPr lang="en-US" sz="1600" dirty="0" smtClean="0">
                <a:solidFill>
                  <a:srgbClr val="7F142A"/>
                </a:solidFill>
                <a:latin typeface="Arial" charset="0"/>
              </a:rPr>
              <a:t> dataset</a:t>
            </a:r>
            <a:r>
              <a:rPr lang="en-US" sz="1600" dirty="0" smtClean="0">
                <a:solidFill>
                  <a:srgbClr val="5F5F5F"/>
                </a:solidFill>
                <a:latin typeface="Arial" charset="0"/>
              </a:rPr>
              <a:t>: </a:t>
            </a:r>
            <a:r>
              <a:rPr lang="en-US" sz="1600" dirty="0">
                <a:solidFill>
                  <a:srgbClr val="5F5F5F"/>
                </a:solidFill>
                <a:latin typeface="Arial" charset="0"/>
              </a:rPr>
              <a:t>describing  the </a:t>
            </a:r>
            <a:r>
              <a:rPr lang="en-US" sz="1600" dirty="0" smtClean="0">
                <a:solidFill>
                  <a:srgbClr val="5F5F5F"/>
                </a:solidFill>
                <a:latin typeface="Arial" charset="0"/>
              </a:rPr>
              <a:t>population and housing </a:t>
            </a:r>
            <a:r>
              <a:rPr lang="en-US" sz="1600" dirty="0">
                <a:solidFill>
                  <a:srgbClr val="5F5F5F"/>
                </a:solidFill>
                <a:latin typeface="Arial" charset="0"/>
              </a:rPr>
              <a:t>Census indicators, at the territorial level of Census </a:t>
            </a:r>
            <a:r>
              <a:rPr lang="en-US" sz="1600" dirty="0" smtClean="0">
                <a:solidFill>
                  <a:srgbClr val="5F5F5F"/>
                </a:solidFill>
                <a:latin typeface="Arial" charset="0"/>
              </a:rPr>
              <a:t>section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sz="1400" dirty="0" smtClean="0">
                <a:solidFill>
                  <a:srgbClr val="5F5F5F"/>
                </a:solidFill>
                <a:latin typeface="Arial" charset="0"/>
              </a:rPr>
              <a:t>Published in the past as </a:t>
            </a:r>
            <a:r>
              <a:rPr lang="en-US" sz="1400" dirty="0">
                <a:solidFill>
                  <a:srgbClr val="5F5F5F"/>
                </a:solidFill>
                <a:latin typeface="Arial" charset="0"/>
              </a:rPr>
              <a:t>CSV files or as XLS </a:t>
            </a:r>
            <a:r>
              <a:rPr lang="en-US" sz="1400" dirty="0" smtClean="0">
                <a:solidFill>
                  <a:srgbClr val="5F5F5F"/>
                </a:solidFill>
                <a:latin typeface="Arial" charset="0"/>
              </a:rPr>
              <a:t>files (</a:t>
            </a:r>
            <a:r>
              <a:rPr lang="en-US" sz="1400" dirty="0" smtClean="0">
                <a:solidFill>
                  <a:srgbClr val="5F5F5F"/>
                </a:solidFill>
                <a:latin typeface="Arial" charset="0"/>
                <a:hlinkClick r:id="rId3"/>
              </a:rPr>
              <a:t>http</a:t>
            </a:r>
            <a:r>
              <a:rPr lang="en-US" sz="1400" dirty="0">
                <a:solidFill>
                  <a:srgbClr val="5F5F5F"/>
                </a:solidFill>
                <a:latin typeface="Arial" charset="0"/>
                <a:hlinkClick r:id="rId3"/>
              </a:rPr>
              <a:t>://www.istat.it/it/archivio/104317</a:t>
            </a:r>
            <a:r>
              <a:rPr lang="en-US" sz="14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rgbClr val="5F5F5F"/>
                </a:solidFill>
                <a:latin typeface="Arial" charset="0"/>
              </a:rPr>
              <a:t>)</a:t>
            </a:r>
            <a:endParaRPr lang="en-US" sz="1400" dirty="0" smtClean="0">
              <a:solidFill>
                <a:srgbClr val="7F142A"/>
              </a:solidFill>
              <a:latin typeface="Arial" charset="0"/>
            </a:endParaRPr>
          </a:p>
          <a:p>
            <a:pPr>
              <a:defRPr/>
            </a:pPr>
            <a:endParaRPr lang="en-US" sz="2000" dirty="0" smtClean="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8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65797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</p:spPr>
        <p:txBody>
          <a:bodyPr/>
          <a:lstStyle/>
          <a:p>
            <a:fld id="{E0C751B5-631A-9242-B635-C18491BE6C62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71500" y="4458155"/>
            <a:ext cx="3903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it-IT" sz="1600" dirty="0" smtClean="0">
                <a:solidFill>
                  <a:srgbClr val="5F5F5F"/>
                </a:solidFill>
                <a:latin typeface="Arial" charset="0"/>
              </a:rPr>
              <a:t>402.903 Census </a:t>
            </a:r>
            <a:r>
              <a:rPr lang="it-IT" sz="1600" dirty="0">
                <a:solidFill>
                  <a:srgbClr val="5F5F5F"/>
                </a:solidFill>
                <a:latin typeface="Arial" charset="0"/>
              </a:rPr>
              <a:t>Sections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it-IT" sz="1600" dirty="0">
                <a:solidFill>
                  <a:srgbClr val="5F5F5F"/>
                </a:solidFill>
                <a:latin typeface="Arial" charset="0"/>
              </a:rPr>
              <a:t>74.482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Localities</a:t>
            </a:r>
            <a:endParaRPr lang="it-IT" sz="1600" dirty="0">
              <a:solidFill>
                <a:srgbClr val="5F5F5F"/>
              </a:solidFill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it-IT" sz="1600" dirty="0">
                <a:solidFill>
                  <a:srgbClr val="5F5F5F"/>
                </a:solidFill>
                <a:latin typeface="Arial" charset="0"/>
              </a:rPr>
              <a:t>2.200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Census</a:t>
            </a:r>
            <a:r>
              <a:rPr lang="it-IT" sz="16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Areas</a:t>
            </a:r>
            <a:endParaRPr lang="it-IT" sz="1600" dirty="0">
              <a:solidFill>
                <a:srgbClr val="5F5F5F"/>
              </a:solidFill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it-IT" sz="1600" dirty="0">
                <a:solidFill>
                  <a:srgbClr val="5F5F5F"/>
                </a:solidFill>
                <a:latin typeface="Arial" charset="0"/>
              </a:rPr>
              <a:t>3.631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Geomorphological</a:t>
            </a:r>
            <a:r>
              <a:rPr lang="it-IT" sz="16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entities</a:t>
            </a:r>
            <a:endParaRPr lang="it-IT" sz="1600" dirty="0">
              <a:solidFill>
                <a:srgbClr val="5F5F5F"/>
              </a:solidFill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rgbClr val="5F5F5F"/>
                </a:solidFill>
                <a:latin typeface="Arial" charset="0"/>
              </a:rPr>
              <a:t>And others classes </a:t>
            </a:r>
            <a:r>
              <a:rPr lang="en-US" sz="1600" dirty="0" smtClean="0">
                <a:solidFill>
                  <a:srgbClr val="5F5F5F"/>
                </a:solidFill>
                <a:latin typeface="Arial" charset="0"/>
              </a:rPr>
              <a:t>…</a:t>
            </a:r>
            <a:endParaRPr lang="it-IT" sz="1600" dirty="0">
              <a:solidFill>
                <a:srgbClr val="5F5F5F"/>
              </a:solidFill>
              <a:latin typeface="Arial" charset="0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9498"/>
              </p:ext>
            </p:extLst>
          </p:nvPr>
        </p:nvGraphicFramePr>
        <p:xfrm>
          <a:off x="1145526" y="2517584"/>
          <a:ext cx="6768752" cy="1403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890"/>
                <a:gridCol w="885798"/>
                <a:gridCol w="881641"/>
                <a:gridCol w="1047986"/>
                <a:gridCol w="736085"/>
                <a:gridCol w="349329"/>
                <a:gridCol w="349329"/>
                <a:gridCol w="349329"/>
                <a:gridCol w="349329"/>
                <a:gridCol w="349329"/>
                <a:gridCol w="282791"/>
                <a:gridCol w="423916"/>
              </a:tblGrid>
              <a:tr h="233878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COD_PRO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COD_COM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PRO_COM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SEZ2001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SEZIONE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P1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>
                          <a:effectLst/>
                        </a:rPr>
                        <a:t>P2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P3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>
                          <a:effectLst/>
                        </a:rPr>
                        <a:t>P4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P5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P6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000" u="none" strike="noStrike" dirty="0">
                          <a:effectLst/>
                        </a:rPr>
                        <a:t>P7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3878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5001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50010000005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</a:tr>
              <a:tr h="233878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5005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50050000343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343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</a:tr>
              <a:tr h="233878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118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5118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51180000013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</a:tr>
              <a:tr h="233878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5120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51200000001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292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141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151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133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</a:tr>
              <a:tr h="233878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121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5121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51210000037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>
                          <a:effectLst/>
                        </a:rPr>
                        <a:t>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100" u="none" strike="noStrike" dirty="0">
                          <a:effectLst/>
                        </a:rPr>
                        <a:t>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b"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611947" y="4435202"/>
            <a:ext cx="39039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it-IT" sz="1600" dirty="0" smtClean="0">
                <a:solidFill>
                  <a:srgbClr val="5F5F5F"/>
                </a:solidFill>
                <a:latin typeface="Arial" charset="0"/>
              </a:rPr>
              <a:t>43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indicators</a:t>
            </a:r>
            <a:r>
              <a:rPr lang="it-IT" sz="1600" dirty="0">
                <a:solidFill>
                  <a:srgbClr val="5F5F5F"/>
                </a:solidFill>
                <a:latin typeface="Arial" charset="0"/>
              </a:rPr>
              <a:t> for </a:t>
            </a:r>
            <a:r>
              <a:rPr lang="it-IT" sz="1600" dirty="0" err="1">
                <a:solidFill>
                  <a:srgbClr val="5F5F5F"/>
                </a:solidFill>
                <a:latin typeface="Arial" charset="0"/>
              </a:rPr>
              <a:t>each</a:t>
            </a:r>
            <a:r>
              <a:rPr lang="it-IT" sz="1600" dirty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5F5F5F"/>
                </a:solidFill>
                <a:latin typeface="Arial" charset="0"/>
              </a:rPr>
              <a:t>entity</a:t>
            </a:r>
            <a:r>
              <a:rPr lang="it-IT" sz="1600" dirty="0" smtClean="0">
                <a:solidFill>
                  <a:srgbClr val="5F5F5F"/>
                </a:solidFill>
                <a:latin typeface="Arial" charset="0"/>
              </a:rPr>
              <a:t> (</a:t>
            </a:r>
            <a:r>
              <a:rPr lang="it-IT" sz="1600" dirty="0" err="1" smtClean="0">
                <a:solidFill>
                  <a:srgbClr val="5F5F5F"/>
                </a:solidFill>
                <a:latin typeface="Arial" charset="0"/>
              </a:rPr>
              <a:t>currently</a:t>
            </a:r>
            <a:r>
              <a:rPr lang="it-IT" sz="1600" dirty="0" smtClean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5F5F5F"/>
                </a:solidFill>
                <a:latin typeface="Arial" charset="0"/>
              </a:rPr>
              <a:t>loaded</a:t>
            </a:r>
            <a:r>
              <a:rPr lang="it-IT" sz="1600" dirty="0" smtClean="0">
                <a:solidFill>
                  <a:srgbClr val="5F5F5F"/>
                </a:solidFill>
                <a:latin typeface="Arial" charset="0"/>
              </a:rPr>
              <a:t>):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it-IT" sz="1400" dirty="0" err="1" smtClean="0">
                <a:solidFill>
                  <a:srgbClr val="5F5F5F"/>
                </a:solidFill>
                <a:latin typeface="Arial" charset="0"/>
              </a:rPr>
              <a:t>Resident</a:t>
            </a:r>
            <a:r>
              <a:rPr lang="it-IT" sz="1400" dirty="0" smtClean="0">
                <a:solidFill>
                  <a:srgbClr val="5F5F5F"/>
                </a:solidFill>
                <a:latin typeface="Arial" charset="0"/>
              </a:rPr>
              <a:t> </a:t>
            </a:r>
            <a:r>
              <a:rPr lang="it-IT" sz="1400" dirty="0" err="1">
                <a:solidFill>
                  <a:srgbClr val="5F5F5F"/>
                </a:solidFill>
                <a:latin typeface="Arial" charset="0"/>
              </a:rPr>
              <a:t>Population</a:t>
            </a:r>
            <a:r>
              <a:rPr lang="it-IT" sz="1400" dirty="0">
                <a:solidFill>
                  <a:srgbClr val="5F5F5F"/>
                </a:solidFill>
                <a:latin typeface="Arial" charset="0"/>
              </a:rPr>
              <a:t> – </a:t>
            </a:r>
            <a:r>
              <a:rPr lang="it-IT" sz="1400" dirty="0" err="1">
                <a:solidFill>
                  <a:srgbClr val="5F5F5F"/>
                </a:solidFill>
                <a:latin typeface="Arial" charset="0"/>
              </a:rPr>
              <a:t>Males</a:t>
            </a:r>
            <a:endParaRPr lang="it-IT" sz="1400" dirty="0">
              <a:solidFill>
                <a:srgbClr val="5F5F5F"/>
              </a:solidFill>
              <a:latin typeface="Arial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rgbClr val="5F5F5F"/>
                </a:solidFill>
                <a:latin typeface="Arial" charset="0"/>
              </a:rPr>
              <a:t>Resident Population – age &gt; 74 years</a:t>
            </a:r>
            <a:endParaRPr lang="it-IT" sz="1400" dirty="0">
              <a:solidFill>
                <a:srgbClr val="5F5F5F"/>
              </a:solidFill>
              <a:latin typeface="Arial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rgbClr val="5F5F5F"/>
                </a:solidFill>
                <a:latin typeface="Arial" charset="0"/>
              </a:rPr>
              <a:t>Foreigners and stateless persons resident in Italy – Males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rgbClr val="5F5F5F"/>
                </a:solidFill>
                <a:latin typeface="Arial" charset="0"/>
              </a:rPr>
              <a:t>…</a:t>
            </a:r>
            <a:endParaRPr lang="it-IT" sz="1400" dirty="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390376" y="4081684"/>
            <a:ext cx="14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7F142A"/>
                </a:solidFill>
              </a:rPr>
              <a:t>Data size</a:t>
            </a:r>
            <a:endParaRPr lang="it-IT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17599" y="409575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Phase 1: Ontologies Definition</a:t>
            </a:r>
            <a:endParaRPr lang="en-US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731836" y="1161703"/>
            <a:ext cx="794042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5F5F5F"/>
                </a:solidFill>
              </a:rPr>
              <a:t>Two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distinct</a:t>
            </a:r>
            <a:r>
              <a:rPr lang="it-IT" dirty="0" smtClean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Ontologies</a:t>
            </a:r>
            <a:r>
              <a:rPr lang="it-IT" dirty="0" smtClean="0">
                <a:solidFill>
                  <a:srgbClr val="5F5F5F"/>
                </a:solidFill>
              </a:rPr>
              <a:t>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it-IT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rgbClr val="5F5F5F"/>
                </a:solidFill>
              </a:rPr>
              <a:t>Territorial</a:t>
            </a:r>
            <a:r>
              <a:rPr lang="it-IT" dirty="0">
                <a:solidFill>
                  <a:srgbClr val="5F5F5F"/>
                </a:solidFill>
              </a:rPr>
              <a:t> </a:t>
            </a:r>
            <a:r>
              <a:rPr lang="it-IT" dirty="0" err="1" smtClean="0">
                <a:solidFill>
                  <a:srgbClr val="5F5F5F"/>
                </a:solidFill>
              </a:rPr>
              <a:t>Ontology</a:t>
            </a:r>
            <a:endParaRPr lang="it-IT" dirty="0" smtClean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rgbClr val="5F5F5F"/>
                </a:solidFill>
              </a:rPr>
              <a:t>Census</a:t>
            </a:r>
            <a:r>
              <a:rPr lang="it-IT" dirty="0">
                <a:solidFill>
                  <a:srgbClr val="5F5F5F"/>
                </a:solidFill>
              </a:rPr>
              <a:t> </a:t>
            </a:r>
            <a:r>
              <a:rPr lang="it-IT" dirty="0" smtClean="0">
                <a:solidFill>
                  <a:srgbClr val="5F5F5F"/>
                </a:solidFill>
              </a:rPr>
              <a:t>Data </a:t>
            </a:r>
            <a:r>
              <a:rPr lang="it-IT" dirty="0" err="1" smtClean="0">
                <a:solidFill>
                  <a:srgbClr val="5F5F5F"/>
                </a:solidFill>
              </a:rPr>
              <a:t>Ontology</a:t>
            </a:r>
            <a:r>
              <a:rPr lang="it-IT" dirty="0" smtClean="0">
                <a:solidFill>
                  <a:srgbClr val="5F5F5F"/>
                </a:solidFill>
              </a:rPr>
              <a:t> (</a:t>
            </a:r>
            <a:r>
              <a:rPr lang="it-IT" dirty="0" err="1" smtClean="0">
                <a:solidFill>
                  <a:srgbClr val="5F5F5F"/>
                </a:solidFill>
              </a:rPr>
              <a:t>population</a:t>
            </a:r>
            <a:r>
              <a:rPr lang="it-IT" dirty="0" smtClean="0">
                <a:solidFill>
                  <a:srgbClr val="5F5F5F"/>
                </a:solidFill>
              </a:rPr>
              <a:t> &amp; </a:t>
            </a:r>
            <a:r>
              <a:rPr lang="it-IT" dirty="0" err="1" smtClean="0">
                <a:solidFill>
                  <a:srgbClr val="5F5F5F"/>
                </a:solidFill>
              </a:rPr>
              <a:t>housing</a:t>
            </a:r>
            <a:r>
              <a:rPr lang="it-IT" dirty="0" smtClean="0">
                <a:solidFill>
                  <a:srgbClr val="5F5F5F"/>
                </a:solidFill>
              </a:rPr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solidFill>
                  <a:srgbClr val="5F5F5F"/>
                </a:solidFill>
              </a:rPr>
              <a:t>	</a:t>
            </a:r>
            <a:endParaRPr lang="it-IT" dirty="0" smtClean="0">
              <a:solidFill>
                <a:srgbClr val="5F5F5F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OWL </a:t>
            </a:r>
            <a:r>
              <a:rPr lang="it-IT" dirty="0" err="1" smtClean="0">
                <a:solidFill>
                  <a:srgbClr val="5F5F5F"/>
                </a:solidFill>
              </a:rPr>
              <a:t>Ontologies</a:t>
            </a:r>
            <a:endParaRPr lang="it-IT" dirty="0" smtClean="0">
              <a:solidFill>
                <a:srgbClr val="5F5F5F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5F5F5F"/>
                </a:solidFill>
              </a:rPr>
              <a:t>Use of Meta </a:t>
            </a:r>
            <a:r>
              <a:rPr lang="it-IT" dirty="0" err="1" smtClean="0">
                <a:solidFill>
                  <a:srgbClr val="5F5F5F"/>
                </a:solidFill>
              </a:rPr>
              <a:t>Ontologies</a:t>
            </a:r>
            <a:r>
              <a:rPr lang="it-IT" dirty="0" smtClean="0">
                <a:solidFill>
                  <a:srgbClr val="5F5F5F"/>
                </a:solidFill>
              </a:rPr>
              <a:t>: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5F5F5F"/>
                </a:solidFill>
              </a:rPr>
              <a:t>SKOS and XKOS</a:t>
            </a:r>
            <a:r>
              <a:rPr lang="en-US" dirty="0" smtClean="0">
                <a:solidFill>
                  <a:srgbClr val="5F5F5F"/>
                </a:solidFill>
              </a:rPr>
              <a:t>: </a:t>
            </a:r>
            <a:r>
              <a:rPr lang="it-IT" dirty="0" err="1" smtClean="0">
                <a:solidFill>
                  <a:srgbClr val="5F5F5F"/>
                </a:solidFill>
              </a:rPr>
              <a:t>skos:Concept</a:t>
            </a:r>
            <a:r>
              <a:rPr lang="it-IT" dirty="0" smtClean="0">
                <a:solidFill>
                  <a:srgbClr val="5F5F5F"/>
                </a:solidFill>
              </a:rPr>
              <a:t>, …</a:t>
            </a:r>
            <a:endParaRPr lang="en-US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5F5F5F"/>
                </a:solidFill>
              </a:rPr>
              <a:t>ADMS</a:t>
            </a:r>
            <a:r>
              <a:rPr lang="en-US" dirty="0">
                <a:solidFill>
                  <a:srgbClr val="5F5F5F"/>
                </a:solidFill>
              </a:rPr>
              <a:t>: </a:t>
            </a:r>
            <a:r>
              <a:rPr lang="it-IT" dirty="0" err="1" smtClean="0">
                <a:solidFill>
                  <a:srgbClr val="5F5F5F"/>
                </a:solidFill>
              </a:rPr>
              <a:t>adms:AssetRepository</a:t>
            </a:r>
            <a:r>
              <a:rPr lang="it-IT" dirty="0" smtClean="0">
                <a:solidFill>
                  <a:srgbClr val="5F5F5F"/>
                </a:solidFill>
              </a:rPr>
              <a:t>, …</a:t>
            </a:r>
            <a:endParaRPr lang="it-IT" dirty="0">
              <a:solidFill>
                <a:srgbClr val="5F5F5F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b="1" i="1" dirty="0">
                <a:solidFill>
                  <a:srgbClr val="5F5F5F"/>
                </a:solidFill>
              </a:rPr>
              <a:t>Data Cube </a:t>
            </a:r>
            <a:r>
              <a:rPr lang="it-IT" b="1" i="1" dirty="0" err="1">
                <a:solidFill>
                  <a:srgbClr val="5F5F5F"/>
                </a:solidFill>
              </a:rPr>
              <a:t>Vocabulary</a:t>
            </a:r>
            <a:r>
              <a:rPr lang="it-IT" dirty="0" smtClean="0">
                <a:solidFill>
                  <a:srgbClr val="5F5F5F"/>
                </a:solidFill>
              </a:rPr>
              <a:t>: </a:t>
            </a:r>
            <a:r>
              <a:rPr lang="it-IT" dirty="0" err="1" smtClean="0">
                <a:solidFill>
                  <a:srgbClr val="5F5F5F"/>
                </a:solidFill>
              </a:rPr>
              <a:t>qb:DataSet</a:t>
            </a:r>
            <a:r>
              <a:rPr lang="it-IT" dirty="0" smtClean="0">
                <a:solidFill>
                  <a:srgbClr val="5F5F5F"/>
                </a:solidFill>
              </a:rPr>
              <a:t>, </a:t>
            </a:r>
            <a:r>
              <a:rPr lang="it-IT" dirty="0" err="1" smtClean="0">
                <a:solidFill>
                  <a:srgbClr val="5F5F5F"/>
                </a:solidFill>
              </a:rPr>
              <a:t>qb:Observation</a:t>
            </a:r>
            <a:r>
              <a:rPr lang="it-IT" dirty="0" smtClean="0">
                <a:solidFill>
                  <a:srgbClr val="5F5F5F"/>
                </a:solidFill>
              </a:rPr>
              <a:t>, …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b="1" i="1" dirty="0">
                <a:solidFill>
                  <a:srgbClr val="5F5F5F"/>
                </a:solidFill>
              </a:rPr>
              <a:t>PROV</a:t>
            </a:r>
            <a:r>
              <a:rPr lang="it-IT" dirty="0">
                <a:solidFill>
                  <a:srgbClr val="5F5F5F"/>
                </a:solidFill>
              </a:rPr>
              <a:t>: </a:t>
            </a:r>
            <a:r>
              <a:rPr lang="it-IT" dirty="0" err="1" smtClean="0">
                <a:solidFill>
                  <a:srgbClr val="5F5F5F"/>
                </a:solidFill>
              </a:rPr>
              <a:t>prov:wasGeneratedBy</a:t>
            </a:r>
            <a:r>
              <a:rPr lang="it-IT" dirty="0" smtClean="0">
                <a:solidFill>
                  <a:srgbClr val="5F5F5F"/>
                </a:solidFill>
              </a:rPr>
              <a:t>, …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b="1" i="1" dirty="0" err="1">
                <a:solidFill>
                  <a:srgbClr val="5F5F5F"/>
                </a:solidFill>
              </a:rPr>
              <a:t>GeoNames</a:t>
            </a:r>
            <a:r>
              <a:rPr lang="it-IT" b="1" i="1" dirty="0" smtClean="0">
                <a:solidFill>
                  <a:srgbClr val="5F5F5F"/>
                </a:solidFill>
              </a:rPr>
              <a:t>: </a:t>
            </a:r>
            <a:r>
              <a:rPr lang="it-IT" dirty="0" err="1">
                <a:solidFill>
                  <a:srgbClr val="5F5F5F"/>
                </a:solidFill>
              </a:rPr>
              <a:t>gn:name</a:t>
            </a:r>
            <a:r>
              <a:rPr lang="it-IT" dirty="0">
                <a:solidFill>
                  <a:srgbClr val="5F5F5F"/>
                </a:solidFill>
              </a:rPr>
              <a:t>, </a:t>
            </a:r>
            <a:r>
              <a:rPr lang="it-IT" dirty="0" err="1">
                <a:solidFill>
                  <a:srgbClr val="5F5F5F"/>
                </a:solidFill>
              </a:rPr>
              <a:t>gn:countryCode</a:t>
            </a:r>
            <a:r>
              <a:rPr lang="it-IT" dirty="0">
                <a:solidFill>
                  <a:srgbClr val="5F5F5F"/>
                </a:solidFill>
              </a:rPr>
              <a:t>, </a:t>
            </a:r>
            <a:r>
              <a:rPr lang="it-IT" dirty="0" err="1" smtClean="0">
                <a:solidFill>
                  <a:srgbClr val="5F5F5F"/>
                </a:solidFill>
              </a:rPr>
              <a:t>gn:parentCountry</a:t>
            </a:r>
            <a:r>
              <a:rPr lang="it-IT" dirty="0" smtClean="0">
                <a:solidFill>
                  <a:srgbClr val="5F5F5F"/>
                </a:solidFill>
              </a:rPr>
              <a:t>, …</a:t>
            </a:r>
            <a:endParaRPr lang="it-IT" dirty="0">
              <a:solidFill>
                <a:srgbClr val="5F5F5F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it-IT" u="sng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F5F5F"/>
              </a:solidFill>
            </a:endParaRPr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14362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41398" y="552102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Territorial Ontology</a:t>
            </a:r>
            <a:endParaRPr lang="en-US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457200" y="1125013"/>
            <a:ext cx="3714749" cy="478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Description of principal classes of the domain:</a:t>
            </a:r>
          </a:p>
          <a:p>
            <a:pPr marL="57150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95 </a:t>
            </a:r>
            <a:r>
              <a:rPr lang="en-US" dirty="0" smtClean="0">
                <a:solidFill>
                  <a:srgbClr val="505150"/>
                </a:solidFill>
              </a:rPr>
              <a:t>entities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Regions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Province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Locations 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…..</a:t>
            </a:r>
            <a:endParaRPr lang="en-US" dirty="0">
              <a:solidFill>
                <a:srgbClr val="505150"/>
              </a:solidFill>
            </a:endParaRPr>
          </a:p>
          <a:p>
            <a:pPr marL="57150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200 roles: </a:t>
            </a:r>
            <a:endParaRPr lang="en-US" dirty="0" smtClean="0">
              <a:solidFill>
                <a:srgbClr val="505150"/>
              </a:solidFill>
            </a:endParaRP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505150"/>
                </a:solidFill>
              </a:rPr>
              <a:t>appartiene</a:t>
            </a:r>
            <a:r>
              <a:rPr lang="en-US" i="1" dirty="0" smtClean="0">
                <a:solidFill>
                  <a:srgbClr val="505150"/>
                </a:solidFill>
              </a:rPr>
              <a:t> </a:t>
            </a:r>
            <a:r>
              <a:rPr lang="en-US" i="1" dirty="0">
                <a:solidFill>
                  <a:srgbClr val="505150"/>
                </a:solidFill>
              </a:rPr>
              <a:t>ACDDASC </a:t>
            </a:r>
            <a:r>
              <a:rPr lang="en-US" dirty="0">
                <a:solidFill>
                  <a:srgbClr val="505150"/>
                </a:solidFill>
              </a:rPr>
              <a:t>(links municipality with its sub-municipalities </a:t>
            </a:r>
            <a:r>
              <a:rPr lang="en-US" dirty="0" smtClean="0">
                <a:solidFill>
                  <a:srgbClr val="505150"/>
                </a:solidFill>
              </a:rPr>
              <a:t>components)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505150"/>
                </a:solidFill>
              </a:rPr>
              <a:t>equivalentTo</a:t>
            </a:r>
            <a:r>
              <a:rPr lang="en-US" i="1" dirty="0" smtClean="0">
                <a:solidFill>
                  <a:srgbClr val="505150"/>
                </a:solidFill>
              </a:rPr>
              <a:t> (</a:t>
            </a:r>
            <a:r>
              <a:rPr lang="en-US" dirty="0" smtClean="0">
                <a:solidFill>
                  <a:srgbClr val="505150"/>
                </a:solidFill>
              </a:rPr>
              <a:t>links</a:t>
            </a:r>
            <a:r>
              <a:rPr lang="en-US" i="1" dirty="0" smtClean="0">
                <a:solidFill>
                  <a:srgbClr val="505150"/>
                </a:solidFill>
              </a:rPr>
              <a:t> entity </a:t>
            </a:r>
            <a:r>
              <a:rPr lang="en-US" dirty="0" smtClean="0">
                <a:solidFill>
                  <a:srgbClr val="505150"/>
                </a:solidFill>
              </a:rPr>
              <a:t>with </a:t>
            </a:r>
            <a:r>
              <a:rPr lang="en-US" dirty="0">
                <a:solidFill>
                  <a:srgbClr val="505150"/>
                </a:solidFill>
              </a:rPr>
              <a:t>the relative Geonames </a:t>
            </a:r>
            <a:r>
              <a:rPr lang="en-US" dirty="0" smtClean="0">
                <a:solidFill>
                  <a:srgbClr val="505150"/>
                </a:solidFill>
              </a:rPr>
              <a:t>entity)</a:t>
            </a:r>
          </a:p>
          <a:p>
            <a:pPr marL="1028700" lvl="1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…..</a:t>
            </a:r>
            <a:endParaRPr lang="en-US" dirty="0">
              <a:solidFill>
                <a:srgbClr val="50515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50515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rgbClr val="5F5F5F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rgbClr val="5F5F5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8" y="1315412"/>
            <a:ext cx="3670477" cy="4590088"/>
          </a:xfrm>
          <a:prstGeom prst="rect">
            <a:avLst/>
          </a:prstGeom>
        </p:spPr>
      </p:pic>
      <p:sp>
        <p:nvSpPr>
          <p:cNvPr id="9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191250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9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679574" y="400050"/>
            <a:ext cx="6621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Census Data Ontology</a:t>
            </a:r>
            <a:r>
              <a:rPr lang="it-IT" sz="3600" dirty="0" smtClean="0">
                <a:solidFill>
                  <a:srgbClr val="505150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dirty="0">
              <a:solidFill>
                <a:srgbClr val="5051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838200"/>
            <a:ext cx="1616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mtClean="0">
              <a:solidFill>
                <a:srgbClr val="000000"/>
              </a:solidFill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28600" y="1078681"/>
            <a:ext cx="6324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505150"/>
                </a:solidFill>
              </a:rPr>
              <a:t>Use of RDF Data Cube Vocabulary </a:t>
            </a:r>
            <a:r>
              <a:rPr lang="it-IT" dirty="0" smtClean="0">
                <a:solidFill>
                  <a:srgbClr val="505150"/>
                </a:solidFill>
              </a:rPr>
              <a:t>that allows </a:t>
            </a:r>
            <a:r>
              <a:rPr lang="it-IT" dirty="0">
                <a:solidFill>
                  <a:srgbClr val="505150"/>
                </a:solidFill>
              </a:rPr>
              <a:t>to publish multi-dimensional </a:t>
            </a:r>
            <a:r>
              <a:rPr lang="it-IT" dirty="0" smtClean="0">
                <a:solidFill>
                  <a:srgbClr val="505150"/>
                </a:solidFill>
              </a:rPr>
              <a:t>data</a:t>
            </a:r>
            <a:endParaRPr lang="it-IT" dirty="0">
              <a:solidFill>
                <a:srgbClr val="5051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Dimensions: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Sex</a:t>
            </a:r>
            <a:endParaRPr lang="en-US" dirty="0">
              <a:solidFill>
                <a:srgbClr val="505150"/>
              </a:solidFill>
            </a:endParaRP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Age classes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Citizenship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Territory (territory defined </a:t>
            </a:r>
            <a:r>
              <a:rPr lang="en-US" dirty="0">
                <a:solidFill>
                  <a:srgbClr val="505150"/>
                </a:solidFill>
              </a:rPr>
              <a:t>in the </a:t>
            </a:r>
            <a:r>
              <a:rPr lang="en-US" dirty="0" smtClean="0">
                <a:solidFill>
                  <a:srgbClr val="505150"/>
                </a:solidFill>
              </a:rPr>
              <a:t>Territorial Ontology)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Construction Period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Number of floors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…..</a:t>
            </a:r>
            <a:endParaRPr lang="en-US" dirty="0">
              <a:solidFill>
                <a:srgbClr val="5051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Measures</a:t>
            </a:r>
            <a:r>
              <a:rPr lang="en-US" dirty="0">
                <a:solidFill>
                  <a:srgbClr val="505150"/>
                </a:solidFill>
              </a:rPr>
              <a:t>: </a:t>
            </a:r>
            <a:endParaRPr lang="en-US" dirty="0" smtClean="0">
              <a:solidFill>
                <a:srgbClr val="505150"/>
              </a:solidFill>
            </a:endParaRP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Number </a:t>
            </a:r>
            <a:r>
              <a:rPr lang="en-US" dirty="0">
                <a:solidFill>
                  <a:srgbClr val="505150"/>
                </a:solidFill>
              </a:rPr>
              <a:t>of </a:t>
            </a:r>
            <a:r>
              <a:rPr lang="en-US" dirty="0" smtClean="0">
                <a:solidFill>
                  <a:srgbClr val="505150"/>
                </a:solidFill>
              </a:rPr>
              <a:t>residents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Foreigners </a:t>
            </a:r>
            <a:r>
              <a:rPr lang="en-US" dirty="0">
                <a:solidFill>
                  <a:srgbClr val="505150"/>
                </a:solidFill>
              </a:rPr>
              <a:t>and stateless resident in </a:t>
            </a:r>
            <a:r>
              <a:rPr lang="en-US" dirty="0" smtClean="0">
                <a:solidFill>
                  <a:srgbClr val="505150"/>
                </a:solidFill>
              </a:rPr>
              <a:t>Italy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05150"/>
                </a:solidFill>
              </a:rPr>
              <a:t>Number </a:t>
            </a:r>
            <a:r>
              <a:rPr lang="en-US" dirty="0" smtClean="0">
                <a:solidFill>
                  <a:srgbClr val="505150"/>
                </a:solidFill>
              </a:rPr>
              <a:t>of Housing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505150"/>
                </a:solidFill>
              </a:rPr>
              <a:t>…..  </a:t>
            </a:r>
            <a:r>
              <a:rPr lang="it-IT" dirty="0" smtClean="0">
                <a:solidFill>
                  <a:srgbClr val="505150"/>
                </a:solidFill>
              </a:rPr>
              <a:t> </a:t>
            </a:r>
            <a:endParaRPr lang="it-IT" dirty="0">
              <a:solidFill>
                <a:srgbClr val="50515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u="sng" dirty="0" smtClean="0">
              <a:solidFill>
                <a:srgbClr val="5F5F5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dirty="0" smtClean="0">
              <a:solidFill>
                <a:srgbClr val="5F5F5F"/>
              </a:solidFill>
            </a:endParaRPr>
          </a:p>
        </p:txBody>
      </p:sp>
      <p:sp>
        <p:nvSpPr>
          <p:cNvPr id="9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6334125" cy="365125"/>
          </a:xfrm>
        </p:spPr>
        <p:txBody>
          <a:bodyPr/>
          <a:lstStyle/>
          <a:p>
            <a:r>
              <a:rPr lang="it-IT" sz="1600" dirty="0">
                <a:solidFill>
                  <a:srgbClr val="505150"/>
                </a:solidFill>
              </a:rPr>
              <a:t>Monica Scannapieco, SemStat2014, Riva del Garda 19/10/2014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t>9</a:t>
            </a:fld>
            <a:endParaRPr lang="it-IT" dirty="0"/>
          </a:p>
        </p:txBody>
      </p:sp>
      <p:pic>
        <p:nvPicPr>
          <p:cNvPr id="5128" name="Picture 8" descr="C:\Users\Public\Pictures\Sample 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68" y="614362"/>
            <a:ext cx="1822139" cy="18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arrotondato 4"/>
          <p:cNvSpPr/>
          <p:nvPr/>
        </p:nvSpPr>
        <p:spPr>
          <a:xfrm>
            <a:off x="7347587" y="3024187"/>
            <a:ext cx="1596388" cy="14859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400" b="1" dirty="0" smtClean="0"/>
              <a:t>Dimensions:</a:t>
            </a:r>
            <a:endParaRPr lang="it-IT" sz="1400" b="1" dirty="0"/>
          </a:p>
          <a:p>
            <a:r>
              <a:rPr lang="it-IT" sz="1400" b="1" dirty="0" smtClean="0"/>
              <a:t>Construct </a:t>
            </a:r>
            <a:r>
              <a:rPr lang="it-IT" sz="1400" b="1" dirty="0"/>
              <a:t>period</a:t>
            </a:r>
          </a:p>
          <a:p>
            <a:r>
              <a:rPr lang="it-IT" sz="1400" b="1" dirty="0"/>
              <a:t>I</a:t>
            </a:r>
            <a:r>
              <a:rPr lang="it-IT" sz="1400" b="1" dirty="0" smtClean="0"/>
              <a:t>ntended </a:t>
            </a:r>
            <a:r>
              <a:rPr lang="it-IT" sz="1400" b="1" dirty="0"/>
              <a:t>use</a:t>
            </a:r>
          </a:p>
          <a:p>
            <a:r>
              <a:rPr lang="it-IT" sz="1400" b="1" dirty="0" smtClean="0"/>
              <a:t>Number </a:t>
            </a:r>
            <a:r>
              <a:rPr lang="it-IT" sz="1400" b="1" dirty="0"/>
              <a:t>of floors 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6495099" y="5178896"/>
            <a:ext cx="1704975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400" b="1" dirty="0" err="1"/>
              <a:t>Measure</a:t>
            </a:r>
            <a:endParaRPr lang="it-IT" sz="1400" b="1" dirty="0"/>
          </a:p>
          <a:p>
            <a:r>
              <a:rPr lang="it-IT" sz="1400" b="1" dirty="0" smtClean="0"/>
              <a:t>Number </a:t>
            </a:r>
            <a:r>
              <a:rPr lang="it-IT" sz="1400" b="1" dirty="0"/>
              <a:t>of dwellings</a:t>
            </a:r>
          </a:p>
          <a:p>
            <a:pPr algn="ctr"/>
            <a:endParaRPr lang="it-IT" sz="1400" b="1" dirty="0"/>
          </a:p>
        </p:txBody>
      </p:sp>
      <p:sp>
        <p:nvSpPr>
          <p:cNvPr id="7" name="Rettangolo arrotondato 6"/>
          <p:cNvSpPr/>
          <p:nvPr/>
        </p:nvSpPr>
        <p:spPr>
          <a:xfrm>
            <a:off x="5648323" y="3076575"/>
            <a:ext cx="1476378" cy="13811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400" b="1" dirty="0" smtClean="0"/>
              <a:t>Dimensions:</a:t>
            </a:r>
          </a:p>
          <a:p>
            <a:r>
              <a:rPr lang="it-IT" sz="1400" b="1" dirty="0" smtClean="0"/>
              <a:t>Sex</a:t>
            </a:r>
          </a:p>
          <a:p>
            <a:r>
              <a:rPr lang="it-IT" sz="1400" b="1" dirty="0" smtClean="0"/>
              <a:t>Age</a:t>
            </a:r>
          </a:p>
          <a:p>
            <a:r>
              <a:rPr lang="it-IT" sz="1400" b="1" dirty="0" smtClean="0"/>
              <a:t>Marital status</a:t>
            </a:r>
            <a:endParaRPr lang="it-IT" sz="1400" b="1" dirty="0"/>
          </a:p>
        </p:txBody>
      </p:sp>
      <p:sp>
        <p:nvSpPr>
          <p:cNvPr id="8" name="Rettangolo arrotondato 7"/>
          <p:cNvSpPr/>
          <p:nvPr/>
        </p:nvSpPr>
        <p:spPr>
          <a:xfrm>
            <a:off x="4191000" y="5178896"/>
            <a:ext cx="1990724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400" b="1" dirty="0" err="1" smtClean="0"/>
              <a:t>Measure</a:t>
            </a:r>
            <a:endParaRPr lang="it-IT" sz="1400" b="1" dirty="0" smtClean="0"/>
          </a:p>
          <a:p>
            <a:r>
              <a:rPr lang="it-IT" sz="1400" b="1" dirty="0" smtClean="0"/>
              <a:t>Resident  Population</a:t>
            </a:r>
            <a:endParaRPr lang="it-IT" sz="1400" b="1" dirty="0"/>
          </a:p>
        </p:txBody>
      </p:sp>
      <p:cxnSp>
        <p:nvCxnSpPr>
          <p:cNvPr id="11" name="Connettore 1 10"/>
          <p:cNvCxnSpPr>
            <a:stCxn id="8" idx="0"/>
            <a:endCxn id="7" idx="2"/>
          </p:cNvCxnSpPr>
          <p:nvPr/>
        </p:nvCxnSpPr>
        <p:spPr>
          <a:xfrm flipV="1">
            <a:off x="5186362" y="4457700"/>
            <a:ext cx="1200150" cy="721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6" idx="0"/>
            <a:endCxn id="5" idx="2"/>
          </p:cNvCxnSpPr>
          <p:nvPr/>
        </p:nvCxnSpPr>
        <p:spPr>
          <a:xfrm flipV="1">
            <a:off x="7347587" y="4510087"/>
            <a:ext cx="798194" cy="668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</TotalTime>
  <Words>1509</Words>
  <Application>Microsoft Office PowerPoint</Application>
  <PresentationFormat>Presentazione su schermo (4:3)</PresentationFormat>
  <Paragraphs>460</Paragraphs>
  <Slides>19</Slides>
  <Notes>17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copertina</vt:lpstr>
      <vt:lpstr>Presentazione standard di PowerPoint</vt:lpstr>
      <vt:lpstr>NSIs &amp; LOD</vt:lpstr>
      <vt:lpstr>Istat SDMX-based Data Dissemination - 1</vt:lpstr>
      <vt:lpstr>Istat LOD-based Dissemination - 2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Technological Environment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Bruna Tabanella</dc:creator>
  <cp:lastModifiedBy>aracri</cp:lastModifiedBy>
  <cp:revision>283</cp:revision>
  <cp:lastPrinted>2014-10-10T11:24:21Z</cp:lastPrinted>
  <dcterms:created xsi:type="dcterms:W3CDTF">2012-12-11T11:00:35Z</dcterms:created>
  <dcterms:modified xsi:type="dcterms:W3CDTF">2014-10-19T05:03:57Z</dcterms:modified>
</cp:coreProperties>
</file>