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52" r:id="rId3"/>
    <p:sldId id="293" r:id="rId4"/>
    <p:sldId id="338" r:id="rId5"/>
    <p:sldId id="337" r:id="rId6"/>
    <p:sldId id="321" r:id="rId7"/>
    <p:sldId id="339" r:id="rId8"/>
    <p:sldId id="340" r:id="rId9"/>
    <p:sldId id="318" r:id="rId10"/>
    <p:sldId id="290" r:id="rId11"/>
    <p:sldId id="319" r:id="rId12"/>
    <p:sldId id="347" r:id="rId13"/>
    <p:sldId id="343" r:id="rId14"/>
    <p:sldId id="353" r:id="rId15"/>
    <p:sldId id="341" r:id="rId16"/>
    <p:sldId id="342" r:id="rId17"/>
    <p:sldId id="345" r:id="rId18"/>
    <p:sldId id="283" r:id="rId19"/>
    <p:sldId id="344" r:id="rId20"/>
    <p:sldId id="349" r:id="rId21"/>
    <p:sldId id="351" r:id="rId22"/>
    <p:sldId id="303" r:id="rId23"/>
    <p:sldId id="346" r:id="rId24"/>
    <p:sldId id="281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2636" autoAdjust="0"/>
  </p:normalViewPr>
  <p:slideViewPr>
    <p:cSldViewPr>
      <p:cViewPr varScale="1">
        <p:scale>
          <a:sx n="55" d="100"/>
          <a:sy n="55" d="100"/>
        </p:scale>
        <p:origin x="11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914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BB832-C00F-4D6F-837B-D9A57C95386F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18BD-F76C-4BC4-8E53-A4894B7DBAE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1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Haga</a:t>
            </a:r>
            <a:r>
              <a:rPr lang="es-ES" dirty="0" smtClean="0"/>
              <a:t>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</a:t>
            </a:r>
            <a:r>
              <a:rPr lang="en-US" noProof="0" dirty="0" err="1" smtClean="0"/>
              <a:t>clic</a:t>
            </a:r>
            <a:r>
              <a:rPr lang="es-ES" dirty="0" smtClean="0"/>
              <a:t>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47E0-59AD-4BD7-8E07-3C14215E44FE}" type="datetimeFigureOut">
              <a:rPr lang="es-ES" smtClean="0"/>
              <a:pPr/>
              <a:t>19/10/2014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81C3-D5E4-46C0-B371-10A879B74A8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ata.webfoundation.org/webindex/v2013/observation/computed_2011_1386752461095_3904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eso.github.io/wiDo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webfoundation.org/webindex/v2013/observation/obs800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webfoundation.org/webindex/v2013/country/ES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Drawing1/Drawing/~Page-1/Spreadshee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897656"/>
            <a:ext cx="91440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Representing Verifiable Statistical Computations as linked data</a:t>
            </a:r>
            <a:endParaRPr lang="es-ES" sz="4000" dirty="0"/>
          </a:p>
        </p:txBody>
      </p:sp>
      <p:sp>
        <p:nvSpPr>
          <p:cNvPr id="4" name="3 Rectángulo"/>
          <p:cNvSpPr/>
          <p:nvPr/>
        </p:nvSpPr>
        <p:spPr>
          <a:xfrm>
            <a:off x="5400092" y="2947808"/>
            <a:ext cx="28083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 smtClean="0"/>
              <a:t>Hania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Farham</a:t>
            </a:r>
            <a:endParaRPr lang="es-ES" sz="2000" b="1" dirty="0" smtClean="0"/>
          </a:p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Foundation</a:t>
            </a:r>
            <a:endParaRPr lang="es-ES" dirty="0" smtClean="0"/>
          </a:p>
          <a:p>
            <a:pPr algn="ctr"/>
            <a:r>
              <a:rPr lang="es-ES" dirty="0" smtClean="0"/>
              <a:t>London</a:t>
            </a:r>
          </a:p>
          <a:p>
            <a:pPr algn="ctr"/>
            <a:r>
              <a:rPr lang="es-ES" dirty="0" smtClean="0"/>
              <a:t>hania@webfoundation.org</a:t>
            </a:r>
          </a:p>
          <a:p>
            <a:pPr algn="ctr"/>
            <a:endParaRPr lang="es-ES" dirty="0" smtClean="0"/>
          </a:p>
        </p:txBody>
      </p:sp>
      <p:sp>
        <p:nvSpPr>
          <p:cNvPr id="5" name="4 Rectángulo"/>
          <p:cNvSpPr/>
          <p:nvPr/>
        </p:nvSpPr>
        <p:spPr>
          <a:xfrm>
            <a:off x="708070" y="4808089"/>
            <a:ext cx="33123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/>
              <a:t>Juan Castro Fernández</a:t>
            </a:r>
          </a:p>
          <a:p>
            <a:pPr algn="ctr"/>
            <a:r>
              <a:rPr lang="en-US" dirty="0" smtClean="0"/>
              <a:t>WESO Research Group</a:t>
            </a:r>
          </a:p>
          <a:p>
            <a:pPr algn="ctr"/>
            <a:r>
              <a:rPr lang="en-US" dirty="0" smtClean="0"/>
              <a:t>University of Oviedo</a:t>
            </a:r>
          </a:p>
          <a:p>
            <a:pPr algn="ctr"/>
            <a:r>
              <a:rPr lang="en-US" dirty="0" smtClean="0"/>
              <a:t>Spain</a:t>
            </a:r>
          </a:p>
          <a:p>
            <a:pPr algn="ctr"/>
            <a:r>
              <a:rPr lang="en-US" dirty="0" smtClean="0"/>
              <a:t>juan@weso.es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05230" y="2947808"/>
            <a:ext cx="27180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tx2"/>
                </a:solidFill>
              </a:rPr>
              <a:t>Jose</a:t>
            </a:r>
            <a:r>
              <a:rPr lang="es-ES" sz="2000" b="1" dirty="0">
                <a:solidFill>
                  <a:schemeClr val="tx2"/>
                </a:solidFill>
              </a:rPr>
              <a:t> Emilio Labra Gayo</a:t>
            </a:r>
          </a:p>
          <a:p>
            <a:pPr algn="ctr"/>
            <a:r>
              <a:rPr lang="es-ES" dirty="0" smtClean="0"/>
              <a:t>WESO </a:t>
            </a:r>
            <a:r>
              <a:rPr lang="es-ES" dirty="0" err="1" smtClean="0"/>
              <a:t>Research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endParaRPr lang="es-ES" dirty="0" smtClean="0"/>
          </a:p>
          <a:p>
            <a:pPr algn="ctr"/>
            <a:r>
              <a:rPr lang="es-ES" dirty="0" err="1" smtClean="0"/>
              <a:t>University</a:t>
            </a:r>
            <a:r>
              <a:rPr lang="es-ES" dirty="0" smtClean="0"/>
              <a:t> </a:t>
            </a:r>
            <a:r>
              <a:rPr lang="es-ES" dirty="0"/>
              <a:t>of Oviedo</a:t>
            </a:r>
          </a:p>
          <a:p>
            <a:pPr algn="ctr"/>
            <a:r>
              <a:rPr lang="es-ES" dirty="0" err="1"/>
              <a:t>Spain</a:t>
            </a:r>
            <a:endParaRPr lang="es-ES" dirty="0"/>
          </a:p>
          <a:p>
            <a:pPr algn="ctr"/>
            <a:r>
              <a:rPr lang="es-ES" dirty="0"/>
              <a:t>labra@uniovi.es</a:t>
            </a:r>
          </a:p>
        </p:txBody>
      </p:sp>
      <p:sp>
        <p:nvSpPr>
          <p:cNvPr id="7" name="5 Rectángulo"/>
          <p:cNvSpPr/>
          <p:nvPr/>
        </p:nvSpPr>
        <p:spPr>
          <a:xfrm>
            <a:off x="5148064" y="4797152"/>
            <a:ext cx="33123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/>
              <a:t>Jose </a:t>
            </a:r>
            <a:r>
              <a:rPr lang="es-ES" sz="2000" b="1" dirty="0" smtClean="0"/>
              <a:t>María Álvarez Rodríguez</a:t>
            </a:r>
            <a:endParaRPr lang="es-ES" sz="2000" b="1" dirty="0"/>
          </a:p>
          <a:p>
            <a:pPr algn="ctr"/>
            <a:r>
              <a:rPr lang="es-ES" dirty="0" err="1" smtClean="0"/>
              <a:t>Dept</a:t>
            </a:r>
            <a:r>
              <a:rPr lang="es-ES" dirty="0" smtClean="0"/>
              <a:t>. </a:t>
            </a:r>
            <a:r>
              <a:rPr lang="es-ES" dirty="0" err="1" smtClean="0"/>
              <a:t>Computer</a:t>
            </a:r>
            <a:r>
              <a:rPr lang="es-ES" dirty="0" smtClean="0"/>
              <a:t> </a:t>
            </a:r>
            <a:r>
              <a:rPr lang="es-ES" dirty="0" err="1" smtClean="0"/>
              <a:t>Science</a:t>
            </a:r>
            <a:endParaRPr lang="es-ES" dirty="0" smtClean="0"/>
          </a:p>
          <a:p>
            <a:pPr algn="ctr"/>
            <a:r>
              <a:rPr lang="es-ES" dirty="0" smtClean="0"/>
              <a:t>Carlos III </a:t>
            </a:r>
            <a:r>
              <a:rPr lang="es-ES" dirty="0" err="1" smtClean="0"/>
              <a:t>University</a:t>
            </a:r>
            <a:endParaRPr lang="es-ES" dirty="0"/>
          </a:p>
          <a:p>
            <a:pPr algn="ctr"/>
            <a:r>
              <a:rPr lang="es-ES" dirty="0" err="1"/>
              <a:t>Spain</a:t>
            </a:r>
            <a:endParaRPr lang="es-ES" dirty="0"/>
          </a:p>
          <a:p>
            <a:pPr algn="ctr"/>
            <a:r>
              <a:rPr lang="es-ES" dirty="0" smtClean="0"/>
              <a:t>josemaria.alvarez@uc3m.es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model*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2909799" y="4047189"/>
            <a:ext cx="2380781" cy="160043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Arial Narrow" panose="020B0606020202030204" pitchFamily="34" charset="0"/>
              </a:rPr>
              <a:t> </a:t>
            </a:r>
            <a:r>
              <a:rPr lang="en-US" u="sng" dirty="0" smtClean="0">
                <a:latin typeface="Arial Narrow" panose="020B0606020202030204" pitchFamily="34" charset="0"/>
              </a:rPr>
              <a:t>      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lang="en-US" u="sng" dirty="0" smtClean="0">
                <a:latin typeface="Arial Narrow" panose="020B0606020202030204" pitchFamily="34" charset="0"/>
              </a:rPr>
              <a:t>        </a:t>
            </a: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</a:t>
            </a:r>
            <a:r>
              <a:rPr lang="en-US" sz="1600" dirty="0" err="1" smtClean="0">
                <a:latin typeface="Arial Narrow" panose="020B0606020202030204" pitchFamily="34" charset="0"/>
              </a:rPr>
              <a:t>:type</a:t>
            </a:r>
            <a:r>
              <a:rPr lang="en-US" sz="1600" dirty="0" smtClean="0">
                <a:latin typeface="Arial Narrow" panose="020B0606020202030204" pitchFamily="34" charset="0"/>
              </a:rPr>
              <a:t> =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qb</a:t>
            </a:r>
            <a:r>
              <a:rPr lang="en-US" sz="1600" dirty="0" err="1" smtClean="0">
                <a:latin typeface="Arial Narrow" panose="020B0606020202030204" pitchFamily="34" charset="0"/>
              </a:rPr>
              <a:t>:Observation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cex</a:t>
            </a:r>
            <a:r>
              <a:rPr lang="en-US" sz="1600" dirty="0" err="1" smtClean="0">
                <a:latin typeface="Arial Narrow" panose="020B0606020202030204" pitchFamily="34" charset="0"/>
              </a:rPr>
              <a:t>:value</a:t>
            </a:r>
            <a:r>
              <a:rPr lang="en-US" sz="1600" dirty="0" smtClean="0">
                <a:latin typeface="Arial Narrow" panose="020B0606020202030204" pitchFamily="34" charset="0"/>
              </a:rPr>
              <a:t>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:float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dc</a:t>
            </a:r>
            <a:r>
              <a:rPr lang="en-US" sz="1600" dirty="0" err="1" smtClean="0">
                <a:latin typeface="Arial Narrow" panose="020B0606020202030204" pitchFamily="34" charset="0"/>
              </a:rPr>
              <a:t>:issued</a:t>
            </a:r>
            <a:r>
              <a:rPr lang="en-US" sz="1600" dirty="0" smtClean="0">
                <a:latin typeface="Arial Narrow" panose="020B0606020202030204" pitchFamily="34" charset="0"/>
              </a:rPr>
              <a:t>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:dateTime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rdfs</a:t>
            </a:r>
            <a:r>
              <a:rPr lang="en-US" sz="1600" dirty="0" err="1" smtClean="0">
                <a:latin typeface="Arial Narrow" panose="020B0606020202030204" pitchFamily="34" charset="0"/>
              </a:rPr>
              <a:t>:label</a:t>
            </a:r>
            <a:r>
              <a:rPr lang="en-US" sz="1600" dirty="0" smtClean="0">
                <a:latin typeface="Arial Narrow" panose="020B0606020202030204" pitchFamily="34" charset="0"/>
              </a:rPr>
              <a:t>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:String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cex</a:t>
            </a:r>
            <a:r>
              <a:rPr lang="en-US" sz="1600" dirty="0" err="1" smtClean="0">
                <a:latin typeface="Arial Narrow" panose="020B0606020202030204" pitchFamily="34" charset="0"/>
              </a:rPr>
              <a:t>:ref-year</a:t>
            </a:r>
            <a:r>
              <a:rPr lang="en-US" sz="1600" dirty="0" smtClean="0">
                <a:latin typeface="Arial Narrow" panose="020B0606020202030204" pitchFamily="34" charset="0"/>
              </a:rPr>
              <a:t>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:gYear</a:t>
            </a:r>
            <a:endParaRPr lang="en-US" sz="1600" dirty="0" smtClean="0">
              <a:latin typeface="Arial Narrow" panose="020B0606020202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522462" y="4046154"/>
            <a:ext cx="2149948" cy="160043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u="sng" dirty="0" smtClean="0">
                <a:latin typeface="Arial Narrow" panose="020B0606020202030204" pitchFamily="34" charset="0"/>
              </a:rPr>
              <a:t>          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en-U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u="sng" dirty="0" smtClean="0">
                <a:latin typeface="Arial Narrow" panose="020B0606020202030204" pitchFamily="34" charset="0"/>
              </a:rPr>
              <a:t>         </a:t>
            </a: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</a:t>
            </a:r>
            <a:r>
              <a:rPr lang="en-US" sz="1600" dirty="0" err="1" smtClean="0">
                <a:latin typeface="Arial Narrow" panose="020B0606020202030204" pitchFamily="34" charset="0"/>
              </a:rPr>
              <a:t>:type</a:t>
            </a:r>
            <a:r>
              <a:rPr lang="en-US" sz="1600" dirty="0" smtClean="0">
                <a:latin typeface="Arial Narrow" panose="020B0606020202030204" pitchFamily="34" charset="0"/>
              </a:rPr>
              <a:t> =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cex</a:t>
            </a:r>
            <a:r>
              <a:rPr lang="en-US" sz="1600" dirty="0" err="1" smtClean="0">
                <a:latin typeface="Arial Narrow" panose="020B0606020202030204" pitchFamily="34" charset="0"/>
              </a:rPr>
              <a:t>:Primary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            |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cex</a:t>
            </a:r>
            <a:r>
              <a:rPr lang="en-US" sz="1600" dirty="0" err="1" smtClean="0">
                <a:latin typeface="Arial Narrow" panose="020B0606020202030204" pitchFamily="34" charset="0"/>
              </a:rPr>
              <a:t>:Secondary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rdfs</a:t>
            </a:r>
            <a:r>
              <a:rPr lang="en-US" sz="1600" dirty="0" err="1" smtClean="0">
                <a:latin typeface="Arial Narrow" panose="020B0606020202030204" pitchFamily="34" charset="0"/>
              </a:rPr>
              <a:t>:label</a:t>
            </a:r>
            <a:r>
              <a:rPr lang="en-US" sz="1600" dirty="0">
                <a:latin typeface="Arial Narrow" panose="020B0606020202030204" pitchFamily="34" charset="0"/>
              </a:rPr>
              <a:t>: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:string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rdfs</a:t>
            </a:r>
            <a:r>
              <a:rPr lang="en-US" sz="1600" dirty="0" err="1" smtClean="0">
                <a:latin typeface="Arial Narrow" panose="020B0606020202030204" pitchFamily="34" charset="0"/>
              </a:rPr>
              <a:t>:comment</a:t>
            </a:r>
            <a:r>
              <a:rPr lang="en-US" sz="1600" dirty="0" smtClean="0">
                <a:latin typeface="Arial Narrow" panose="020B0606020202030204" pitchFamily="34" charset="0"/>
              </a:rPr>
              <a:t>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:string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skos</a:t>
            </a:r>
            <a:r>
              <a:rPr lang="en-US" sz="1600" dirty="0" err="1" smtClean="0">
                <a:latin typeface="Arial Narrow" panose="020B0606020202030204" pitchFamily="34" charset="0"/>
              </a:rPr>
              <a:t>:notation</a:t>
            </a:r>
            <a:r>
              <a:rPr lang="en-US" sz="1600" dirty="0" smtClean="0">
                <a:latin typeface="Arial Narrow" panose="020B0606020202030204" pitchFamily="34" charset="0"/>
              </a:rPr>
              <a:t>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:String</a:t>
            </a:r>
            <a:endParaRPr lang="en-US" sz="1600" dirty="0" smtClean="0">
              <a:latin typeface="Arial Narrow" panose="020B0606020202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79852" y="2028648"/>
            <a:ext cx="2235677" cy="11079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latin typeface="Arial Narrow" panose="020B0606020202030204" pitchFamily="34" charset="0"/>
              </a:rPr>
              <a:t>    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en-US" u="sng" dirty="0" smtClean="0">
                <a:latin typeface="Arial Narrow" panose="020B0606020202030204" pitchFamily="34" charset="0"/>
              </a:rPr>
              <a:t>       </a:t>
            </a: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</a:t>
            </a:r>
            <a:r>
              <a:rPr lang="en-US" sz="1600" dirty="0" err="1" smtClean="0">
                <a:latin typeface="Arial Narrow" panose="020B0606020202030204" pitchFamily="34" charset="0"/>
              </a:rPr>
              <a:t>:type</a:t>
            </a:r>
            <a:r>
              <a:rPr lang="en-US" sz="1600" dirty="0" smtClean="0">
                <a:latin typeface="Arial Narrow" panose="020B0606020202030204" pitchFamily="34" charset="0"/>
              </a:rPr>
              <a:t> =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org</a:t>
            </a:r>
            <a:r>
              <a:rPr lang="en-US" sz="1600" dirty="0" err="1" smtClean="0">
                <a:latin typeface="Arial Narrow" panose="020B0606020202030204" pitchFamily="34" charset="0"/>
              </a:rPr>
              <a:t>:Organization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rdfs</a:t>
            </a:r>
            <a:r>
              <a:rPr lang="en-US" sz="1600" dirty="0" err="1" smtClean="0">
                <a:latin typeface="Arial Narrow" panose="020B0606020202030204" pitchFamily="34" charset="0"/>
              </a:rPr>
              <a:t>:label</a:t>
            </a:r>
            <a:r>
              <a:rPr lang="en-US" sz="1600" dirty="0" smtClean="0">
                <a:latin typeface="Arial Narrow" panose="020B0606020202030204" pitchFamily="34" charset="0"/>
              </a:rPr>
              <a:t>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:String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foaf</a:t>
            </a:r>
            <a:r>
              <a:rPr lang="en-US" sz="1600" dirty="0" err="1" smtClean="0">
                <a:latin typeface="Arial Narrow" panose="020B0606020202030204" pitchFamily="34" charset="0"/>
              </a:rPr>
              <a:t>:homepage</a:t>
            </a:r>
            <a:r>
              <a:rPr lang="en-US" sz="1600" dirty="0" smtClean="0">
                <a:latin typeface="Arial Narrow" panose="020B0606020202030204" pitchFamily="34" charset="0"/>
              </a:rPr>
              <a:t>: IRI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16883" y="2079232"/>
            <a:ext cx="2644442" cy="8617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latin typeface="Arial Narrow" panose="020B0606020202030204" pitchFamily="34" charset="0"/>
              </a:rPr>
              <a:t>                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en-US" u="sng" dirty="0" smtClean="0">
                <a:latin typeface="Arial Narrow" panose="020B0606020202030204" pitchFamily="34" charset="0"/>
              </a:rPr>
              <a:t>                 </a:t>
            </a: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</a:t>
            </a:r>
            <a:r>
              <a:rPr lang="en-US" sz="1600" dirty="0" err="1" smtClean="0">
                <a:latin typeface="Arial Narrow" panose="020B0606020202030204" pitchFamily="34" charset="0"/>
              </a:rPr>
              <a:t>:type</a:t>
            </a:r>
            <a:r>
              <a:rPr lang="en-US" sz="1600" dirty="0" smtClean="0">
                <a:latin typeface="Arial Narrow" panose="020B0606020202030204" pitchFamily="34" charset="0"/>
              </a:rPr>
              <a:t> =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qb</a:t>
            </a:r>
            <a:r>
              <a:rPr lang="en-US" sz="1600" dirty="0" err="1" smtClean="0">
                <a:latin typeface="Arial Narrow" panose="020B0606020202030204" pitchFamily="34" charset="0"/>
              </a:rPr>
              <a:t>:Slice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qb</a:t>
            </a:r>
            <a:r>
              <a:rPr lang="en-US" sz="1600" dirty="0" err="1" smtClean="0">
                <a:latin typeface="Arial Narrow" panose="020B0606020202030204" pitchFamily="34" charset="0"/>
              </a:rPr>
              <a:t>:sliceStructure</a:t>
            </a:r>
            <a:r>
              <a:rPr lang="en-US" sz="1600" dirty="0" smtClean="0">
                <a:latin typeface="Arial Narrow" panose="020B0606020202030204" pitchFamily="34" charset="0"/>
              </a:rPr>
              <a:t>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wf</a:t>
            </a:r>
            <a:r>
              <a:rPr lang="en-US" sz="1600" dirty="0" err="1" smtClean="0">
                <a:latin typeface="Arial Narrow" panose="020B0606020202030204" pitchFamily="34" charset="0"/>
              </a:rPr>
              <a:t>:sliceByArea</a:t>
            </a:r>
            <a:endParaRPr lang="en-US" sz="1600" dirty="0" smtClean="0"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8201" y="4176370"/>
            <a:ext cx="1887055" cy="1354217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latin typeface="Arial Narrow" panose="020B0606020202030204" pitchFamily="34" charset="0"/>
              </a:rPr>
              <a:t>      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en-US" u="sng" dirty="0" smtClean="0">
                <a:latin typeface="Arial Narrow" panose="020B0606020202030204" pitchFamily="34" charset="0"/>
              </a:rPr>
              <a:t>        </a:t>
            </a: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</a:t>
            </a:r>
            <a:r>
              <a:rPr lang="en-US" sz="1600" dirty="0" err="1" smtClean="0">
                <a:latin typeface="Arial Narrow" panose="020B0606020202030204" pitchFamily="34" charset="0"/>
              </a:rPr>
              <a:t>:type</a:t>
            </a:r>
            <a:r>
              <a:rPr lang="en-US" sz="1600" dirty="0" smtClean="0">
                <a:latin typeface="Arial Narrow" panose="020B0606020202030204" pitchFamily="34" charset="0"/>
              </a:rPr>
              <a:t> =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wf</a:t>
            </a:r>
            <a:r>
              <a:rPr lang="en-US" sz="1600" dirty="0" err="1" smtClean="0">
                <a:latin typeface="Arial Narrow" panose="020B0606020202030204" pitchFamily="34" charset="0"/>
              </a:rPr>
              <a:t>:Country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wf</a:t>
            </a:r>
            <a:r>
              <a:rPr lang="en-US" sz="1600" dirty="0" smtClean="0">
                <a:latin typeface="Arial Narrow" panose="020B0606020202030204" pitchFamily="34" charset="0"/>
              </a:rPr>
              <a:t>:iso2 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:string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wf</a:t>
            </a:r>
            <a:r>
              <a:rPr lang="en-US" sz="1600" dirty="0" smtClean="0">
                <a:latin typeface="Arial Narrow" panose="020B0606020202030204" pitchFamily="34" charset="0"/>
              </a:rPr>
              <a:t>:iso3 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:string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rdfs</a:t>
            </a:r>
            <a:r>
              <a:rPr lang="en-US" sz="1600" dirty="0" err="1" smtClean="0">
                <a:latin typeface="Arial Narrow" panose="020B0606020202030204" pitchFamily="34" charset="0"/>
              </a:rPr>
              <a:t>:label</a:t>
            </a:r>
            <a:r>
              <a:rPr lang="en-US" sz="1600" dirty="0" smtClean="0">
                <a:latin typeface="Arial Narrow" panose="020B0606020202030204" pitchFamily="34" charset="0"/>
              </a:rPr>
              <a:t> 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:String</a:t>
            </a:r>
            <a:endParaRPr lang="en-US" sz="1600" dirty="0" smtClean="0">
              <a:latin typeface="Arial Narrow" panose="020B0606020202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463222" y="1954128"/>
            <a:ext cx="1822935" cy="110799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latin typeface="Arial Narrow" panose="020B0606020202030204" pitchFamily="34" charset="0"/>
              </a:rPr>
              <a:t>       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smtClean="0">
                <a:latin typeface="Arial Narrow" panose="020B0606020202030204" pitchFamily="34" charset="0"/>
              </a:rPr>
              <a:t>      </a:t>
            </a: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</a:t>
            </a:r>
            <a:r>
              <a:rPr lang="en-US" sz="1600" dirty="0" err="1" smtClean="0">
                <a:latin typeface="Arial Narrow" panose="020B0606020202030204" pitchFamily="34" charset="0"/>
              </a:rPr>
              <a:t>:type</a:t>
            </a:r>
            <a:r>
              <a:rPr lang="en-US" sz="1600" dirty="0" smtClean="0">
                <a:latin typeface="Arial Narrow" panose="020B0606020202030204" pitchFamily="34" charset="0"/>
              </a:rPr>
              <a:t> =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qb</a:t>
            </a:r>
            <a:r>
              <a:rPr lang="en-US" sz="1600" dirty="0" err="1" smtClean="0">
                <a:latin typeface="Arial Narrow" panose="020B0606020202030204" pitchFamily="34" charset="0"/>
              </a:rPr>
              <a:t>:DataSet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qb</a:t>
            </a:r>
            <a:r>
              <a:rPr lang="en-US" sz="1600" dirty="0" err="1" smtClean="0">
                <a:latin typeface="Arial Narrow" panose="020B0606020202030204" pitchFamily="34" charset="0"/>
              </a:rPr>
              <a:t>:structure</a:t>
            </a:r>
            <a:r>
              <a:rPr lang="en-US" sz="1600" dirty="0" smtClean="0">
                <a:latin typeface="Arial Narrow" panose="020B0606020202030204" pitchFamily="34" charset="0"/>
              </a:rPr>
              <a:t> 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wf</a:t>
            </a:r>
            <a:r>
              <a:rPr lang="en-US" sz="1600" dirty="0" err="1" smtClean="0">
                <a:latin typeface="Arial Narrow" panose="020B0606020202030204" pitchFamily="34" charset="0"/>
              </a:rPr>
              <a:t>:DSD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rdfs</a:t>
            </a:r>
            <a:r>
              <a:rPr lang="en-US" sz="1600" dirty="0" err="1" smtClean="0">
                <a:latin typeface="Arial Narrow" panose="020B0606020202030204" pitchFamily="34" charset="0"/>
              </a:rPr>
              <a:t>:label</a:t>
            </a:r>
            <a:r>
              <a:rPr lang="en-US" sz="1600" dirty="0" smtClean="0">
                <a:latin typeface="Arial Narrow" panose="020B0606020202030204" pitchFamily="34" charset="0"/>
              </a:rPr>
              <a:t> :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xsd</a:t>
            </a:r>
            <a:r>
              <a:rPr lang="en-US" sz="1600" dirty="0" err="1" smtClean="0">
                <a:latin typeface="Arial Narrow" panose="020B0606020202030204" pitchFamily="34" charset="0"/>
              </a:rPr>
              <a:t>:String</a:t>
            </a:r>
            <a:endParaRPr lang="en-US" sz="1600" dirty="0" smtClean="0">
              <a:latin typeface="Arial Narrow" panose="020B0606020202030204" pitchFamily="34" charset="0"/>
            </a:endParaRPr>
          </a:p>
        </p:txBody>
      </p:sp>
      <p:cxnSp>
        <p:nvCxnSpPr>
          <p:cNvPr id="11" name="Conector recto de flecha 10"/>
          <p:cNvCxnSpPr>
            <a:stCxn id="4" idx="1"/>
            <a:endCxn id="8" idx="3"/>
          </p:cNvCxnSpPr>
          <p:nvPr/>
        </p:nvCxnSpPr>
        <p:spPr>
          <a:xfrm flipH="1">
            <a:off x="1965256" y="4847408"/>
            <a:ext cx="944543" cy="6071"/>
          </a:xfrm>
          <a:prstGeom prst="straightConnector1">
            <a:avLst/>
          </a:prstGeom>
          <a:ln w="15875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934024" y="4486247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 Narrow" panose="020B0606020202030204" pitchFamily="34" charset="0"/>
              </a:rPr>
              <a:t>cex:ref-area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5" name="Conector recto de flecha 14"/>
          <p:cNvCxnSpPr>
            <a:stCxn id="4" idx="3"/>
            <a:endCxn id="5" idx="1"/>
          </p:cNvCxnSpPr>
          <p:nvPr/>
        </p:nvCxnSpPr>
        <p:spPr>
          <a:xfrm flipV="1">
            <a:off x="5290580" y="4846373"/>
            <a:ext cx="1231882" cy="1035"/>
          </a:xfrm>
          <a:prstGeom prst="straightConnector1">
            <a:avLst/>
          </a:prstGeom>
          <a:ln w="15875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295315" y="4507819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cex</a:t>
            </a:r>
            <a:r>
              <a:rPr lang="en-US" sz="1600" dirty="0" err="1" smtClean="0">
                <a:latin typeface="Arial Narrow" panose="020B0606020202030204" pitchFamily="34" charset="0"/>
              </a:rPr>
              <a:t>:indicator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4951419" y="2954708"/>
            <a:ext cx="4365" cy="1071406"/>
          </a:xfrm>
          <a:prstGeom prst="straightConnector1">
            <a:avLst/>
          </a:prstGeom>
          <a:ln w="15875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4905438" y="3279080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qb</a:t>
            </a:r>
            <a:r>
              <a:rPr lang="en-US" sz="1600" dirty="0" err="1" smtClean="0">
                <a:latin typeface="Arial Narrow" panose="020B0606020202030204" pitchFamily="34" charset="0"/>
              </a:rPr>
              <a:t>:observation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519891" y="3643025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1..n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H="1" flipV="1">
            <a:off x="3173585" y="3052182"/>
            <a:ext cx="910" cy="995007"/>
          </a:xfrm>
          <a:prstGeom prst="straightConnector1">
            <a:avLst/>
          </a:prstGeom>
          <a:ln w="15875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1897941" y="339445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qb</a:t>
            </a:r>
            <a:r>
              <a:rPr lang="en-US" sz="1600" dirty="0" err="1" smtClean="0">
                <a:latin typeface="Arial Narrow" panose="020B0606020202030204" pitchFamily="34" charset="0"/>
              </a:rPr>
              <a:t>:observation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3263151" y="2167483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qb</a:t>
            </a:r>
            <a:r>
              <a:rPr lang="en-US" sz="1600" dirty="0" err="1" smtClean="0">
                <a:latin typeface="Arial Narrow" panose="020B0606020202030204" pitchFamily="34" charset="0"/>
              </a:rPr>
              <a:t>:slice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46" name="Conector recto de flecha 45"/>
          <p:cNvCxnSpPr>
            <a:stCxn id="9" idx="3"/>
            <a:endCxn id="7" idx="1"/>
          </p:cNvCxnSpPr>
          <p:nvPr/>
        </p:nvCxnSpPr>
        <p:spPr>
          <a:xfrm>
            <a:off x="3286157" y="2508126"/>
            <a:ext cx="730726" cy="1993"/>
          </a:xfrm>
          <a:prstGeom prst="straightConnector1">
            <a:avLst/>
          </a:prstGeom>
          <a:ln w="15875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endCxn id="6" idx="2"/>
          </p:cNvCxnSpPr>
          <p:nvPr/>
        </p:nvCxnSpPr>
        <p:spPr>
          <a:xfrm flipV="1">
            <a:off x="7897690" y="3136644"/>
            <a:ext cx="1" cy="910545"/>
          </a:xfrm>
          <a:prstGeom prst="straightConnector1">
            <a:avLst/>
          </a:prstGeom>
          <a:ln w="15875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6961285" y="34303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 Narrow" panose="020B0606020202030204" pitchFamily="34" charset="0"/>
              </a:rPr>
              <a:t>wf:provider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4494636" y="1316100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dc</a:t>
            </a:r>
            <a:r>
              <a:rPr lang="en-US" sz="1600" dirty="0" err="1" smtClean="0">
                <a:latin typeface="Arial Narrow" panose="020B0606020202030204" pitchFamily="34" charset="0"/>
              </a:rPr>
              <a:t>:publisher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3589184" y="253119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1..n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2339752" y="1700808"/>
            <a:ext cx="0" cy="25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339752" y="1700808"/>
            <a:ext cx="5557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endCxn id="6" idx="0"/>
          </p:cNvCxnSpPr>
          <p:nvPr/>
        </p:nvCxnSpPr>
        <p:spPr>
          <a:xfrm>
            <a:off x="7897690" y="1700808"/>
            <a:ext cx="1" cy="32784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7597436" y="646331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*Simplified</a:t>
            </a:r>
            <a:endParaRPr lang="en-U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87358" y="6008399"/>
            <a:ext cx="2403222" cy="6155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u="sng" dirty="0" smtClean="0">
                <a:latin typeface="Arial Narrow" panose="020B0606020202030204" pitchFamily="34" charset="0"/>
              </a:rPr>
              <a:t>        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en-US" u="sng" dirty="0" smtClean="0">
                <a:latin typeface="Arial Narrow" panose="020B0606020202030204" pitchFamily="34" charset="0"/>
              </a:rPr>
              <a:t>        </a:t>
            </a:r>
          </a:p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rdf</a:t>
            </a:r>
            <a:r>
              <a:rPr lang="en-US" sz="1600" dirty="0" err="1" smtClean="0">
                <a:latin typeface="Arial Narrow" panose="020B0606020202030204" pitchFamily="34" charset="0"/>
              </a:rPr>
              <a:t>:type</a:t>
            </a:r>
            <a:r>
              <a:rPr lang="en-US" sz="1600" dirty="0" smtClean="0">
                <a:latin typeface="Arial Narrow" panose="020B0606020202030204" pitchFamily="34" charset="0"/>
              </a:rPr>
              <a:t> = </a:t>
            </a:r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cex</a:t>
            </a:r>
            <a:r>
              <a:rPr lang="en-US" sz="1600" dirty="0" err="1" smtClean="0">
                <a:latin typeface="Arial Narrow" panose="020B0606020202030204" pitchFamily="34" charset="0"/>
              </a:rPr>
              <a:t>:Computation</a:t>
            </a:r>
            <a:endParaRPr lang="en-US" sz="1600" dirty="0" smtClean="0">
              <a:latin typeface="Arial Narrow" panose="020B0606020202030204" pitchFamily="34" charset="0"/>
            </a:endParaRPr>
          </a:p>
        </p:txBody>
      </p:sp>
      <p:cxnSp>
        <p:nvCxnSpPr>
          <p:cNvPr id="31" name="Conector recto de flecha 30"/>
          <p:cNvCxnSpPr>
            <a:endCxn id="30" idx="0"/>
          </p:cNvCxnSpPr>
          <p:nvPr/>
        </p:nvCxnSpPr>
        <p:spPr>
          <a:xfrm flipH="1">
            <a:off x="4088969" y="5668702"/>
            <a:ext cx="1" cy="339697"/>
          </a:xfrm>
          <a:prstGeom prst="straightConnector1">
            <a:avLst/>
          </a:prstGeom>
          <a:ln w="15875">
            <a:solidFill>
              <a:schemeClr val="tx1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102510" y="5633959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cex</a:t>
            </a:r>
            <a:r>
              <a:rPr lang="en-US" sz="1600" dirty="0" err="1" smtClean="0">
                <a:latin typeface="Arial Narrow" panose="020B0606020202030204" pitchFamily="34" charset="0"/>
              </a:rPr>
              <a:t>:computation</a:t>
            </a:r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4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9" grpId="0"/>
      <p:bldP spid="25" grpId="0"/>
      <p:bldP spid="28" grpId="0"/>
      <p:bldP spid="32" grpId="0"/>
      <p:bldP spid="44" grpId="0"/>
      <p:bldP spid="76" grpId="0"/>
      <p:bldP spid="92" grpId="0"/>
      <p:bldP spid="93" grpId="0"/>
      <p:bldP spid="30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654352" y="1163178"/>
            <a:ext cx="4248472" cy="55061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indicator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:ITU_B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          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wf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:SecondaryIndicator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:label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Broadband subscribers %"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:DITU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:DataSet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:label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ITU Dataset"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:publisher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org:ITU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:slice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:ITU10B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:ITU11B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:ITU11B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:Slice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:sliceStructure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wf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:sliceByYear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:observation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:obs8165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:obs8166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:ITU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:Organization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:label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"ITU"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foaf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:homepage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&lt;http://www.itu.int/&gt;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:Spain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wf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:Country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:iso2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:iso3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:label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Spain"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9512" y="3068960"/>
            <a:ext cx="4259499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:obs8165 a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:Observation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:label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ITU B in ESP,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2011"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:indicator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indicator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:ITU_B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:dataSet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:DITU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"23.78"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:float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:ref-year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:ref-area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:Spain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:issued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"2013-05-30"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:date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cex:computation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:raw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en-US" dirty="0" smtClean="0">
                <a:sym typeface="Symbol" panose="05050102010706020507" pitchFamily="18" charset="2"/>
              </a:rPr>
              <a:t> RDF (Turtle)</a:t>
            </a:r>
            <a:endParaRPr lang="en-US" dirty="0"/>
          </a:p>
        </p:txBody>
      </p:sp>
      <p:cxnSp>
        <p:nvCxnSpPr>
          <p:cNvPr id="7" name="Conector curvado 6"/>
          <p:cNvCxnSpPr>
            <a:stCxn id="8" idx="3"/>
            <a:endCxn id="9" idx="1"/>
          </p:cNvCxnSpPr>
          <p:nvPr/>
        </p:nvCxnSpPr>
        <p:spPr>
          <a:xfrm flipV="1">
            <a:off x="3491880" y="1348379"/>
            <a:ext cx="1296144" cy="229664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275856" y="357301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4788024" y="1278802"/>
            <a:ext cx="144016" cy="139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curvado 17"/>
          <p:cNvCxnSpPr>
            <a:stCxn id="19" idx="3"/>
          </p:cNvCxnSpPr>
          <p:nvPr/>
        </p:nvCxnSpPr>
        <p:spPr>
          <a:xfrm flipV="1">
            <a:off x="3373524" y="2298494"/>
            <a:ext cx="1383978" cy="15538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157500" y="378032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4788024" y="1916832"/>
            <a:ext cx="144016" cy="139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 curvado 27"/>
          <p:cNvCxnSpPr>
            <a:stCxn id="29" idx="3"/>
            <a:endCxn id="30" idx="1"/>
          </p:cNvCxnSpPr>
          <p:nvPr/>
        </p:nvCxnSpPr>
        <p:spPr>
          <a:xfrm>
            <a:off x="3388436" y="4507056"/>
            <a:ext cx="1300652" cy="107975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172412" y="443504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4689088" y="5517232"/>
            <a:ext cx="144016" cy="139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 curvado 34"/>
          <p:cNvCxnSpPr>
            <a:stCxn id="36" idx="3"/>
            <a:endCxn id="37" idx="3"/>
          </p:cNvCxnSpPr>
          <p:nvPr/>
        </p:nvCxnSpPr>
        <p:spPr>
          <a:xfrm flipH="1">
            <a:off x="7185043" y="3035387"/>
            <a:ext cx="346201" cy="659015"/>
          </a:xfrm>
          <a:prstGeom prst="curvedConnector3">
            <a:avLst>
              <a:gd name="adj1" fmla="val -660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7315220" y="2963379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ector curvado 42"/>
          <p:cNvCxnSpPr>
            <a:stCxn id="44" idx="0"/>
            <a:endCxn id="45" idx="0"/>
          </p:cNvCxnSpPr>
          <p:nvPr/>
        </p:nvCxnSpPr>
        <p:spPr>
          <a:xfrm rot="16200000" flipV="1">
            <a:off x="3404636" y="738735"/>
            <a:ext cx="924980" cy="5585430"/>
          </a:xfrm>
          <a:prstGeom prst="curvedConnector3">
            <a:avLst>
              <a:gd name="adj1" fmla="val 124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6551829" y="3993940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/>
          <p:cNvSpPr/>
          <p:nvPr/>
        </p:nvSpPr>
        <p:spPr>
          <a:xfrm>
            <a:off x="1002403" y="3068960"/>
            <a:ext cx="144016" cy="139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ector curvado 49"/>
          <p:cNvCxnSpPr>
            <a:stCxn id="51" idx="3"/>
            <a:endCxn id="52" idx="3"/>
          </p:cNvCxnSpPr>
          <p:nvPr/>
        </p:nvCxnSpPr>
        <p:spPr>
          <a:xfrm>
            <a:off x="7092280" y="2597214"/>
            <a:ext cx="576064" cy="2125499"/>
          </a:xfrm>
          <a:prstGeom prst="curvedConnector3">
            <a:avLst>
              <a:gd name="adj1" fmla="val 229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6876256" y="252520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/>
          <p:cNvSpPr/>
          <p:nvPr/>
        </p:nvSpPr>
        <p:spPr>
          <a:xfrm>
            <a:off x="7524328" y="4653136"/>
            <a:ext cx="144016" cy="139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adroTexto 59"/>
          <p:cNvSpPr txBox="1"/>
          <p:nvPr/>
        </p:nvSpPr>
        <p:spPr>
          <a:xfrm>
            <a:off x="3107814" y="1305058"/>
            <a:ext cx="1345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interrelated </a:t>
            </a:r>
          </a:p>
          <a:p>
            <a:pPr algn="ctr"/>
            <a:r>
              <a:rPr lang="en-US" dirty="0" smtClean="0"/>
              <a:t>linked 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9" y="1252994"/>
            <a:ext cx="2955303" cy="1521210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>
            <a:off x="457200" y="2774204"/>
            <a:ext cx="370384" cy="224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/>
          <p:cNvSpPr/>
          <p:nvPr/>
        </p:nvSpPr>
        <p:spPr>
          <a:xfrm>
            <a:off x="7041027" y="3624825"/>
            <a:ext cx="144016" cy="139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6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9" grpId="0"/>
      <p:bldP spid="20" grpId="0"/>
      <p:bldP spid="29" grpId="0"/>
      <p:bldP spid="30" grpId="0"/>
      <p:bldP spid="36" grpId="0"/>
      <p:bldP spid="44" grpId="0"/>
      <p:bldP spid="45" grpId="0"/>
      <p:bldP spid="51" grpId="0"/>
      <p:bldP spid="52" grpId="0"/>
      <p:bldP spid="60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3528" y="1628800"/>
            <a:ext cx="8100392" cy="4525963"/>
          </a:xfrm>
        </p:spPr>
        <p:txBody>
          <a:bodyPr/>
          <a:lstStyle/>
          <a:p>
            <a:r>
              <a:rPr lang="en-US" dirty="0" smtClean="0"/>
              <a:t>1. First computation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tatistics experts using Excel</a:t>
            </a:r>
          </a:p>
          <a:p>
            <a:r>
              <a:rPr lang="en-US" dirty="0" smtClean="0"/>
              <a:t>2. Second computation (WESO team)</a:t>
            </a:r>
          </a:p>
          <a:p>
            <a:pPr lvl="1"/>
            <a:r>
              <a:rPr lang="en-US" dirty="0" smtClean="0"/>
              <a:t>1st. approach: SPARQL Update queries</a:t>
            </a:r>
          </a:p>
          <a:p>
            <a:pPr lvl="2"/>
            <a:r>
              <a:rPr lang="en-US" dirty="0" smtClean="0"/>
              <a:t>Can reuse the validation queries</a:t>
            </a:r>
          </a:p>
          <a:p>
            <a:pPr lvl="2"/>
            <a:r>
              <a:rPr lang="en-US" dirty="0" smtClean="0"/>
              <a:t>Declarative approach</a:t>
            </a:r>
          </a:p>
          <a:p>
            <a:pPr lvl="2"/>
            <a:r>
              <a:rPr lang="en-US" dirty="0" smtClean="0"/>
              <a:t>Problem: Efficiency &amp; debugging</a:t>
            </a:r>
          </a:p>
          <a:p>
            <a:pPr lvl="1"/>
            <a:r>
              <a:rPr lang="en-US" dirty="0" smtClean="0"/>
              <a:t>2nd. approach: Special purpose program</a:t>
            </a:r>
          </a:p>
          <a:p>
            <a:pPr lvl="2"/>
            <a:r>
              <a:rPr lang="en-US" dirty="0" smtClean="0"/>
              <a:t>Performs computations and adds metadata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1605461"/>
            <a:ext cx="971550" cy="971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88" y="3501009"/>
            <a:ext cx="1008112" cy="10081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23" y="5301208"/>
            <a:ext cx="1368003" cy="60752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591314" y="5829967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wiCompute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5873656" y="6546929"/>
            <a:ext cx="3286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http://www.github.com/weso/wiCompute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94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representation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r>
              <a:rPr lang="en-US" dirty="0" err="1" smtClean="0"/>
              <a:t>Computex</a:t>
            </a:r>
            <a:r>
              <a:rPr lang="en-US" dirty="0" smtClean="0"/>
              <a:t> Vocabulary</a:t>
            </a:r>
          </a:p>
          <a:p>
            <a:pPr lvl="1"/>
            <a:r>
              <a:rPr lang="en-US" dirty="0" smtClean="0"/>
              <a:t>Describes statistical computation procedures</a:t>
            </a:r>
          </a:p>
          <a:p>
            <a:pPr lvl="1"/>
            <a:r>
              <a:rPr lang="en-US" dirty="0" smtClean="0"/>
              <a:t>Compatible with RDF Data Cube</a:t>
            </a:r>
          </a:p>
          <a:p>
            <a:r>
              <a:rPr lang="en-US" dirty="0" smtClean="0"/>
              <a:t>Some terms: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01209"/>
              </p:ext>
            </p:extLst>
          </p:nvPr>
        </p:nvGraphicFramePr>
        <p:xfrm>
          <a:off x="899592" y="3789040"/>
          <a:ext cx="7128792" cy="2844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442023"/>
                <a:gridCol w="46867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dirty="0" err="1" smtClean="0"/>
                        <a:t>:Concept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Entities that are </a:t>
                      </a:r>
                      <a:r>
                        <a:rPr lang="en-US" dirty="0" err="1" smtClean="0"/>
                        <a:t>beind</a:t>
                      </a:r>
                      <a:r>
                        <a:rPr lang="en-US" dirty="0" smtClean="0"/>
                        <a:t> indexed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dirty="0" err="1" smtClean="0"/>
                        <a:t>:Indicator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</a:t>
                      </a:r>
                      <a:r>
                        <a:rPr lang="en-US" baseline="0" dirty="0" smtClean="0"/>
                        <a:t> whose values add information to the 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dirty="0" err="1" smtClean="0"/>
                        <a:t>:Computation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the different computation types</a:t>
                      </a:r>
                    </a:p>
                    <a:p>
                      <a:r>
                        <a:rPr lang="en-US" dirty="0" smtClean="0"/>
                        <a:t>It can be: 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dirty="0" err="1" smtClean="0"/>
                        <a:t>:Raw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dirty="0" err="1" smtClean="0"/>
                        <a:t>:Mean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dirty="0" err="1" smtClean="0"/>
                        <a:t>:Increment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dirty="0" err="1" smtClean="0"/>
                        <a:t>:Copy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baseline="0" dirty="0" err="1" smtClean="0"/>
                        <a:t>:Z-Score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baseline="0" dirty="0" err="1" smtClean="0"/>
                        <a:t>:Ranking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baseline="0" dirty="0" err="1" smtClean="0"/>
                        <a:t>:AverageGrowth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baseline="0" dirty="0" err="1" smtClean="0"/>
                        <a:t>:WeightedMean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2"/>
                          </a:solidFill>
                        </a:rPr>
                        <a:t>cex</a:t>
                      </a:r>
                      <a:r>
                        <a:rPr lang="en-US" dirty="0" err="1" smtClean="0"/>
                        <a:t>:WeightSchema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schema for a list of indicators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computed observation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03401" y="1541951"/>
            <a:ext cx="5253361" cy="24622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:c39049  a 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:Observation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:label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ITU B in ESP,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2011, Normalized"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:indicator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indicator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:ITU_B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:dataSet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:computed366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"0.859"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:double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:ref-year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:ref-area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:Spain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:computation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wi-comp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:comp39050 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00010" y="6410221"/>
            <a:ext cx="666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URI of computed observation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://data.webfoundation.org/webindex/v2013/observation/computed_2011_1386752461095_39049</a:t>
            </a:r>
            <a:endParaRPr lang="en-U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731347" y="3594505"/>
            <a:ext cx="4358886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wi-comp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:39050  a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:Normalize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:stdDesv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"12.766"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:double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:mean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12.816"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:double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:slice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wi-slice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:sliceITUB_2011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:observation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:obs8165 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96560" y="5270010"/>
            <a:ext cx="3961341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:obs8165      a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qb:Observation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"23.78"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^^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:double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526687" y="5021984"/>
            <a:ext cx="4160113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wi-slice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:sliceITU_B_2011 a   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:Slice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:observation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:8471,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:8434, ...;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37 CuadroTexto"/>
              <p:cNvSpPr txBox="1"/>
              <p:nvPr/>
            </p:nvSpPr>
            <p:spPr>
              <a:xfrm>
                <a:off x="4536682" y="2386440"/>
                <a:ext cx="2709050" cy="84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682" y="2386440"/>
                <a:ext cx="2709050" cy="8437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curvado 8"/>
          <p:cNvCxnSpPr/>
          <p:nvPr/>
        </p:nvCxnSpPr>
        <p:spPr>
          <a:xfrm rot="16200000" flipH="1">
            <a:off x="3481070" y="3367670"/>
            <a:ext cx="309653" cy="1440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37 CuadroTexto"/>
              <p:cNvSpPr txBox="1"/>
              <p:nvPr/>
            </p:nvSpPr>
            <p:spPr>
              <a:xfrm>
                <a:off x="6296014" y="2617465"/>
                <a:ext cx="291618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23.78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12.816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12.766</m:t>
                          </m:r>
                        </m:den>
                      </m:f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=0.859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14" y="2617465"/>
                <a:ext cx="2916183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/>
          <p:cNvSpPr/>
          <p:nvPr/>
        </p:nvSpPr>
        <p:spPr>
          <a:xfrm>
            <a:off x="5705719" y="1981848"/>
            <a:ext cx="276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Normalization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using</a:t>
            </a:r>
            <a:r>
              <a:rPr lang="es-ES" dirty="0">
                <a:solidFill>
                  <a:srgbClr val="FF0000"/>
                </a:solidFill>
              </a:rPr>
              <a:t> z-score</a:t>
            </a:r>
          </a:p>
        </p:txBody>
      </p:sp>
      <p:cxnSp>
        <p:nvCxnSpPr>
          <p:cNvPr id="18" name="Conector curvado 17"/>
          <p:cNvCxnSpPr/>
          <p:nvPr/>
        </p:nvCxnSpPr>
        <p:spPr>
          <a:xfrm rot="10800000" flipV="1">
            <a:off x="1109684" y="4739019"/>
            <a:ext cx="3801107" cy="5084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curvado 22"/>
          <p:cNvCxnSpPr/>
          <p:nvPr/>
        </p:nvCxnSpPr>
        <p:spPr>
          <a:xfrm rot="5400000">
            <a:off x="5700823" y="4652265"/>
            <a:ext cx="548461" cy="190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38 Grupo"/>
          <p:cNvGrpSpPr/>
          <p:nvPr/>
        </p:nvGrpSpPr>
        <p:grpSpPr>
          <a:xfrm>
            <a:off x="8137287" y="3230655"/>
            <a:ext cx="947060" cy="749697"/>
            <a:chOff x="7524328" y="4941168"/>
            <a:chExt cx="947060" cy="749697"/>
          </a:xfrm>
        </p:grpSpPr>
        <p:pic>
          <p:nvPicPr>
            <p:cNvPr id="27" name="32 Imagen" descr="Don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328" y="4941168"/>
              <a:ext cx="571393" cy="568493"/>
            </a:xfrm>
            <a:prstGeom prst="rect">
              <a:avLst/>
            </a:prstGeom>
          </p:spPr>
        </p:pic>
        <p:sp>
          <p:nvSpPr>
            <p:cNvPr id="28" name="33 CuadroTexto"/>
            <p:cNvSpPr txBox="1"/>
            <p:nvPr/>
          </p:nvSpPr>
          <p:spPr>
            <a:xfrm>
              <a:off x="7884368" y="5229200"/>
              <a:ext cx="587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ok!</a:t>
              </a:r>
              <a:endParaRPr lang="es-ES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7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linked data contents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r>
              <a:rPr lang="en-US" dirty="0" smtClean="0"/>
              <a:t>Once the linked data has been published</a:t>
            </a:r>
          </a:p>
          <a:p>
            <a:r>
              <a:rPr lang="en-US" dirty="0" smtClean="0"/>
              <a:t>How can an external agent verify it?</a:t>
            </a:r>
          </a:p>
          <a:p>
            <a:r>
              <a:rPr lang="en-US" dirty="0" smtClean="0"/>
              <a:t>2 approaches:</a:t>
            </a:r>
          </a:p>
          <a:p>
            <a:pPr lvl="1"/>
            <a:r>
              <a:rPr lang="en-US" dirty="0" smtClean="0"/>
              <a:t>SPARQL Queries</a:t>
            </a:r>
          </a:p>
          <a:p>
            <a:pPr lvl="1"/>
            <a:r>
              <a:rPr lang="en-US" dirty="0" smtClean="0"/>
              <a:t>Shape expressions</a:t>
            </a:r>
          </a:p>
        </p:txBody>
      </p:sp>
    </p:spTree>
    <p:extLst>
      <p:ext uri="{BB962C8B-B14F-4D97-AF65-F5344CB8AC3E}">
        <p14:creationId xmlns:p14="http://schemas.microsoft.com/office/powerpoint/2010/main" val="42342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validation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queries like: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115616" y="2420888"/>
            <a:ext cx="5832648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16EC5"/>
                </a:solidFill>
                <a:latin typeface="NimbusMonL-Bold"/>
              </a:rPr>
              <a:t>CONSTRUCT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{ </a:t>
            </a:r>
            <a:endParaRPr lang="en-US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[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a 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:Error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; 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:errorParam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>
                <a:solidFill>
                  <a:srgbClr val="009A00"/>
                </a:solidFill>
                <a:latin typeface="NimbusMonL-ReguObli"/>
              </a:rPr>
              <a:t># ... omitted</a:t>
            </a:r>
          </a:p>
          <a:p>
            <a:r>
              <a:rPr lang="en-GB" b="1" dirty="0" smtClean="0">
                <a:solidFill>
                  <a:srgbClr val="616EC5"/>
                </a:solidFill>
                <a:latin typeface="NimbusMonL-Bold"/>
              </a:rPr>
              <a:t>    </a:t>
            </a:r>
            <a:r>
              <a:rPr lang="en-GB" b="1" dirty="0" err="1" smtClean="0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GB" dirty="0" err="1" smtClean="0">
                <a:solidFill>
                  <a:srgbClr val="000000"/>
                </a:solidFill>
                <a:latin typeface="NimbusMonL-Regu"/>
              </a:rPr>
              <a:t>:msg</a:t>
            </a:r>
            <a:r>
              <a:rPr lang="en-GB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GB" dirty="0">
                <a:solidFill>
                  <a:srgbClr val="000000"/>
                </a:solidFill>
                <a:latin typeface="NimbusMonL-Regu"/>
              </a:rPr>
              <a:t>"Observation has two different values" . ]</a:t>
            </a:r>
          </a:p>
          <a:p>
            <a:r>
              <a:rPr lang="en-US" dirty="0">
                <a:solidFill>
                  <a:srgbClr val="000000"/>
                </a:solidFill>
                <a:latin typeface="NimbusMonL-Regu"/>
              </a:rPr>
              <a:t>} </a:t>
            </a:r>
            <a:r>
              <a:rPr lang="en-US" b="1" dirty="0">
                <a:solidFill>
                  <a:srgbClr val="616EC5"/>
                </a:solidFill>
                <a:latin typeface="NimbusMonL-Bold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{ </a:t>
            </a:r>
            <a:endParaRPr lang="en-US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 ?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obs</a:t>
            </a:r>
            <a:r>
              <a:rPr lang="en-US" b="1" dirty="0">
                <a:solidFill>
                  <a:srgbClr val="616EC5"/>
                </a:solidFill>
                <a:latin typeface="NimbusMonL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a 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qb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:Observation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.</a:t>
            </a:r>
          </a:p>
          <a:p>
            <a:r>
              <a:rPr lang="en-GB" dirty="0" smtClean="0">
                <a:solidFill>
                  <a:srgbClr val="000000"/>
                </a:solidFill>
                <a:latin typeface="NimbusMonL-Regu"/>
              </a:rPr>
              <a:t>   ?</a:t>
            </a:r>
            <a:r>
              <a:rPr lang="en-GB" b="1" dirty="0" err="1">
                <a:solidFill>
                  <a:srgbClr val="616EC5"/>
                </a:solidFill>
                <a:latin typeface="NimbusMonL-Bold"/>
              </a:rPr>
              <a:t>obs</a:t>
            </a:r>
            <a:r>
              <a:rPr lang="en-GB" b="1" dirty="0">
                <a:solidFill>
                  <a:srgbClr val="616EC5"/>
                </a:solidFill>
                <a:latin typeface="NimbusMonL-Bold"/>
              </a:rPr>
              <a:t> </a:t>
            </a:r>
            <a:r>
              <a:rPr lang="en-GB" b="1" dirty="0" err="1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GB" dirty="0" err="1">
                <a:solidFill>
                  <a:srgbClr val="000000"/>
                </a:solidFill>
                <a:latin typeface="NimbusMonL-Regu"/>
              </a:rPr>
              <a:t>:value</a:t>
            </a:r>
            <a:r>
              <a:rPr lang="en-GB" dirty="0">
                <a:solidFill>
                  <a:srgbClr val="000000"/>
                </a:solidFill>
                <a:latin typeface="NimbusMonL-Regu"/>
              </a:rPr>
              <a:t> ?value1 . </a:t>
            </a:r>
            <a:endParaRPr lang="en-GB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en-GB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NimbusMonL-Regu"/>
              </a:rPr>
              <a:t>  ?</a:t>
            </a:r>
            <a:r>
              <a:rPr lang="en-GB" b="1" dirty="0" err="1">
                <a:solidFill>
                  <a:srgbClr val="616EC5"/>
                </a:solidFill>
                <a:latin typeface="NimbusMonL-Bold"/>
              </a:rPr>
              <a:t>obs</a:t>
            </a:r>
            <a:r>
              <a:rPr lang="en-GB" b="1" dirty="0">
                <a:solidFill>
                  <a:srgbClr val="616EC5"/>
                </a:solidFill>
                <a:latin typeface="NimbusMonL-Bold"/>
              </a:rPr>
              <a:t> </a:t>
            </a:r>
            <a:r>
              <a:rPr lang="en-GB" b="1" dirty="0" err="1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GB" dirty="0" err="1">
                <a:solidFill>
                  <a:srgbClr val="000000"/>
                </a:solidFill>
                <a:latin typeface="NimbusMonL-Regu"/>
              </a:rPr>
              <a:t>:value</a:t>
            </a:r>
            <a:r>
              <a:rPr lang="en-GB" dirty="0">
                <a:solidFill>
                  <a:srgbClr val="000000"/>
                </a:solidFill>
                <a:latin typeface="NimbusMonL-Regu"/>
              </a:rPr>
              <a:t> ?value2 .</a:t>
            </a:r>
          </a:p>
          <a:p>
            <a:r>
              <a:rPr lang="en-US" b="1" dirty="0" smtClean="0">
                <a:solidFill>
                  <a:srgbClr val="616EC5"/>
                </a:solidFill>
                <a:latin typeface="NimbusMonL-Bold"/>
              </a:rPr>
              <a:t> FILTER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 ?value1 != ?value2 ) </a:t>
            </a:r>
            <a:endParaRPr lang="en-US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NimbusMonL-Regu"/>
              </a:rPr>
              <a:t>}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3377" y="5366132"/>
            <a:ext cx="5291513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Detects if one observation has more than 1 value</a:t>
            </a:r>
            <a:endParaRPr lang="en-U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26356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validation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806" y="1417638"/>
            <a:ext cx="8229600" cy="4525963"/>
          </a:xfrm>
        </p:spPr>
        <p:txBody>
          <a:bodyPr/>
          <a:lstStyle/>
          <a:p>
            <a:r>
              <a:rPr lang="en-US" dirty="0" smtClean="0"/>
              <a:t>More advanced queries like: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633405" y="1935454"/>
            <a:ext cx="5733173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16EC5"/>
                </a:solidFill>
                <a:latin typeface="NimbusMonL-Bold"/>
              </a:rPr>
              <a:t>CONSTRUCT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{ </a:t>
            </a:r>
            <a:endParaRPr lang="en-US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[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a 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:Error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; </a:t>
            </a:r>
            <a:r>
              <a:rPr lang="en-US" b="1" dirty="0" err="1" smtClean="0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:errorParam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    </a:t>
            </a:r>
            <a:r>
              <a:rPr lang="en-US" dirty="0" smtClean="0">
                <a:solidFill>
                  <a:srgbClr val="009A00"/>
                </a:solidFill>
                <a:latin typeface="NimbusMonL-ReguObli"/>
              </a:rPr>
              <a:t># </a:t>
            </a:r>
            <a:r>
              <a:rPr lang="en-US" dirty="0">
                <a:solidFill>
                  <a:srgbClr val="009A00"/>
                </a:solidFill>
                <a:latin typeface="NimbusMonL-ReguObli"/>
              </a:rPr>
              <a:t>...omitted</a:t>
            </a:r>
          </a:p>
          <a:p>
            <a:r>
              <a:rPr lang="en-GB" b="1" dirty="0" smtClean="0">
                <a:solidFill>
                  <a:srgbClr val="616EC5"/>
                </a:solidFill>
                <a:latin typeface="NimbusMonL-Bold"/>
              </a:rPr>
              <a:t>    </a:t>
            </a:r>
            <a:r>
              <a:rPr lang="en-GB" b="1" dirty="0" err="1" smtClean="0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GB" dirty="0" err="1" smtClean="0">
                <a:solidFill>
                  <a:srgbClr val="000000"/>
                </a:solidFill>
                <a:latin typeface="NimbusMonL-Regu"/>
              </a:rPr>
              <a:t>:msg</a:t>
            </a:r>
            <a:r>
              <a:rPr lang="en-GB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GB" dirty="0">
                <a:solidFill>
                  <a:srgbClr val="000000"/>
                </a:solidFill>
                <a:latin typeface="NimbusMonL-Regu"/>
              </a:rPr>
              <a:t>"Mean value does not match" </a:t>
            </a:r>
            <a:r>
              <a:rPr lang="en-GB" dirty="0" smtClean="0">
                <a:solidFill>
                  <a:srgbClr val="000000"/>
                </a:solidFill>
                <a:latin typeface="NimbusMonL-Regu"/>
              </a:rPr>
              <a:t>] </a:t>
            </a:r>
            <a:r>
              <a:rPr lang="en-GB" dirty="0">
                <a:solidFill>
                  <a:srgbClr val="000000"/>
                </a:solidFill>
                <a:latin typeface="NimbusMonL-Regu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NimbusMonL-Regu"/>
              </a:rPr>
              <a:t>} </a:t>
            </a:r>
            <a:r>
              <a:rPr lang="en-US" b="1" dirty="0">
                <a:solidFill>
                  <a:srgbClr val="616EC5"/>
                </a:solidFill>
                <a:latin typeface="NimbusMonL-Bold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{ </a:t>
            </a:r>
            <a:endParaRPr lang="en-US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   ?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obs</a:t>
            </a:r>
            <a:r>
              <a:rPr lang="en-US" b="1" dirty="0">
                <a:solidFill>
                  <a:srgbClr val="616EC5"/>
                </a:solidFill>
                <a:latin typeface="NimbusMonL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a 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qb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:Observation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;</a:t>
            </a:r>
          </a:p>
          <a:p>
            <a:r>
              <a:rPr lang="en-US" b="1" dirty="0" smtClean="0">
                <a:solidFill>
                  <a:srgbClr val="616EC5"/>
                </a:solidFill>
                <a:latin typeface="NimbusMonL-Bold"/>
              </a:rPr>
              <a:t>      </a:t>
            </a:r>
            <a:r>
              <a:rPr lang="en-US" b="1" dirty="0" err="1" smtClean="0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:computation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?comp ;</a:t>
            </a:r>
          </a:p>
          <a:p>
            <a:r>
              <a:rPr lang="en-US" b="1" dirty="0" smtClean="0">
                <a:solidFill>
                  <a:srgbClr val="616EC5"/>
                </a:solidFill>
                <a:latin typeface="NimbusMonL-Bold"/>
              </a:rPr>
              <a:t>      </a:t>
            </a:r>
            <a:r>
              <a:rPr lang="en-US" b="1" dirty="0" err="1" smtClean="0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:value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?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val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.</a:t>
            </a:r>
          </a:p>
          <a:p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     ?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comp a 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:Mean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.</a:t>
            </a:r>
          </a:p>
          <a:p>
            <a:r>
              <a:rPr lang="en-GB" dirty="0" smtClean="0">
                <a:solidFill>
                  <a:srgbClr val="000000"/>
                </a:solidFill>
                <a:latin typeface="NimbusMonL-Regu"/>
              </a:rPr>
              <a:t> { </a:t>
            </a:r>
            <a:r>
              <a:rPr lang="en-GB" b="1" dirty="0">
                <a:solidFill>
                  <a:srgbClr val="616EC5"/>
                </a:solidFill>
                <a:latin typeface="NimbusMonL-Bold"/>
              </a:rPr>
              <a:t>SELECT </a:t>
            </a:r>
            <a:r>
              <a:rPr lang="en-GB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GB" b="1" dirty="0">
                <a:solidFill>
                  <a:srgbClr val="616EC5"/>
                </a:solidFill>
                <a:latin typeface="NimbusMonL-Bold"/>
              </a:rPr>
              <a:t>AVG</a:t>
            </a:r>
            <a:r>
              <a:rPr lang="en-GB" dirty="0">
                <a:solidFill>
                  <a:srgbClr val="000000"/>
                </a:solidFill>
                <a:latin typeface="NimbusMonL-Regu"/>
              </a:rPr>
              <a:t>(?value) as ?mean) ?comp </a:t>
            </a:r>
            <a:r>
              <a:rPr lang="en-GB" b="1" dirty="0">
                <a:solidFill>
                  <a:srgbClr val="616EC5"/>
                </a:solidFill>
                <a:latin typeface="NimbusMonL-Bold"/>
              </a:rPr>
              <a:t>WHERE </a:t>
            </a:r>
            <a:r>
              <a:rPr lang="en-GB" dirty="0">
                <a:solidFill>
                  <a:srgbClr val="000000"/>
                </a:solidFill>
                <a:latin typeface="NimbusMonL-Regu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       ?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comp 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:observation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?obs1 .</a:t>
            </a:r>
          </a:p>
          <a:p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       ?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obs1 </a:t>
            </a:r>
            <a:r>
              <a:rPr lang="en-US" b="1" dirty="0" err="1">
                <a:solidFill>
                  <a:srgbClr val="616EC5"/>
                </a:solidFill>
                <a:latin typeface="NimbusMonL-Bold"/>
              </a:rPr>
              <a:t>cex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:value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?value ;</a:t>
            </a:r>
          </a:p>
          <a:p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  }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GROUP BY ?comp </a:t>
            </a:r>
            <a:endParaRPr lang="en-US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}</a:t>
            </a:r>
            <a:endParaRPr lang="en-US" dirty="0">
              <a:solidFill>
                <a:srgbClr val="000000"/>
              </a:solidFill>
              <a:latin typeface="NimbusMonL-Regu"/>
            </a:endParaRPr>
          </a:p>
          <a:p>
            <a:r>
              <a:rPr lang="en-US" b="1" dirty="0" smtClean="0">
                <a:solidFill>
                  <a:srgbClr val="616EC5"/>
                </a:solidFill>
                <a:latin typeface="NimbusMonL-Bold"/>
              </a:rPr>
              <a:t>FILTER 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(abs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(?mean - ?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val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 &gt; 0.0001) </a:t>
            </a:r>
            <a:endParaRPr lang="en-US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NimbusMonL-Regu"/>
              </a:rPr>
              <a:t>}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971504" y="5869590"/>
            <a:ext cx="627290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Detects if an observation whose computation is declared as the mean is really the mean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09" y="190247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Shape</a:t>
            </a:r>
            <a:r>
              <a:rPr lang="es-ES" dirty="0" smtClean="0"/>
              <a:t> </a:t>
            </a:r>
            <a:r>
              <a:rPr lang="es-ES" dirty="0" err="1" smtClean="0"/>
              <a:t>Expressions</a:t>
            </a:r>
            <a:r>
              <a:rPr lang="es-ES" dirty="0" smtClean="0"/>
              <a:t> </a:t>
            </a:r>
            <a:r>
              <a:rPr lang="es-ES" dirty="0" err="1" smtClean="0"/>
              <a:t>validation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14599"/>
            <a:ext cx="8507288" cy="1036711"/>
          </a:xfrm>
        </p:spPr>
        <p:txBody>
          <a:bodyPr>
            <a:noAutofit/>
          </a:bodyPr>
          <a:lstStyle/>
          <a:p>
            <a:r>
              <a:rPr lang="en-US" sz="2800" dirty="0" smtClean="0"/>
              <a:t>Shape expressions declare the shape of RDF data</a:t>
            </a:r>
          </a:p>
          <a:p>
            <a:pPr lvl="1"/>
            <a:r>
              <a:rPr lang="en-US" sz="2400" dirty="0" smtClean="0"/>
              <a:t>Human readable and machine </a:t>
            </a:r>
            <a:r>
              <a:rPr lang="en-US" sz="2400" dirty="0" err="1" smtClean="0"/>
              <a:t>processable</a:t>
            </a:r>
            <a:endParaRPr lang="en-US" sz="2400" dirty="0" smtClean="0"/>
          </a:p>
          <a:p>
            <a:pPr lvl="1"/>
            <a:r>
              <a:rPr lang="en-US" sz="2400" dirty="0" smtClean="0"/>
              <a:t>Shape Expressions for team communication</a:t>
            </a:r>
          </a:p>
          <a:p>
            <a:pPr lvl="2"/>
            <a:r>
              <a:rPr lang="en-US" sz="2000" dirty="0"/>
              <a:t>D</a:t>
            </a:r>
            <a:r>
              <a:rPr lang="en-US" sz="2000" dirty="0" smtClean="0"/>
              <a:t>evelopers know which triples must generate/consume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619672" y="3140968"/>
            <a:ext cx="5364596" cy="3477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&lt;Observation&gt;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:Observation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:value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:float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:issued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:dateTime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rdfs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:label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qb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:dataSet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@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:ref-area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Country&gt;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:indicator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Indicator&gt;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:ref-year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:gYear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cex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:computation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&lt;Computation&gt;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19108" y="6396335"/>
            <a:ext cx="592489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Documentation </a:t>
            </a:r>
            <a:r>
              <a:rPr lang="en-US" sz="2400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US" sz="2400" dirty="0">
                <a:solidFill>
                  <a:schemeClr val="tx2"/>
                </a:solidFill>
                <a:hlinkClick r:id="rId2"/>
              </a:rPr>
              <a:t>://weso.github.io/wiDoc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5965" y="1417639"/>
            <a:ext cx="8229600" cy="2443410"/>
          </a:xfrm>
        </p:spPr>
        <p:txBody>
          <a:bodyPr/>
          <a:lstStyle/>
          <a:p>
            <a:r>
              <a:rPr lang="en-US" dirty="0" smtClean="0"/>
              <a:t>Visualization tool: </a:t>
            </a:r>
            <a:r>
              <a:rPr lang="en-US" dirty="0" err="1" smtClean="0"/>
              <a:t>Wesby</a:t>
            </a:r>
            <a:r>
              <a:rPr lang="en-US" dirty="0" smtClean="0"/>
              <a:t>, Inspired by </a:t>
            </a:r>
            <a:r>
              <a:rPr lang="en-US" dirty="0" err="1" smtClean="0"/>
              <a:t>Pubby</a:t>
            </a:r>
            <a:endParaRPr lang="en-US" dirty="0" smtClean="0"/>
          </a:p>
          <a:p>
            <a:pPr lvl="1"/>
            <a:r>
              <a:rPr lang="en-US" dirty="0" smtClean="0"/>
              <a:t>Enables easy customization by templates</a:t>
            </a:r>
          </a:p>
          <a:p>
            <a:pPr lvl="2"/>
            <a:r>
              <a:rPr lang="en-US" dirty="0" smtClean="0"/>
              <a:t>Different templates are chosen based on 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rdf:type</a:t>
            </a:r>
            <a:endParaRPr lang="en-US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Data load on demand</a:t>
            </a:r>
          </a:p>
          <a:p>
            <a:pPr lvl="1"/>
            <a:r>
              <a:rPr lang="en-US" dirty="0" smtClean="0"/>
              <a:t>SPARQL queries</a:t>
            </a:r>
          </a:p>
          <a:p>
            <a:pPr lvl="1"/>
            <a:r>
              <a:rPr lang="en-US" dirty="0" smtClean="0"/>
              <a:t>Responsive design and mobile friendly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3395"/>
            <a:ext cx="4370052" cy="7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talk in one slide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</a:t>
            </a:r>
            <a:r>
              <a:rPr lang="en-US" dirty="0" err="1" smtClean="0"/>
              <a:t>WebIndex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Represents an statistical index</a:t>
            </a:r>
          </a:p>
          <a:p>
            <a:r>
              <a:rPr lang="en-US" dirty="0" smtClean="0"/>
              <a:t>Data Model based</a:t>
            </a:r>
          </a:p>
          <a:p>
            <a:r>
              <a:rPr lang="en-US" dirty="0"/>
              <a:t>C</a:t>
            </a:r>
            <a:r>
              <a:rPr lang="en-US" dirty="0" smtClean="0"/>
              <a:t>omputation and validation process</a:t>
            </a:r>
          </a:p>
          <a:p>
            <a:r>
              <a:rPr lang="en-US" dirty="0" smtClean="0"/>
              <a:t>Visualization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3 Imagen" descr="D5212C2C1356D027D5ABEED81C4B81-300x19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191025"/>
            <a:ext cx="1828799" cy="1188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433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3395"/>
            <a:ext cx="4370052" cy="7711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5" y="2271933"/>
            <a:ext cx="8388424" cy="40447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/>
          <p:cNvSpPr txBox="1"/>
          <p:nvPr/>
        </p:nvSpPr>
        <p:spPr>
          <a:xfrm>
            <a:off x="308515" y="1515154"/>
            <a:ext cx="683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Template for Observations</a:t>
            </a:r>
          </a:p>
          <a:p>
            <a:r>
              <a:rPr lang="en-US" dirty="0">
                <a:hlinkClick r:id="rId4"/>
              </a:rPr>
              <a:t>http://data.webfoundation.org/webindex/v2013/observation/obs8003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4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53395"/>
            <a:ext cx="4370052" cy="77118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08515" y="1515154"/>
            <a:ext cx="598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Template for Countries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data.webfoundation.org/webindex/v2013/country/ESP</a:t>
            </a:r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9" y="2420888"/>
            <a:ext cx="8173210" cy="41936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7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4858" y="1556792"/>
            <a:ext cx="8211941" cy="3672408"/>
          </a:xfrm>
        </p:spPr>
        <p:txBody>
          <a:bodyPr/>
          <a:lstStyle/>
          <a:p>
            <a:r>
              <a:rPr lang="en-US" dirty="0" err="1" smtClean="0"/>
              <a:t>WebIndex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Linked data portal (medium size ≈ 3,5 mill triples)</a:t>
            </a:r>
          </a:p>
          <a:p>
            <a:pPr lvl="1"/>
            <a:r>
              <a:rPr lang="en-US" dirty="0" smtClean="0"/>
              <a:t>It adds data about computation</a:t>
            </a:r>
          </a:p>
          <a:p>
            <a:pPr lvl="2"/>
            <a:r>
              <a:rPr lang="en-US" dirty="0" smtClean="0"/>
              <a:t>Computations represented as linked data</a:t>
            </a:r>
          </a:p>
          <a:p>
            <a:pPr lvl="1"/>
            <a:r>
              <a:rPr lang="en-US" dirty="0"/>
              <a:t>We explored some possibilities for validation</a:t>
            </a:r>
          </a:p>
          <a:p>
            <a:pPr lvl="2"/>
            <a:r>
              <a:rPr lang="en-US" dirty="0"/>
              <a:t>SPARQL validation: very expressive, declarative</a:t>
            </a:r>
          </a:p>
          <a:p>
            <a:pPr lvl="2"/>
            <a:r>
              <a:rPr lang="en-US" dirty="0"/>
              <a:t>Shape Expressions: more readable</a:t>
            </a:r>
          </a:p>
          <a:p>
            <a:pPr lvl="1"/>
            <a:r>
              <a:rPr lang="en-US" dirty="0" smtClean="0"/>
              <a:t>Visualization by templates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2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Computex</a:t>
            </a:r>
            <a:r>
              <a:rPr lang="en-US" dirty="0" smtClean="0"/>
              <a:t> vocabulary was a first attempt</a:t>
            </a:r>
          </a:p>
          <a:p>
            <a:pPr lvl="1"/>
            <a:r>
              <a:rPr lang="en-US" dirty="0" smtClean="0"/>
              <a:t>Further work to employ it in similar projects</a:t>
            </a:r>
          </a:p>
          <a:p>
            <a:r>
              <a:rPr lang="en-US" dirty="0" smtClean="0"/>
              <a:t>Visualization of computations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wesby</a:t>
            </a:r>
            <a:r>
              <a:rPr lang="en-US" dirty="0" smtClean="0"/>
              <a:t> templates to visualize computations</a:t>
            </a:r>
          </a:p>
          <a:p>
            <a:r>
              <a:rPr lang="en-US" dirty="0"/>
              <a:t>Q</a:t>
            </a:r>
            <a:r>
              <a:rPr lang="en-US" dirty="0" smtClean="0"/>
              <a:t>uestion: Was </a:t>
            </a:r>
            <a:r>
              <a:rPr lang="en-US" dirty="0"/>
              <a:t>it worth the effort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Producer/consumers balance</a:t>
            </a:r>
            <a:endParaRPr lang="en-US" dirty="0"/>
          </a:p>
          <a:p>
            <a:pPr lvl="1"/>
            <a:r>
              <a:rPr lang="en-US" dirty="0"/>
              <a:t>We </a:t>
            </a:r>
            <a:r>
              <a:rPr lang="en-US" b="1" dirty="0" smtClean="0"/>
              <a:t>produced </a:t>
            </a:r>
            <a:r>
              <a:rPr lang="en-US" dirty="0" smtClean="0"/>
              <a:t>data </a:t>
            </a:r>
            <a:r>
              <a:rPr lang="en-US" dirty="0"/>
              <a:t>that can be </a:t>
            </a:r>
            <a:r>
              <a:rPr lang="en-US" dirty="0" smtClean="0"/>
              <a:t>externally verified</a:t>
            </a:r>
            <a:endParaRPr lang="en-US" dirty="0"/>
          </a:p>
          <a:p>
            <a:pPr lvl="1"/>
            <a:r>
              <a:rPr lang="en-US" dirty="0" smtClean="0"/>
              <a:t>However, we still don't have consumers who need it</a:t>
            </a:r>
          </a:p>
        </p:txBody>
      </p:sp>
    </p:spTree>
    <p:extLst>
      <p:ext uri="{BB962C8B-B14F-4D97-AF65-F5344CB8AC3E}">
        <p14:creationId xmlns:p14="http://schemas.microsoft.com/office/powerpoint/2010/main" val="26929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924944"/>
            <a:ext cx="7772400" cy="1470025"/>
          </a:xfrm>
        </p:spPr>
        <p:txBody>
          <a:bodyPr/>
          <a:lstStyle/>
          <a:p>
            <a:r>
              <a:rPr lang="es-ES_tradnl" dirty="0" err="1" smtClean="0"/>
              <a:t>End</a:t>
            </a:r>
            <a:r>
              <a:rPr lang="es-ES_tradnl" dirty="0" smtClean="0"/>
              <a:t> of </a:t>
            </a:r>
            <a:r>
              <a:rPr lang="es-ES_tradnl" dirty="0" err="1" smtClean="0"/>
              <a:t>presentation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724128" y="5733256"/>
            <a:ext cx="3186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info: </a:t>
            </a:r>
          </a:p>
          <a:p>
            <a:r>
              <a:rPr lang="en-US" dirty="0" smtClean="0"/>
              <a:t>	WESO Research group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http://www.weso.es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988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Measure WWW's contribution to development and human rights by country</a:t>
            </a:r>
          </a:p>
          <a:p>
            <a:pPr lvl="1"/>
            <a:r>
              <a:rPr lang="en-US" sz="2400" dirty="0" smtClean="0"/>
              <a:t>Developed </a:t>
            </a:r>
            <a:r>
              <a:rPr lang="en-US" sz="2400" dirty="0"/>
              <a:t>by the Web Foundation</a:t>
            </a:r>
          </a:p>
          <a:p>
            <a:r>
              <a:rPr lang="en-US" sz="2800" dirty="0" smtClean="0"/>
              <a:t>Web page: 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://thewebindex.org</a:t>
            </a:r>
            <a:endParaRPr lang="en-US" sz="24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/>
              <a:t>Linked data portal:</a:t>
            </a:r>
            <a:endParaRPr lang="en-US" sz="2800" dirty="0"/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http://data.webfoundation.org/webindex/2013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53" y="4581128"/>
            <a:ext cx="3954322" cy="2106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2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2510"/>
            <a:ext cx="8229600" cy="4525963"/>
          </a:xfrm>
        </p:spPr>
        <p:txBody>
          <a:bodyPr/>
          <a:lstStyle/>
          <a:p>
            <a:r>
              <a:rPr lang="en-US" dirty="0"/>
              <a:t>Index made from</a:t>
            </a:r>
          </a:p>
          <a:p>
            <a:pPr lvl="1"/>
            <a:r>
              <a:rPr lang="en-US" dirty="0" smtClean="0"/>
              <a:t>81 countries, 5 </a:t>
            </a:r>
            <a:r>
              <a:rPr lang="en-US" dirty="0"/>
              <a:t>years (</a:t>
            </a:r>
            <a:r>
              <a:rPr lang="en-US" dirty="0" smtClean="0"/>
              <a:t>2007-12</a:t>
            </a:r>
            <a:endParaRPr lang="en-US" dirty="0"/>
          </a:p>
          <a:p>
            <a:pPr lvl="1"/>
            <a:r>
              <a:rPr lang="en-US" dirty="0" smtClean="0"/>
              <a:t>116 </a:t>
            </a:r>
            <a:r>
              <a:rPr lang="en-US" dirty="0"/>
              <a:t>indicators:</a:t>
            </a:r>
          </a:p>
          <a:p>
            <a:pPr lvl="2"/>
            <a:r>
              <a:rPr lang="en-US" dirty="0" smtClean="0"/>
              <a:t>84 </a:t>
            </a:r>
            <a:r>
              <a:rPr lang="en-US" dirty="0"/>
              <a:t>Primary (</a:t>
            </a:r>
            <a:r>
              <a:rPr lang="es-ES" dirty="0" err="1"/>
              <a:t>questionnaires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32 </a:t>
            </a:r>
            <a:r>
              <a:rPr lang="en-US" dirty="0"/>
              <a:t>Secondary (external sources)</a:t>
            </a:r>
          </a:p>
          <a:p>
            <a:r>
              <a:rPr lang="en-US" dirty="0" smtClean="0"/>
              <a:t>Linked data portal</a:t>
            </a:r>
            <a:endParaRPr lang="en-US" dirty="0"/>
          </a:p>
          <a:p>
            <a:pPr lvl="1"/>
            <a:r>
              <a:rPr lang="en-US" dirty="0"/>
              <a:t>Modeled on top of RDF Data Cube</a:t>
            </a:r>
          </a:p>
          <a:p>
            <a:pPr lvl="1"/>
            <a:r>
              <a:rPr lang="en-US" dirty="0" smtClean="0"/>
              <a:t>Linked </a:t>
            </a:r>
            <a:r>
              <a:rPr lang="en-US" dirty="0"/>
              <a:t>data: </a:t>
            </a:r>
            <a:r>
              <a:rPr lang="en-US" dirty="0" err="1" smtClean="0"/>
              <a:t>DBPedia</a:t>
            </a:r>
            <a:r>
              <a:rPr lang="en-US" dirty="0"/>
              <a:t>, Organizations,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versions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395" y="1417638"/>
            <a:ext cx="8579296" cy="4525963"/>
          </a:xfrm>
        </p:spPr>
        <p:txBody>
          <a:bodyPr/>
          <a:lstStyle/>
          <a:p>
            <a:pPr lvl="1"/>
            <a:r>
              <a:rPr lang="en-US" dirty="0" smtClean="0"/>
              <a:t>2012. Visualizations &amp; linked data portal</a:t>
            </a:r>
          </a:p>
          <a:p>
            <a:pPr lvl="2"/>
            <a:r>
              <a:rPr lang="en-US" dirty="0" smtClean="0"/>
              <a:t>RDF representation based on RDF Data Cube</a:t>
            </a:r>
          </a:p>
          <a:p>
            <a:pPr lvl="2"/>
            <a:r>
              <a:rPr lang="en-US" dirty="0" smtClean="0"/>
              <a:t>Internal validation</a:t>
            </a:r>
          </a:p>
          <a:p>
            <a:pPr lvl="2"/>
            <a:r>
              <a:rPr lang="en-US" dirty="0" smtClean="0"/>
              <a:t>No representation of computations</a:t>
            </a:r>
          </a:p>
          <a:p>
            <a:pPr lvl="1"/>
            <a:r>
              <a:rPr lang="en-US" dirty="0" smtClean="0"/>
              <a:t>2013. Include data about computations</a:t>
            </a:r>
          </a:p>
          <a:p>
            <a:pPr lvl="2"/>
            <a:r>
              <a:rPr lang="en-US" dirty="0" smtClean="0"/>
              <a:t>Goal: External agents can verify data &amp; computations</a:t>
            </a:r>
          </a:p>
          <a:p>
            <a:pPr lvl="1"/>
            <a:r>
              <a:rPr lang="en-US" dirty="0" smtClean="0"/>
              <a:t>2014. Currently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Webindex</a:t>
            </a:r>
            <a:r>
              <a:rPr lang="en-US" dirty="0" smtClean="0"/>
              <a:t> workflow</a:t>
            </a:r>
            <a:endParaRPr lang="en-US" dirty="0"/>
          </a:p>
        </p:txBody>
      </p:sp>
      <p:graphicFrame>
        <p:nvGraphicFramePr>
          <p:cNvPr id="4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924045"/>
              </p:ext>
            </p:extLst>
          </p:nvPr>
        </p:nvGraphicFramePr>
        <p:xfrm>
          <a:off x="940097" y="1702557"/>
          <a:ext cx="8905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Visio" r:id="rId3" imgW="1703327" imgH="1576682" progId="Visio.Drawing.11">
                  <p:link updateAutomatic="1"/>
                </p:oleObj>
              </mc:Choice>
              <mc:Fallback>
                <p:oleObj name="Visio" r:id="rId3" imgW="1703327" imgH="1576682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97" y="1702557"/>
                        <a:ext cx="8905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37647"/>
              </p:ext>
            </p:extLst>
          </p:nvPr>
        </p:nvGraphicFramePr>
        <p:xfrm>
          <a:off x="1051713" y="1577776"/>
          <a:ext cx="8905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Visio" r:id="rId3" imgW="1703327" imgH="1576682" progId="Visio.Drawing.11">
                  <p:link updateAutomatic="1"/>
                </p:oleObj>
              </mc:Choice>
              <mc:Fallback>
                <p:oleObj name="Visio" r:id="rId3" imgW="1703327" imgH="1576682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713" y="1577776"/>
                        <a:ext cx="8905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53" y="2970677"/>
            <a:ext cx="1243239" cy="131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46838"/>
              </p:ext>
            </p:extLst>
          </p:nvPr>
        </p:nvGraphicFramePr>
        <p:xfrm>
          <a:off x="1187624" y="1438954"/>
          <a:ext cx="890155" cy="927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Visio" r:id="rId3" imgW="1703327" imgH="1576682" progId="Visio.Drawing.11">
                  <p:link updateAutomatic="1"/>
                </p:oleObj>
              </mc:Choice>
              <mc:Fallback>
                <p:oleObj name="Visio" r:id="rId3" imgW="1703327" imgH="1576682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438954"/>
                        <a:ext cx="890155" cy="927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000717" y="2682684"/>
            <a:ext cx="79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  <a:p>
            <a:pPr algn="ctr"/>
            <a:r>
              <a:rPr lang="en-US" dirty="0" smtClean="0"/>
              <a:t>(Excel)</a:t>
            </a:r>
          </a:p>
        </p:txBody>
      </p:sp>
      <p:sp>
        <p:nvSpPr>
          <p:cNvPr id="9" name="15 Flecha derecha"/>
          <p:cNvSpPr/>
          <p:nvPr/>
        </p:nvSpPr>
        <p:spPr>
          <a:xfrm>
            <a:off x="2212302" y="1835176"/>
            <a:ext cx="585942" cy="41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8 CuadroTexto"/>
          <p:cNvSpPr txBox="1"/>
          <p:nvPr/>
        </p:nvSpPr>
        <p:spPr>
          <a:xfrm>
            <a:off x="3749341" y="3709672"/>
            <a:ext cx="109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RDF </a:t>
            </a:r>
          </a:p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13" name="19 Flecha derecha"/>
          <p:cNvSpPr/>
          <p:nvPr/>
        </p:nvSpPr>
        <p:spPr>
          <a:xfrm rot="5400000">
            <a:off x="4911979" y="4313105"/>
            <a:ext cx="479143" cy="49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2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1" y="4972115"/>
            <a:ext cx="1578819" cy="11181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21 CuadroTexto"/>
          <p:cNvSpPr txBox="1"/>
          <p:nvPr/>
        </p:nvSpPr>
        <p:spPr>
          <a:xfrm>
            <a:off x="6243882" y="5531187"/>
            <a:ext cx="187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Visualizations</a:t>
            </a:r>
          </a:p>
          <a:p>
            <a:pPr algn="ctr"/>
            <a:r>
              <a:rPr lang="en-US" dirty="0" smtClean="0"/>
              <a:t>Linked data portal</a:t>
            </a:r>
          </a:p>
        </p:txBody>
      </p:sp>
      <p:sp>
        <p:nvSpPr>
          <p:cNvPr id="16" name="22 Flecha derecha"/>
          <p:cNvSpPr/>
          <p:nvPr/>
        </p:nvSpPr>
        <p:spPr>
          <a:xfrm rot="3002517">
            <a:off x="4324524" y="2614873"/>
            <a:ext cx="4936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68247" y="1582964"/>
            <a:ext cx="1647398" cy="788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Conversion</a:t>
            </a:r>
            <a:endParaRPr lang="es-ES" dirty="0" smtClean="0"/>
          </a:p>
          <a:p>
            <a:pPr algn="ctr"/>
            <a:r>
              <a:rPr lang="es-ES" dirty="0" smtClean="0"/>
              <a:t>Excel </a:t>
            </a:r>
            <a:r>
              <a:rPr lang="es-ES" dirty="0" smtClean="0">
                <a:sym typeface="Symbol" panose="05050102010706020507" pitchFamily="18" charset="2"/>
              </a:rPr>
              <a:t> RDF</a:t>
            </a:r>
            <a:endParaRPr lang="es-ES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394600" y="1577776"/>
            <a:ext cx="1647398" cy="7881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Computation</a:t>
            </a:r>
            <a:endParaRPr lang="es-ES" dirty="0" smtClean="0"/>
          </a:p>
          <a:p>
            <a:pPr algn="ctr"/>
            <a:r>
              <a:rPr lang="es-ES" dirty="0" err="1" smtClean="0"/>
              <a:t>Enrichment</a:t>
            </a:r>
            <a:endParaRPr lang="es-ES" dirty="0" smtClean="0"/>
          </a:p>
        </p:txBody>
      </p:sp>
      <p:sp>
        <p:nvSpPr>
          <p:cNvPr id="24" name="22 Flecha derecha"/>
          <p:cNvSpPr/>
          <p:nvPr/>
        </p:nvSpPr>
        <p:spPr>
          <a:xfrm rot="7440546">
            <a:off x="5546504" y="2523284"/>
            <a:ext cx="590135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  <p:bldP spid="13" grpId="0" animBg="1"/>
      <p:bldP spid="15" grpId="0"/>
      <p:bldP spid="16" grpId="0" animBg="1"/>
      <p:bldP spid="18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34 Tabla"/>
          <p:cNvGraphicFramePr>
            <a:graphicFrameLocks noGrp="1"/>
          </p:cNvGraphicFramePr>
          <p:nvPr>
            <p:extLst/>
          </p:nvPr>
        </p:nvGraphicFramePr>
        <p:xfrm>
          <a:off x="535174" y="4797152"/>
          <a:ext cx="2520280" cy="1564659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2852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Armenia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8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10.6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30 Tabla"/>
          <p:cNvGraphicFramePr>
            <a:graphicFrameLocks noGrp="1"/>
          </p:cNvGraphicFramePr>
          <p:nvPr>
            <p:extLst/>
          </p:nvPr>
        </p:nvGraphicFramePr>
        <p:xfrm>
          <a:off x="467544" y="4868796"/>
          <a:ext cx="2520280" cy="1564659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2852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Armenia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8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10.6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20 Tabla"/>
          <p:cNvGraphicFramePr>
            <a:graphicFrameLocks noGrp="1"/>
          </p:cNvGraphicFramePr>
          <p:nvPr>
            <p:extLst/>
          </p:nvPr>
        </p:nvGraphicFramePr>
        <p:xfrm>
          <a:off x="3532730" y="2434268"/>
          <a:ext cx="2348376" cy="1611325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87094"/>
                <a:gridCol w="587094"/>
                <a:gridCol w="587094"/>
                <a:gridCol w="587094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Armenia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8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10.6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/>
          </p:nvPr>
        </p:nvGraphicFramePr>
        <p:xfrm>
          <a:off x="3438176" y="2528932"/>
          <a:ext cx="2348376" cy="1611325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87094"/>
                <a:gridCol w="587094"/>
                <a:gridCol w="587094"/>
                <a:gridCol w="587094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Armenia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8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10.6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/>
          </p:nvPr>
        </p:nvGraphicFramePr>
        <p:xfrm>
          <a:off x="713882" y="2359918"/>
          <a:ext cx="2448272" cy="1611325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Armenia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8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18 Tabla"/>
          <p:cNvGraphicFramePr>
            <a:graphicFrameLocks noGrp="1"/>
          </p:cNvGraphicFramePr>
          <p:nvPr>
            <p:extLst/>
          </p:nvPr>
        </p:nvGraphicFramePr>
        <p:xfrm>
          <a:off x="644941" y="2463290"/>
          <a:ext cx="2448272" cy="1611325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Armenia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8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process (1)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227142" y="1519225"/>
            <a:ext cx="513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Simplified with one indicator, 3 years and 4 countries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88943" y="201364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 (Indicator A)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/>
          </p:nvPr>
        </p:nvGraphicFramePr>
        <p:xfrm>
          <a:off x="3344594" y="2619524"/>
          <a:ext cx="2348376" cy="1611325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87094"/>
                <a:gridCol w="587094"/>
                <a:gridCol w="587094"/>
                <a:gridCol w="587094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Armenia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8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10.6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3820762" y="2054523"/>
            <a:ext cx="134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Impute Data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93066" y="4499464"/>
            <a:ext cx="11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 Data</a:t>
            </a:r>
            <a:endParaRPr lang="en-US" dirty="0"/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/>
          </p:nvPr>
        </p:nvGraphicFramePr>
        <p:xfrm>
          <a:off x="4000812" y="4853096"/>
          <a:ext cx="2249016" cy="1289060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62254"/>
                <a:gridCol w="562254"/>
                <a:gridCol w="562254"/>
                <a:gridCol w="562254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-0.92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-0.14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1.06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3754773" y="4494902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 Data (z-scores)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562347" y="2593936"/>
          <a:ext cx="2448272" cy="1611325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Armenia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8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/>
          </p:nvPr>
        </p:nvGraphicFramePr>
        <p:xfrm>
          <a:off x="378800" y="4924009"/>
          <a:ext cx="2520280" cy="1564659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2852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3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4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Armenia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s-ES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58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6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8</a:t>
                      </a:r>
                      <a:endParaRPr lang="es-ES" sz="1200" b="0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10.6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>
            <p:extLst/>
          </p:nvPr>
        </p:nvGraphicFramePr>
        <p:xfrm>
          <a:off x="3870559" y="4925104"/>
          <a:ext cx="2307260" cy="1297444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76815"/>
                <a:gridCol w="576815"/>
                <a:gridCol w="576815"/>
                <a:gridCol w="576815"/>
              </a:tblGrid>
              <a:tr h="33064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-0.92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-0.14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1.06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/>
          </p:nvPr>
        </p:nvGraphicFramePr>
        <p:xfrm>
          <a:off x="3700861" y="5013176"/>
          <a:ext cx="2376264" cy="1289060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94066"/>
                <a:gridCol w="594066"/>
                <a:gridCol w="594066"/>
                <a:gridCol w="594066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-0.92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-0.14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1.06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26 Elipse"/>
          <p:cNvSpPr/>
          <p:nvPr/>
        </p:nvSpPr>
        <p:spPr>
          <a:xfrm>
            <a:off x="4672488" y="3290932"/>
            <a:ext cx="25628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9" name="28 Conector recto"/>
          <p:cNvCxnSpPr>
            <a:stCxn id="27" idx="6"/>
          </p:cNvCxnSpPr>
          <p:nvPr/>
        </p:nvCxnSpPr>
        <p:spPr>
          <a:xfrm flipV="1">
            <a:off x="4928770" y="2996952"/>
            <a:ext cx="1791599" cy="437996"/>
          </a:xfrm>
          <a:prstGeom prst="line">
            <a:avLst/>
          </a:prstGeom>
          <a:ln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CuadroTexto"/>
              <p:cNvSpPr txBox="1"/>
              <p:nvPr/>
            </p:nvSpPr>
            <p:spPr>
              <a:xfrm>
                <a:off x="6720369" y="2378325"/>
                <a:ext cx="1876219" cy="870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 smtClean="0">
                    <a:solidFill>
                      <a:srgbClr val="FF0000"/>
                    </a:solidFill>
                  </a:rPr>
                  <a:t>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3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69" y="2378325"/>
                <a:ext cx="1876219" cy="870688"/>
              </a:xfrm>
              <a:prstGeom prst="rect">
                <a:avLst/>
              </a:prstGeom>
              <a:blipFill rotWithShape="0">
                <a:blip r:embed="rId2"/>
                <a:stretch>
                  <a:fillRect l="-2597" t="-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32 Elipse"/>
          <p:cNvSpPr/>
          <p:nvPr/>
        </p:nvSpPr>
        <p:spPr>
          <a:xfrm>
            <a:off x="5137651" y="3929243"/>
            <a:ext cx="53585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4" name="33 Conector recto"/>
          <p:cNvCxnSpPr>
            <a:stCxn id="33" idx="6"/>
          </p:cNvCxnSpPr>
          <p:nvPr/>
        </p:nvCxnSpPr>
        <p:spPr>
          <a:xfrm>
            <a:off x="5673505" y="4073259"/>
            <a:ext cx="914719" cy="0"/>
          </a:xfrm>
          <a:prstGeom prst="line">
            <a:avLst/>
          </a:prstGeom>
          <a:ln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/>
              <p:nvPr/>
            </p:nvSpPr>
            <p:spPr>
              <a:xfrm>
                <a:off x="6588224" y="3392525"/>
                <a:ext cx="2102883" cy="107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srgbClr val="FF0000"/>
                    </a:solidFill>
                  </a:rPr>
                  <a:t>Average</a:t>
                </a:r>
                <a:r>
                  <a:rPr lang="es-ES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" dirty="0" err="1" smtClean="0">
                    <a:solidFill>
                      <a:srgbClr val="FF0000"/>
                    </a:solidFill>
                  </a:rPr>
                  <a:t>growth</a:t>
                </a:r>
                <a:endParaRPr lang="es-ES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s-ES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+⋯+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392525"/>
                <a:ext cx="2102883" cy="1073435"/>
              </a:xfrm>
              <a:prstGeom prst="rect">
                <a:avLst/>
              </a:prstGeom>
              <a:blipFill rotWithShape="0">
                <a:blip r:embed="rId3"/>
                <a:stretch>
                  <a:fillRect l="-2609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37 CuadroTexto"/>
              <p:cNvSpPr txBox="1"/>
              <p:nvPr/>
            </p:nvSpPr>
            <p:spPr>
              <a:xfrm>
                <a:off x="6874204" y="4864234"/>
                <a:ext cx="1289007" cy="84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srgbClr val="FF0000"/>
                    </a:solidFill>
                  </a:rPr>
                  <a:t>z</a:t>
                </a:r>
                <a:r>
                  <a:rPr lang="es-ES" b="0" dirty="0" smtClean="0">
                    <a:solidFill>
                      <a:srgbClr val="FF0000"/>
                    </a:solidFill>
                  </a:rPr>
                  <a:t>-score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04" y="4864234"/>
                <a:ext cx="1289007" cy="843757"/>
              </a:xfrm>
              <a:prstGeom prst="rect">
                <a:avLst/>
              </a:prstGeom>
              <a:blipFill rotWithShape="0">
                <a:blip r:embed="rId4"/>
                <a:stretch>
                  <a:fillRect l="-4265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38 Rectángulo"/>
          <p:cNvSpPr/>
          <p:nvPr/>
        </p:nvSpPr>
        <p:spPr>
          <a:xfrm>
            <a:off x="378800" y="6488668"/>
            <a:ext cx="876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details can be found here: 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http://thewebindex.org/about/methodology/computation/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41" name="40 Conector recto"/>
          <p:cNvCxnSpPr/>
          <p:nvPr/>
        </p:nvCxnSpPr>
        <p:spPr>
          <a:xfrm flipV="1">
            <a:off x="6179738" y="5301103"/>
            <a:ext cx="574593" cy="186197"/>
          </a:xfrm>
          <a:prstGeom prst="line">
            <a:avLst/>
          </a:prstGeom>
          <a:ln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27142" y="6022776"/>
            <a:ext cx="29767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27" grpId="0" animBg="1"/>
      <p:bldP spid="32" grpId="0"/>
      <p:bldP spid="33" grpId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omputation Process (2)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01681" y="1690037"/>
            <a:ext cx="513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Simplified with one indicator, 3 years and 4 countries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/>
          </p:nvPr>
        </p:nvGraphicFramePr>
        <p:xfrm>
          <a:off x="803226" y="2552700"/>
          <a:ext cx="2249016" cy="1289060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62254"/>
                <a:gridCol w="562254"/>
                <a:gridCol w="562254"/>
                <a:gridCol w="562254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-0.92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-0.14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1.06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557187" y="2194506"/>
            <a:ext cx="25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 Data (z-scores)</a:t>
            </a:r>
            <a:endParaRPr lang="en-US" dirty="0"/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/>
          </p:nvPr>
        </p:nvGraphicFramePr>
        <p:xfrm>
          <a:off x="672973" y="2624708"/>
          <a:ext cx="2307260" cy="1297444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76815"/>
                <a:gridCol w="576815"/>
                <a:gridCol w="576815"/>
                <a:gridCol w="576815"/>
              </a:tblGrid>
              <a:tr h="33064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-0.92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-0.14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1.06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9147"/>
              </p:ext>
            </p:extLst>
          </p:nvPr>
        </p:nvGraphicFramePr>
        <p:xfrm>
          <a:off x="531962" y="2713484"/>
          <a:ext cx="2376264" cy="1289060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94066"/>
                <a:gridCol w="594066"/>
                <a:gridCol w="594066"/>
                <a:gridCol w="594066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2009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2010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2011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-0.92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-0.57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-0.14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1.15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1.06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38 Rectángulo"/>
          <p:cNvSpPr/>
          <p:nvPr/>
        </p:nvSpPr>
        <p:spPr>
          <a:xfrm>
            <a:off x="378800" y="6488668"/>
            <a:ext cx="876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details can be found here: 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http://thewebindex.org/about/methodology/computation/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47332" y="2232953"/>
            <a:ext cx="12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 data</a:t>
            </a:r>
            <a:endParaRPr lang="en-US" dirty="0"/>
          </a:p>
        </p:txBody>
      </p:sp>
      <p:graphicFrame>
        <p:nvGraphicFramePr>
          <p:cNvPr id="36" name="35 Tabla"/>
          <p:cNvGraphicFramePr>
            <a:graphicFrameLocks noGrp="1"/>
          </p:cNvGraphicFramePr>
          <p:nvPr>
            <p:extLst/>
          </p:nvPr>
        </p:nvGraphicFramePr>
        <p:xfrm>
          <a:off x="3996268" y="2725985"/>
          <a:ext cx="2736306" cy="1289060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555673"/>
                <a:gridCol w="356429"/>
                <a:gridCol w="456051"/>
                <a:gridCol w="456051"/>
                <a:gridCol w="456051"/>
                <a:gridCol w="456051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A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B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smtClean="0">
                          <a:effectLst/>
                        </a:rPr>
                        <a:t>C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D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 Narrow" pitchFamily="34" charset="0"/>
                        </a:rPr>
                        <a:t>...</a:t>
                      </a:r>
                      <a:endParaRPr lang="es-ES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8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9.1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7.1</a:t>
                      </a:r>
                      <a:endParaRPr lang="es-ES" sz="1200" b="1" i="0" u="none" strike="noStrike" dirty="0" smtClean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 Narrow" pitchFamily="34" charset="0"/>
                          <a:cs typeface="Consolas" pitchFamily="49" charset="0"/>
                        </a:rPr>
                        <a:t>...</a:t>
                      </a:r>
                      <a:endParaRPr lang="es-ES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8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7.1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8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 Narrow" pitchFamily="34" charset="0"/>
                          <a:cs typeface="Consolas" pitchFamily="49" charset="0"/>
                        </a:rPr>
                        <a:t>...</a:t>
                      </a:r>
                      <a:endParaRPr lang="es-ES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8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9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7.6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 Narrow" pitchFamily="34" charset="0"/>
                          <a:cs typeface="Consolas" pitchFamily="49" charset="0"/>
                        </a:rPr>
                        <a:t>...</a:t>
                      </a:r>
                      <a:endParaRPr lang="es-ES" sz="12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 Narrow" pitchFamily="34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39 CuadroTexto"/>
          <p:cNvSpPr txBox="1"/>
          <p:nvPr/>
        </p:nvSpPr>
        <p:spPr>
          <a:xfrm>
            <a:off x="568250" y="4402751"/>
            <a:ext cx="174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indicators</a:t>
            </a:r>
            <a:endParaRPr lang="en-US" dirty="0"/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/>
          </p:nvPr>
        </p:nvGraphicFramePr>
        <p:xfrm>
          <a:off x="539552" y="4833689"/>
          <a:ext cx="3528393" cy="1289060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690338"/>
                <a:gridCol w="721018"/>
                <a:gridCol w="705679"/>
                <a:gridCol w="705679"/>
                <a:gridCol w="705679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 smtClean="0">
                          <a:effectLst/>
                        </a:rPr>
                        <a:t>Readiness</a:t>
                      </a:r>
                      <a:endParaRPr lang="es-ES" sz="1200" u="none" strike="noStrike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Impact</a:t>
                      </a:r>
                      <a:endParaRPr lang="es-E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Web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Composite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5.7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3.5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5.1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4.5</a:t>
                      </a:r>
                      <a:endParaRPr lang="es-ES" sz="1200" b="1" i="0" u="none" strike="noStrike" dirty="0" smtClean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5.5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3.9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7.1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4.9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6.7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4.5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7.6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5.1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42 CuadroTexto"/>
          <p:cNvSpPr txBox="1"/>
          <p:nvPr/>
        </p:nvSpPr>
        <p:spPr>
          <a:xfrm>
            <a:off x="4817387" y="441490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Rankings</a:t>
            </a:r>
            <a:endParaRPr lang="en-US" dirty="0"/>
          </a:p>
        </p:txBody>
      </p:sp>
      <p:graphicFrame>
        <p:nvGraphicFramePr>
          <p:cNvPr id="44" name="43 Tabla"/>
          <p:cNvGraphicFramePr>
            <a:graphicFrameLocks noGrp="1"/>
          </p:cNvGraphicFramePr>
          <p:nvPr>
            <p:extLst/>
          </p:nvPr>
        </p:nvGraphicFramePr>
        <p:xfrm>
          <a:off x="4788689" y="4845843"/>
          <a:ext cx="3528393" cy="1289060"/>
        </p:xfrm>
        <a:graphic>
          <a:graphicData uri="http://schemas.openxmlformats.org/drawingml/2006/table">
            <a:tbl>
              <a:tblPr firstRow="1" firstCol="1">
                <a:tableStyleId>{35758FB7-9AC5-4552-8A53-C91805E547FA}</a:tableStyleId>
              </a:tblPr>
              <a:tblGrid>
                <a:gridCol w="690338"/>
                <a:gridCol w="721018"/>
                <a:gridCol w="705679"/>
                <a:gridCol w="705679"/>
                <a:gridCol w="705679"/>
              </a:tblGrid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Country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 smtClean="0">
                          <a:effectLst/>
                        </a:rPr>
                        <a:t>Readiness</a:t>
                      </a:r>
                      <a:endParaRPr lang="es-ES" sz="1200" u="none" strike="noStrike" dirty="0" smtClean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Impact</a:t>
                      </a:r>
                      <a:endParaRPr lang="es-ES" sz="1200" b="1" i="0" u="none" strike="noStrike" dirty="0" smtClean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Web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Composite</a:t>
                      </a:r>
                      <a:endParaRPr lang="es-ES" sz="12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Spain</a:t>
                      </a:r>
                      <a:endParaRPr lang="es-ES" sz="1200" b="1" i="0" u="none" strike="noStrike" dirty="0">
                        <a:effectLst/>
                        <a:latin typeface="Verdan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3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3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3</a:t>
                      </a:r>
                      <a:endParaRPr lang="es-ES" sz="1200" b="1" i="0" u="none" strike="noStrike" dirty="0" smtClean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 err="1">
                          <a:effectLst/>
                        </a:rPr>
                        <a:t>Finland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3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2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 dirty="0">
                          <a:effectLst/>
                        </a:rPr>
                        <a:t>Chile</a:t>
                      </a:r>
                      <a:endParaRPr lang="es-ES" sz="12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1</a:t>
                      </a:r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44 Conector recto"/>
          <p:cNvCxnSpPr/>
          <p:nvPr/>
        </p:nvCxnSpPr>
        <p:spPr>
          <a:xfrm flipV="1">
            <a:off x="6734497" y="3259416"/>
            <a:ext cx="574593" cy="186197"/>
          </a:xfrm>
          <a:prstGeom prst="line">
            <a:avLst/>
          </a:prstGeom>
          <a:ln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45 CuadroTexto"/>
              <p:cNvSpPr txBox="1"/>
              <p:nvPr/>
            </p:nvSpPr>
            <p:spPr>
              <a:xfrm>
                <a:off x="7309090" y="2983182"/>
                <a:ext cx="1338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4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90" y="2983182"/>
                <a:ext cx="133876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17 Conector recto"/>
          <p:cNvCxnSpPr/>
          <p:nvPr/>
        </p:nvCxnSpPr>
        <p:spPr>
          <a:xfrm flipV="1">
            <a:off x="2971423" y="4267201"/>
            <a:ext cx="1623157" cy="527499"/>
          </a:xfrm>
          <a:prstGeom prst="line">
            <a:avLst/>
          </a:prstGeom>
          <a:ln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Abrir corchete"/>
          <p:cNvSpPr/>
          <p:nvPr/>
        </p:nvSpPr>
        <p:spPr>
          <a:xfrm rot="5400000" flipH="1">
            <a:off x="5472055" y="3223040"/>
            <a:ext cx="166686" cy="192163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43" grpId="0"/>
      <p:bldP spid="46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WebIndex</a:t>
            </a:r>
            <a:r>
              <a:rPr lang="en-US" dirty="0" smtClean="0"/>
              <a:t> data model</a:t>
            </a:r>
            <a:endParaRPr lang="en-US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04435"/>
              </p:ext>
            </p:extLst>
          </p:nvPr>
        </p:nvGraphicFramePr>
        <p:xfrm>
          <a:off x="5004048" y="3314328"/>
          <a:ext cx="4032448" cy="1849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0120"/>
                <a:gridCol w="720080"/>
                <a:gridCol w="895804"/>
                <a:gridCol w="844070"/>
                <a:gridCol w="492374"/>
              </a:tblGrid>
              <a:tr h="357471">
                <a:tc>
                  <a:txBody>
                    <a:bodyPr/>
                    <a:lstStyle/>
                    <a:p>
                      <a:r>
                        <a:rPr lang="en-US" dirty="0" smtClean="0"/>
                        <a:t>ITU_B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68281"/>
              </p:ext>
            </p:extLst>
          </p:nvPr>
        </p:nvGraphicFramePr>
        <p:xfrm>
          <a:off x="4932040" y="3397880"/>
          <a:ext cx="4032448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0120"/>
                <a:gridCol w="720080"/>
                <a:gridCol w="895804"/>
                <a:gridCol w="844070"/>
                <a:gridCol w="492374"/>
              </a:tblGrid>
              <a:tr h="357471">
                <a:tc>
                  <a:txBody>
                    <a:bodyPr/>
                    <a:lstStyle/>
                    <a:p>
                      <a:r>
                        <a:rPr lang="en-US" dirty="0" smtClean="0"/>
                        <a:t>ITU_B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29010"/>
              </p:ext>
            </p:extLst>
          </p:nvPr>
        </p:nvGraphicFramePr>
        <p:xfrm>
          <a:off x="4860032" y="3501008"/>
          <a:ext cx="4032448" cy="18491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0120"/>
                <a:gridCol w="720080"/>
                <a:gridCol w="895804"/>
                <a:gridCol w="844070"/>
                <a:gridCol w="492374"/>
              </a:tblGrid>
              <a:tr h="357471">
                <a:tc>
                  <a:txBody>
                    <a:bodyPr/>
                    <a:lstStyle/>
                    <a:p>
                      <a:r>
                        <a:rPr lang="en-US" dirty="0" smtClean="0"/>
                        <a:t>ITU_B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Germany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Elipse 14"/>
          <p:cNvSpPr/>
          <p:nvPr/>
        </p:nvSpPr>
        <p:spPr>
          <a:xfrm>
            <a:off x="6660232" y="4178424"/>
            <a:ext cx="7200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7020272" y="2224916"/>
            <a:ext cx="57540" cy="1953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80473" y="3777744"/>
            <a:ext cx="4660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</a:rPr>
              <a:t>DataSets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are published </a:t>
            </a:r>
            <a:r>
              <a:rPr lang="en-US" sz="2000" dirty="0"/>
              <a:t>by </a:t>
            </a:r>
            <a:r>
              <a:rPr lang="en-US" sz="2000" dirty="0" smtClean="0">
                <a:solidFill>
                  <a:schemeClr val="tx2"/>
                </a:solidFill>
              </a:rPr>
              <a:t>Organization</a:t>
            </a:r>
            <a:r>
              <a:rPr lang="en-US" sz="2000" dirty="0" smtClean="0"/>
              <a:t>s</a:t>
            </a:r>
            <a:endParaRPr lang="en-US" sz="2000" dirty="0"/>
          </a:p>
          <a:p>
            <a:pPr lvl="1"/>
            <a:r>
              <a:rPr lang="en-US" sz="2000" dirty="0" smtClean="0"/>
              <a:t>Datasets contain </a:t>
            </a:r>
            <a:r>
              <a:rPr lang="en-US" sz="2000" dirty="0"/>
              <a:t>several </a:t>
            </a:r>
            <a:r>
              <a:rPr lang="en-US" sz="2000" dirty="0">
                <a:solidFill>
                  <a:schemeClr val="tx2"/>
                </a:solidFill>
              </a:rPr>
              <a:t>slices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smtClean="0"/>
              <a:t>Slices group observations</a:t>
            </a:r>
            <a:endParaRPr lang="en-US" sz="2000" dirty="0"/>
          </a:p>
        </p:txBody>
      </p:sp>
      <p:sp>
        <p:nvSpPr>
          <p:cNvPr id="28" name="Rectángulo 27"/>
          <p:cNvSpPr/>
          <p:nvPr/>
        </p:nvSpPr>
        <p:spPr>
          <a:xfrm>
            <a:off x="96494" y="1476837"/>
            <a:ext cx="55546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Model based on RDF Data Cube</a:t>
            </a:r>
          </a:p>
          <a:p>
            <a:r>
              <a:rPr lang="en-US" sz="2400" dirty="0" smtClean="0"/>
              <a:t>Main </a:t>
            </a:r>
            <a:r>
              <a:rPr lang="en-US" sz="2400" dirty="0"/>
              <a:t>entity = </a:t>
            </a:r>
            <a:r>
              <a:rPr lang="en-US" sz="2400" dirty="0">
                <a:solidFill>
                  <a:schemeClr val="tx2"/>
                </a:solidFill>
              </a:rPr>
              <a:t>Observation</a:t>
            </a:r>
          </a:p>
          <a:p>
            <a:pPr lvl="1"/>
            <a:r>
              <a:rPr lang="en-US" sz="2000" dirty="0"/>
              <a:t>Observations have </a:t>
            </a:r>
            <a:r>
              <a:rPr lang="en-US" sz="2000" dirty="0">
                <a:solidFill>
                  <a:schemeClr val="tx2"/>
                </a:solidFill>
              </a:rPr>
              <a:t>values</a:t>
            </a:r>
            <a:r>
              <a:rPr lang="en-US" sz="2000" dirty="0"/>
              <a:t> </a:t>
            </a:r>
            <a:r>
              <a:rPr lang="en-US" sz="2000" dirty="0" smtClean="0"/>
              <a:t>by </a:t>
            </a:r>
            <a:r>
              <a:rPr lang="en-US" sz="2000" dirty="0">
                <a:solidFill>
                  <a:schemeClr val="tx2"/>
                </a:solidFill>
              </a:rPr>
              <a:t>years</a:t>
            </a:r>
          </a:p>
          <a:p>
            <a:pPr lvl="1"/>
            <a:r>
              <a:rPr lang="en-US" sz="2000" dirty="0"/>
              <a:t>Observations refer to </a:t>
            </a:r>
            <a:r>
              <a:rPr lang="en-US" sz="2000" dirty="0">
                <a:solidFill>
                  <a:schemeClr val="tx2"/>
                </a:solidFill>
              </a:rPr>
              <a:t>indicators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tx2"/>
                </a:solidFill>
              </a:rPr>
              <a:t>countries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475278" y="1855584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bservation</a:t>
            </a:r>
            <a:endParaRPr lang="en-US" dirty="0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7863434" y="2956005"/>
            <a:ext cx="248791" cy="55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789321" y="2586673"/>
            <a:ext cx="67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</a:t>
            </a:r>
            <a:endParaRPr lang="en-US" dirty="0"/>
          </a:p>
        </p:txBody>
      </p:sp>
      <p:cxnSp>
        <p:nvCxnSpPr>
          <p:cNvPr id="43" name="Conector recto de flecha 42"/>
          <p:cNvCxnSpPr/>
          <p:nvPr/>
        </p:nvCxnSpPr>
        <p:spPr>
          <a:xfrm flipH="1">
            <a:off x="5287803" y="3100319"/>
            <a:ext cx="569997" cy="46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5267356" y="2601967"/>
            <a:ext cx="1752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Indicator</a:t>
            </a:r>
          </a:p>
          <a:p>
            <a:pPr algn="ctr"/>
            <a:r>
              <a:rPr lang="en-US" sz="1200" dirty="0" smtClean="0"/>
              <a:t>% Broadband subscribers</a:t>
            </a:r>
            <a:endParaRPr lang="en-US" dirty="0"/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4412419" y="3620864"/>
            <a:ext cx="470838" cy="536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3697560" y="3266999"/>
            <a:ext cx="107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Countries</a:t>
            </a:r>
            <a:endParaRPr lang="en-US" dirty="0"/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7020272" y="5379602"/>
            <a:ext cx="0" cy="49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6778603" y="5921224"/>
            <a:ext cx="65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56" name="CuadroTexto 55"/>
          <p:cNvSpPr txBox="1"/>
          <p:nvPr/>
        </p:nvSpPr>
        <p:spPr>
          <a:xfrm>
            <a:off x="4700076" y="5715865"/>
            <a:ext cx="10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cxnSp>
        <p:nvCxnSpPr>
          <p:cNvPr id="57" name="Conector recto de flecha 56"/>
          <p:cNvCxnSpPr>
            <a:stCxn id="56" idx="0"/>
          </p:cNvCxnSpPr>
          <p:nvPr/>
        </p:nvCxnSpPr>
        <p:spPr>
          <a:xfrm flipV="1">
            <a:off x="5209720" y="5409235"/>
            <a:ext cx="57636" cy="306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 flipV="1">
            <a:off x="7173727" y="5409235"/>
            <a:ext cx="629415" cy="536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 flipV="1">
            <a:off x="6346296" y="5409236"/>
            <a:ext cx="529960" cy="520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103153" y="4703870"/>
            <a:ext cx="45224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Indicators </a:t>
            </a:r>
            <a:r>
              <a:rPr lang="en-US" sz="2000" dirty="0" smtClean="0"/>
              <a:t>are provided by </a:t>
            </a:r>
            <a:r>
              <a:rPr lang="en-US" sz="2000" dirty="0" smtClean="0">
                <a:solidFill>
                  <a:schemeClr val="tx2"/>
                </a:solidFill>
              </a:rPr>
              <a:t>Organization</a:t>
            </a:r>
            <a:r>
              <a:rPr lang="en-US" sz="2000" dirty="0" smtClean="0"/>
              <a:t>s</a:t>
            </a:r>
          </a:p>
          <a:p>
            <a:pPr lvl="1"/>
            <a:r>
              <a:rPr lang="en-US" sz="1600" dirty="0" smtClean="0"/>
              <a:t>Examples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ITU = International Telecommunication Union</a:t>
            </a:r>
          </a:p>
          <a:p>
            <a:pPr lvl="1"/>
            <a:r>
              <a:rPr lang="en-US" sz="1600" dirty="0" smtClean="0"/>
              <a:t>UN = United Nations</a:t>
            </a:r>
          </a:p>
          <a:p>
            <a:pPr lvl="1"/>
            <a:r>
              <a:rPr lang="en-US" sz="1600" dirty="0" smtClean="0"/>
              <a:t>WB = </a:t>
            </a:r>
            <a:r>
              <a:rPr lang="en-US" sz="1600" dirty="0"/>
              <a:t>W</a:t>
            </a:r>
            <a:r>
              <a:rPr lang="en-US" sz="1600" dirty="0" smtClean="0"/>
              <a:t>orld bank</a:t>
            </a:r>
          </a:p>
          <a:p>
            <a:pPr lvl="1"/>
            <a:r>
              <a:rPr lang="en-US" sz="1600" dirty="0" smtClean="0"/>
              <a:t>...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78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3" grpId="0"/>
      <p:bldP spid="56" grpId="0"/>
      <p:bldP spid="6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13082</TotalTime>
  <Words>1753</Words>
  <Application>Microsoft Office PowerPoint</Application>
  <PresentationFormat>Presentación en pantalla (4:3)</PresentationFormat>
  <Paragraphs>737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9" baseType="lpstr">
      <vt:lpstr>Arial</vt:lpstr>
      <vt:lpstr>Arial Narrow</vt:lpstr>
      <vt:lpstr>Calibri</vt:lpstr>
      <vt:lpstr>Cambria Math</vt:lpstr>
      <vt:lpstr>Consolas</vt:lpstr>
      <vt:lpstr>NimbusMonL-Bold</vt:lpstr>
      <vt:lpstr>NimbusMonL-Regu</vt:lpstr>
      <vt:lpstr>NimbusMonL-ReguObli</vt:lpstr>
      <vt:lpstr>Symbol</vt:lpstr>
      <vt:lpstr>Times New Roman</vt:lpstr>
      <vt:lpstr>Verdana</vt:lpstr>
      <vt:lpstr>Tema de Office</vt:lpstr>
      <vt:lpstr>Drawing1\Drawing\~Page-1\Spreadsheet</vt:lpstr>
      <vt:lpstr>Drawing1\Drawing\~Page-1\Spreadsheet</vt:lpstr>
      <vt:lpstr>Drawing1\Drawing\~Page-1\Spreadsheet</vt:lpstr>
      <vt:lpstr>Representing Verifiable Statistical Computations as linked data</vt:lpstr>
      <vt:lpstr>This talk in one slide</vt:lpstr>
      <vt:lpstr>Web Index</vt:lpstr>
      <vt:lpstr>Technical details</vt:lpstr>
      <vt:lpstr>Different versions</vt:lpstr>
      <vt:lpstr>Webindex workflow</vt:lpstr>
      <vt:lpstr>Computation process (1)</vt:lpstr>
      <vt:lpstr>Computation Process (2)</vt:lpstr>
      <vt:lpstr>WebIndex data model</vt:lpstr>
      <vt:lpstr>Data model*</vt:lpstr>
      <vt:lpstr>Excel  RDF (Turtle)</vt:lpstr>
      <vt:lpstr>Computation process</vt:lpstr>
      <vt:lpstr>Computation representation</vt:lpstr>
      <vt:lpstr>Example of a computed observation</vt:lpstr>
      <vt:lpstr>Verifying linked data contents</vt:lpstr>
      <vt:lpstr>SPARQL validation</vt:lpstr>
      <vt:lpstr>SPARQL validation</vt:lpstr>
      <vt:lpstr>Shape Expressions validation</vt:lpstr>
      <vt:lpstr>Visualization</vt:lpstr>
      <vt:lpstr>Visualization</vt:lpstr>
      <vt:lpstr>Visualization</vt:lpstr>
      <vt:lpstr>Conclusions</vt:lpstr>
      <vt:lpstr>Future work</vt:lpstr>
      <vt:lpstr>End of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Triple Graphs: A purely functional approach to represent RDF</dc:title>
  <dc:creator>labra</dc:creator>
  <cp:lastModifiedBy>Jose Labra</cp:lastModifiedBy>
  <cp:revision>372</cp:revision>
  <dcterms:created xsi:type="dcterms:W3CDTF">2013-07-21T07:47:38Z</dcterms:created>
  <dcterms:modified xsi:type="dcterms:W3CDTF">2014-10-19T08:43:03Z</dcterms:modified>
</cp:coreProperties>
</file>