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4" r:id="rId2"/>
    <p:sldId id="313" r:id="rId3"/>
    <p:sldId id="296" r:id="rId4"/>
    <p:sldId id="299" r:id="rId5"/>
    <p:sldId id="315" r:id="rId6"/>
    <p:sldId id="307" r:id="rId7"/>
    <p:sldId id="301" r:id="rId8"/>
    <p:sldId id="306" r:id="rId9"/>
    <p:sldId id="303" r:id="rId10"/>
    <p:sldId id="304" r:id="rId11"/>
    <p:sldId id="287" r:id="rId12"/>
    <p:sldId id="321" r:id="rId13"/>
    <p:sldId id="320" r:id="rId14"/>
    <p:sldId id="319" r:id="rId15"/>
    <p:sldId id="322" r:id="rId16"/>
    <p:sldId id="291" r:id="rId17"/>
    <p:sldId id="292" r:id="rId18"/>
    <p:sldId id="293" r:id="rId19"/>
    <p:sldId id="312" r:id="rId20"/>
    <p:sldId id="295" r:id="rId21"/>
  </p:sldIdLst>
  <p:sldSz cx="9144000" cy="6858000" type="screen4x3"/>
  <p:notesSz cx="7099300" cy="1023461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42A"/>
    <a:srgbClr val="5051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158" autoAdjust="0"/>
    <p:restoredTop sz="76730" autoAdjust="0"/>
  </p:normalViewPr>
  <p:slideViewPr>
    <p:cSldViewPr snapToGrid="0" snapToObjects="1" showGuides="1">
      <p:cViewPr>
        <p:scale>
          <a:sx n="80" d="100"/>
          <a:sy n="80" d="100"/>
        </p:scale>
        <p:origin x="-1710" y="-714"/>
      </p:cViewPr>
      <p:guideLst>
        <p:guide orient="horz" pos="135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50530-9D60-477D-A67F-06E2EA46512E}" type="doc">
      <dgm:prSet loTypeId="urn:microsoft.com/office/officeart/2005/8/layout/rings+Icon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7F9035-7E6A-40D4-AFF6-1B4253B68587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Ensuring cost-efficiency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025F5D53-4118-41AE-8BAE-C516CBBB2F62}" type="parTrans" cxnId="{EC6C5011-6ED3-4A79-A8FB-7046F86B8C32}">
      <dgm:prSet/>
      <dgm:spPr/>
      <dgm:t>
        <a:bodyPr/>
        <a:lstStyle/>
        <a:p>
          <a:endParaRPr lang="en-GB"/>
        </a:p>
      </dgm:t>
    </dgm:pt>
    <dgm:pt modelId="{9705DA53-768F-40D4-AFDA-8B51138CDF61}" type="sibTrans" cxnId="{EC6C5011-6ED3-4A79-A8FB-7046F86B8C32}">
      <dgm:prSet/>
      <dgm:spPr/>
      <dgm:t>
        <a:bodyPr/>
        <a:lstStyle/>
        <a:p>
          <a:endParaRPr lang="en-GB"/>
        </a:p>
      </dgm:t>
    </dgm:pt>
    <dgm:pt modelId="{E1A66890-EC8E-4EE9-BEF2-45115D02CEFB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Responding to increasing and changing user needs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465E1D3F-3F18-471E-AD7F-1BF38D20FC0D}" type="parTrans" cxnId="{F980591B-4F9F-4002-879D-C020D7B35085}">
      <dgm:prSet/>
      <dgm:spPr/>
      <dgm:t>
        <a:bodyPr/>
        <a:lstStyle/>
        <a:p>
          <a:endParaRPr lang="en-GB"/>
        </a:p>
      </dgm:t>
    </dgm:pt>
    <dgm:pt modelId="{A5F4D0EF-5866-46D0-AB11-91C106A3B5C2}" type="sibTrans" cxnId="{F980591B-4F9F-4002-879D-C020D7B35085}">
      <dgm:prSet/>
      <dgm:spPr/>
      <dgm:t>
        <a:bodyPr/>
        <a:lstStyle/>
        <a:p>
          <a:endParaRPr lang="en-GB"/>
        </a:p>
      </dgm:t>
    </dgm:pt>
    <dgm:pt modelId="{185B1C13-FD9F-4743-A0CA-967432E6AA54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Reusing services and infrastructure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A3D52E96-BBD7-4040-8A03-81B6476B0C5B}" type="parTrans" cxnId="{56FE2226-E668-4501-B31D-BBFEE18C5349}">
      <dgm:prSet/>
      <dgm:spPr/>
      <dgm:t>
        <a:bodyPr/>
        <a:lstStyle/>
        <a:p>
          <a:endParaRPr lang="en-GB"/>
        </a:p>
      </dgm:t>
    </dgm:pt>
    <dgm:pt modelId="{EF13D0AB-8C7E-409C-ACEA-C1F305D11BA4}" type="sibTrans" cxnId="{56FE2226-E668-4501-B31D-BBFEE18C5349}">
      <dgm:prSet/>
      <dgm:spPr/>
      <dgm:t>
        <a:bodyPr/>
        <a:lstStyle/>
        <a:p>
          <a:endParaRPr lang="en-GB"/>
        </a:p>
      </dgm:t>
    </dgm:pt>
    <dgm:pt modelId="{2A3718A6-EA7C-462B-B144-749459894B30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Supporting paperless government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0C8D7DE2-1FA0-4E4A-8436-110D905E132B}" type="parTrans" cxnId="{F03648FE-840B-4839-9624-AEC89E306719}">
      <dgm:prSet/>
      <dgm:spPr/>
      <dgm:t>
        <a:bodyPr/>
        <a:lstStyle/>
        <a:p>
          <a:endParaRPr lang="en-GB"/>
        </a:p>
      </dgm:t>
    </dgm:pt>
    <dgm:pt modelId="{952FFD90-9BB6-44EB-9786-7CBD44D54D32}" type="sibTrans" cxnId="{F03648FE-840B-4839-9624-AEC89E306719}">
      <dgm:prSet/>
      <dgm:spPr/>
      <dgm:t>
        <a:bodyPr/>
        <a:lstStyle/>
        <a:p>
          <a:endParaRPr lang="en-GB"/>
        </a:p>
      </dgm:t>
    </dgm:pt>
    <dgm:pt modelId="{94E85BFD-19F5-44D0-A6C0-6423297A4271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Enhancing data accessibility and re-usability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725C72D9-26F4-402B-BF50-267A3467B9CC}" type="parTrans" cxnId="{AC0CBAE4-05C9-43C8-8EB6-DC2DDC53F771}">
      <dgm:prSet/>
      <dgm:spPr/>
      <dgm:t>
        <a:bodyPr/>
        <a:lstStyle/>
        <a:p>
          <a:endParaRPr lang="en-GB"/>
        </a:p>
      </dgm:t>
    </dgm:pt>
    <dgm:pt modelId="{071D6923-73F3-426B-A505-1B02EC64D68C}" type="sibTrans" cxnId="{AC0CBAE4-05C9-43C8-8EB6-DC2DDC53F771}">
      <dgm:prSet/>
      <dgm:spPr/>
      <dgm:t>
        <a:bodyPr/>
        <a:lstStyle/>
        <a:p>
          <a:endParaRPr lang="en-GB"/>
        </a:p>
      </dgm:t>
    </dgm:pt>
    <dgm:pt modelId="{88B89FFA-7A6C-4C2C-A028-030172F3329F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Investing on innovation culture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7181C1C6-6BCD-4DC0-9D24-8C825C0D6CD4}" type="parTrans" cxnId="{A503A8C0-ABE1-45AF-9EE3-35CC82215678}">
      <dgm:prSet/>
      <dgm:spPr/>
      <dgm:t>
        <a:bodyPr/>
        <a:lstStyle/>
        <a:p>
          <a:endParaRPr lang="en-GB"/>
        </a:p>
      </dgm:t>
    </dgm:pt>
    <dgm:pt modelId="{DDC0BAE4-A615-4498-9DE3-97B6BBE41B8E}" type="sibTrans" cxnId="{A503A8C0-ABE1-45AF-9EE3-35CC82215678}">
      <dgm:prSet/>
      <dgm:spPr/>
      <dgm:t>
        <a:bodyPr/>
        <a:lstStyle/>
        <a:p>
          <a:endParaRPr lang="en-GB"/>
        </a:p>
      </dgm:t>
    </dgm:pt>
    <dgm:pt modelId="{AF39A7BB-8711-4B30-9BFC-F0870660261A}">
      <dgm:prSet custT="1"/>
      <dgm:spPr>
        <a:solidFill>
          <a:srgbClr val="FF0000">
            <a:alpha val="37000"/>
          </a:srgb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tx2">
                  <a:lumMod val="75000"/>
                </a:schemeClr>
              </a:solidFill>
            </a:rPr>
            <a:t>Using innovative and effective communication tools </a:t>
          </a:r>
          <a:endParaRPr lang="it-IT" sz="1800" b="1" dirty="0">
            <a:solidFill>
              <a:schemeClr val="tx2">
                <a:lumMod val="75000"/>
              </a:schemeClr>
            </a:solidFill>
          </a:endParaRPr>
        </a:p>
      </dgm:t>
    </dgm:pt>
    <dgm:pt modelId="{C779514B-323F-4888-89E0-5267A9EEE04C}" type="parTrans" cxnId="{A7B1FCB7-2350-4118-8D7B-905ADCFC5CA4}">
      <dgm:prSet/>
      <dgm:spPr/>
      <dgm:t>
        <a:bodyPr/>
        <a:lstStyle/>
        <a:p>
          <a:endParaRPr lang="en-GB"/>
        </a:p>
      </dgm:t>
    </dgm:pt>
    <dgm:pt modelId="{BA1FFD0E-3ABA-4FE4-80ED-CFC97FFBCBF2}" type="sibTrans" cxnId="{A7B1FCB7-2350-4118-8D7B-905ADCFC5CA4}">
      <dgm:prSet/>
      <dgm:spPr/>
      <dgm:t>
        <a:bodyPr/>
        <a:lstStyle/>
        <a:p>
          <a:endParaRPr lang="en-GB"/>
        </a:p>
      </dgm:t>
    </dgm:pt>
    <dgm:pt modelId="{E34600B6-F61F-429F-ADCE-018D70710F2E}" type="pres">
      <dgm:prSet presAssocID="{93450530-9D60-477D-A67F-06E2EA46512E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7BDFF68-1DA7-4D4B-B2CC-66D4FEBB2284}" type="pres">
      <dgm:prSet presAssocID="{93450530-9D60-477D-A67F-06E2EA46512E}" presName="ellipse1" presStyleLbl="vennNode1" presStyleIdx="0" presStyleCnt="7" custLinFactNeighborX="179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9D9F0-C977-4803-A13E-6DAEAA2B00D8}" type="pres">
      <dgm:prSet presAssocID="{93450530-9D60-477D-A67F-06E2EA46512E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D92C8B-9E97-44F4-BA9B-3330A1E30D1E}" type="pres">
      <dgm:prSet presAssocID="{93450530-9D60-477D-A67F-06E2EA46512E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D51C53-D530-4E49-A613-746427BD5165}" type="pres">
      <dgm:prSet presAssocID="{93450530-9D60-477D-A67F-06E2EA46512E}" presName="ellipse4" presStyleLbl="vennNode1" presStyleIdx="3" presStyleCnt="7" custLinFactNeighborX="-1661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C57271-EEB3-4AC5-98C6-76C0DC837360}" type="pres">
      <dgm:prSet presAssocID="{93450530-9D60-477D-A67F-06E2EA46512E}" presName="ellipse5" presStyleLbl="vennNode1" presStyleIdx="4" presStyleCnt="7" custLinFactNeighborX="-14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14A329-1667-4471-81C3-4FB3AACE7D9A}" type="pres">
      <dgm:prSet presAssocID="{93450530-9D60-477D-A67F-06E2EA46512E}" presName="ellipse6" presStyleLbl="vennNode1" presStyleIdx="5" presStyleCnt="7" custLinFactNeighborX="-315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53B6F0-795D-4796-8024-E5F24530379D}" type="pres">
      <dgm:prSet presAssocID="{93450530-9D60-477D-A67F-06E2EA46512E}" presName="ellipse7" presStyleLbl="vennNode1" presStyleIdx="6" presStyleCnt="7" custLinFactNeighborX="-2946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E335F34-8579-43F1-9F24-B3F1CF6FD8A0}" type="presOf" srcId="{E1A66890-EC8E-4EE9-BEF2-45115D02CEFB}" destId="{0A79D9F0-C977-4803-A13E-6DAEAA2B00D8}" srcOrd="0" destOrd="0" presId="urn:microsoft.com/office/officeart/2005/8/layout/rings+Icon"/>
    <dgm:cxn modelId="{A503A8C0-ABE1-45AF-9EE3-35CC82215678}" srcId="{93450530-9D60-477D-A67F-06E2EA46512E}" destId="{88B89FFA-7A6C-4C2C-A028-030172F3329F}" srcOrd="5" destOrd="0" parTransId="{7181C1C6-6BCD-4DC0-9D24-8C825C0D6CD4}" sibTransId="{DDC0BAE4-A615-4498-9DE3-97B6BBE41B8E}"/>
    <dgm:cxn modelId="{AE7C0EC8-619A-48CA-B86F-60A9C75A40AC}" type="presOf" srcId="{185B1C13-FD9F-4743-A0CA-967432E6AA54}" destId="{5DD92C8B-9E97-44F4-BA9B-3330A1E30D1E}" srcOrd="0" destOrd="0" presId="urn:microsoft.com/office/officeart/2005/8/layout/rings+Icon"/>
    <dgm:cxn modelId="{F03648FE-840B-4839-9624-AEC89E306719}" srcId="{93450530-9D60-477D-A67F-06E2EA46512E}" destId="{2A3718A6-EA7C-462B-B144-749459894B30}" srcOrd="3" destOrd="0" parTransId="{0C8D7DE2-1FA0-4E4A-8436-110D905E132B}" sibTransId="{952FFD90-9BB6-44EB-9786-7CBD44D54D32}"/>
    <dgm:cxn modelId="{8AAE3BBC-5EA1-4F53-8F5C-43FFA1503A4C}" type="presOf" srcId="{637F9035-7E6A-40D4-AFF6-1B4253B68587}" destId="{C7BDFF68-1DA7-4D4B-B2CC-66D4FEBB2284}" srcOrd="0" destOrd="0" presId="urn:microsoft.com/office/officeart/2005/8/layout/rings+Icon"/>
    <dgm:cxn modelId="{AB8CF0B5-E56B-4B1E-B7AB-AC3B72EE98B1}" type="presOf" srcId="{94E85BFD-19F5-44D0-A6C0-6423297A4271}" destId="{BDC57271-EEB3-4AC5-98C6-76C0DC837360}" srcOrd="0" destOrd="0" presId="urn:microsoft.com/office/officeart/2005/8/layout/rings+Icon"/>
    <dgm:cxn modelId="{B883095D-4E98-4FE6-B5B9-2D2492EE6989}" type="presOf" srcId="{88B89FFA-7A6C-4C2C-A028-030172F3329F}" destId="{D214A329-1667-4471-81C3-4FB3AACE7D9A}" srcOrd="0" destOrd="0" presId="urn:microsoft.com/office/officeart/2005/8/layout/rings+Icon"/>
    <dgm:cxn modelId="{EFC503F4-710E-45C5-A4DE-0C44164B9233}" type="presOf" srcId="{AF39A7BB-8711-4B30-9BFC-F0870660261A}" destId="{6C53B6F0-795D-4796-8024-E5F24530379D}" srcOrd="0" destOrd="0" presId="urn:microsoft.com/office/officeart/2005/8/layout/rings+Icon"/>
    <dgm:cxn modelId="{A7B1FCB7-2350-4118-8D7B-905ADCFC5CA4}" srcId="{93450530-9D60-477D-A67F-06E2EA46512E}" destId="{AF39A7BB-8711-4B30-9BFC-F0870660261A}" srcOrd="6" destOrd="0" parTransId="{C779514B-323F-4888-89E0-5267A9EEE04C}" sibTransId="{BA1FFD0E-3ABA-4FE4-80ED-CFC97FFBCBF2}"/>
    <dgm:cxn modelId="{EC6C5011-6ED3-4A79-A8FB-7046F86B8C32}" srcId="{93450530-9D60-477D-A67F-06E2EA46512E}" destId="{637F9035-7E6A-40D4-AFF6-1B4253B68587}" srcOrd="0" destOrd="0" parTransId="{025F5D53-4118-41AE-8BAE-C516CBBB2F62}" sibTransId="{9705DA53-768F-40D4-AFDA-8B51138CDF61}"/>
    <dgm:cxn modelId="{F980591B-4F9F-4002-879D-C020D7B35085}" srcId="{93450530-9D60-477D-A67F-06E2EA46512E}" destId="{E1A66890-EC8E-4EE9-BEF2-45115D02CEFB}" srcOrd="1" destOrd="0" parTransId="{465E1D3F-3F18-471E-AD7F-1BF38D20FC0D}" sibTransId="{A5F4D0EF-5866-46D0-AB11-91C106A3B5C2}"/>
    <dgm:cxn modelId="{17F9D15D-FC6D-4FAE-912B-12D89B4ECFEC}" type="presOf" srcId="{2A3718A6-EA7C-462B-B144-749459894B30}" destId="{20D51C53-D530-4E49-A613-746427BD5165}" srcOrd="0" destOrd="0" presId="urn:microsoft.com/office/officeart/2005/8/layout/rings+Icon"/>
    <dgm:cxn modelId="{56FE2226-E668-4501-B31D-BBFEE18C5349}" srcId="{93450530-9D60-477D-A67F-06E2EA46512E}" destId="{185B1C13-FD9F-4743-A0CA-967432E6AA54}" srcOrd="2" destOrd="0" parTransId="{A3D52E96-BBD7-4040-8A03-81B6476B0C5B}" sibTransId="{EF13D0AB-8C7E-409C-ACEA-C1F305D11BA4}"/>
    <dgm:cxn modelId="{AC0CBAE4-05C9-43C8-8EB6-DC2DDC53F771}" srcId="{93450530-9D60-477D-A67F-06E2EA46512E}" destId="{94E85BFD-19F5-44D0-A6C0-6423297A4271}" srcOrd="4" destOrd="0" parTransId="{725C72D9-26F4-402B-BF50-267A3467B9CC}" sibTransId="{071D6923-73F3-426B-A505-1B02EC64D68C}"/>
    <dgm:cxn modelId="{10710C2A-46D2-4FDC-B421-E2082D513A03}" type="presOf" srcId="{93450530-9D60-477D-A67F-06E2EA46512E}" destId="{E34600B6-F61F-429F-ADCE-018D70710F2E}" srcOrd="0" destOrd="0" presId="urn:microsoft.com/office/officeart/2005/8/layout/rings+Icon"/>
    <dgm:cxn modelId="{915D4F5D-A83D-461C-8185-FD4B6C49CECF}" type="presParOf" srcId="{E34600B6-F61F-429F-ADCE-018D70710F2E}" destId="{C7BDFF68-1DA7-4D4B-B2CC-66D4FEBB2284}" srcOrd="0" destOrd="0" presId="urn:microsoft.com/office/officeart/2005/8/layout/rings+Icon"/>
    <dgm:cxn modelId="{8AB71975-8965-4A2F-B031-4DD824E81614}" type="presParOf" srcId="{E34600B6-F61F-429F-ADCE-018D70710F2E}" destId="{0A79D9F0-C977-4803-A13E-6DAEAA2B00D8}" srcOrd="1" destOrd="0" presId="urn:microsoft.com/office/officeart/2005/8/layout/rings+Icon"/>
    <dgm:cxn modelId="{38E52920-A7D7-41C3-85B2-97FCDEE6CB91}" type="presParOf" srcId="{E34600B6-F61F-429F-ADCE-018D70710F2E}" destId="{5DD92C8B-9E97-44F4-BA9B-3330A1E30D1E}" srcOrd="2" destOrd="0" presId="urn:microsoft.com/office/officeart/2005/8/layout/rings+Icon"/>
    <dgm:cxn modelId="{65AE40F3-88A8-4EB2-B0AF-6A25497F73E0}" type="presParOf" srcId="{E34600B6-F61F-429F-ADCE-018D70710F2E}" destId="{20D51C53-D530-4E49-A613-746427BD5165}" srcOrd="3" destOrd="0" presId="urn:microsoft.com/office/officeart/2005/8/layout/rings+Icon"/>
    <dgm:cxn modelId="{2473E5FF-503F-4840-9B16-1660046DE6E2}" type="presParOf" srcId="{E34600B6-F61F-429F-ADCE-018D70710F2E}" destId="{BDC57271-EEB3-4AC5-98C6-76C0DC837360}" srcOrd="4" destOrd="0" presId="urn:microsoft.com/office/officeart/2005/8/layout/rings+Icon"/>
    <dgm:cxn modelId="{C7BD5A85-40D0-438E-AEE1-737132F8A301}" type="presParOf" srcId="{E34600B6-F61F-429F-ADCE-018D70710F2E}" destId="{D214A329-1667-4471-81C3-4FB3AACE7D9A}" srcOrd="5" destOrd="0" presId="urn:microsoft.com/office/officeart/2005/8/layout/rings+Icon"/>
    <dgm:cxn modelId="{5AC2F8D6-DB2E-4F60-9B6E-9A6E00A0D858}" type="presParOf" srcId="{E34600B6-F61F-429F-ADCE-018D70710F2E}" destId="{6C53B6F0-795D-4796-8024-E5F24530379D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F68-1DA7-4D4B-B2CC-66D4FEBB2284}">
      <dsp:nvSpPr>
        <dsp:cNvPr id="0" name=""/>
        <dsp:cNvSpPr/>
      </dsp:nvSpPr>
      <dsp:spPr>
        <a:xfrm>
          <a:off x="427937" y="1055124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Ensuring cost-efficiency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76123" y="1403316"/>
        <a:ext cx="1681189" cy="1681217"/>
      </dsp:txXfrm>
    </dsp:sp>
    <dsp:sp modelId="{0A79D9F0-C977-4803-A13E-6DAEAA2B00D8}">
      <dsp:nvSpPr>
        <dsp:cNvPr id="0" name=""/>
        <dsp:cNvSpPr/>
      </dsp:nvSpPr>
      <dsp:spPr>
        <a:xfrm>
          <a:off x="1217350" y="2804586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Responding to increasing and changing user needs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65536" y="3152778"/>
        <a:ext cx="1681189" cy="1681217"/>
      </dsp:txXfrm>
    </dsp:sp>
    <dsp:sp modelId="{5DD92C8B-9E97-44F4-BA9B-3330A1E30D1E}">
      <dsp:nvSpPr>
        <dsp:cNvPr id="0" name=""/>
        <dsp:cNvSpPr/>
      </dsp:nvSpPr>
      <dsp:spPr>
        <a:xfrm>
          <a:off x="2435668" y="1055124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Reusing services and infrastructure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83854" y="1403316"/>
        <a:ext cx="1681189" cy="1681217"/>
      </dsp:txXfrm>
    </dsp:sp>
    <dsp:sp modelId="{20D51C53-D530-4E49-A613-746427BD5165}">
      <dsp:nvSpPr>
        <dsp:cNvPr id="0" name=""/>
        <dsp:cNvSpPr/>
      </dsp:nvSpPr>
      <dsp:spPr>
        <a:xfrm>
          <a:off x="3258010" y="2804586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Supporting paperless government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606196" y="3152778"/>
        <a:ext cx="1681189" cy="1681217"/>
      </dsp:txXfrm>
    </dsp:sp>
    <dsp:sp modelId="{BDC57271-EEB3-4AC5-98C6-76C0DC837360}">
      <dsp:nvSpPr>
        <dsp:cNvPr id="0" name=""/>
        <dsp:cNvSpPr/>
      </dsp:nvSpPr>
      <dsp:spPr>
        <a:xfrm>
          <a:off x="4524998" y="1055124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Enhancing data accessibility and re-usability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73184" y="1403316"/>
        <a:ext cx="1681189" cy="1681217"/>
      </dsp:txXfrm>
    </dsp:sp>
    <dsp:sp modelId="{D214A329-1667-4471-81C3-4FB3AACE7D9A}">
      <dsp:nvSpPr>
        <dsp:cNvPr id="0" name=""/>
        <dsp:cNvSpPr/>
      </dsp:nvSpPr>
      <dsp:spPr>
        <a:xfrm>
          <a:off x="5339494" y="2804586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Investing on innovation culture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5687680" y="3152778"/>
        <a:ext cx="1681189" cy="1681217"/>
      </dsp:txXfrm>
    </dsp:sp>
    <dsp:sp modelId="{6C53B6F0-795D-4796-8024-E5F24530379D}">
      <dsp:nvSpPr>
        <dsp:cNvPr id="0" name=""/>
        <dsp:cNvSpPr/>
      </dsp:nvSpPr>
      <dsp:spPr>
        <a:xfrm>
          <a:off x="6606481" y="1055124"/>
          <a:ext cx="2377561" cy="2377601"/>
        </a:xfrm>
        <a:prstGeom prst="ellipse">
          <a:avLst/>
        </a:prstGeom>
        <a:solidFill>
          <a:srgbClr val="FF0000">
            <a:alpha val="37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75000"/>
                </a:schemeClr>
              </a:solidFill>
            </a:rPr>
            <a:t>Using innovative and effective communication tools </a:t>
          </a:r>
          <a:endParaRPr lang="it-IT" sz="18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54667" y="1403316"/>
        <a:ext cx="1681189" cy="168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Anelli interconnessi"/>
  <dgm:desc val="Mostra idee o concetti sovrapposti o interconnessi. Le prime sette righe di testo di livello 1 corrispondono a un cerchio. Il testo non utilizzato non viene visualizzato, ma rimane disponibile se si cambia layout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0"/>
          </a:xfrm>
          <a:prstGeom prst="rect">
            <a:avLst/>
          </a:prstGeom>
        </p:spPr>
        <p:txBody>
          <a:bodyPr vert="horz" lIns="94842" tIns="47421" rIns="94842" bIns="47421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3" y="1"/>
            <a:ext cx="3076364" cy="511730"/>
          </a:xfrm>
          <a:prstGeom prst="rect">
            <a:avLst/>
          </a:prstGeom>
        </p:spPr>
        <p:txBody>
          <a:bodyPr vert="horz" lIns="94842" tIns="47421" rIns="94842" bIns="47421" rtlCol="0"/>
          <a:lstStyle>
            <a:lvl1pPr algn="r">
              <a:defRPr sz="1200"/>
            </a:lvl1pPr>
          </a:lstStyle>
          <a:p>
            <a:fld id="{F92E6E97-967D-46E7-B908-C01DCBAA3EEA}" type="datetimeFigureOut">
              <a:rPr lang="it-IT" smtClean="0"/>
              <a:pPr/>
              <a:t>17/10/2014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4" cy="511730"/>
          </a:xfrm>
          <a:prstGeom prst="rect">
            <a:avLst/>
          </a:prstGeom>
        </p:spPr>
        <p:txBody>
          <a:bodyPr vert="horz" lIns="94842" tIns="47421" rIns="94842" bIns="47421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3" y="9721107"/>
            <a:ext cx="3076364" cy="511730"/>
          </a:xfrm>
          <a:prstGeom prst="rect">
            <a:avLst/>
          </a:prstGeom>
        </p:spPr>
        <p:txBody>
          <a:bodyPr vert="horz" lIns="94842" tIns="47421" rIns="94842" bIns="47421" rtlCol="0" anchor="b"/>
          <a:lstStyle>
            <a:lvl1pPr algn="r">
              <a:defRPr sz="1200"/>
            </a:lvl1pPr>
          </a:lstStyle>
          <a:p>
            <a:fld id="{083210D3-DCB5-434A-A59D-5CE75C95996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28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475" cy="512468"/>
          </a:xfrm>
          <a:prstGeom prst="rect">
            <a:avLst/>
          </a:prstGeom>
        </p:spPr>
        <p:txBody>
          <a:bodyPr vert="horz" lIns="94842" tIns="47421" rIns="94842" bIns="47421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65" y="0"/>
            <a:ext cx="3076475" cy="512468"/>
          </a:xfrm>
          <a:prstGeom prst="rect">
            <a:avLst/>
          </a:prstGeom>
        </p:spPr>
        <p:txBody>
          <a:bodyPr vert="horz" lIns="94842" tIns="47421" rIns="94842" bIns="47421" rtlCol="0"/>
          <a:lstStyle>
            <a:lvl1pPr algn="r">
              <a:defRPr sz="1200"/>
            </a:lvl1pPr>
          </a:lstStyle>
          <a:p>
            <a:fld id="{38981380-D923-488D-AB32-DCE953A6B797}" type="datetimeFigureOut">
              <a:rPr lang="it-IT" smtClean="0"/>
              <a:pPr/>
              <a:t>17/10/2014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2" tIns="47421" rIns="94842" bIns="47421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94" y="4861074"/>
            <a:ext cx="5678112" cy="4605657"/>
          </a:xfrm>
          <a:prstGeom prst="rect">
            <a:avLst/>
          </a:prstGeom>
        </p:spPr>
        <p:txBody>
          <a:bodyPr vert="horz" lIns="94842" tIns="47421" rIns="94842" bIns="474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509"/>
            <a:ext cx="3076475" cy="512467"/>
          </a:xfrm>
          <a:prstGeom prst="rect">
            <a:avLst/>
          </a:prstGeom>
        </p:spPr>
        <p:txBody>
          <a:bodyPr vert="horz" lIns="94842" tIns="47421" rIns="94842" bIns="47421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65" y="9720509"/>
            <a:ext cx="3076475" cy="512467"/>
          </a:xfrm>
          <a:prstGeom prst="rect">
            <a:avLst/>
          </a:prstGeom>
        </p:spPr>
        <p:txBody>
          <a:bodyPr vert="horz" lIns="94842" tIns="47421" rIns="94842" bIns="47421" rtlCol="0" anchor="b"/>
          <a:lstStyle>
            <a:lvl1pPr algn="r">
              <a:defRPr sz="1200"/>
            </a:lvl1pPr>
          </a:lstStyle>
          <a:p>
            <a:fld id="{183DB497-F8DB-42AB-9130-7A5D8124474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4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13927" indent="-237630" defTabSz="467009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89186" indent="-237630" defTabSz="467009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564446" indent="-237630" defTabSz="467009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39705" indent="-237630" defTabSz="467009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52494" algn="l"/>
                <a:tab pos="1504988" algn="l"/>
                <a:tab pos="2257482" algn="l"/>
                <a:tab pos="3009976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/>
            <a:fld id="{EECF4059-954F-4D75-A40C-E7F61906CBF0}" type="slidenum">
              <a:rPr lang="it-IT" altLang="it-IT" sz="150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it-IT" altLang="it-IT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0" y="0"/>
            <a:ext cx="1665" cy="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55" tIns="63281" rIns="93555" bIns="46778" anchor="b"/>
          <a:lstStyle/>
          <a:p>
            <a:pPr>
              <a:spcBef>
                <a:spcPct val="0"/>
              </a:spcBef>
            </a:pPr>
            <a:fld id="{813E0B50-A8CE-4D42-AA44-0E05AC8A824E}" type="slidenum">
              <a:rPr lang="it-IT" altLang="it-IT" sz="19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fld id="{4404D0D8-AF06-4D3F-95A7-ADB9615DBBD1}" type="slidenum">
              <a:rPr lang="it-IT" altLang="it-IT" sz="19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it-IT" altLang="it-IT" sz="190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665" cy="16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55" tIns="65114" rIns="93555" bIns="46778"/>
          <a:lstStyle/>
          <a:p>
            <a:pPr eaLnBrk="1">
              <a:lnSpc>
                <a:spcPct val="93000"/>
              </a:lnSpc>
              <a:spcBef>
                <a:spcPct val="0"/>
              </a:spcBef>
            </a:pPr>
            <a:endParaRPr lang="it-IT" altLang="it-IT" sz="210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  <p:sp>
        <p:nvSpPr>
          <p:cNvPr id="2662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9D9CD67-D5D3-42D2-943C-5F610D34DC77}" type="slidenum">
              <a:rPr lang="it-IT" altLang="it-IT" smtClean="0">
                <a:latin typeface="Arial" charset="0"/>
              </a:rPr>
              <a:pPr eaLnBrk="1" hangingPunct="1">
                <a:spcBef>
                  <a:spcPct val="0"/>
                </a:spcBef>
                <a:defRPr/>
              </a:pPr>
              <a:t>9</a:t>
            </a:fld>
            <a:endParaRPr lang="it-IT" altLang="it-IT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D61C2-00B2-4BAD-88A7-E073CC92E29E}" type="slidenum">
              <a:rPr lang="it-IT" altLang="it-IT"/>
              <a:pPr>
                <a:defRPr/>
              </a:pPr>
              <a:t>10</a:t>
            </a:fld>
            <a:endParaRPr lang="it-IT" altLang="it-IT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4022937" y="9721106"/>
            <a:ext cx="3074720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268" tIns="47979" rIns="92268" bIns="47979" anchor="b"/>
          <a:lstStyle>
            <a:lvl1pPr defTabSz="425450" eaLnBrk="0" hangingPunct="0">
              <a:spcBef>
                <a:spcPct val="30000"/>
              </a:spcBef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685800" indent="-263525" defTabSz="425450" eaLnBrk="0" hangingPunct="0">
              <a:spcBef>
                <a:spcPct val="30000"/>
              </a:spcBef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055688" indent="-211138" defTabSz="425450" eaLnBrk="0" hangingPunct="0">
              <a:spcBef>
                <a:spcPct val="30000"/>
              </a:spcBef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476375" indent="-209550" defTabSz="425450" eaLnBrk="0" hangingPunct="0">
              <a:spcBef>
                <a:spcPct val="30000"/>
              </a:spcBef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898650" indent="-211138" defTabSz="425450" eaLnBrk="0" hangingPunct="0">
              <a:spcBef>
                <a:spcPct val="30000"/>
              </a:spcBef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355850" indent="-211138" defTabSz="42545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813050" indent="-211138" defTabSz="42545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270250" indent="-211138" defTabSz="42545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727450" indent="-211138" defTabSz="42545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866775" algn="l"/>
                <a:tab pos="1730375" algn="l"/>
                <a:tab pos="2597150" algn="l"/>
                <a:tab pos="3460750" algn="l"/>
                <a:tab pos="4327525" algn="l"/>
                <a:tab pos="5192713" algn="l"/>
                <a:tab pos="6057900" algn="l"/>
                <a:tab pos="6924675" algn="l"/>
                <a:tab pos="7788275" algn="l"/>
                <a:tab pos="8655050" algn="l"/>
                <a:tab pos="951865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fld id="{1FAA50B4-CA1C-424E-982F-488430469E34}" type="slidenum">
              <a:rPr lang="it-IT" altLang="it-IT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  <a:buFont typeface="Times New Roman" pitchFamily="18" charset="0"/>
                <a:buNone/>
              </a:pPr>
              <a:t>10</a:t>
            </a:fld>
            <a:endParaRPr lang="it-IT" altLang="it-IT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2" name="Text Box 1"/>
          <p:cNvSpPr txBox="1">
            <a:spLocks noChangeArrowheads="1"/>
          </p:cNvSpPr>
          <p:nvPr/>
        </p:nvSpPr>
        <p:spPr bwMode="auto">
          <a:xfrm>
            <a:off x="2218531" y="778257"/>
            <a:ext cx="2662238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>
            <a:lvl1pPr defTabSz="844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844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844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844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844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44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44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44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44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endParaRPr lang="it-IT" altLang="it-IT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3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3219"/>
            <a:ext cx="5681084" cy="470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743" tIns="46872" rIns="93743" bIns="46872" numCol="1" anchor="ctr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7C580-8A66-46AC-8BE9-38A0170CA6FD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90478" eaLnBrk="1" hangingPunct="1">
              <a:spcBef>
                <a:spcPct val="0"/>
              </a:spcBef>
            </a:pPr>
            <a:fld id="{5FFBE87B-0BA5-4CB6-892D-9E86CD34B0F2}" type="slidenum">
              <a:rPr lang="it-IT" altLang="it-IT">
                <a:latin typeface="Arial" charset="0"/>
                <a:ea typeface="ＭＳ Ｐゴシック" pitchFamily="34" charset="-128"/>
              </a:rPr>
              <a:pPr algn="r" defTabSz="990478" eaLnBrk="1" hangingPunct="1">
                <a:spcBef>
                  <a:spcPct val="0"/>
                </a:spcBef>
              </a:pPr>
              <a:t>20</a:t>
            </a:fld>
            <a:endParaRPr lang="it-IT" altLang="it-IT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90478" eaLnBrk="1" hangingPunct="1">
              <a:spcBef>
                <a:spcPct val="0"/>
              </a:spcBef>
            </a:pPr>
            <a:fld id="{551194FB-8B32-41B0-A035-250BFCD02E60}" type="slidenum">
              <a:rPr lang="it-IT" altLang="it-IT">
                <a:latin typeface="Arial" charset="0"/>
                <a:ea typeface="ＭＳ Ｐゴシック" pitchFamily="34" charset="-128"/>
              </a:rPr>
              <a:pPr algn="r" defTabSz="990478" eaLnBrk="1" hangingPunct="1">
                <a:spcBef>
                  <a:spcPct val="0"/>
                </a:spcBef>
              </a:pPr>
              <a:t>20</a:t>
            </a:fld>
            <a:endParaRPr lang="it-IT" altLang="it-IT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itchFamily="18" charset="0"/>
              <a:buNone/>
            </a:pPr>
            <a:endParaRPr lang="it-IT" altLang="it-IT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53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81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3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C0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aseline="0">
                <a:solidFill>
                  <a:srgbClr val="505150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baseline="0">
                <a:solidFill>
                  <a:srgbClr val="505150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solidFill>
                  <a:srgbClr val="505150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solidFill>
                  <a:srgbClr val="505150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21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9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87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13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527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0487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hyperlink" Target="http://www.istat.it/" TargetMode="External"/><Relationship Id="rId4" Type="http://schemas.openxmlformats.org/officeDocument/2006/relationships/hyperlink" Target="mailto:Francesco.castano@istat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6350000"/>
            <a:ext cx="9953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1"/>
          <p:cNvSpPr>
            <a:spLocks noChangeArrowheads="1"/>
          </p:cNvSpPr>
          <p:nvPr/>
        </p:nvSpPr>
        <p:spPr bwMode="auto">
          <a:xfrm>
            <a:off x="2909456" y="2040250"/>
            <a:ext cx="6210790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</a:rPr>
              <a:t>Smart </a:t>
            </a:r>
            <a:r>
              <a:rPr lang="en-US" sz="3200" b="1" dirty="0" smtClean="0">
                <a:solidFill>
                  <a:srgbClr val="C00000"/>
                </a:solidFill>
              </a:rPr>
              <a:t>Statistics: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Data Analytics Services 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Based on </a:t>
            </a:r>
            <a:r>
              <a:rPr lang="en-US" sz="3200" b="1" dirty="0">
                <a:solidFill>
                  <a:srgbClr val="C00000"/>
                </a:solidFill>
              </a:rPr>
              <a:t>Open </a:t>
            </a:r>
            <a:r>
              <a:rPr lang="en-US" sz="3200" b="1" dirty="0" smtClean="0">
                <a:solidFill>
                  <a:srgbClr val="C00000"/>
                </a:solidFill>
              </a:rPr>
              <a:t>Data Platforms</a:t>
            </a:r>
            <a:endParaRPr lang="en-GB" sz="3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4341" name="Rettangolo 4"/>
          <p:cNvSpPr>
            <a:spLocks noChangeArrowheads="1"/>
          </p:cNvSpPr>
          <p:nvPr/>
        </p:nvSpPr>
        <p:spPr bwMode="auto">
          <a:xfrm>
            <a:off x="758825" y="6308725"/>
            <a:ext cx="2892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altLang="it-IT" sz="1200" b="1" dirty="0" smtClean="0">
                <a:latin typeface="Times New Roman" pitchFamily="18" charset="0"/>
              </a:rPr>
              <a:t>Riva del Garda, Italy, October 19</a:t>
            </a:r>
            <a:r>
              <a:rPr lang="en-GB" altLang="it-IT" sz="1200" b="1" baseline="30000" dirty="0" smtClean="0">
                <a:latin typeface="Times New Roman" pitchFamily="18" charset="0"/>
              </a:rPr>
              <a:t>th</a:t>
            </a:r>
            <a:r>
              <a:rPr lang="en-GB" altLang="it-IT" sz="1200" b="1" dirty="0" smtClean="0">
                <a:latin typeface="Times New Roman" pitchFamily="18" charset="0"/>
              </a:rPr>
              <a:t> 2014</a:t>
            </a:r>
          </a:p>
        </p:txBody>
      </p:sp>
      <p:sp>
        <p:nvSpPr>
          <p:cNvPr id="13" name="Rettangolo 3"/>
          <p:cNvSpPr>
            <a:spLocks noChangeArrowheads="1"/>
          </p:cNvSpPr>
          <p:nvPr/>
        </p:nvSpPr>
        <p:spPr bwMode="auto">
          <a:xfrm>
            <a:off x="3132138" y="3993125"/>
            <a:ext cx="5472112" cy="1958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2400" b="1" dirty="0">
                <a:latin typeface="+mn-lt"/>
                <a:ea typeface="ＭＳ Ｐゴシック" charset="-128"/>
                <a:cs typeface="Arial" pitchFamily="34" charset="0"/>
              </a:rPr>
              <a:t>Emanuele Baldacci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latin typeface="+mn-lt"/>
                <a:ea typeface="ＭＳ Ｐゴシック" charset="-128"/>
                <a:cs typeface="Arial" pitchFamily="34" charset="0"/>
              </a:rPr>
              <a:t>Italian National Institute of Statistics (</a:t>
            </a:r>
            <a:r>
              <a:rPr lang="en-US" sz="2000" dirty="0" err="1">
                <a:latin typeface="+mn-lt"/>
                <a:ea typeface="ＭＳ Ｐゴシック" charset="-128"/>
                <a:cs typeface="Arial" pitchFamily="34" charset="0"/>
              </a:rPr>
              <a:t>Istat</a:t>
            </a:r>
            <a:r>
              <a:rPr lang="en-US" sz="2000" dirty="0">
                <a:latin typeface="+mn-lt"/>
                <a:ea typeface="ＭＳ Ｐゴシック" charset="-128"/>
                <a:cs typeface="Arial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2000" dirty="0">
                <a:latin typeface="+mn-lt"/>
                <a:ea typeface="ＭＳ Ｐゴシック" charset="-128"/>
                <a:cs typeface="Arial" pitchFamily="34" charset="0"/>
              </a:rPr>
              <a:t>Head of Department for Integration, Quality, Research and Production Networks Development (DIQR)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6" y="415637"/>
            <a:ext cx="8526485" cy="90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5" y="1652650"/>
            <a:ext cx="2502244" cy="243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491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3"/>
          <p:cNvSpPr>
            <a:spLocks noChangeShapeType="1"/>
          </p:cNvSpPr>
          <p:nvPr/>
        </p:nvSpPr>
        <p:spPr bwMode="auto">
          <a:xfrm>
            <a:off x="0" y="838200"/>
            <a:ext cx="1616075" cy="15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8" name="Text Box 37"/>
          <p:cNvSpPr txBox="1">
            <a:spLocks noChangeArrowheads="1"/>
          </p:cNvSpPr>
          <p:nvPr/>
        </p:nvSpPr>
        <p:spPr bwMode="auto">
          <a:xfrm>
            <a:off x="0" y="614363"/>
            <a:ext cx="1547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000" b="1">
                <a:solidFill>
                  <a:srgbClr val="FFFFFF"/>
                </a:solidFill>
              </a:rPr>
              <a:t>www.istat.it</a:t>
            </a:r>
          </a:p>
        </p:txBody>
      </p:sp>
      <p:sp>
        <p:nvSpPr>
          <p:cNvPr id="21509" name="Rettangolo 8"/>
          <p:cNvSpPr>
            <a:spLocks noChangeArrowheads="1"/>
          </p:cNvSpPr>
          <p:nvPr/>
        </p:nvSpPr>
        <p:spPr bwMode="auto">
          <a:xfrm>
            <a:off x="687388" y="379413"/>
            <a:ext cx="8124825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93725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it-IT" sz="2800" b="1" dirty="0" smtClean="0">
                <a:solidFill>
                  <a:srgbClr val="C00000"/>
                </a:solidFill>
                <a:ea typeface="ＭＳ Ｐゴシック" pitchFamily="34" charset="-128"/>
              </a:rPr>
              <a:t>Single Exit Point – </a:t>
            </a:r>
            <a:r>
              <a:rPr lang="en-GB" altLang="it-IT" sz="2800" b="1" dirty="0">
                <a:solidFill>
                  <a:srgbClr val="C00000"/>
                </a:solidFill>
                <a:ea typeface="ＭＳ Ｐゴシック" pitchFamily="34" charset="-128"/>
              </a:rPr>
              <a:t>m</a:t>
            </a:r>
            <a:r>
              <a:rPr lang="en-GB" altLang="it-IT" sz="2800" b="1" dirty="0" smtClean="0">
                <a:solidFill>
                  <a:srgbClr val="C00000"/>
                </a:solidFill>
                <a:ea typeface="ＭＳ Ｐゴシック" pitchFamily="34" charset="-128"/>
              </a:rPr>
              <a:t>achine to machine</a:t>
            </a:r>
            <a:endParaRPr lang="en-GB" altLang="it-IT" sz="2800" b="1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39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861568"/>
            <a:ext cx="8229600" cy="53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ole 41"/>
          <p:cNvSpPr/>
          <p:nvPr/>
        </p:nvSpPr>
        <p:spPr>
          <a:xfrm>
            <a:off x="2083161" y="2940257"/>
            <a:ext cx="2916195" cy="1037968"/>
          </a:xfrm>
          <a:prstGeom prst="sun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smtClean="0">
                <a:solidFill>
                  <a:schemeClr val="tx1"/>
                </a:solidFill>
              </a:rPr>
              <a:t>SUM</a:t>
            </a:r>
            <a:endParaRPr lang="it-IT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15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73" y="3815089"/>
            <a:ext cx="2980634" cy="259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65321" y="415200"/>
            <a:ext cx="789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Linked Open Data (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LOD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) in official </a:t>
            </a:r>
            <a:r>
              <a:rPr lang="en-GB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tatistics: </a:t>
            </a:r>
          </a:p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GB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urning 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point 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2196" y="1562577"/>
            <a:ext cx="7490679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300" dirty="0" err="1" smtClean="0"/>
              <a:t>LOD</a:t>
            </a:r>
            <a:r>
              <a:rPr lang="en-GB" sz="2300" dirty="0" smtClean="0"/>
              <a:t>-centred business strategies: adding value through integration</a:t>
            </a:r>
            <a:endParaRPr lang="en-GB" sz="2300" dirty="0"/>
          </a:p>
        </p:txBody>
      </p:sp>
      <p:sp>
        <p:nvSpPr>
          <p:cNvPr id="6" name="CasellaDiTesto 6"/>
          <p:cNvSpPr txBox="1"/>
          <p:nvPr/>
        </p:nvSpPr>
        <p:spPr>
          <a:xfrm>
            <a:off x="937672" y="3886339"/>
            <a:ext cx="486430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it-IT" sz="2300" dirty="0"/>
              <a:t>Statistical </a:t>
            </a:r>
            <a:r>
              <a:rPr lang="it-IT" sz="2300" dirty="0" err="1"/>
              <a:t>ontologies</a:t>
            </a:r>
            <a:r>
              <a:rPr lang="it-IT" sz="2300" dirty="0"/>
              <a:t> (</a:t>
            </a:r>
            <a:r>
              <a:rPr lang="it-IT" sz="2300" dirty="0" err="1"/>
              <a:t>together</a:t>
            </a:r>
            <a:r>
              <a:rPr lang="it-IT" sz="2300" dirty="0"/>
              <a:t> with data) </a:t>
            </a:r>
            <a:r>
              <a:rPr lang="it-IT" sz="2300" dirty="0" err="1"/>
              <a:t>as</a:t>
            </a:r>
            <a:r>
              <a:rPr lang="it-IT" sz="2300" dirty="0"/>
              <a:t> a </a:t>
            </a:r>
            <a:r>
              <a:rPr lang="it-IT" sz="2300" dirty="0" err="1"/>
              <a:t>critical</a:t>
            </a:r>
            <a:r>
              <a:rPr lang="it-IT" sz="2300" dirty="0"/>
              <a:t> </a:t>
            </a:r>
            <a:r>
              <a:rPr lang="it-IT" sz="2300" b="1" dirty="0">
                <a:solidFill>
                  <a:srgbClr val="C00000"/>
                </a:solidFill>
              </a:rPr>
              <a:t>link for </a:t>
            </a:r>
            <a:r>
              <a:rPr lang="it-IT" sz="2300" b="1" dirty="0" err="1">
                <a:solidFill>
                  <a:srgbClr val="C00000"/>
                </a:solidFill>
              </a:rPr>
              <a:t>LOD</a:t>
            </a:r>
            <a:r>
              <a:rPr lang="it-IT" sz="2300" b="1" dirty="0">
                <a:solidFill>
                  <a:srgbClr val="C00000"/>
                </a:solidFill>
              </a:rPr>
              <a:t> </a:t>
            </a:r>
            <a:r>
              <a:rPr lang="it-IT" sz="2300" b="1" dirty="0" err="1" smtClean="0">
                <a:solidFill>
                  <a:srgbClr val="C00000"/>
                </a:solidFill>
              </a:rPr>
              <a:t>Cloud</a:t>
            </a:r>
            <a:r>
              <a:rPr lang="it-IT" sz="2300" b="1" dirty="0" smtClean="0">
                <a:solidFill>
                  <a:srgbClr val="C00000"/>
                </a:solidFill>
              </a:rPr>
              <a:t> </a:t>
            </a:r>
            <a:r>
              <a:rPr lang="it-IT" sz="2300" dirty="0" smtClean="0"/>
              <a:t>(e.g</a:t>
            </a:r>
            <a:r>
              <a:rPr lang="it-IT" sz="2300" dirty="0"/>
              <a:t>. </a:t>
            </a:r>
            <a:r>
              <a:rPr lang="it-IT" sz="2300" dirty="0" err="1"/>
              <a:t>classifications</a:t>
            </a:r>
            <a:r>
              <a:rPr lang="it-IT" sz="2300" dirty="0"/>
              <a:t>)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937672" y="2403461"/>
            <a:ext cx="48643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Definition of common ontologies to drive </a:t>
            </a:r>
            <a:r>
              <a:rPr lang="en-GB" sz="2300" b="1" dirty="0" smtClean="0">
                <a:solidFill>
                  <a:srgbClr val="C00000"/>
                </a:solidFill>
              </a:rPr>
              <a:t>internal</a:t>
            </a:r>
            <a:r>
              <a:rPr lang="en-GB" sz="2300" dirty="0" smtClean="0">
                <a:solidFill>
                  <a:srgbClr val="C00000"/>
                </a:solidFill>
              </a:rPr>
              <a:t> </a:t>
            </a:r>
            <a:r>
              <a:rPr lang="en-GB" sz="2300" dirty="0" smtClean="0"/>
              <a:t>data and metadata integration </a:t>
            </a:r>
            <a:endParaRPr lang="en-GB" sz="2300" dirty="0"/>
          </a:p>
        </p:txBody>
      </p:sp>
      <p:grpSp>
        <p:nvGrpSpPr>
          <p:cNvPr id="19" name="Gruppo 18"/>
          <p:cNvGrpSpPr/>
          <p:nvPr/>
        </p:nvGrpSpPr>
        <p:grpSpPr>
          <a:xfrm>
            <a:off x="6432028" y="2260961"/>
            <a:ext cx="1769424" cy="1216317"/>
            <a:chOff x="5747657" y="1890687"/>
            <a:chExt cx="2203361" cy="1453823"/>
          </a:xfrm>
        </p:grpSpPr>
        <p:sp>
          <p:nvSpPr>
            <p:cNvPr id="17" name="Rettangolo 16"/>
            <p:cNvSpPr/>
            <p:nvPr/>
          </p:nvSpPr>
          <p:spPr>
            <a:xfrm>
              <a:off x="5801972" y="3107004"/>
              <a:ext cx="2149046" cy="23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Ontologies</a:t>
              </a:r>
              <a:endParaRPr lang="it-IT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657" y="1890687"/>
              <a:ext cx="2149046" cy="1144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3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05860" y="367694"/>
            <a:ext cx="789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Project - 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Istat and Eurostat </a:t>
            </a:r>
          </a:p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GB" sz="28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Grant SDMX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)</a:t>
            </a:r>
            <a:endParaRPr lang="en-GB" sz="16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1365662" y="1414677"/>
            <a:ext cx="6305798" cy="4735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SDMX-based Dissemination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7" y="1837913"/>
            <a:ext cx="8217725" cy="427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05860" y="367694"/>
            <a:ext cx="789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Project - 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Istat and 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Agid</a:t>
            </a:r>
            <a:endParaRPr lang="en-GB" sz="16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63360" y="1007613"/>
            <a:ext cx="8295636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Shared design solutions to produce </a:t>
            </a:r>
            <a:r>
              <a:rPr lang="en-GB" sz="2300" dirty="0" err="1" smtClean="0"/>
              <a:t>LOD</a:t>
            </a:r>
            <a:endParaRPr lang="en-GB" sz="2300" dirty="0" smtClean="0"/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800" dirty="0" smtClean="0"/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/>
              <a:t>G</a:t>
            </a:r>
            <a:r>
              <a:rPr lang="en-GB" sz="2300" dirty="0" smtClean="0"/>
              <a:t>uidelines to illustrate </a:t>
            </a:r>
            <a:r>
              <a:rPr lang="en-GB" sz="2300" dirty="0" err="1" smtClean="0"/>
              <a:t>LOD</a:t>
            </a:r>
            <a:r>
              <a:rPr lang="en-GB" sz="2300" dirty="0" smtClean="0"/>
              <a:t> governance</a:t>
            </a:r>
            <a:endParaRPr lang="en-GB" sz="2300" dirty="0" smtClean="0"/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800" dirty="0" smtClean="0"/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Some Istat Classifications available in </a:t>
            </a:r>
            <a:r>
              <a:rPr lang="en-GB" sz="2300" dirty="0" err="1" smtClean="0"/>
              <a:t>LOD</a:t>
            </a:r>
            <a:r>
              <a:rPr lang="en-GB" sz="2300" dirty="0" smtClean="0"/>
              <a:t> on </a:t>
            </a:r>
            <a:r>
              <a:rPr lang="en-GB" sz="2300" dirty="0" err="1" smtClean="0"/>
              <a:t>Agid</a:t>
            </a:r>
            <a:r>
              <a:rPr lang="en-GB" sz="2300" dirty="0" smtClean="0"/>
              <a:t> website</a:t>
            </a:r>
            <a:endParaRPr lang="en-GB" sz="23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7" y="2417781"/>
            <a:ext cx="3833028" cy="38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4" y="2337208"/>
            <a:ext cx="3705015" cy="38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3184207"/>
            <a:ext cx="3883893" cy="30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65321" y="415200"/>
            <a:ext cx="789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Istat 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LOD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portal (I)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0824" y="1078925"/>
            <a:ext cx="4870569" cy="48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/>
            <a:r>
              <a:rPr lang="en-US" sz="2300" dirty="0" smtClean="0"/>
              <a:t>Three </a:t>
            </a:r>
            <a:r>
              <a:rPr lang="en-US" sz="2300" dirty="0"/>
              <a:t>access points to cover the requirements of the different possible </a:t>
            </a:r>
            <a:r>
              <a:rPr lang="en-US" sz="2300" dirty="0" smtClean="0"/>
              <a:t>users:</a:t>
            </a:r>
          </a:p>
          <a:p>
            <a:pPr marL="342900" indent="-342900" hangingPunct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dirty="0" err="1" smtClean="0"/>
              <a:t>SPARQL</a:t>
            </a:r>
            <a:r>
              <a:rPr lang="en-US" sz="2300" dirty="0" smtClean="0"/>
              <a:t> endpoint</a:t>
            </a:r>
            <a:endParaRPr lang="en-US" sz="2300" dirty="0" smtClean="0"/>
          </a:p>
          <a:p>
            <a:pPr marL="628650" indent="-342900" hangingPunct="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300" dirty="0" smtClean="0"/>
              <a:t>Advanced users</a:t>
            </a:r>
          </a:p>
          <a:p>
            <a:pPr marL="628650" indent="-342900" hangingPunct="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300" dirty="0" smtClean="0"/>
              <a:t>Machine-to-machine </a:t>
            </a:r>
            <a:r>
              <a:rPr lang="en-US" sz="2300" dirty="0" smtClean="0"/>
              <a:t>communications</a:t>
            </a:r>
          </a:p>
          <a:p>
            <a:pPr marL="285750" hangingPunct="0">
              <a:buClr>
                <a:srgbClr val="C00000"/>
              </a:buClr>
            </a:pPr>
            <a:endParaRPr lang="en-US" sz="800" dirty="0" smtClean="0"/>
          </a:p>
          <a:p>
            <a:pPr marL="342900" indent="-342900" hangingPunct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dirty="0" smtClean="0"/>
              <a:t>Linked </a:t>
            </a:r>
            <a:r>
              <a:rPr lang="en-US" sz="2300" dirty="0"/>
              <a:t>Data Interface (Faceted/Graph browser) </a:t>
            </a:r>
            <a:endParaRPr lang="en-US" sz="2300" dirty="0" smtClean="0"/>
          </a:p>
          <a:p>
            <a:pPr marL="628650" indent="-342900" hangingPunct="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300" dirty="0" smtClean="0"/>
              <a:t>Basic </a:t>
            </a:r>
            <a:r>
              <a:rPr lang="en-US" sz="2300" dirty="0" smtClean="0"/>
              <a:t>users </a:t>
            </a:r>
            <a:endParaRPr lang="en-US" sz="2300" dirty="0" smtClean="0"/>
          </a:p>
          <a:p>
            <a:pPr marL="285750" hangingPunct="0">
              <a:buClr>
                <a:srgbClr val="C00000"/>
              </a:buClr>
            </a:pPr>
            <a:endParaRPr lang="en-US" sz="800" dirty="0" smtClean="0"/>
          </a:p>
          <a:p>
            <a:pPr marL="342900" indent="-342900" hangingPunct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i="1" dirty="0" smtClean="0"/>
              <a:t>A</a:t>
            </a:r>
            <a:r>
              <a:rPr lang="en-US" sz="2300" i="1" dirty="0" smtClean="0"/>
              <a:t>d hoc </a:t>
            </a:r>
            <a:r>
              <a:rPr lang="en-US" sz="2300" dirty="0"/>
              <a:t>GUI for datasets </a:t>
            </a:r>
            <a:r>
              <a:rPr lang="en-US" sz="2300" dirty="0" smtClean="0"/>
              <a:t>downloading</a:t>
            </a:r>
          </a:p>
          <a:p>
            <a:pPr marL="285750" hangingPunct="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300" dirty="0"/>
              <a:t> </a:t>
            </a:r>
            <a:r>
              <a:rPr lang="en-US" sz="2300" dirty="0" smtClean="0"/>
              <a:t>Basic users</a:t>
            </a:r>
            <a:endParaRPr lang="it-IT" sz="2300" dirty="0"/>
          </a:p>
        </p:txBody>
      </p:sp>
      <p:pic>
        <p:nvPicPr>
          <p:cNvPr id="9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76" y="1668152"/>
            <a:ext cx="1462012" cy="182830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34" y="1349465"/>
            <a:ext cx="182245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3"/>
          <p:cNvSpPr txBox="1"/>
          <p:nvPr/>
        </p:nvSpPr>
        <p:spPr>
          <a:xfrm>
            <a:off x="4758281" y="205630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F142A"/>
                </a:solidFill>
              </a:rPr>
              <a:t>Territorial Data</a:t>
            </a:r>
          </a:p>
        </p:txBody>
      </p:sp>
      <p:sp>
        <p:nvSpPr>
          <p:cNvPr id="13" name="Rectangle 4"/>
          <p:cNvSpPr/>
          <p:nvPr/>
        </p:nvSpPr>
        <p:spPr>
          <a:xfrm>
            <a:off x="7619328" y="2163148"/>
            <a:ext cx="1440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F142A"/>
                </a:solidFill>
              </a:rPr>
              <a:t>Italian Population </a:t>
            </a:r>
            <a:r>
              <a:rPr lang="en-US" b="1" dirty="0">
                <a:solidFill>
                  <a:srgbClr val="7F142A"/>
                </a:solidFill>
              </a:rPr>
              <a:t>and Housing </a:t>
            </a:r>
            <a:r>
              <a:rPr lang="en-US" b="1" dirty="0" smtClean="0">
                <a:solidFill>
                  <a:srgbClr val="7F142A"/>
                </a:solidFill>
              </a:rPr>
              <a:t>Census</a:t>
            </a:r>
            <a:endParaRPr lang="en-US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65321" y="415200"/>
            <a:ext cx="789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Istat 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LOD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portal (II)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tangolo arrotondato 38"/>
          <p:cNvSpPr>
            <a:spLocks noChangeArrowheads="1"/>
          </p:cNvSpPr>
          <p:nvPr/>
        </p:nvSpPr>
        <p:spPr bwMode="auto">
          <a:xfrm>
            <a:off x="457200" y="1720538"/>
            <a:ext cx="2716134" cy="3522980"/>
          </a:xfrm>
          <a:prstGeom prst="roundRect">
            <a:avLst>
              <a:gd name="adj" fmla="val 2541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dirty="0" smtClean="0"/>
              <a:t>NSI-DATA</a:t>
            </a:r>
          </a:p>
        </p:txBody>
      </p:sp>
      <p:sp>
        <p:nvSpPr>
          <p:cNvPr id="15" name="Freccia a sinistra 48"/>
          <p:cNvSpPr>
            <a:spLocks noChangeArrowheads="1"/>
          </p:cNvSpPr>
          <p:nvPr/>
        </p:nvSpPr>
        <p:spPr bwMode="auto">
          <a:xfrm rot="10800000">
            <a:off x="3758093" y="3344238"/>
            <a:ext cx="2078197" cy="352901"/>
          </a:xfrm>
          <a:prstGeom prst="leftArrow">
            <a:avLst>
              <a:gd name="adj1" fmla="val 50000"/>
              <a:gd name="adj2" fmla="val 5000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it-IT" b="1"/>
          </a:p>
        </p:txBody>
      </p:sp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4420240" y="3268922"/>
            <a:ext cx="529352" cy="564039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1400" dirty="0" smtClean="0"/>
              <a:t>RDF</a:t>
            </a:r>
            <a:endParaRPr lang="it-IT" altLang="it-IT" sz="1400" dirty="0"/>
          </a:p>
          <a:p>
            <a:pPr algn="ctr" eaLnBrk="1" hangingPunct="1"/>
            <a:r>
              <a:rPr lang="it-IT" altLang="it-IT" sz="1400" dirty="0"/>
              <a:t>data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587869"/>
            <a:ext cx="137795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28575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uppo 46"/>
          <p:cNvGrpSpPr/>
          <p:nvPr/>
        </p:nvGrpSpPr>
        <p:grpSpPr>
          <a:xfrm>
            <a:off x="6673931" y="4629793"/>
            <a:ext cx="817263" cy="874442"/>
            <a:chOff x="928160" y="4214352"/>
            <a:chExt cx="1163916" cy="1163916"/>
          </a:xfrm>
        </p:grpSpPr>
        <p:pic>
          <p:nvPicPr>
            <p:cNvPr id="20" name="Immagin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0" y="4214352"/>
              <a:ext cx="1163916" cy="1163916"/>
            </a:xfrm>
            <a:prstGeom prst="rect">
              <a:avLst/>
            </a:prstGeom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353546"/>
              <a:ext cx="496195" cy="442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2" descr="C:\Users\scannapi\Desktop\esperto.jp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2797887"/>
            <a:ext cx="925993" cy="13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cannapi\Desktop\nonesperto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1" y="1104413"/>
            <a:ext cx="1624493" cy="10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6"/>
          <p:cNvSpPr txBox="1"/>
          <p:nvPr/>
        </p:nvSpPr>
        <p:spPr>
          <a:xfrm>
            <a:off x="6150720" y="22013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Non-expert user</a:t>
            </a:r>
            <a:endParaRPr lang="it-IT" dirty="0"/>
          </a:p>
        </p:txBody>
      </p:sp>
      <p:sp>
        <p:nvSpPr>
          <p:cNvPr id="25" name="TextBox 38"/>
          <p:cNvSpPr txBox="1"/>
          <p:nvPr/>
        </p:nvSpPr>
        <p:spPr>
          <a:xfrm>
            <a:off x="6431645" y="408233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  <a:r>
              <a:rPr lang="it-IT" dirty="0" smtClean="0"/>
              <a:t>xpert user</a:t>
            </a:r>
            <a:endParaRPr lang="it-IT" dirty="0"/>
          </a:p>
        </p:txBody>
      </p:sp>
      <p:sp>
        <p:nvSpPr>
          <p:cNvPr id="26" name="TextBox 39"/>
          <p:cNvSpPr txBox="1"/>
          <p:nvPr/>
        </p:nvSpPr>
        <p:spPr>
          <a:xfrm>
            <a:off x="6002873" y="5440872"/>
            <a:ext cx="23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Machine To </a:t>
            </a:r>
            <a:r>
              <a:rPr lang="it-IT" dirty="0" smtClean="0"/>
              <a:t>Machine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1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78130" y="1480278"/>
            <a:ext cx="8018637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Organisation </a:t>
            </a:r>
            <a:r>
              <a:rPr lang="en-GB" sz="2300" dirty="0" smtClean="0"/>
              <a:t>- Partnerships with private sector: beyond monopoly vs. competition</a:t>
            </a:r>
          </a:p>
          <a:p>
            <a:pPr marL="730250" lvl="2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1600" dirty="0" smtClean="0"/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Communication - Demand management and tailoring based on needs: new market assessment tools</a:t>
            </a:r>
          </a:p>
          <a:p>
            <a:pPr marL="730250" lvl="2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1600" dirty="0" smtClean="0"/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Statistics - Linking official statistics with other data</a:t>
            </a:r>
          </a:p>
          <a:p>
            <a:pPr marL="730250" lvl="2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1600" dirty="0" smtClean="0"/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IT - Rich data service portals</a:t>
            </a:r>
          </a:p>
          <a:p>
            <a:pPr lvl="1"/>
            <a:endParaRPr lang="en-GB" sz="2300" dirty="0" smtClean="0">
              <a:solidFill>
                <a:srgbClr val="505150"/>
              </a:solidFill>
            </a:endParaRPr>
          </a:p>
          <a:p>
            <a:pPr lvl="1"/>
            <a:endParaRPr lang="en-GB" sz="2300" dirty="0" smtClean="0">
              <a:solidFill>
                <a:srgbClr val="505150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GB" sz="2300" dirty="0">
              <a:solidFill>
                <a:srgbClr val="505150"/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>
            <a:off x="5082593" y="4067667"/>
            <a:ext cx="2766951" cy="641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Communication Issues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3930669" y="4735541"/>
            <a:ext cx="2313218" cy="641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 Issues</a:t>
            </a:r>
            <a:endParaRPr lang="en-GB" dirty="0"/>
          </a:p>
        </p:txBody>
      </p:sp>
      <p:sp>
        <p:nvSpPr>
          <p:cNvPr id="13" name="Ovale 12"/>
          <p:cNvSpPr/>
          <p:nvPr/>
        </p:nvSpPr>
        <p:spPr>
          <a:xfrm>
            <a:off x="4981652" y="5429893"/>
            <a:ext cx="2968831" cy="641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Organisational Issues</a:t>
            </a:r>
            <a:endParaRPr lang="en-GB" dirty="0"/>
          </a:p>
        </p:txBody>
      </p:sp>
      <p:sp>
        <p:nvSpPr>
          <p:cNvPr id="22" name="Ovale 21"/>
          <p:cNvSpPr/>
          <p:nvPr/>
        </p:nvSpPr>
        <p:spPr>
          <a:xfrm>
            <a:off x="6243887" y="4735541"/>
            <a:ext cx="2766951" cy="641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Statistical Issues</a:t>
            </a:r>
            <a:endParaRPr lang="en-GB" dirty="0"/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65321" y="415200"/>
            <a:ext cx="789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Linked Open Data (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LOD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) in official </a:t>
            </a:r>
            <a:r>
              <a:rPr lang="en-GB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tatistics: </a:t>
            </a:r>
          </a:p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How?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03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765321" y="474575"/>
            <a:ext cx="753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Research Agenda for 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NSIs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(I)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06087" y="1195278"/>
            <a:ext cx="7490679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300" dirty="0" smtClean="0"/>
              <a:t>Making statistical </a:t>
            </a:r>
            <a:r>
              <a:rPr lang="en-GB" sz="2300" dirty="0"/>
              <a:t>s</a:t>
            </a:r>
            <a:r>
              <a:rPr lang="en-GB" sz="2300" dirty="0" smtClean="0"/>
              <a:t>tandards </a:t>
            </a:r>
            <a:r>
              <a:rPr lang="en-GB" sz="2300" dirty="0" err="1" smtClean="0"/>
              <a:t>LOD</a:t>
            </a:r>
            <a:r>
              <a:rPr lang="en-GB" sz="2300" dirty="0" smtClean="0"/>
              <a:t>-AWARE: e.g. Generic Statistical Information Model (</a:t>
            </a:r>
            <a:r>
              <a:rPr lang="en-GB" sz="2300" dirty="0" err="1" smtClean="0"/>
              <a:t>GSIM</a:t>
            </a:r>
            <a:r>
              <a:rPr lang="en-GB" sz="2300" dirty="0" smtClean="0"/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300" dirty="0">
              <a:solidFill>
                <a:srgbClr val="505150"/>
              </a:solidFill>
            </a:endParaRPr>
          </a:p>
        </p:txBody>
      </p:sp>
      <p:sp>
        <p:nvSpPr>
          <p:cNvPr id="4" name="AutoShape 2" descr="data:image/jpeg;base64,/9j/4AAQSkZJRgABAQAAAQABAAD/2wCEAAkGBxQSEhUQEBQQFBUUFRgUFBQQFhQWFBAVFRcWFxQVFRUYHCgsGR0lHRcUITEkJSkrLjAvFx8zOzMtNygtLisBCgoKDg0OGxAQGywkICQyLCw0LC8sLCw0LCwsLC8sLSwvLSwsLCwtLCwsLCwsLDQsLCwsLCwsLCwsLDQsLDQtLP/AABEIALoBDwMBEQACEQEDEQH/xAAcAAEAAQUBAQAAAAAAAAAAAAAAAwIEBQYHAQj/xABFEAABAwIDBAcDCAgEBwAAAAABAAIDBBESITEFBkFRBxMiYXGBkaGxwRQjMkJSgrLRMzVicnOSk6IVFmPCFyRDVOHw8f/EABsBAQACAwEBAAAAAAAAAAAAAAAEBQECAwYH/8QANhEBAAICAQIEAQsDAwUAAAAAAAECAxEEITEFEkFRYRMUIjJxgZGhsdHwM8HxFULhBhYjkqL/2gAMAwEAAhEDEQA/AO4oCAgICAgICAgICAgICAgICAgICAgICAgICAgICAgICAgICAgICAgICAgICAgICAgICAgICAgICAgICAgICAgICAgICAgICAgICAgIPHOtmUERnQSRvDhcIKkBAQEBAQEBAQEBAQEBAQEBAQEBAQEBAQEBAQEBAQEFptVxEZcPq5nwGv5+SDAO2qOaDLbvyl8ZfwLjh7wAAT639EGUQEBAQEBAQEBAQEBAQEBAQEBAQEBAQEBAQEBAQEBAQUSyBoufTmg02t2Mxzy+xYCb4Gkhvpw8kF7DtLqsDGnK7W24BvHLwWBtCyCAgICAggrJ8Db99h4lBbxVA4oLinmuSOWaCdAQEBAQEBAQEBAQEBAQEBAQEBAQEBBhNt1bmOsPsi3tQa1HtBz2guOZGawLSesa17A8kXJ01NgsTMRG5JnTP1O912gRN7Vs3P0B7mjXzUDNzojpj/Fxtl9lxs7ekHKduE/aZct826jyumLnxPS8a+LFc3u2CCdrxiY4OHNpup9bVtG6zt2iYnskWzIgIMVtmVr4y1p7QzabG1xwPjmPNBq8G2DfAQ7Fphsb37hxWGdNt2RTua0ukyc76v2QOfessMggICAgICAgICAgICAgICAgICAgICAgwG8LBjDnHCMOvgTf3hYmYiNyNFEjxdrQAA4gOOZLbmxtwytqoWXm1r0p1crZYjs8ZBxNyTqTqVXZM1rzu0uE2me64YxcttUgCwwmpqh8ZxRuc08xx8Rx81tS9qTus6Zi0x2bBQb0HSdt/wBpnxb+Xop+Ln+mSPvh2rm92w0tWyQYo3Bw7tR4jgrGmSt43Wdu8WieyDbM+CF55jCPPL3XW7LV6Gu7IBz4ehssMr6AsPcjDO0kuQBNxwPFZF2gICAgICAgICAgICAgICAgIBKC3E10EUs+HMeY5oLsPBF+Fr37kGt7Z3xhiu2L55/7J+bb4u4+XqFY4PDsmTrf6Mfn+H7ouXl1r0r1lpVdt6aZ+ORwIGjALMb4D46qXyPCOPmxeTrE+/8AOk/zWkKeReZ3Kenna/TXiDqF4vm8DNw7ayR09J9J/wCfg7VvFuyGrrMJwtAJ4k6DuVj4X4LPKp8rlma19Nd5+PX0+6dtMmXy9IKKsLnYSB4t4eKz4t4Pj4mOMlLz31qdb+7Wv0MeSbTqV/ZefdRBjK3agaS1guRkSdAfDipFMPmjcrvg+DWz1jJktqs+3ef7R+f2MYa+UOEjXva4aFhLbeFlJpWKfVejxcHj4qeStY+/rv72YG+k5aGThsgHEDC495tkfQKVTPP+5X8jwmk9cU6+E9v3/V7snaTXDCXNDrk2zH0iTYX1IvbxB4KRW0W7KfLgyYZ1eNMt11gtnJkN3pHENuScZB8MRyHkCjEtyWWBAQEBAQEBAQEBAQEBAQEBB44XBHNBrrqzA4sdkRkfzQWtftVrWkkrNazaYrXvLEzERuWobT29NOAxziIwAAxuTSBkMX2j45L03H4mPDHSOvuqMue+Tv29mNupTi9QEEtM5odd4uOXx71B8Qw8nLi1x7+W36x7b9G1JrE9WYppGEWZh8BkfReE5vH5eO2+TFvtmd/n1j80us1n6pVVLYxd3kBqfBQ6Um06hK4vFycm/kxx9/pH2sK/asl7ggD7NhbzKlxgrp6mngnFinltuZ99/wBu36si2ohkALurvxD7XHmVwmuSk6jaivxedxbTWnm1713qfw/uw9e1gf8AN5tt5X42PLRScfm8v0npvDrcm2HfIjr6e+vjC1LV0TphQY1nbS1ImNSuWV8rWlodkRbPOy7VzzHfqrM/hWO/Wn0Z/J0LdbaEEpY1lmvGrXZHsjhz4aKTTJW3ZTZ+Hmw/Xjp7x2/n2txut0V6g9QEBAQEBAQEBAQEBAQEBB44ZGyDWaljZQMQz56EeYQW/wDgkbhYtxA64iSfI8FvjyWx281Z1LW1YtGpanvFsN1MQ4ZxuNmk6tOuF359y9BxOZGaNT0tH82rM+D5Odx2YgFTUZPTRGRwY3MuNgo/L5WPi4bZss6rX/EffM9G+LHbJeKV7yzv+WHW/SNvywm3rf4LyH/e2Pz6+Rny+/mjf4a1/wDX3rT/AEi2vr9fs/5/swk0RY4sdkWmx8l7LjcjHyMVc2Od1tG4/nv6T8VVkpbHaa27wyGx9kumOI3awfW4uPJv5qi8d8fxcGs4aRFsk+npHxt/aO8/CEzh8K2afNPSv6/Z+7L7Q3bjkza57HWtckvBtzBPuK+eYvFMtJnzRExPwiPw10/J6vi5/m9fJWI1/PX99tc2jsOWEFxAc0fWZmB4jUe5W2DnYc06idT7StcXLx5OnaVvsvZ755BFHa51J0aBq4/+8lOrWbTqG/Iz1wUm9v8ALf6PcWmDbPMj3cXYsPoBp53UqMFfVQX8WzzO66iPbW2t71bqGmHWxOL4r2OK2KMnS5Go4X8Fxy4fL1jssuD4j8vPkvGrfq1my4rR4csyjG9L7dijfUVUTWNJYyRj5HcGta4HM8L2sBqV1x03aEDm8mKYrde8TEfF2cFTnlVYQeoCAgICAgICAgICAgICAg8KDXNoQmN55OJc3u5j2+5B4yuDM3Gw5nggs97HiWmeBqBjH3c/dceakcTJ5M1Z+78XHPXzY5hzqNy9NEqmU8Ly0hzSQRmCNQVjLiplpOPJG4npMT6lbTWYtWdTDO0O3pi5rMLZL8ALOPmMh6LyHiP/AEv4diw2yxecevedx9mp6z9kTtZ4PEc9rxXUW/X9vybDPQRPdiexrjzI18efmvEcbxTmcfH8nhyWrWfSJ/T2+7S3ycfFkt5rViZXLRYWGQGgHBQpmZnc9Zl2iNLXalcIY3SkE2sABlck2GfBdePhnNkikdNumLHOS8Vj1ahXbwzSgs7LWuFiGDMg6gk3V/h8Ow45i3WZj3W2PhY6TE95ZvcinMYMzrfOZN5gNJufM+5WPEz1tlvjjvXX5/sq/F83mmKR6b/H/hucdWrFSsdvJUg00wPGN3rY29tlpk+pKTw9/OKa94/VymSQN1/+qvevtaIXmwdjPq5GhxLI75uGpHENvqe/T3LvjxTZWcznVxdO8+37utbLoY4IxFC0NaOA1J4lx4nvKlxWIjUPO5MlslvNadyvmlZaJAgqQEBAQEBAQEBAQEBAQEBBQ4oMVtxt2A/ZPsOX5INeqm4mkcwgkhkD2eIsRy4EIOdVlK6kmNPK7rG2xRS27TmcngfWGht3HjYX/C5Xykat3VnIw+Sdw2fZe7pcA+V1gcw1hBJ8ToPavN+J/wDV1cczj4ldzH+63SPujvP36+yUzj+Fzb6WWdfCP3bJSUjIxaNobztqfE8V4fl83kcu/nz3m0/HtH2R2j7oXGPDTFGqRpOoroIKJWBwLXAEEWIOYI7ws1mazuO7MTMTuGK/y9T3vgPhidb3qd/qPI1rzflCT88za1v9GRwAjC0WAGWHRttLDkt/Dfl55EWxdZ9d9tT33P8AOqBmms1+kgMkoNsJPeCLe1e1V6+hpA9p+UBrg4Ww8ADxvz7+CxMRMaltS9qWi1Z1MOXx0PbIkudS0HUgOABcOGVzZR6YfWVvyvEunlx9/Wfb7G+7rxWI7h/4+KkqeZ31ltbHIwnYUEzUFQQeoCAgICAgICAgICAgIPCgieUFlXi7HDuv6ZoNaifclp1GfiEFlTw/8wRcgOYTl9oFtjbwusCnamxGTfpHEkA4SBYtvx1XbFltit5qtL0i8al7TY4bAG4sB3Ot3cF47xHhXpe15j6MzM7j03PaVhiyRMRHqy9NVNfpkeR+HNU9qTV32nWjLwoI3OW0CB71tFZnpDDPU9GGtA9TzK91xOLTjY4pX7595V17zedygmsNFJaLCqqLBBrjdnASYyL5WvqRzv7EGx0AAthHDPKyDLxOQXTEE7UFYQeoCAgICAgICAgICAgIKXIIXlBaylBqkwwyt77tPpf3gII5+zMx3iPVp+NkE75EED3LExExqRDpoqTmeExP0sP/AK/t+yRTN6WX1NX8H59/5rzmXBNZmNamPRKi21+CCLjMdy4dm6KQLMC0dKA9jSQC51mgnNxHaIHPIE+Sn8DFOTPSI94n8OrlltqssnV7SLGkgXsvbK9bfKC7MoIpM0FccaDEby73w0PYIMkxFxG02wg6F7vqjyJ967YsM3+xxy564/taRUdJ1a49jqIxwDWYrDvLybqVHGohTzL+i92V0s1THD5QyGZnHCDG/wAQ4Zf2+i1txa+javMt/uh1zdvb0NbCJ6d1xo5rsnxu4teOB9h1Ch3pNJ1KdS8XjcK94tuxUUDqicnCMmtb9KR5+ixo4k2PkCdAlKTedQXvFI3LkG0Ol2se4mFlPEzg0tL3W/acSL+QCmxxa+qBPMt6QutkdMFQHAVMEUrSQPmcTJM+QJcHHuy8Vrbi19JbU5k71MOo7zbXdTUctU1gLo2BwZJzJAs7Ce/gVFpXzWiE29vLWbOf7v8ASrPUVMNO6CBolkawlpfcBxsSLqRfjRWsztFx8qbWiNOn7SqxDDJMdI43yHwY0uPuUWI3OkyZ1G3H/wDjLUf9vT/zP/NTPmse6B89n2de2TXtqII6hn0ZWNeO7EAbHvGnkodo1Ok+s7jbX+kLe7/DoY3sax8kj8LWPJAwtF3uy5XaPvBdMOL5SXLNl+TjbV91elGaqq4aaSGFjZXFpc0vuDhcW2v3gDzXXJx4rWZ244uVN7RXTqaipggICClyCF6C0lQaztgWcHcng+0EoLfamVnciD6FBG2W6CohBQQgpsovJ4mPkRq8dff1b0vNeyWCctzHmOBXmOZwMmD63WPeP50TMeSLdl1PtJobexxcuHryUCuGZl0mzHbAiD3vqpu0+5ZFfSNo+kWjgScr8h3m/rfDOPXHii2u6Dmvu2l1W1YeeqbqbFx5AH42Vm5LoZBBW1qCja1aKeCWci/VsLgD9Z2jW+ZIHmtqV81ohre3lrMuDzSvmkLnFz5JHXPN7nHh55WVrERWFNMze3xl1/d3ozpmRtNW0zSkXd2ntYwn6rQ0i9uZ17lAvybTP0ekLHHxaRH0ussLvz0b9UGzbOZK8FwY+AXeW4tHMJzw3yN72ve9r264uRvpdyz8X1ozvRfuZV0Ujp53sjbIzC6AdtzrZtLnA2aWm+mLUjK6558tbxqHTj4bY+ssX071DsdLFc4Q2R9uBcS1oPkL/wAxW/EjvLTmz2hrnRhsijqqh8dc4ZNBhjc4sEzrnFmCCSBbsg53PJdc9r1j6LjxqUtP0nT4ujOjjqYqqEPYInYzESXse4A4D2iS0h1jrbLRRZz3msxKbHHpFotC+6Sf1ZVfwx+Jq0w/Xhtn/py4ZuP+sKT+PH+IKwy/UlWYP6kO5dJdX1WzKl32mCP+q5sZ9jioGGN3hZ551jmXzirNTO3dCW2OspZKVx7VO+7f4ct3D0cJPUKBya6tv3WnEvumvZovS1tn5RXuY03ZTjqW8sYzlPji7P3ApHHp5ab90XlX819ezXN3anqqunl0DJ4nHwD2k+y66XjdZhxxTq8S+pFVLoQEBBS5BC9BbyBBhNs0JkBtlcWQY2ujLm24/FBZRUpaQAb8/BBeiNB4Y0FJjQU9WsTETGpFD4AdfRV1fC8EZPP6e3p/j4Ovy1taVhisnJXTRDET4D2IPap95GMGlsR7+A9xQZGJqDAdJQI2dLb7Ud/DrG/Gy7cf+pDhyf6cuZ7jMa7aFKHWt1oOfMAlvtAU3N9SVfx4/wDJDu+3ql0NLPNHYPjhke24uA5rCRcccwq6kbtEStbzqsy4+OlDaH24f6TVO+bUV3zzIuaDpM2g+WOPHF23tb+ib9ZwHxWLcekRttTlXm0Q6H0m7nu2hEx8Bb10OLCHGwka62Jl+Bu1pBOWoyvcR8GXyT17JPIw/KV6d3Ddq7HnpjhqYZYje3zjSGu/ddo7yJU+t627SrbY7U7wyu7m+1ZRuHVyufGNYZiXMI5Nv9Dxbbz0Wl8Nbejpj5F6T36Ov73bTZVbFlqY74ZYQ4A6tOJt2nvBuPJQsdZrliJT8lotimY9nGdx/wBYUn8eP8QU7L9SVdg/qQ6r031WGhjjH/UnaD+61r3e/AonFj6ady51jcs3Y2AattUWgl0FOZWW4va9hw243YJB4kKXkv5ZhCxYvPE/B7uVvIaCoM4GIOikYW/aJbeP+9rM+V0y4/PGjDl+Tttb7tbMdW1kUBJJlkvI7jhzfK6/Owd5rN7eSu2MdZyX0sdqU/VzSxDLq5HsHdgcW/BZrO4iWt48t5h9RbLqhLDFKMxJGx4PMOaHfFVUxqdLmJ3G10sMiAgpKCNwQQvagtZGILOelB1AQW5pLaIKHQIInRIInRoKCxBQWoKSgnpuJQW2s57mtHvPxQZiAIId4tlfKaWanFrvYcN9MbbOZf7wC3x28tolpkr5qzVwCGV8MjXi7ZInhwuM2PY6+Y7iNFaTEWhTRM1t9jvOwd7qOugtI+FjntLZYJ3NbqLPAxWxtN9RwOdjkq2+K9JW2PNTJVpHSVVbNZEKehipXTOcC6Sna0iJjTcjG3LETYWHC97ZXkYIyTO7b0jcm2OK+WsRtr/Rrsc1O0IRY4IXCeQ8AIyC0ebsI9eS657+WkuHGp5r79nZd9t8o9miIvaZDK+2BpAcI2jtvF9SCWgA2vfVQsWKcm9LHLmjHEbexb6bNniJdU02Bw7Uc5DXEcWmJ+Z9CnyV4nsRlx2je3z9tt8TqiZ1MC2EyOMQNxZlzhyOgtwVjTfljfdVZJrNp8vZ1engLN2CHZExOeP3Xzl7fY4HzUOZ3nT4iY4/X2c23H/WFJ/Hj/EFKy/UlCwf1Ibx08VV5KWH7LJJCP3y1rfwOXDiR3lJ5s9oXPQPS9mrlPExxj7oe534mrXlz1iG3CjpMufb7bG+R1s0AFmB2OPl1b+0wDwvh+6VJxX81IlEz08l5hv3QbsX9NXOH+hFfydKfwC/c5R+VftVK4dOk2aJv7TdXtGrb/rOf/U+c/3KRhndIRuRGsku5dHFV1mzKV3KPq/6RMf+1V+aNXlZYZ3jiWyLm6iAg8QUkII3NQQvYggdGgidGgjdGghfEggfEghfEggexBaVDrc0FzQ/QBKC3pzeeTxA/tagz9PFYIL2NiDTd9ejttY41FO5sU5+kHX6ubvdbNru8A35cVIxZ5p0nsjZuPGTrHdzir6P9oRmxpnu74yx4PeLH3hSoz459UKeNkj0XeyejOvmcA+IQN4vmc3IcbMaSSfIeKxbkUjt1bV4l579HZdz91odnw9VFdznWMsrhZ0rhp4NFzYcLnUkkwsmSbzuVhixVxxqGt9IvR/JXSCpgmGMMDOqmyZYEnsOaOyczqDcnULphzRSNTDjn485OsS5rN0ebSabfJXHva+Ig998alfL4/dD+a5PZsG7HRNPI9r660MYNzG1wdLJ+zdtw0HncnuGo55OTER9F2xcSd7u6fvbsh01BLSU7WgujDI2k4WgAtsO4ABRMdtXiZTMld0msOZ7s9G1dBVwTyNhwRyse7DJc2abmwtmpWTkUtWYhDx8a9bRMsr0j7kVldWdfC2Lq2xsjbjfYmxc45W5uK1w5q0rqXTkYLZLbhs3Rlu5LQUr4p8PWPmdIcBxADCxoz+6fVcs2SL23DtgxzjrqWM6UdyZa50M1KI+sYDG/G7DiZ9JmduBxfzrbBlim4lpyME5NTDbd19kCkpYaYW+bYA4jRzz2pHebi4rje3mtMu1K+WsQ5xv90e1VVXSVNOIiyQM+m/CcTWNYcrfshSsOeta6lFz8a17+aG59HOx56OjFPUhgc2R5bgdiBa44tfEuXDNaLW3CRhpNKeWW0Lk6iAgIPCgpIQUOagjcxBG6NBQ6JBG6JBE6FBE6nQRPpkEHySxva6Cn5OdGtd6ILqk2fhOIgXOqDIMhQTsjQTNYgrDUFQCD1AQEBAQEBAQEBAQEBAQEBAQEFJCDwtQUlqDwsQUmNBSYkFJhQUmBB58nQVthQViNBWGIKw1BUAg9QEBAQEBAQEBAQEBAQEBAQEBAQEBAQEHlkCyDyyBhQMKDzCg9woFkHtkHqAgICAgICAgICAgICAgICAgICAgICAgICAgICAgICAgICAgICAgICAgICAgICAgICAgICAgICAgICAgICAgICAgICAgICAgICAgICAgICAgICAgICAgICAgICAgICAgICAgICAgICAgICAgICAgICAgICAgICA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76" y="2020661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a destra 5"/>
          <p:cNvSpPr/>
          <p:nvPr/>
        </p:nvSpPr>
        <p:spPr>
          <a:xfrm>
            <a:off x="3835731" y="2210941"/>
            <a:ext cx="2363188" cy="14229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Modelled and Implemented by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331037" y="2286598"/>
            <a:ext cx="1074333" cy="461665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SDMX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565029" y="2286598"/>
            <a:ext cx="715260" cy="461665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DDI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156102" y="3418705"/>
            <a:ext cx="817853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7F142A"/>
                </a:solidFill>
              </a:rPr>
              <a:t>RDF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365858" y="28877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9610" y="4328384"/>
            <a:ext cx="7490679" cy="143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300" dirty="0" smtClean="0"/>
              <a:t>Methods for </a:t>
            </a:r>
            <a:r>
              <a:rPr lang="en-GB" sz="2300" dirty="0" err="1" smtClean="0"/>
              <a:t>LOD</a:t>
            </a:r>
            <a:r>
              <a:rPr lang="en-GB" sz="2300" dirty="0" smtClean="0"/>
              <a:t> analytics: </a:t>
            </a:r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err="1" smtClean="0"/>
              <a:t>Interactiveness</a:t>
            </a:r>
            <a:endParaRPr lang="en-GB" sz="2300" dirty="0" smtClean="0"/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Discovery</a:t>
            </a:r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Personalisation</a:t>
            </a:r>
            <a:endParaRPr lang="en-GB" sz="2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998706"/>
            <a:ext cx="220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5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812821" y="462700"/>
            <a:ext cx="753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Research Agenda for </a:t>
            </a:r>
            <a:r>
              <a:rPr lang="en-GB" sz="2800" b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NSIs</a:t>
            </a:r>
            <a:r>
              <a:rPr lang="en-GB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(II)</a:t>
            </a:r>
            <a:endParaRPr lang="en-GB" sz="28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06089" y="1195277"/>
            <a:ext cx="4174670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300" dirty="0" smtClean="0"/>
              <a:t>New quality frameworks:</a:t>
            </a:r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defRPr/>
            </a:pPr>
            <a:endParaRPr lang="en-GB" sz="2300" dirty="0" smtClean="0"/>
          </a:p>
          <a:p>
            <a:pPr marL="800100" lvl="2" indent="-34290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GB" sz="2300" dirty="0" smtClean="0"/>
              <a:t>Provenance, both as publishers and as users of </a:t>
            </a:r>
            <a:r>
              <a:rPr lang="en-GB" sz="2300" dirty="0" err="1" smtClean="0"/>
              <a:t>LOD</a:t>
            </a:r>
            <a:endParaRPr lang="en-GB" sz="2300" dirty="0" smtClean="0"/>
          </a:p>
          <a:p>
            <a:pPr marL="273050" lvl="1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2300" dirty="0"/>
          </a:p>
        </p:txBody>
      </p:sp>
      <p:sp>
        <p:nvSpPr>
          <p:cNvPr id="4" name="AutoShape 2" descr="data:image/jpeg;base64,/9j/4AAQSkZJRgABAQAAAQABAAD/2wCEAAkGBxQSEhUQEBQQFBUUFRgUFBQQFhQWFBAVFRcWFxQVFRUYHCgsGR0lHRcUITEkJSkrLjAvFx8zOzMtNygtLisBCgoKDg0OGxAQGywkICQyLCw0LC8sLCw0LCwsLC8sLSwvLSwsLCwtLCwsLCwsLDQsLCwsLCwsLCwsLDQsLDQtLP/AABEIALoBDwMBEQACEQEDEQH/xAAcAAEAAQUBAQAAAAAAAAAAAAAAAwIEBQYHAQj/xABFEAABAwIDBAcDCAgEBwAAAAABAAIDBBESITEFBkFRBxMiYXGBkaGxwRQjMkJSgrLRMzVicnOSk6IVFmPCFyRDVOHw8f/EABsBAQACAwEBAAAAAAAAAAAAAAAEBQECAwYH/8QANhEBAAICAQIEAQsDAwUAAAAAAAECAxEEITEFEkFRYRMUIjJxgZGhsdHwM8HxFULhBhYjkqL/2gAMAwEAAhEDEQA/AO4oCAgICAgICAgICAgICAgICAgICAgICAgICAgICAgICAgICAgICAgICAgICAgICAgICAgICAgICAgICAgICAgICAgICAgICAgICAgIPHOtmUERnQSRvDhcIKkBAQEBAQEBAQEBAQEBAQEBAQEBAQEBAQEBAQEBAQEFptVxEZcPq5nwGv5+SDAO2qOaDLbvyl8ZfwLjh7wAAT639EGUQEBAQEBAQEBAQEBAQEBAQEBAQEBAQEBAQEBAQEBAQUSyBoufTmg02t2Mxzy+xYCb4Gkhvpw8kF7DtLqsDGnK7W24BvHLwWBtCyCAgICAggrJ8Db99h4lBbxVA4oLinmuSOWaCdAQEBAQEBAQEBAQEBAQEBAQEBAQEBBhNt1bmOsPsi3tQa1HtBz2guOZGawLSesa17A8kXJ01NgsTMRG5JnTP1O912gRN7Vs3P0B7mjXzUDNzojpj/Fxtl9lxs7ekHKduE/aZct826jyumLnxPS8a+LFc3u2CCdrxiY4OHNpup9bVtG6zt2iYnskWzIgIMVtmVr4y1p7QzabG1xwPjmPNBq8G2DfAQ7Fphsb37hxWGdNt2RTua0ukyc76v2QOfessMggICAgICAgICAgICAgICAgICAgICAgwG8LBjDnHCMOvgTf3hYmYiNyNFEjxdrQAA4gOOZLbmxtwytqoWXm1r0p1crZYjs8ZBxNyTqTqVXZM1rzu0uE2me64YxcttUgCwwmpqh8ZxRuc08xx8Rx81tS9qTus6Zi0x2bBQb0HSdt/wBpnxb+Xop+Ln+mSPvh2rm92w0tWyQYo3Bw7tR4jgrGmSt43Wdu8WieyDbM+CF55jCPPL3XW7LV6Gu7IBz4ehssMr6AsPcjDO0kuQBNxwPFZF2gICAgICAgICAgICAgICAgIBKC3E10EUs+HMeY5oLsPBF+Fr37kGt7Z3xhiu2L55/7J+bb4u4+XqFY4PDsmTrf6Mfn+H7ouXl1r0r1lpVdt6aZ+ORwIGjALMb4D46qXyPCOPmxeTrE+/8AOk/zWkKeReZ3Kenna/TXiDqF4vm8DNw7ayR09J9J/wCfg7VvFuyGrrMJwtAJ4k6DuVj4X4LPKp8rlma19Nd5+PX0+6dtMmXy9IKKsLnYSB4t4eKz4t4Pj4mOMlLz31qdb+7Wv0MeSbTqV/ZefdRBjK3agaS1guRkSdAfDipFMPmjcrvg+DWz1jJktqs+3ef7R+f2MYa+UOEjXva4aFhLbeFlJpWKfVejxcHj4qeStY+/rv72YG+k5aGThsgHEDC495tkfQKVTPP+5X8jwmk9cU6+E9v3/V7snaTXDCXNDrk2zH0iTYX1IvbxB4KRW0W7KfLgyYZ1eNMt11gtnJkN3pHENuScZB8MRyHkCjEtyWWBAQEBAQEBAQEBAQEBAQEBB44XBHNBrrqzA4sdkRkfzQWtftVrWkkrNazaYrXvLEzERuWobT29NOAxziIwAAxuTSBkMX2j45L03H4mPDHSOvuqMue+Tv29mNupTi9QEEtM5odd4uOXx71B8Qw8nLi1x7+W36x7b9G1JrE9WYppGEWZh8BkfReE5vH5eO2+TFvtmd/n1j80us1n6pVVLYxd3kBqfBQ6Um06hK4vFycm/kxx9/pH2sK/asl7ggD7NhbzKlxgrp6mngnFinltuZ99/wBu36si2ohkALurvxD7XHmVwmuSk6jaivxedxbTWnm1713qfw/uw9e1gf8AN5tt5X42PLRScfm8v0npvDrcm2HfIjr6e+vjC1LV0TphQY1nbS1ImNSuWV8rWlodkRbPOy7VzzHfqrM/hWO/Wn0Z/J0LdbaEEpY1lmvGrXZHsjhz4aKTTJW3ZTZ+Hmw/Xjp7x2/n2txut0V6g9QEBAQEBAQEBAQEBAQEBB44ZGyDWaljZQMQz56EeYQW/wDgkbhYtxA64iSfI8FvjyWx281Z1LW1YtGpanvFsN1MQ4ZxuNmk6tOuF359y9BxOZGaNT0tH82rM+D5Odx2YgFTUZPTRGRwY3MuNgo/L5WPi4bZss6rX/EffM9G+LHbJeKV7yzv+WHW/SNvywm3rf4LyH/e2Pz6+Rny+/mjf4a1/wDX3rT/AEi2vr9fs/5/swk0RY4sdkWmx8l7LjcjHyMVc2Od1tG4/nv6T8VVkpbHaa27wyGx9kumOI3awfW4uPJv5qi8d8fxcGs4aRFsk+npHxt/aO8/CEzh8K2afNPSv6/Z+7L7Q3bjkza57HWtckvBtzBPuK+eYvFMtJnzRExPwiPw10/J6vi5/m9fJWI1/PX99tc2jsOWEFxAc0fWZmB4jUe5W2DnYc06idT7StcXLx5OnaVvsvZ755BFHa51J0aBq4/+8lOrWbTqG/Iz1wUm9v8ALf6PcWmDbPMj3cXYsPoBp53UqMFfVQX8WzzO66iPbW2t71bqGmHWxOL4r2OK2KMnS5Go4X8Fxy4fL1jssuD4j8vPkvGrfq1my4rR4csyjG9L7dijfUVUTWNJYyRj5HcGta4HM8L2sBqV1x03aEDm8mKYrde8TEfF2cFTnlVYQeoCAgICAgICAgICAgICAg8KDXNoQmN55OJc3u5j2+5B4yuDM3Gw5nggs97HiWmeBqBjH3c/dceakcTJ5M1Z+78XHPXzY5hzqNy9NEqmU8Ly0hzSQRmCNQVjLiplpOPJG4npMT6lbTWYtWdTDO0O3pi5rMLZL8ALOPmMh6LyHiP/AEv4diw2yxecevedx9mp6z9kTtZ4PEc9rxXUW/X9vybDPQRPdiexrjzI18efmvEcbxTmcfH8nhyWrWfSJ/T2+7S3ycfFkt5rViZXLRYWGQGgHBQpmZnc9Zl2iNLXalcIY3SkE2sABlck2GfBdePhnNkikdNumLHOS8Vj1ahXbwzSgs7LWuFiGDMg6gk3V/h8Ow45i3WZj3W2PhY6TE95ZvcinMYMzrfOZN5gNJufM+5WPEz1tlvjjvXX5/sq/F83mmKR6b/H/hucdWrFSsdvJUg00wPGN3rY29tlpk+pKTw9/OKa94/VymSQN1/+qvevtaIXmwdjPq5GhxLI75uGpHENvqe/T3LvjxTZWcznVxdO8+37utbLoY4IxFC0NaOA1J4lx4nvKlxWIjUPO5MlslvNadyvmlZaJAgqQEBAQEBAQEBAQEBAQEBBQ4oMVtxt2A/ZPsOX5INeqm4mkcwgkhkD2eIsRy4EIOdVlK6kmNPK7rG2xRS27TmcngfWGht3HjYX/C5Xykat3VnIw+Sdw2fZe7pcA+V1gcw1hBJ8ToPavN+J/wDV1cczj4ldzH+63SPujvP36+yUzj+Fzb6WWdfCP3bJSUjIxaNobztqfE8V4fl83kcu/nz3m0/HtH2R2j7oXGPDTFGqRpOoroIKJWBwLXAEEWIOYI7ws1mazuO7MTMTuGK/y9T3vgPhidb3qd/qPI1rzflCT88za1v9GRwAjC0WAGWHRttLDkt/Dfl55EWxdZ9d9tT33P8AOqBmms1+kgMkoNsJPeCLe1e1V6+hpA9p+UBrg4Ww8ADxvz7+CxMRMaltS9qWi1Z1MOXx0PbIkudS0HUgOABcOGVzZR6YfWVvyvEunlx9/Wfb7G+7rxWI7h/4+KkqeZ31ltbHIwnYUEzUFQQeoCAgICAgICAgICAgIPCgieUFlXi7HDuv6ZoNaifclp1GfiEFlTw/8wRcgOYTl9oFtjbwusCnamxGTfpHEkA4SBYtvx1XbFltit5qtL0i8al7TY4bAG4sB3Ot3cF47xHhXpe15j6MzM7j03PaVhiyRMRHqy9NVNfpkeR+HNU9qTV32nWjLwoI3OW0CB71tFZnpDDPU9GGtA9TzK91xOLTjY4pX7595V17zedygmsNFJaLCqqLBBrjdnASYyL5WvqRzv7EGx0AAthHDPKyDLxOQXTEE7UFYQeoCAgICAgICAgICAgIKXIIXlBaylBqkwwyt77tPpf3gII5+zMx3iPVp+NkE75EED3LExExqRDpoqTmeExP0sP/AK/t+yRTN6WX1NX8H59/5rzmXBNZmNamPRKi21+CCLjMdy4dm6KQLMC0dKA9jSQC51mgnNxHaIHPIE+Sn8DFOTPSI94n8OrlltqssnV7SLGkgXsvbK9bfKC7MoIpM0FccaDEby73w0PYIMkxFxG02wg6F7vqjyJ967YsM3+xxy564/taRUdJ1a49jqIxwDWYrDvLybqVHGohTzL+i92V0s1THD5QyGZnHCDG/wAQ4Zf2+i1txa+javMt/uh1zdvb0NbCJ6d1xo5rsnxu4teOB9h1Ch3pNJ1KdS8XjcK94tuxUUDqicnCMmtb9KR5+ixo4k2PkCdAlKTedQXvFI3LkG0Ol2se4mFlPEzg0tL3W/acSL+QCmxxa+qBPMt6QutkdMFQHAVMEUrSQPmcTJM+QJcHHuy8Vrbi19JbU5k71MOo7zbXdTUctU1gLo2BwZJzJAs7Ce/gVFpXzWiE29vLWbOf7v8ASrPUVMNO6CBolkawlpfcBxsSLqRfjRWsztFx8qbWiNOn7SqxDDJMdI43yHwY0uPuUWI3OkyZ1G3H/wDjLUf9vT/zP/NTPmse6B89n2de2TXtqII6hn0ZWNeO7EAbHvGnkodo1Ok+s7jbX+kLe7/DoY3sax8kj8LWPJAwtF3uy5XaPvBdMOL5SXLNl+TjbV91elGaqq4aaSGFjZXFpc0vuDhcW2v3gDzXXJx4rWZ244uVN7RXTqaipggICClyCF6C0lQaztgWcHcng+0EoLfamVnciD6FBG2W6CohBQQgpsovJ4mPkRq8dff1b0vNeyWCctzHmOBXmOZwMmD63WPeP50TMeSLdl1PtJobexxcuHryUCuGZl0mzHbAiD3vqpu0+5ZFfSNo+kWjgScr8h3m/rfDOPXHii2u6Dmvu2l1W1YeeqbqbFx5AH42Vm5LoZBBW1qCja1aKeCWci/VsLgD9Z2jW+ZIHmtqV81ohre3lrMuDzSvmkLnFz5JHXPN7nHh55WVrERWFNMze3xl1/d3ozpmRtNW0zSkXd2ntYwn6rQ0i9uZ17lAvybTP0ekLHHxaRH0ussLvz0b9UGzbOZK8FwY+AXeW4tHMJzw3yN72ve9r264uRvpdyz8X1ozvRfuZV0Ujp53sjbIzC6AdtzrZtLnA2aWm+mLUjK6558tbxqHTj4bY+ssX071DsdLFc4Q2R9uBcS1oPkL/wAxW/EjvLTmz2hrnRhsijqqh8dc4ZNBhjc4sEzrnFmCCSBbsg53PJdc9r1j6LjxqUtP0nT4ujOjjqYqqEPYInYzESXse4A4D2iS0h1jrbLRRZz3msxKbHHpFotC+6Sf1ZVfwx+Jq0w/Xhtn/py4ZuP+sKT+PH+IKwy/UlWYP6kO5dJdX1WzKl32mCP+q5sZ9jioGGN3hZ551jmXzirNTO3dCW2OspZKVx7VO+7f4ct3D0cJPUKBya6tv3WnEvumvZovS1tn5RXuY03ZTjqW8sYzlPji7P3ApHHp5ab90XlX819ezXN3anqqunl0DJ4nHwD2k+y66XjdZhxxTq8S+pFVLoQEBBS5BC9BbyBBhNs0JkBtlcWQY2ujLm24/FBZRUpaQAb8/BBeiNB4Y0FJjQU9WsTETGpFD4AdfRV1fC8EZPP6e3p/j4Ovy1taVhisnJXTRDET4D2IPap95GMGlsR7+A9xQZGJqDAdJQI2dLb7Ud/DrG/Gy7cf+pDhyf6cuZ7jMa7aFKHWt1oOfMAlvtAU3N9SVfx4/wDJDu+3ql0NLPNHYPjhke24uA5rCRcccwq6kbtEStbzqsy4+OlDaH24f6TVO+bUV3zzIuaDpM2g+WOPHF23tb+ib9ZwHxWLcekRttTlXm0Q6H0m7nu2hEx8Bb10OLCHGwka62Jl+Bu1pBOWoyvcR8GXyT17JPIw/KV6d3Ddq7HnpjhqYZYje3zjSGu/ddo7yJU+t627SrbY7U7wyu7m+1ZRuHVyufGNYZiXMI5Nv9Dxbbz0Wl8Nbejpj5F6T36Ov73bTZVbFlqY74ZYQ4A6tOJt2nvBuPJQsdZrliJT8lotimY9nGdx/wBYUn8eP8QU7L9SVdg/qQ6r031WGhjjH/UnaD+61r3e/AonFj6ady51jcs3Y2AattUWgl0FOZWW4va9hw243YJB4kKXkv5ZhCxYvPE/B7uVvIaCoM4GIOikYW/aJbeP+9rM+V0y4/PGjDl+Tttb7tbMdW1kUBJJlkvI7jhzfK6/Owd5rN7eSu2MdZyX0sdqU/VzSxDLq5HsHdgcW/BZrO4iWt48t5h9RbLqhLDFKMxJGx4PMOaHfFVUxqdLmJ3G10sMiAgpKCNwQQvagtZGILOelB1AQW5pLaIKHQIInRIInRoKCxBQWoKSgnpuJQW2s57mtHvPxQZiAIId4tlfKaWanFrvYcN9MbbOZf7wC3x28tolpkr5qzVwCGV8MjXi7ZInhwuM2PY6+Y7iNFaTEWhTRM1t9jvOwd7qOugtI+FjntLZYJ3NbqLPAxWxtN9RwOdjkq2+K9JW2PNTJVpHSVVbNZEKehipXTOcC6Sna0iJjTcjG3LETYWHC97ZXkYIyTO7b0jcm2OK+WsRtr/Rrsc1O0IRY4IXCeQ8AIyC0ebsI9eS657+WkuHGp5r79nZd9t8o9miIvaZDK+2BpAcI2jtvF9SCWgA2vfVQsWKcm9LHLmjHEbexb6bNniJdU02Bw7Uc5DXEcWmJ+Z9CnyV4nsRlx2je3z9tt8TqiZ1MC2EyOMQNxZlzhyOgtwVjTfljfdVZJrNp8vZ1engLN2CHZExOeP3Xzl7fY4HzUOZ3nT4iY4/X2c23H/WFJ/Hj/EFKy/UlCwf1Ibx08VV5KWH7LJJCP3y1rfwOXDiR3lJ5s9oXPQPS9mrlPExxj7oe534mrXlz1iG3CjpMufb7bG+R1s0AFmB2OPl1b+0wDwvh+6VJxX81IlEz08l5hv3QbsX9NXOH+hFfydKfwC/c5R+VftVK4dOk2aJv7TdXtGrb/rOf/U+c/3KRhndIRuRGsku5dHFV1mzKV3KPq/6RMf+1V+aNXlZYZ3jiWyLm6iAg8QUkII3NQQvYggdGgidGgjdGghfEggfEghfEggexBaVDrc0FzQ/QBKC3pzeeTxA/tagz9PFYIL2NiDTd9ejttY41FO5sU5+kHX6ubvdbNru8A35cVIxZ5p0nsjZuPGTrHdzir6P9oRmxpnu74yx4PeLH3hSoz459UKeNkj0XeyejOvmcA+IQN4vmc3IcbMaSSfIeKxbkUjt1bV4l579HZdz91odnw9VFdznWMsrhZ0rhp4NFzYcLnUkkwsmSbzuVhixVxxqGt9IvR/JXSCpgmGMMDOqmyZYEnsOaOyczqDcnULphzRSNTDjn485OsS5rN0ebSabfJXHva+Ig998alfL4/dD+a5PZsG7HRNPI9r660MYNzG1wdLJ+zdtw0HncnuGo55OTER9F2xcSd7u6fvbsh01BLSU7WgujDI2k4WgAtsO4ABRMdtXiZTMld0msOZ7s9G1dBVwTyNhwRyse7DJc2abmwtmpWTkUtWYhDx8a9bRMsr0j7kVldWdfC2Lq2xsjbjfYmxc45W5uK1w5q0rqXTkYLZLbhs3Rlu5LQUr4p8PWPmdIcBxADCxoz+6fVcs2SL23DtgxzjrqWM6UdyZa50M1KI+sYDG/G7DiZ9JmduBxfzrbBlim4lpyME5NTDbd19kCkpYaYW+bYA4jRzz2pHebi4rje3mtMu1K+WsQ5xv90e1VVXSVNOIiyQM+m/CcTWNYcrfshSsOeta6lFz8a17+aG59HOx56OjFPUhgc2R5bgdiBa44tfEuXDNaLW3CRhpNKeWW0Lk6iAgIPCgpIQUOagjcxBG6NBQ6JBG6JBE6FBE6nQRPpkEHySxva6Cn5OdGtd6ILqk2fhOIgXOqDIMhQTsjQTNYgrDUFQCD1AQEBAQEBAQEBAQEBAQEBAQEFJCDwtQUlqDwsQUmNBSYkFJhQUmBB58nQVthQViNBWGIKw1BUAg9QEBAQEBAQEBAQEBAQEBAQEBAQEBAQEHlkCyDyyBhQMKDzCg9woFkHtkHqAgICAgICAgICAgICAgICAgICAgICAgICAgICAgICAgICAgICAgICAgICAgICAgICAgICAgICAgICAgICAgICAgICAgICAgICAgICAgICAgICAgICAgICAgICAgICAgICAgICAgICAgICAgICAgICAgICAgICA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AutoShape 2" descr="data:image/jpeg;base64,/9j/4AAQSkZJRgABAQAAAQABAAD/2wCEAAkGBhEREBISEBARFBEQEBESERUQERcUFRERFRUYFRMQEhUaJyYgFxklGRQSHzAgLygpOCwsGh4xODEqNSYrLCkBCQoKDgwOGg8PGi0kHCUvKTUqKiwsLDUyKiwtMSwqKSwtKS0sLDUqKSkpKSwpNTUsNC40NTIsMCksLC01NSkyKf/AABEIAKgBKwMBIgACEQEDEQH/xAAbAAEAAgMBAQAAAAAAAAAAAAAABAUBAwYCB//EAEMQAAICAQMCBAIGCAMFCQEAAAECAAMRBBIhBTETIkFRMmEGFCNScYFicpGSk6Gx0RUzQlNzg7PhBxY0RIKissHxJP/EABkBAQADAQEAAAAAAAAAAAAAAAABAgMEBf/EAC0RAQACAQIDBgQHAAAAAAAAAAABAhESUQMhcQQTIjFBYRQyofAjUoGRscHR/9oADAMBAAIRAxEAPwD7jERAREQEREBERAREQEREBERAREQEREBERAi9R1FiIGrTe29AVHfazBSR7Yzkn2BlY/XLwtZ+qvuet3ZSr/Z4SxkRiobndWqnAPxjjsDexA5+vX3vZ8NyHZpWCNUdmWttW5S3IzsVCcMceU+o3H63qfCLfVmVvq91u3bYWDItZFIwp85axwMZzsyAckL0Eqeq22vdVp6XNQdLLbbVVWZUQqq11hsgOzPncVYAIwwCQQGF6nqN21qMDxzXkBiCmSy2Zx2NZr57Bg684BMO/W6ln8q2AkoAm11XOzUeR7NrYG5assBjO30bmc/QOD4eq1aOf9fjeJg/qWBk/wDb+ye+h9Qe1HW7Z4+ntam7w87S4AdXUHJXdW9T7cnbuxk4yQ1W9QvQHFRfazIp2tucqMjOBgbu274Rz8hPOl6zc12xqGCeIy7ilg4D6hA2SMf+XrOc9rV9Cpa5iAiIgIiICIiAiIgIiICIiAiIgIiICIiAiIgIiICIiAiIgIiICIiAiIgJT62wprtMxKiu6rUUc9zd5Lqgv/Dq1JP4CXE5r/tCfVLoWs0VIu1FFldyruIYCtt5KKAfEyBtKZUsrMAc4BDpZS/RtAW1tynK366wjjsaK69Iw/e0zSLoPpM7dIp1rKrXW6Sl1RTsWzU2qorpUntutdUHPqJc9J0HgUVVbixrrVWdu9jY81jY9WbJPzMCXERAREQEREBERAREQEREBERAREQEREBERAREQEREBERAREQEREBERATQ9hJKqcY+Jvn91R7/AD/r6e771RWd2CqoJZmOAAO5JmnRtmtT94b+eOW8x49O8z4lprHJaInzZOmB7l/4jD+hmPqq+9n8V/7zdOW0f0zxS916eVNS2nAqXlmGtbRB13Nyu7wyfu7vXic+bT6i/bplZABU4Vgyje+AwOQwGeDnnM2fVV97P4r/AN5zmo+nSH/Lrbb4Vrl3AJVqtWulsrNe4ZwxbkN6cZm/Q/TNXNSvRarX6jWUV7SrqX017VFS2RhiqNZjHZX5OOZ8QvRpwOzOD772P8mJE91WnO1u/dSOzD1/A/1/aB6mrUdlPqHTH5sFP8mMml5yTCTEROpUiIgIiICIiAiIgIiICIiAiIgIiICIiAiIgQdb1qmlttjFW2hh9m53A7uFIBDN5D5Rk9uPMM4brlAOC5z4vg42Pk2EMQoGOfgbntxN2q6bTaytZUjsnwF1BK+dLOCe3nqqb8UU+k8/4TT/ALMfEH7nG4FiDj8Xbj5wI9XXkZ3Ta+Uv8EYAbd5C/iYXJC5WxeecoeMYMU9fqdVK7xu8H46rAF8U17VLgFd32qcZ9/YkSE6VUGDBPMFRQcnO1CxQZz6b3/ePuZmvpdSrtCAKDWwGTgGvb4Z/LYv7BAi6D6Q1WV1s2Vd60crschSwrJG7aMjNyDPrz91se/8AvBRxuYqSrNtKNuCrv5IA4z4b498cTYnRqAABWAFxjBIxgKAM+wCIMfoj2ns9Mq58g8wZT35UkkqfcZZsD0ycd4ELS9bewjFShS965axlIWm/wncqVGPLhsfiM9iZtPU6mRrA4CJ8ZcFNnlD+cNgr5WU8+hEDRVIN2AoQWHJY4Ac7rC2Tzk8nMgaPQLaQ2zbp1YPWhBBtcYC3Wg84AC7VPbAJ7KFNKUiedvL75dWyiltQy22grUhDUVMMFiORfcp9fVUPw9z5sBJlPGUPcZ2/NM8Y/Dt/+iSZ4sqDd/TsRwQfcH0lb11RgvxNU+3pDEjjp1IBAprwe48NcHnPPHvzNv1dvSxvzC/2E5276X1f4jV06qzxb2Wx79u3bpq1Qkbz6uW2Db6AknHAOHdWVyvm6fURg1Vkc8FFxydx4+ZAP4wNCgcOFwQSwA7bzkGzH3iGYZ9jNngN/tD+6JWrrLF1RotcAWjfpWCYD7VHi0sTkeICC47ZU8A7GMd3YytZrfzMFHoQzfLHKj8c4P4AzP1c+tjfkFH/ANTbXWFGAP8Aqfcn1MtXhzE5lGXqIiboIiICIiAiIgIiICIiAiIgImm/W1p8diL+uwX+szVqUf4HVv1WB/pC2m2M45NsRNeos2qSO4HH4+mYVbJHfXKPhyx/R5H5t2/LMiOC3xkt8uy/u+v55mZy27R+VtHD3envdvUKPZeT+8f7CeF3D4Xb8yWB/EH/AKTMTCeJaZzlpphuTXEfGv5pz+1e4/LMk1XKwypB/D0+R9pAnkoCc+vuDg/tHM1rx5j5lJ4cei0iVraq4AitVsfaSosbw+QQCCwB9D7enz4gdEs6k3i/WVprbf8AZ8blCbcYUKckZBPJzzOusxaMwmvZ5tWbTaIxvPOekeboZo1etSpd1jYBOFHJZm77UUcs3HYAmRho9QwxZqcHPfT0qnHt9obJu0vTK623AEucgu7F3wTkrubJC59Bx8pZXTSvnOen+zHL9pRl0r3sGvG2pSDXTnJYjtZfjg49E5A7nJxts4iQpe826bEREKNep1KVo1ljBUrVndmOFVFGWZj6AAEyh6B0KtrD1C2kLq7wxXIw9OnYKEobHrtRWbOcOz4OMSR10eNZRpf9NrG6/uM0UFSUyOPNa1KlT8SeIOeZdQEidV6at9RrLMp4ZHTG+qxeUtTPG4HnnIPYggkSXECB0TXPbV9qAt1bNVcBwPEQ4LKMnCsMOvOdrLnmT5zWh6Z4zdVViVW7Woa2AUlWTR6VRaobI3LZXxkd0kmr6Lqm3bY3kexgWUFvMRtG4YPlrVaxnOQBnJ5gWuo1qIcMeeDwCcAnALY7DPqZvlLovo0Kk2pawyoVyBtJQWvaqqVIKkeK67iSSPiLHJJfoygKkMMqzNlk3EsXqfcST8X2IBIxnOccQLqY3jOMjOM4zzj3xKij6OIoXkEqXYMy7m3kIFtyxI3g1qc45POBNY+i67Am4Y/U7/ai3b3ztyGBGeQfSBa6jXIhwxIO3dwrHy5Ck8D3Zf2z1p9Sti7kORlh+DKSrKQexDAgj0IMrD9Hsb9rgb0ZMsm5sMynztnLY2kD2BHtzjR/R9UvW04JVGBO1fMS7tXjuyhBbeo57WnOcCBcxEQEREBERASH1ewrQ5DFeACw4KKSA7g+hCkn8pMnl0BBBAIIIIIyCD3BELUmK2iZaNL02moYrqRcnJIUZYnuzN3Yn3PeY1HSqLP8yip8HI31q2D7jI4M0r0tl4r1FypgAIdjhR8mdS37SZhumWk/+M1A+SrQB/Osn+clvnxau8/XxZ/h6bo6jJre2s4wNlhKj8K33IP3ZT9H6dr6Vcaq+q1GYtgbi6MzZwrYAK8njH4Y7S6PS8/Fbef+KV/+OJp1HSkVSwe8kFT5tRaw7juC2DImeUta8fFJpM5zvXM8tpnnDMw7hQSTgAEkn0A5JmZ4upDqVYZB78kfzE8tRQ0/TjS+A197GkV330OrAuyvSHdgQgOc1J4n6pEl/wDevSbmXxSSltdLYrsI8Wyw0pWGC4J8QbTj4T3xPPVfovReGzuQ2P4ljVMUZ7AnhpYWGCGVexB9BnIGJKXotG3b4akeItpz63KwYXH9PcA271Iz3lvCjm09M+kdOos2U72B01OpVyhVWquaxUxnBDZqbIIH9cWkiaLpFFOPCqRNta1DaMYqUllr/VBZiB6ZPvJcrOPRLw1zIdyVtYwR8IpUFuV4BYgfzkPon0mtvNvi6O6rw3CAY3HtnLDg+3YH8ZZab/MH6j/1WT53cD5Ed5SsWramZnGJzPL+leOt1ZIYXLjubNPaq/vldv8AOStLra7V3VWJYv3q2DD9om6RNV0qqw7iuLBwLEOywDOcbxzjIHHY+oM3Z/hTvH1+mIS4lYmsellTUHcjEKl4AGWJwqXKOFY8YYcMeMKSoNnIUvSa9PSd0ezqFS53WKMHByfXcEA/HcQMe5Ej6zrtNddj71Y1qzFVYbjtVm2j5/Z2fut7HGdV0OmwOHUkWDDgs20gkMRjtyVE82dAoZWXaQHNhba7LnxAws5B9fEc/ic+gwURtMT/AInqM5wNDotgI8uTdq/EKn34rz+Cy6lL14GlqtYoJGnDpeq5JbS2bfEcLnlkZEs7E7VsAGWlyjggEEEEZBHIIPYgwMzRr9alNVlthwlSNY2Bk7VBJwB3PHab5S9Y+2vo0wztBGq1GP8AZ1MDTWSCCC1u0+oK1WA94En6P6N6tOgsGLX3W3AMWAuuY22qpPdQzsB8gO0sYiAiIgIiICIiAiIgIiIFZ1SzVB1GnRSuxyS5G0vss2A/6sbxVyPQn8oly63cTWWw1dYHiCo7Tm/JCBgC3OnzyARnGD2vogc99T1J1DWOrGvNQZQawLK0OqARec4HiadjkjOD+rCV6xTsKM1RD581ZIR/rLLXksDuUDRpnkeY8nkjoYgc9odPq1IG3FbMTYG2sfhpAVV3kIpAv7E+bDYwSDnRHWKtSGs7VNasWNRJTZRuzg84LagcfcHfjd0EQOb6d024LSbK3JSuhXQvXnAowy5B8wFhyQWwTyM4GZ/TNC4ZzcCc1qi7yrYQlia89zgFASe5GeZaxAjf4en6X8R/7zP1BP0v4j/3kiJXRXZOZR/qCfpfxH/vH1BP0v4j/wB5IlVqdTqxqAiVKaSaz4h/0g7t643ZJHh98D/NTvho0V2NUpv1BP0v4j/3j6gn6X8R/wC8q6uo6v7PdSNpL+JtQ7goVGXaM4zlrF7+nGcc6qNVrEGzw9/2rlmYE5RwtgCfCMKz2Jg4wEHc4DNFdjVK8q0yqcgHPbJYtx7DPabZz46jr9gP1ZS/hudo7Fx42FBLDAymnxnBPidlwQsi7V6kHyVhuU5KMAU8+Rt3cNgJzj159JaIwhcRKP61rF3gVqxB1JXcuC+HsNNYIIAG3weT3yRwQZDt0urxurNhOdQ7AMV3eHqPGoqVHJCixc1k99px5fQOltqV1KuoZWBVlYZDA8EEHuJX6WxqHFNjFkc407scscAk0OT8TAAkN3YA55Ulol6ahWVFDmvaniNlnLFq9RvXJJPFngcjkZHoOJtGnN1LV6hfUAEAqeArK45JDBuzZ7rniS14d4jw28p+nvH37LGazqUHd1/eEiaDVtuNNp+1QZB7C6vsLV+eSAw9D8ipNG44X9YTTh8PWpes0nEum+tJ99P3hKTpFi6W46UMv1dla3SEHIrUEeLpSeyhSylBn4SVAAq50YibfDe6mXRfWk++v7wnEf8AZ30bVUW6zU63VbvrVz+DS7KxroWxzUWc5YDDHbWCAoY8ZYhbXEYj4b3Mui+tJ99f3hMrqEJwGUn5MJzmI0g5T/er/wAwSs9nxGcmXTxETmSREQEREBERAREQEREBERAREQEREBERAREQEREBERAREQERECNr9F4ija22xDurfGdjfMeqnsR6j27znOdqbsbsrnb2z64z6TrJyj9l/WWdPZ/VNrTMRVo6o77NlZZbLc1o6oW8MlSfEY4KrgA4LcZwPXEoaOva16QBpWS4aQszWVWANqVFivWi4++tTDJG5bOD5TnqonXMM3Nf4xqg/l09jgnSK26uxAPGQg2IrADCWbd4z5VJJxjB8L1TW78JScZ6iPtkcKz1WINN9oQNiOpfB5HsTOonmysMMMARxwwyODkcH5gSNM7paOnahrKkd0KNYofYfiQNyFbv5gCM/PMkaTun+9X/AJgmZjSd0/3q/wDMEi3lPQdPERPNWIiICIiAiIgIiICIiAiIgIiICIiAiIgIiICIiAiUd/UtSLiBU3hJYvK1lvEQ1XEqDnOd6Vc4wNy8nJC4bXatqrCqBbFpuZR4Lks4NgrC5OMkCo457mBexOb6trdY1OoVK9pZLUqZFtLqdlu18LjuVpIIby7yDgrzuv12o8Vtiv4b7NmamIr8K1Vu3DAOXV2I5OQnHPcL6JT0eIhswbmC6iqtd+85rK1brB74Y2Ent39O2qnqmq2AmobigOPBsXaxRGJOScgE2Db3OMDmBeyr11FCEDw91j5KVqxy2O7d8KoyMt2GR6kA+h1CxgqIqm/aviHzeHSSM5bODn1CcE8ZwOZJ0eiFeTks7Y3u3xPjt+AGTgDgSc4EXR9EUZa3zO3orMEQeioM8/NjyfkMAVf006nR07R26o6e20oPKlW85Y9jYwyK0Hq57fMkA9PKXrRFuo0mmJGCz6uxSM7q9MU249iL7dM3/pP5NU7in0Re7pOn1gUm80Uat0r3YsXAstoRc/6kLquTwdpOcTpKun0MoZRlWAZSHbBBGQRz7SaqgcDgfKU/0WwlT6fK/wD8l9lACjASoYs09ePlRZSI1TuN+r6IjAGslHXkZLFW/Rdc8j9hHvPGhrq3bWr8O5fNsLEg4Px1k8OuSOcZGRkAy1mnVaNbBhh2OVIOGRvvKw5B7xmRuiV66xqiFvOVJwlwGAfZbR2Rvn2PyJCyKvUtTkbqlALNkCuxiFD1LtJ4GcPacjIO3I7GQLqJzx1urFzla8hvCTDrYErAOpJIxncTtoBYDswPOJjUanVN42wMtjonhZR/DrdTcxDHDA52IpYd9wx6QOiiUV91tgLfbKDbpvDRa3RhVYavF349QBaD22859J7t12oUqqVlhvZWZq3bgXVVq2eP9Fjv7eQ9h2C6iVnTddfYyeJUEU0I7ZVwwsIBYDIwACWG0nPGexlnAREQEREBERAREQEREBERAREQESjNqgAu+MnALORlj6DJ795H1PVaUrd/FDBF3EJaCxG0sAuSMkhWx74gdJE57Wa5KwuWJL2JWoWwZLNYtXAJGQrMM+o54J4mTr6chfGXJV2/zONqbd5JzgY3r+2B0ETm/wDEk3EYswFDbtw2bTu2tu3djsYA/h7zcusqLbRapbJG0W85GQRjOc+Vv2H2gX053R/SBtVdZTSCtSsR46gtuC4DKhxtDE5wSe3p7blsVl3K25TnBV9wPoec4Mu1UAYAwB2A9IGvTaZa1CoMKM/MknksSeSSeST3m2DOdTq2u2vv0wDIq7SFLLY5ypIAbKgNXYcc+Wyo5zuADopSdW1y6fU1XXEJp2ptqe1jhabNyOniHsiMFs85IAIUd2E8W67UNYv2bqqXNjaj4ZPCuxv9SN4p9AMkAE5OMWarUMyEo2ES4sBXYqs32OwkZycLZd5ed2045AwFnqes6etPEsvpROPM1ihee2CTzIX0apJGo1BV0+uak3qli7WVFqqoQsp5XctCvg4I34IBBAj01OpNiaalG3UjI0xDEPaFezIIOAmWI9M8ng530dR1R8MGpRuaveTXYoUFULIByc82eY8DaAcZzAuonMam/UtgkWoWYblRLcV/YW+U7c7sWCvzLgE49+bbpWqucuLVChNgGQNxLIrEMQSNy5wfc8jiBYMoIIIBBGCDyCD3BlH1XVPoay9atZX2Ws7iamwSCrAHFfHY9vQ9ll7ECN03qCX1JbWcq65HyPYqfmDkflJMq9XWBYcceVScHGSS2ScevA5+UiJrajjFyHdjbi4HOQCMc88EH8xAv4nP0a6twWD+VWYZNnB2kAsCDjGSJrq6rS1aWGzaHRbAGs8wViACQCeMsoyMjnvA6SJzl/UFX4d9nJU+EwbDj/QfMMN8vlNh1lY+K1VJJADWgEkEKcc+5A/EwL+JR13oxwtgJKhgFszlT2bg9uRzLPpx+zHf4n7nPZ2xAkxEQEREBERAREQEREBERA53W6JbqzVYtu0/EFRhnHbnHHODkeoEjv0Ks78+Pm0MHO08hlZW424yQxycZ4HoAJiIEnUaIOVZvGypB4Rudti2qD5ewZF/KRq+gVAYxeeO7KxJ4qGTleT9hUfxHOcmIgb26YhDDFoD0rSQtZACLuwVG3g+dvl8p5fpSEnIuIYsSNjYOXZyPhzjLtMxA36fThE2Kr/wiMk+pwAJfREBERAREQEREBMKgHYAck8D1PJMRAzERArdbnxDw3wLyqMfVvUCUY+jlPqtxGbSRsYZNwHjHIUEbiu4gEAkmZiBKPTwVKnxjmxbMlDnxEZXRuF9GRTjt3zmaV6LWCD9vkJsBKNwPIePL71ofy+ZiIG2vpqL8ItH2vicVHk5J2k7eRlj8/nMWdLRmDEXZDFh5DjJtrt+796lPyzEQGg6VXScolmdirlqyThVRO+3Pw1VjHbyg4zLzpw+zGQR5nPIIPLsRwYi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858488" y="4090865"/>
            <a:ext cx="491094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200" dirty="0" smtClean="0"/>
              <a:t>IT infrastructure and tools</a:t>
            </a:r>
            <a:endParaRPr lang="en-GB" sz="22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59" y="1067643"/>
            <a:ext cx="4099258" cy="245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63" y="3960241"/>
            <a:ext cx="3166929" cy="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22"/>
          <p:cNvSpPr txBox="1"/>
          <p:nvPr/>
        </p:nvSpPr>
        <p:spPr>
          <a:xfrm>
            <a:off x="858487" y="5288307"/>
            <a:ext cx="629045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2200" dirty="0" smtClean="0"/>
              <a:t>New skills: </a:t>
            </a:r>
            <a:r>
              <a:rPr lang="en-GB" sz="2200" dirty="0" err="1" smtClean="0"/>
              <a:t>LOD</a:t>
            </a:r>
            <a:r>
              <a:rPr lang="en-GB" sz="2200" dirty="0" smtClean="0"/>
              <a:t> scientists, </a:t>
            </a:r>
            <a:r>
              <a:rPr lang="en-GB" sz="2200" dirty="0" err="1" smtClean="0"/>
              <a:t>LOD</a:t>
            </a:r>
            <a:r>
              <a:rPr lang="en-GB" sz="2200" dirty="0"/>
              <a:t> </a:t>
            </a:r>
            <a:r>
              <a:rPr lang="en-GB" sz="2200" dirty="0" smtClean="0"/>
              <a:t>designers, </a:t>
            </a:r>
            <a:r>
              <a:rPr lang="en-GB" sz="2200" dirty="0" err="1" smtClean="0"/>
              <a:t>LOD</a:t>
            </a:r>
            <a:r>
              <a:rPr lang="en-GB" sz="2200" dirty="0" smtClean="0"/>
              <a:t> builders</a:t>
            </a:r>
            <a:endParaRPr lang="en-GB" sz="2200" dirty="0"/>
          </a:p>
        </p:txBody>
      </p:sp>
      <p:sp>
        <p:nvSpPr>
          <p:cNvPr id="10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ttangolo 4"/>
          <p:cNvSpPr>
            <a:spLocks noChangeArrowheads="1"/>
          </p:cNvSpPr>
          <p:nvPr/>
        </p:nvSpPr>
        <p:spPr bwMode="auto">
          <a:xfrm>
            <a:off x="699017" y="1113450"/>
            <a:ext cx="765810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US" altLang="it-IT" sz="2300" dirty="0" smtClean="0">
                <a:solidFill>
                  <a:srgbClr val="000000"/>
                </a:solidFill>
              </a:rPr>
              <a:t>Legislation, </a:t>
            </a:r>
            <a:r>
              <a:rPr lang="en-US" altLang="it-IT" sz="2300" dirty="0">
                <a:solidFill>
                  <a:srgbClr val="000000"/>
                </a:solidFill>
              </a:rPr>
              <a:t>i.e. with respect to the </a:t>
            </a:r>
            <a:r>
              <a:rPr lang="en-US" altLang="it-IT" sz="2300" b="1" dirty="0">
                <a:solidFill>
                  <a:srgbClr val="C00000"/>
                </a:solidFill>
              </a:rPr>
              <a:t>access and use of </a:t>
            </a:r>
            <a:r>
              <a:rPr lang="en-US" altLang="it-IT" sz="2300" b="1" dirty="0" smtClean="0">
                <a:solidFill>
                  <a:srgbClr val="C00000"/>
                </a:solidFill>
              </a:rPr>
              <a:t>data</a:t>
            </a: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US" altLang="it-IT" sz="800" dirty="0">
              <a:solidFill>
                <a:srgbClr val="000000"/>
              </a:solidFill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US" altLang="it-IT" sz="2300" dirty="0">
                <a:solidFill>
                  <a:srgbClr val="000000"/>
                </a:solidFill>
              </a:rPr>
              <a:t>Privacy, i.e. managing </a:t>
            </a:r>
            <a:r>
              <a:rPr lang="en-US" altLang="it-IT" sz="2300" b="1" dirty="0">
                <a:solidFill>
                  <a:srgbClr val="C00000"/>
                </a:solidFill>
              </a:rPr>
              <a:t>public trust and acceptance </a:t>
            </a:r>
            <a:r>
              <a:rPr lang="en-US" altLang="it-IT" sz="2300" dirty="0">
                <a:solidFill>
                  <a:srgbClr val="000000"/>
                </a:solidFill>
              </a:rPr>
              <a:t>of data re-use and its link to other sources</a:t>
            </a:r>
          </a:p>
          <a:p>
            <a:pPr marL="0" indent="0"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defRPr/>
            </a:pPr>
            <a:endParaRPr lang="en-GB" altLang="it-IT" sz="800" dirty="0" smtClean="0">
              <a:solidFill>
                <a:srgbClr val="000000"/>
              </a:solidFill>
            </a:endParaRPr>
          </a:p>
          <a:p>
            <a:pPr marL="273050" lvl="1" indent="-273050" algn="just" defTabSz="914400">
              <a:lnSpc>
                <a:spcPct val="80000"/>
              </a:lnSpc>
              <a:spcBef>
                <a:spcPct val="20000"/>
              </a:spcBef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GB" altLang="it-IT" sz="2300" dirty="0">
                <a:solidFill>
                  <a:srgbClr val="000000"/>
                </a:solidFill>
              </a:rPr>
              <a:t>Continuing to ensure </a:t>
            </a:r>
            <a:r>
              <a:rPr lang="en-GB" altLang="it-IT" sz="2300" b="1" dirty="0">
                <a:solidFill>
                  <a:srgbClr val="C00000"/>
                </a:solidFill>
              </a:rPr>
              <a:t>data quality/integrity </a:t>
            </a:r>
            <a:r>
              <a:rPr lang="en-GB" altLang="it-IT" sz="2300" dirty="0">
                <a:solidFill>
                  <a:srgbClr val="000000"/>
                </a:solidFill>
              </a:rPr>
              <a:t>and </a:t>
            </a:r>
            <a:r>
              <a:rPr lang="en-GB" altLang="it-IT" sz="2300" b="1" dirty="0">
                <a:solidFill>
                  <a:srgbClr val="C00000"/>
                </a:solidFill>
                <a:ea typeface="ＭＳ Ｐゴシック" pitchFamily="34" charset="-128"/>
              </a:rPr>
              <a:t>suitability of statistical methods </a:t>
            </a:r>
            <a:r>
              <a:rPr lang="en-GB" altLang="it-IT" sz="2300" dirty="0">
                <a:solidFill>
                  <a:srgbClr val="000000"/>
                </a:solidFill>
              </a:rPr>
              <a:t>within this innovative </a:t>
            </a:r>
            <a:r>
              <a:rPr lang="en-GB" altLang="it-IT" sz="2300" dirty="0" smtClean="0">
                <a:solidFill>
                  <a:srgbClr val="000000"/>
                </a:solidFill>
              </a:rPr>
              <a:t>framework</a:t>
            </a:r>
          </a:p>
          <a:p>
            <a:pPr marL="273050" lvl="1" indent="-273050" algn="just" defTabSz="914400">
              <a:lnSpc>
                <a:spcPct val="80000"/>
              </a:lnSpc>
              <a:spcBef>
                <a:spcPct val="20000"/>
              </a:spcBef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GB" altLang="it-IT" sz="800" dirty="0">
              <a:solidFill>
                <a:srgbClr val="000000"/>
              </a:solidFill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GB" altLang="it-IT" sz="2300" dirty="0" smtClean="0">
                <a:solidFill>
                  <a:srgbClr val="000000"/>
                </a:solidFill>
              </a:rPr>
              <a:t>Finding </a:t>
            </a:r>
            <a:r>
              <a:rPr lang="en-GB" altLang="it-IT" sz="2300" b="1" dirty="0" smtClean="0">
                <a:solidFill>
                  <a:srgbClr val="C00000"/>
                </a:solidFill>
              </a:rPr>
              <a:t>new skills</a:t>
            </a: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GB" altLang="it-IT" sz="800" i="1" dirty="0" smtClean="0">
              <a:solidFill>
                <a:srgbClr val="000000"/>
              </a:solidFill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GB" altLang="it-IT" sz="2300" dirty="0" smtClean="0">
                <a:solidFill>
                  <a:srgbClr val="000000"/>
                </a:solidFill>
              </a:rPr>
              <a:t>Increasing </a:t>
            </a:r>
            <a:r>
              <a:rPr lang="en-GB" altLang="it-IT" sz="2300" b="1" dirty="0" smtClean="0">
                <a:solidFill>
                  <a:srgbClr val="C00000"/>
                </a:solidFill>
              </a:rPr>
              <a:t>statistical culture </a:t>
            </a:r>
            <a:r>
              <a:rPr lang="en-GB" altLang="it-IT" sz="2300" dirty="0" smtClean="0">
                <a:solidFill>
                  <a:srgbClr val="000000"/>
                </a:solidFill>
              </a:rPr>
              <a:t>among users</a:t>
            </a: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GB" altLang="it-IT" sz="800" dirty="0" smtClean="0">
              <a:solidFill>
                <a:srgbClr val="000000"/>
              </a:solidFill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GB" sz="2300" dirty="0">
                <a:solidFill>
                  <a:srgbClr val="000000"/>
                </a:solidFill>
                <a:latin typeface="+mn-lt"/>
              </a:rPr>
              <a:t>Fostering </a:t>
            </a:r>
            <a:r>
              <a:rPr lang="en-GB" sz="2300" b="1" dirty="0">
                <a:solidFill>
                  <a:srgbClr val="C00000"/>
                </a:solidFill>
                <a:latin typeface="+mn-lt"/>
              </a:rPr>
              <a:t>international collaboration</a:t>
            </a: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GB" sz="800" dirty="0" smtClean="0">
              <a:solidFill>
                <a:srgbClr val="000000"/>
              </a:solidFill>
              <a:latin typeface="+mn-lt"/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US" sz="2300" dirty="0" smtClean="0">
                <a:latin typeface="+mn-lt"/>
              </a:rPr>
              <a:t>Engaging </a:t>
            </a:r>
            <a:r>
              <a:rPr lang="en-US" sz="2300" b="1" dirty="0">
                <a:solidFill>
                  <a:srgbClr val="C00000"/>
                </a:solidFill>
                <a:latin typeface="+mn-lt"/>
              </a:rPr>
              <a:t>stakeholders in </a:t>
            </a:r>
            <a:r>
              <a:rPr lang="en-US" sz="2300" b="1" dirty="0" smtClean="0">
                <a:solidFill>
                  <a:srgbClr val="C00000"/>
                </a:solidFill>
                <a:latin typeface="+mn-lt"/>
              </a:rPr>
              <a:t>decisions</a:t>
            </a: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endParaRPr lang="en-US" sz="800" dirty="0" smtClean="0">
              <a:latin typeface="+mn-lt"/>
            </a:endParaRPr>
          </a:p>
          <a:p>
            <a:pPr algn="just" defTabSz="9144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AD0101"/>
              </a:buClr>
              <a:buFont typeface="Wingdings" pitchFamily="2" charset="2"/>
              <a:buChar char="§"/>
              <a:defRPr/>
            </a:pPr>
            <a:r>
              <a:rPr lang="en-US" sz="2300" dirty="0" smtClean="0">
                <a:latin typeface="+mn-lt"/>
              </a:rPr>
              <a:t>Building </a:t>
            </a:r>
            <a:r>
              <a:rPr lang="en-US" sz="2300" b="1" dirty="0">
                <a:solidFill>
                  <a:srgbClr val="C00000"/>
                </a:solidFill>
                <a:latin typeface="+mn-lt"/>
              </a:rPr>
              <a:t>partnerships with private </a:t>
            </a:r>
            <a:r>
              <a:rPr lang="en-US" sz="2300" b="1" dirty="0" smtClean="0">
                <a:solidFill>
                  <a:srgbClr val="C00000"/>
                </a:solidFill>
                <a:latin typeface="+mn-lt"/>
              </a:rPr>
              <a:t>sector</a:t>
            </a:r>
            <a:endParaRPr lang="en-GB" altLang="it-IT" sz="800" b="1" dirty="0" smtClean="0">
              <a:solidFill>
                <a:srgbClr val="C00000"/>
              </a:solidFill>
            </a:endParaRPr>
          </a:p>
        </p:txBody>
      </p:sp>
      <p:sp>
        <p:nvSpPr>
          <p:cNvPr id="25603" name="Rettangolo 8"/>
          <p:cNvSpPr>
            <a:spLocks noChangeArrowheads="1"/>
          </p:cNvSpPr>
          <p:nvPr/>
        </p:nvSpPr>
        <p:spPr bwMode="auto">
          <a:xfrm>
            <a:off x="806387" y="486088"/>
            <a:ext cx="5294313" cy="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93725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it-IT" sz="2800" b="1" dirty="0" smtClean="0">
                <a:solidFill>
                  <a:srgbClr val="C00000"/>
                </a:solidFill>
                <a:ea typeface="ＭＳ Ｐゴシック" pitchFamily="34" charset="-128"/>
              </a:rPr>
              <a:t>Future Challenges for </a:t>
            </a:r>
            <a:r>
              <a:rPr lang="en-GB" altLang="it-IT" sz="2800" b="1" dirty="0" err="1" smtClean="0">
                <a:solidFill>
                  <a:srgbClr val="C00000"/>
                </a:solidFill>
                <a:ea typeface="ＭＳ Ｐゴシック" pitchFamily="34" charset="-128"/>
              </a:rPr>
              <a:t>NSIs</a:t>
            </a:r>
            <a:endParaRPr lang="en-GB" altLang="it-IT" sz="2800" b="1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39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18" y="3906980"/>
            <a:ext cx="2234030" cy="161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07" y="828997"/>
            <a:ext cx="3569895" cy="46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4"/>
          <p:cNvSpPr txBox="1">
            <a:spLocks noChangeArrowheads="1"/>
          </p:cNvSpPr>
          <p:nvPr/>
        </p:nvSpPr>
        <p:spPr bwMode="auto">
          <a:xfrm>
            <a:off x="775956" y="452235"/>
            <a:ext cx="6124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it-IT" sz="2800" b="1" dirty="0" smtClean="0">
                <a:solidFill>
                  <a:srgbClr val="C00000"/>
                </a:solidFill>
              </a:rPr>
              <a:t>Outline</a:t>
            </a:r>
            <a:endParaRPr lang="en-GB" altLang="it-IT" sz="2800" b="1" i="1" dirty="0">
              <a:solidFill>
                <a:srgbClr val="C00000"/>
              </a:solidFill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501649" y="1265395"/>
            <a:ext cx="533834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300" dirty="0" smtClean="0">
                <a:latin typeface="+mn-lt"/>
                <a:cs typeface="+mn-cs"/>
              </a:rPr>
              <a:t>Times </a:t>
            </a:r>
            <a:r>
              <a:rPr lang="en-GB" sz="2300" dirty="0" smtClean="0">
                <a:latin typeface="+mn-lt"/>
                <a:cs typeface="+mn-cs"/>
              </a:rPr>
              <a:t>are changing</a:t>
            </a:r>
            <a:endParaRPr lang="en-GB" sz="2300" dirty="0" smtClean="0">
              <a:latin typeface="+mn-lt"/>
              <a:cs typeface="+mn-cs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800" dirty="0" smtClean="0">
              <a:latin typeface="+mn-lt"/>
              <a:cs typeface="+mn-cs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300" dirty="0" smtClean="0">
                <a:latin typeface="+mn-lt"/>
                <a:cs typeface="+mn-cs"/>
              </a:rPr>
              <a:t>European and international initiatives</a:t>
            </a:r>
            <a:endParaRPr lang="en-GB" sz="2300" b="1" i="1" dirty="0" smtClean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800" dirty="0" smtClean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300" dirty="0" smtClean="0"/>
              <a:t>M</a:t>
            </a:r>
            <a:r>
              <a:rPr lang="en-GB" sz="2300" dirty="0" smtClean="0"/>
              <a:t>odernisation strategy</a:t>
            </a:r>
            <a:endParaRPr lang="en-GB" sz="23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Putting users in the driver’s </a:t>
            </a:r>
            <a:r>
              <a:rPr lang="en-US" sz="2300" dirty="0" smtClean="0">
                <a:latin typeface="+mn-lt"/>
              </a:rPr>
              <a:t>seat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800" dirty="0" smtClean="0">
              <a:latin typeface="+mn-lt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Linked Open Data (</a:t>
            </a:r>
            <a:r>
              <a:rPr lang="en-US" sz="2300" dirty="0" err="1">
                <a:latin typeface="+mn-lt"/>
              </a:rPr>
              <a:t>LOD</a:t>
            </a:r>
            <a:r>
              <a:rPr lang="en-US" sz="2300" dirty="0">
                <a:latin typeface="+mn-lt"/>
              </a:rPr>
              <a:t>) in official </a:t>
            </a:r>
            <a:r>
              <a:rPr lang="en-US" sz="2300" dirty="0" smtClean="0">
                <a:latin typeface="+mn-lt"/>
              </a:rPr>
              <a:t>statistics</a:t>
            </a:r>
          </a:p>
          <a:p>
            <a:pPr>
              <a:buClr>
                <a:srgbClr val="C00000"/>
              </a:buClr>
            </a:pPr>
            <a:endParaRPr lang="en-US" sz="800" dirty="0" smtClean="0">
              <a:latin typeface="+mn-lt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+mn-lt"/>
              </a:rPr>
              <a:t>Future Challenges 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3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4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4" name="Rettangolo 3"/>
          <p:cNvSpPr>
            <a:spLocks noChangeArrowheads="1"/>
          </p:cNvSpPr>
          <p:nvPr/>
        </p:nvSpPr>
        <p:spPr bwMode="auto">
          <a:xfrm>
            <a:off x="2286000" y="2481263"/>
            <a:ext cx="45720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it-IT"/>
          </a:p>
          <a:p>
            <a:pPr eaLnBrk="1" hangingPunct="1"/>
            <a:endParaRPr lang="en-US" altLang="it-IT"/>
          </a:p>
          <a:p>
            <a:pPr eaLnBrk="1" hangingPunct="1"/>
            <a:endParaRPr lang="en-US" altLang="it-IT"/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900113" y="736588"/>
            <a:ext cx="580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>
              <a:defRPr/>
            </a:pPr>
            <a:r>
              <a:rPr lang="en-US" altLang="it-IT" sz="2800" b="1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Thank you for your attention</a:t>
            </a:r>
          </a:p>
        </p:txBody>
      </p:sp>
      <p:pic>
        <p:nvPicPr>
          <p:cNvPr id="307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69" y="1463022"/>
            <a:ext cx="5379521" cy="251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438150" y="1932725"/>
            <a:ext cx="44942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GB" altLang="it-IT" sz="2400" b="1" dirty="0">
                <a:solidFill>
                  <a:srgbClr val="C00000"/>
                </a:solidFill>
              </a:rPr>
              <a:t>Contacts:</a:t>
            </a:r>
          </a:p>
          <a:p>
            <a:pPr algn="just" eaLnBrk="1" hangingPunct="1"/>
            <a:r>
              <a:rPr lang="en-GB" altLang="it-IT" sz="2400" b="1" dirty="0" smtClean="0">
                <a:solidFill>
                  <a:srgbClr val="404040"/>
                </a:solidFill>
                <a:hlinkClick r:id="rId4"/>
              </a:rPr>
              <a:t>baldacci@istat.it</a:t>
            </a:r>
            <a:endParaRPr lang="en-GB" altLang="it-IT" sz="2400" b="1" dirty="0">
              <a:solidFill>
                <a:srgbClr val="404040"/>
              </a:solidFill>
            </a:endParaRPr>
          </a:p>
          <a:p>
            <a:pPr algn="just" eaLnBrk="1" hangingPunct="1"/>
            <a:endParaRPr lang="en-GB" altLang="it-IT" sz="2400" b="1" dirty="0">
              <a:solidFill>
                <a:srgbClr val="404040"/>
              </a:solidFill>
            </a:endParaRPr>
          </a:p>
          <a:p>
            <a:pPr algn="just" eaLnBrk="1" hangingPunct="1"/>
            <a:r>
              <a:rPr lang="en-GB" altLang="it-IT" sz="2400" b="1" dirty="0">
                <a:solidFill>
                  <a:srgbClr val="404040"/>
                </a:solidFill>
                <a:hlinkClick r:id="rId5"/>
              </a:rPr>
              <a:t>www.istat.it</a:t>
            </a:r>
            <a:endParaRPr lang="en-GB" altLang="it-IT" sz="2400" b="1" dirty="0">
              <a:solidFill>
                <a:srgbClr val="404040"/>
              </a:solidFill>
            </a:endParaRPr>
          </a:p>
          <a:p>
            <a:pPr algn="just" eaLnBrk="1" hangingPunct="1"/>
            <a:endParaRPr lang="en-GB" altLang="it-IT" sz="2400" b="1" dirty="0">
              <a:solidFill>
                <a:srgbClr val="404040"/>
              </a:solidFill>
            </a:endParaRP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210" y="4294009"/>
            <a:ext cx="2909455" cy="190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938151" y="444931"/>
            <a:ext cx="6590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“</a:t>
            </a:r>
            <a:r>
              <a:rPr lang="en-US" sz="2800" b="1" i="1" dirty="0" smtClean="0">
                <a:solidFill>
                  <a:srgbClr val="C00000"/>
                </a:solidFill>
              </a:rPr>
              <a:t>Times they </a:t>
            </a:r>
            <a:r>
              <a:rPr lang="en-US" sz="2800" b="1" i="1" dirty="0" smtClean="0">
                <a:solidFill>
                  <a:srgbClr val="C00000"/>
                </a:solidFill>
              </a:rPr>
              <a:t>are-a-changing</a:t>
            </a:r>
            <a:r>
              <a:rPr lang="en-US" sz="2800" b="1" dirty="0" smtClean="0">
                <a:solidFill>
                  <a:srgbClr val="C00000"/>
                </a:solidFill>
              </a:rPr>
              <a:t>”: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drivers</a:t>
            </a:r>
            <a:r>
              <a:rPr lang="en-US" sz="2800" b="1" dirty="0">
                <a:solidFill>
                  <a:srgbClr val="C00000"/>
                </a:solidFill>
              </a:rPr>
              <a:t>, threats and opportunities</a:t>
            </a:r>
            <a:endParaRPr lang="en-GB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2438" y="1672163"/>
            <a:ext cx="8188430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>
                <a:cs typeface="ＭＳ Ｐゴシック" charset="0"/>
              </a:rPr>
              <a:t>Budget constraints</a:t>
            </a:r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1200" dirty="0" smtClean="0">
              <a:cs typeface="ＭＳ Ｐゴシック" charset="0"/>
            </a:endParaRP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>
                <a:cs typeface="ＭＳ Ｐゴシック" charset="0"/>
              </a:rPr>
              <a:t>IT trends and growth of </a:t>
            </a:r>
            <a:r>
              <a:rPr lang="en-GB" sz="2300" i="1" dirty="0" err="1" smtClean="0">
                <a:cs typeface="ＭＳ Ｐゴシック" charset="0"/>
              </a:rPr>
              <a:t>prosumers</a:t>
            </a:r>
            <a:r>
              <a:rPr lang="en-GB" sz="2300" dirty="0" smtClean="0">
                <a:cs typeface="ＭＳ Ｐゴシック" charset="0"/>
              </a:rPr>
              <a:t> </a:t>
            </a: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endParaRPr lang="en-GB" sz="1200" dirty="0" smtClean="0">
              <a:cs typeface="ＭＳ Ｐゴシック" charset="0"/>
            </a:endParaRP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>
                <a:cs typeface="ＭＳ Ｐゴシック" charset="0"/>
              </a:rPr>
              <a:t>Scaled up demand for decision-oriented information </a:t>
            </a: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endParaRPr lang="en-GB" sz="800" dirty="0" smtClean="0">
              <a:cs typeface="ＭＳ Ｐゴシック" charset="0"/>
            </a:endParaRP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>
                <a:cs typeface="ＭＳ Ｐゴシック" charset="0"/>
              </a:rPr>
              <a:t>Competitive pressures: data commoditisation </a:t>
            </a: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endParaRPr lang="en-GB" sz="1200" dirty="0" smtClean="0">
              <a:cs typeface="ＭＳ Ｐゴシック" charset="0"/>
            </a:endParaRPr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>
                <a:cs typeface="ＭＳ Ｐゴシック" charset="0"/>
              </a:rPr>
              <a:t>Increasing quality concerns (e.g. fiscal data, timeliness)</a:t>
            </a: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4091181"/>
            <a:ext cx="2873247" cy="21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6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" y="3720436"/>
            <a:ext cx="3763939" cy="246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4"/>
          <p:cNvSpPr txBox="1">
            <a:spLocks noChangeArrowheads="1"/>
          </p:cNvSpPr>
          <p:nvPr/>
        </p:nvSpPr>
        <p:spPr bwMode="auto">
          <a:xfrm>
            <a:off x="712399" y="407219"/>
            <a:ext cx="80397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it-IT" sz="2800" b="1" dirty="0" err="1" smtClean="0">
                <a:solidFill>
                  <a:srgbClr val="C00000"/>
                </a:solidFill>
              </a:rPr>
              <a:t>ESS</a:t>
            </a:r>
            <a:r>
              <a:rPr lang="en-GB" altLang="it-IT" sz="2800" b="1" dirty="0" smtClean="0">
                <a:solidFill>
                  <a:srgbClr val="C00000"/>
                </a:solidFill>
              </a:rPr>
              <a:t> </a:t>
            </a:r>
            <a:r>
              <a:rPr lang="en-GB" altLang="it-IT" sz="2800" b="1" i="1" dirty="0" smtClean="0">
                <a:solidFill>
                  <a:srgbClr val="C00000"/>
                </a:solidFill>
              </a:rPr>
              <a:t>Vision 2020</a:t>
            </a:r>
            <a:r>
              <a:rPr lang="en-GB" altLang="it-IT" sz="2800" b="1" dirty="0" smtClean="0">
                <a:solidFill>
                  <a:srgbClr val="C00000"/>
                </a:solidFill>
              </a:rPr>
              <a:t>:  main challenges and key areas of intervention</a:t>
            </a:r>
            <a:endParaRPr lang="en-GB" altLang="it-IT" sz="2800" b="1" i="1" dirty="0">
              <a:solidFill>
                <a:srgbClr val="C000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4525" y="1431013"/>
            <a:ext cx="3350816" cy="2277547"/>
          </a:xfrm>
          <a:prstGeom prst="rect">
            <a:avLst/>
          </a:prstGeom>
          <a:noFill/>
          <a:ln w="31750">
            <a:solidFill>
              <a:srgbClr val="7F14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</a:rPr>
              <a:t>Main Challenges</a:t>
            </a:r>
          </a:p>
          <a:p>
            <a:pPr algn="ctr"/>
            <a:endParaRPr lang="en-GB" sz="1400" b="1" dirty="0" smtClean="0">
              <a:solidFill>
                <a:srgbClr val="C00000"/>
              </a:solidFill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Data revolution</a:t>
            </a:r>
          </a:p>
          <a:p>
            <a:pPr>
              <a:buClr>
                <a:srgbClr val="C00000"/>
              </a:buClr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New metrics</a:t>
            </a:r>
          </a:p>
          <a:p>
            <a:pPr>
              <a:buClr>
                <a:srgbClr val="C00000"/>
              </a:buClr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Price of statistics</a:t>
            </a:r>
          </a:p>
          <a:p>
            <a:pPr>
              <a:buClr>
                <a:srgbClr val="C00000"/>
              </a:buClr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Future of </a:t>
            </a:r>
            <a:r>
              <a:rPr lang="en-GB" sz="2000" dirty="0" smtClean="0"/>
              <a:t>Europe</a:t>
            </a:r>
            <a:endParaRPr lang="en-GB" sz="2000" dirty="0" smtClean="0"/>
          </a:p>
        </p:txBody>
      </p:sp>
      <p:sp>
        <p:nvSpPr>
          <p:cNvPr id="38" name="CasellaDiTesto 37"/>
          <p:cNvSpPr txBox="1"/>
          <p:nvPr/>
        </p:nvSpPr>
        <p:spPr>
          <a:xfrm>
            <a:off x="3701671" y="1682628"/>
            <a:ext cx="5290962" cy="4493538"/>
          </a:xfrm>
          <a:prstGeom prst="rect">
            <a:avLst/>
          </a:prstGeom>
          <a:noFill/>
          <a:ln w="31750">
            <a:solidFill>
              <a:srgbClr val="7F14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</a:rPr>
              <a:t>Key areas</a:t>
            </a:r>
          </a:p>
          <a:p>
            <a:pPr algn="ctr"/>
            <a:endParaRPr lang="en-GB" sz="1000" b="1" dirty="0" smtClean="0">
              <a:solidFill>
                <a:srgbClr val="C00000"/>
              </a:solidFill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Identifying user needs and cooperation with stakeholders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GB" sz="800" i="1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Enhancing quality of European statistics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Harnessing new data sources, including Big Data for integrated data collection and processing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Developing efficient and robust statistical processes based on process industrialisation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GB" sz="800" dirty="0" smtClean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GB" sz="2000" dirty="0" smtClean="0"/>
              <a:t>Developing </a:t>
            </a:r>
            <a:r>
              <a:rPr lang="en-GB" sz="2000" dirty="0" err="1" smtClean="0"/>
              <a:t>ESS</a:t>
            </a:r>
            <a:r>
              <a:rPr lang="en-GB" sz="2000" dirty="0" smtClean="0"/>
              <a:t> common dissemination and communication systems </a:t>
            </a:r>
            <a:endParaRPr lang="en-GB" sz="2000" dirty="0"/>
          </a:p>
        </p:txBody>
      </p:sp>
      <p:sp>
        <p:nvSpPr>
          <p:cNvPr id="40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7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Documenti Utente\Dofazio\AA WEB-COSI\LogoWEb-cos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13" y="400045"/>
            <a:ext cx="3835715" cy="15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816121" y="400046"/>
            <a:ext cx="7947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it-IT" sz="2800" b="1" kern="0" dirty="0" smtClean="0">
                <a:solidFill>
                  <a:srgbClr val="C00000"/>
                </a:solidFill>
              </a:rPr>
              <a:t>Web-</a:t>
            </a:r>
            <a:r>
              <a:rPr lang="en-GB" altLang="it-IT" sz="2800" b="1" kern="0" dirty="0" err="1" smtClean="0">
                <a:solidFill>
                  <a:srgbClr val="C00000"/>
                </a:solidFill>
              </a:rPr>
              <a:t>COSI</a:t>
            </a:r>
            <a:endParaRPr lang="en-US" altLang="it-IT" sz="2800" b="1" kern="0" dirty="0">
              <a:solidFill>
                <a:srgbClr val="C00000"/>
              </a:solidFill>
            </a:endParaRPr>
          </a:p>
        </p:txBody>
      </p:sp>
      <p:sp>
        <p:nvSpPr>
          <p:cNvPr id="13" name="Rettangolo 2"/>
          <p:cNvSpPr>
            <a:spLocks noChangeArrowheads="1"/>
          </p:cNvSpPr>
          <p:nvPr/>
        </p:nvSpPr>
        <p:spPr bwMode="auto">
          <a:xfrm>
            <a:off x="241865" y="1510608"/>
            <a:ext cx="8275320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altLang="it-IT" sz="2100" dirty="0" smtClean="0"/>
              <a:t>It is a two-year project (1/2014 -12/2015) </a:t>
            </a:r>
          </a:p>
          <a:p>
            <a:pPr algn="just">
              <a:defRPr/>
            </a:pPr>
            <a:r>
              <a:rPr lang="en-GB" altLang="it-IT" sz="2100" dirty="0" smtClean="0"/>
              <a:t>funded by the EC-DG CONNECT, </a:t>
            </a:r>
            <a:r>
              <a:rPr lang="en-GB" altLang="it-IT" sz="2100" dirty="0" err="1" smtClean="0"/>
              <a:t>FP7</a:t>
            </a:r>
            <a:r>
              <a:rPr lang="en-GB" altLang="it-IT" sz="2100" dirty="0" smtClean="0"/>
              <a:t> </a:t>
            </a:r>
          </a:p>
          <a:p>
            <a:pPr algn="just">
              <a:defRPr/>
            </a:pPr>
            <a:r>
              <a:rPr lang="en-GB" altLang="it-IT" sz="2100" dirty="0" smtClean="0"/>
              <a:t>Work Programme 2013,</a:t>
            </a:r>
            <a:r>
              <a:rPr lang="en-GB" altLang="it-IT" sz="2100" kern="0" dirty="0" smtClean="0"/>
              <a:t> based on a Consortium led by </a:t>
            </a:r>
            <a:r>
              <a:rPr lang="en-GB" altLang="it-IT" sz="2100" b="1" kern="0" dirty="0" smtClean="0">
                <a:solidFill>
                  <a:srgbClr val="C00000"/>
                </a:solidFill>
              </a:rPr>
              <a:t>Istat</a:t>
            </a:r>
            <a:r>
              <a:rPr lang="en-GB" altLang="it-IT" sz="2100" kern="0" dirty="0" smtClean="0"/>
              <a:t> with the partnership of </a:t>
            </a:r>
            <a:r>
              <a:rPr lang="en-GB" altLang="it-IT" sz="2100" b="1" kern="0" dirty="0" smtClean="0">
                <a:solidFill>
                  <a:srgbClr val="C00000"/>
                </a:solidFill>
              </a:rPr>
              <a:t>OECD</a:t>
            </a:r>
            <a:r>
              <a:rPr lang="en-GB" altLang="it-IT" sz="2100" kern="0" dirty="0" smtClean="0"/>
              <a:t> and two NGOs: </a:t>
            </a:r>
            <a:r>
              <a:rPr lang="en-GB" altLang="it-IT" sz="2100" b="1" kern="0" dirty="0" err="1" smtClean="0">
                <a:solidFill>
                  <a:srgbClr val="C00000"/>
                </a:solidFill>
              </a:rPr>
              <a:t>Lunaria</a:t>
            </a:r>
            <a:r>
              <a:rPr lang="en-GB" altLang="it-IT" sz="2100" kern="0" dirty="0" smtClean="0">
                <a:solidFill>
                  <a:srgbClr val="C00000"/>
                </a:solidFill>
              </a:rPr>
              <a:t> </a:t>
            </a:r>
            <a:r>
              <a:rPr lang="en-GB" altLang="it-IT" sz="2100" kern="0" dirty="0" smtClean="0"/>
              <a:t>and </a:t>
            </a:r>
            <a:r>
              <a:rPr lang="en-GB" altLang="it-IT" sz="2100" b="1" kern="0" dirty="0" err="1" smtClean="0">
                <a:solidFill>
                  <a:srgbClr val="C00000"/>
                </a:solidFill>
              </a:rPr>
              <a:t>i</a:t>
            </a:r>
            <a:r>
              <a:rPr lang="en-GB" altLang="it-IT" sz="2100" b="1" kern="0" dirty="0" smtClean="0">
                <a:solidFill>
                  <a:srgbClr val="C00000"/>
                </a:solidFill>
              </a:rPr>
              <a:t>-genius</a:t>
            </a:r>
            <a:endParaRPr lang="en-GB" altLang="it-IT" sz="2100" kern="0" dirty="0" smtClean="0"/>
          </a:p>
          <a:p>
            <a:pPr algn="just">
              <a:defRPr/>
            </a:pPr>
            <a:endParaRPr lang="en-GB" altLang="it-IT" sz="900" i="1" dirty="0" smtClean="0"/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it-IT" sz="2000" dirty="0" smtClean="0"/>
              <a:t>It uses Web 2.0 technologies to foster the engagement of citizens and society at large in the area of new measures of societal progress and well-being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GB" altLang="it-IT" sz="800" dirty="0" smtClean="0"/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it-IT" sz="2000" dirty="0" smtClean="0"/>
              <a:t>It implements Web 2.0 applications for collecting, producing and visualising locally generated information and data, empowering the usage of crowd sourced data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GB" altLang="it-IT" sz="800" dirty="0" smtClean="0"/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it-IT" sz="2000" dirty="0" smtClean="0"/>
              <a:t>It contributes to a better integration and complementarity of official and non-official statistics, increasing trust in collectively generated statistics</a:t>
            </a:r>
          </a:p>
        </p:txBody>
      </p:sp>
      <p:sp>
        <p:nvSpPr>
          <p:cNvPr id="12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994376615"/>
              </p:ext>
            </p:extLst>
          </p:nvPr>
        </p:nvGraphicFramePr>
        <p:xfrm>
          <a:off x="-108520" y="620689"/>
          <a:ext cx="9684568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5" name="Rettangolo 9"/>
          <p:cNvSpPr>
            <a:spLocks noChangeArrowheads="1"/>
          </p:cNvSpPr>
          <p:nvPr/>
        </p:nvSpPr>
        <p:spPr bwMode="auto">
          <a:xfrm>
            <a:off x="755650" y="429355"/>
            <a:ext cx="45720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>
              <a:lnSpc>
                <a:spcPct val="80000"/>
              </a:lnSpc>
              <a:spcBef>
                <a:spcPct val="20000"/>
              </a:spcBef>
              <a:buClr>
                <a:srgbClr val="AD0101"/>
              </a:buClr>
            </a:pPr>
            <a:r>
              <a:rPr lang="en-GB" altLang="it-IT" sz="2800" b="1" dirty="0">
                <a:solidFill>
                  <a:srgbClr val="C00000"/>
                </a:solidFill>
                <a:latin typeface="+mn-lt"/>
              </a:rPr>
              <a:t>Modernisation</a:t>
            </a:r>
            <a:r>
              <a:rPr lang="en-GB" altLang="it-IT" sz="2800" b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GB" altLang="it-IT" sz="2800" b="1" dirty="0" smtClean="0">
                <a:solidFill>
                  <a:srgbClr val="C00000"/>
                </a:solidFill>
                <a:latin typeface="Times New Roman" pitchFamily="18" charset="0"/>
              </a:rPr>
              <a:t>Strategy</a:t>
            </a:r>
            <a:endParaRPr lang="en-GB" altLang="it-IT" sz="28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8436" name="Rettangolo 10"/>
          <p:cNvSpPr>
            <a:spLocks noChangeArrowheads="1"/>
          </p:cNvSpPr>
          <p:nvPr/>
        </p:nvSpPr>
        <p:spPr bwMode="auto">
          <a:xfrm>
            <a:off x="1569175" y="944613"/>
            <a:ext cx="4043094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>
              <a:lnSpc>
                <a:spcPct val="80000"/>
              </a:lnSpc>
              <a:spcBef>
                <a:spcPct val="20000"/>
              </a:spcBef>
              <a:buClr>
                <a:srgbClr val="AD0101"/>
              </a:buClr>
            </a:pPr>
            <a:r>
              <a:rPr lang="en-US" altLang="it-IT" sz="2300" b="1" dirty="0">
                <a:solidFill>
                  <a:schemeClr val="tx2"/>
                </a:solidFill>
                <a:latin typeface="+mn-lt"/>
              </a:rPr>
              <a:t>C</a:t>
            </a:r>
            <a:r>
              <a:rPr lang="en-US" altLang="it-IT" sz="2300" b="1" dirty="0" smtClean="0">
                <a:solidFill>
                  <a:schemeClr val="tx2"/>
                </a:solidFill>
                <a:latin typeface="+mn-lt"/>
              </a:rPr>
              <a:t>ommon </a:t>
            </a:r>
            <a:r>
              <a:rPr lang="en-US" altLang="it-IT" sz="2300" b="1" dirty="0">
                <a:solidFill>
                  <a:schemeClr val="tx2"/>
                </a:solidFill>
                <a:latin typeface="+mn-lt"/>
              </a:rPr>
              <a:t>innovation goals</a:t>
            </a:r>
            <a:r>
              <a:rPr lang="en-US" altLang="it-IT" sz="2300" dirty="0">
                <a:solidFill>
                  <a:schemeClr val="tx2"/>
                </a:solidFill>
                <a:latin typeface="+mn-lt"/>
              </a:rPr>
              <a:t>: </a:t>
            </a:r>
            <a:endParaRPr lang="en-GB" altLang="it-IT" sz="23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4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688278" y="4365625"/>
            <a:ext cx="342009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8775" indent="-273050" defTabSz="914400" eaLnBrk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Shared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standard IT tools </a:t>
            </a: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and </a:t>
            </a:r>
            <a:r>
              <a:rPr lang="en-US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methods</a:t>
            </a:r>
          </a:p>
          <a:p>
            <a:pPr marL="358775" indent="-273050" defTabSz="914400" eaLnBrk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Support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data sharing </a:t>
            </a: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and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Open data</a:t>
            </a:r>
          </a:p>
          <a:p>
            <a:pPr marL="358775" indent="-273050" defTabSz="914400" eaLnBrk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Explore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digital and big data</a:t>
            </a:r>
          </a:p>
        </p:txBody>
      </p:sp>
      <p:sp>
        <p:nvSpPr>
          <p:cNvPr id="2" name="Rettangolo 1"/>
          <p:cNvSpPr/>
          <p:nvPr/>
        </p:nvSpPr>
        <p:spPr>
          <a:xfrm>
            <a:off x="748668" y="338388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GB" sz="2800" b="1" i="1" dirty="0" smtClean="0">
                <a:solidFill>
                  <a:srgbClr val="C00000"/>
                </a:solidFill>
              </a:rPr>
              <a:t>Stat2015</a:t>
            </a:r>
            <a:r>
              <a:rPr lang="en-GB" sz="2800" b="1" dirty="0" smtClean="0">
                <a:solidFill>
                  <a:srgbClr val="C00000"/>
                </a:solidFill>
              </a:rPr>
              <a:t> stylised framework</a:t>
            </a:r>
            <a:endParaRPr lang="en-GB" sz="2800" b="1" i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50" y="917000"/>
            <a:ext cx="7056438" cy="3292475"/>
          </a:xfrm>
          <a:prstGeom prst="rect">
            <a:avLst/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4278688"/>
            <a:ext cx="5447372" cy="239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8775" indent="-273050" defTabSz="914400" eaLnBrk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1800" dirty="0" err="1">
                <a:latin typeface="+mn-lt"/>
                <a:ea typeface="ＭＳ Ｐゴシック" charset="0"/>
                <a:cs typeface="ＭＳ Ｐゴシック" charset="0"/>
              </a:rPr>
              <a:t>NSI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 commitments towards common </a:t>
            </a: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Business Architecture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(BA) to </a:t>
            </a: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industrialise</a:t>
            </a:r>
            <a:r>
              <a:rPr lang="en-GB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and</a:t>
            </a:r>
            <a:r>
              <a:rPr lang="en-GB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standardise</a:t>
            </a:r>
            <a:r>
              <a:rPr lang="en-GB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the statistical production process </a:t>
            </a:r>
          </a:p>
          <a:p>
            <a:pPr marL="358775" indent="-273050" defTabSz="914400" eaLnBrk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Service-Oriented Architecture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(</a:t>
            </a:r>
            <a:r>
              <a:rPr lang="en-GB" sz="1800" dirty="0" err="1">
                <a:latin typeface="+mn-lt"/>
                <a:ea typeface="ＭＳ Ｐゴシック" charset="0"/>
                <a:cs typeface="ＭＳ Ｐゴシック" charset="0"/>
              </a:rPr>
              <a:t>SOA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) based on </a:t>
            </a: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plug-and-play technology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to ensure also </a:t>
            </a:r>
            <a:r>
              <a:rPr lang="en-GB" sz="1800" b="1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interoperability</a:t>
            </a:r>
            <a:r>
              <a:rPr lang="en-GB" sz="18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sz="1800" dirty="0">
                <a:latin typeface="+mn-lt"/>
                <a:ea typeface="ＭＳ Ｐゴシック" charset="0"/>
                <a:cs typeface="ＭＳ Ｐゴシック" charset="0"/>
              </a:rPr>
              <a:t>between different systems </a:t>
            </a:r>
            <a:r>
              <a:rPr lang="en-GB" sz="2000" dirty="0">
                <a:latin typeface="+mn-lt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7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63325" y="392363"/>
            <a:ext cx="574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</a:rPr>
              <a:t>Putting users in the </a:t>
            </a:r>
            <a:r>
              <a:rPr lang="en-US" sz="2800" b="1" dirty="0" smtClean="0">
                <a:solidFill>
                  <a:srgbClr val="C00000"/>
                </a:solidFill>
              </a:rPr>
              <a:t>driver’s </a:t>
            </a:r>
            <a:r>
              <a:rPr lang="en-US" sz="2800" b="1" dirty="0">
                <a:solidFill>
                  <a:srgbClr val="C00000"/>
                </a:solidFill>
              </a:rPr>
              <a:t>seat</a:t>
            </a:r>
            <a:endParaRPr lang="en-GB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89500" y="1078863"/>
            <a:ext cx="7345363" cy="265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From “naked” data to tailored services and tools</a:t>
            </a:r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800" dirty="0" smtClean="0"/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From plain dissemination to Web 2.0 statistics (e.g. collaborative platforms, visualisation tools)</a:t>
            </a:r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800" dirty="0" smtClean="0"/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From data description to analytics based on Linked Open Data</a:t>
            </a:r>
          </a:p>
          <a:p>
            <a:pPr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defRPr/>
            </a:pPr>
            <a:endParaRPr lang="en-GB" sz="800" dirty="0" smtClean="0"/>
          </a:p>
          <a:p>
            <a:pPr marL="273050" indent="-273050" algn="just" defTabSz="914400" eaLnBrk="0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GB" sz="2300" dirty="0" smtClean="0"/>
              <a:t>Towards Open Data real time machine (impacts assessment and simulation)</a:t>
            </a:r>
            <a:endParaRPr lang="en-GB" sz="23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5" y="3856750"/>
            <a:ext cx="3338367" cy="23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60" y="3770601"/>
            <a:ext cx="4788434" cy="243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705860" y="6290253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25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00" y="504910"/>
            <a:ext cx="3298189" cy="341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Gruppo 4"/>
          <p:cNvGrpSpPr>
            <a:grpSpLocks/>
          </p:cNvGrpSpPr>
          <p:nvPr/>
        </p:nvGrpSpPr>
        <p:grpSpPr bwMode="auto">
          <a:xfrm>
            <a:off x="3695704" y="1801809"/>
            <a:ext cx="1317625" cy="1190625"/>
            <a:chOff x="3577273" y="1951038"/>
            <a:chExt cx="1316832" cy="1189930"/>
          </a:xfrm>
        </p:grpSpPr>
        <p:cxnSp>
          <p:nvCxnSpPr>
            <p:cNvPr id="129" name="Connettore 2 128"/>
            <p:cNvCxnSpPr/>
            <p:nvPr/>
          </p:nvCxnSpPr>
          <p:spPr>
            <a:xfrm flipH="1">
              <a:off x="4207132" y="1951038"/>
              <a:ext cx="4759" cy="2316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519" name="Gruppo 144"/>
            <p:cNvGrpSpPr>
              <a:grpSpLocks noChangeAspect="1"/>
            </p:cNvGrpSpPr>
            <p:nvPr/>
          </p:nvGrpSpPr>
          <p:grpSpPr bwMode="auto">
            <a:xfrm>
              <a:off x="3577273" y="2179419"/>
              <a:ext cx="1316832" cy="961549"/>
              <a:chOff x="3521075" y="3536950"/>
              <a:chExt cx="4389438" cy="3205163"/>
            </a:xfrm>
          </p:grpSpPr>
          <p:grpSp>
            <p:nvGrpSpPr>
              <p:cNvPr id="20520" name="Gruppo 145"/>
              <p:cNvGrpSpPr>
                <a:grpSpLocks/>
              </p:cNvGrpSpPr>
              <p:nvPr/>
            </p:nvGrpSpPr>
            <p:grpSpPr bwMode="auto">
              <a:xfrm>
                <a:off x="3521075" y="3536950"/>
                <a:ext cx="1393825" cy="3205163"/>
                <a:chOff x="3520569" y="3176488"/>
                <a:chExt cx="1393924" cy="3204840"/>
              </a:xfrm>
            </p:grpSpPr>
            <p:sp>
              <p:nvSpPr>
                <p:cNvPr id="156" name="Rettangolo arrotondato 155"/>
                <p:cNvSpPr/>
                <p:nvPr/>
              </p:nvSpPr>
              <p:spPr>
                <a:xfrm>
                  <a:off x="3520569" y="3176774"/>
                  <a:ext cx="1396256" cy="3204554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7" name="Ovale 156"/>
                <p:cNvSpPr>
                  <a:spLocks noChangeAspect="1"/>
                </p:cNvSpPr>
                <p:nvPr/>
              </p:nvSpPr>
              <p:spPr>
                <a:xfrm>
                  <a:off x="3705680" y="3420024"/>
                  <a:ext cx="951993" cy="94655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20521" name="Gruppo 146"/>
              <p:cNvGrpSpPr>
                <a:grpSpLocks/>
              </p:cNvGrpSpPr>
              <p:nvPr/>
            </p:nvGrpSpPr>
            <p:grpSpPr bwMode="auto">
              <a:xfrm>
                <a:off x="5003800" y="3536950"/>
                <a:ext cx="1393825" cy="3205163"/>
                <a:chOff x="5004048" y="3176488"/>
                <a:chExt cx="1393924" cy="3204840"/>
              </a:xfrm>
            </p:grpSpPr>
            <p:sp>
              <p:nvSpPr>
                <p:cNvPr id="154" name="Rettangolo arrotondato 153"/>
                <p:cNvSpPr/>
                <p:nvPr/>
              </p:nvSpPr>
              <p:spPr>
                <a:xfrm>
                  <a:off x="5002096" y="3176774"/>
                  <a:ext cx="1396256" cy="3204554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5" name="Ovale 154"/>
                <p:cNvSpPr>
                  <a:spLocks noChangeAspect="1"/>
                </p:cNvSpPr>
                <p:nvPr/>
              </p:nvSpPr>
              <p:spPr>
                <a:xfrm>
                  <a:off x="5155474" y="3420024"/>
                  <a:ext cx="946702" cy="94655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20522" name="Gruppo 147"/>
              <p:cNvGrpSpPr>
                <a:grpSpLocks/>
              </p:cNvGrpSpPr>
              <p:nvPr/>
            </p:nvGrpSpPr>
            <p:grpSpPr bwMode="auto">
              <a:xfrm>
                <a:off x="6516688" y="3536950"/>
                <a:ext cx="1393825" cy="3205163"/>
                <a:chOff x="6516216" y="3176488"/>
                <a:chExt cx="1393924" cy="3204840"/>
              </a:xfrm>
            </p:grpSpPr>
            <p:sp>
              <p:nvSpPr>
                <p:cNvPr id="152" name="Rettangolo arrotondato 151"/>
                <p:cNvSpPr/>
                <p:nvPr/>
              </p:nvSpPr>
              <p:spPr>
                <a:xfrm>
                  <a:off x="6513884" y="3176774"/>
                  <a:ext cx="1396256" cy="3204554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3" name="Ovale 152"/>
                <p:cNvSpPr>
                  <a:spLocks noChangeAspect="1"/>
                </p:cNvSpPr>
                <p:nvPr/>
              </p:nvSpPr>
              <p:spPr>
                <a:xfrm>
                  <a:off x="6767749" y="3420024"/>
                  <a:ext cx="946706" cy="946558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49" name="Freccia bidirezionale orizzontale 148"/>
              <p:cNvSpPr>
                <a:spLocks noChangeAspect="1"/>
              </p:cNvSpPr>
              <p:nvPr/>
            </p:nvSpPr>
            <p:spPr bwMode="auto">
              <a:xfrm>
                <a:off x="3764345" y="5229581"/>
                <a:ext cx="3924052" cy="428373"/>
              </a:xfrm>
              <a:prstGeom prst="left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0" name="Freccia bidirezionale orizzontale 149"/>
              <p:cNvSpPr>
                <a:spLocks noChangeAspect="1"/>
              </p:cNvSpPr>
              <p:nvPr/>
            </p:nvSpPr>
            <p:spPr bwMode="auto">
              <a:xfrm>
                <a:off x="3785499" y="5737284"/>
                <a:ext cx="3929342" cy="428373"/>
              </a:xfrm>
              <a:prstGeom prst="left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1" name="Freccia bidirezionale orizzontale 150"/>
              <p:cNvSpPr>
                <a:spLocks noChangeAspect="1"/>
              </p:cNvSpPr>
              <p:nvPr/>
            </p:nvSpPr>
            <p:spPr bwMode="auto">
              <a:xfrm>
                <a:off x="3780212" y="6239697"/>
                <a:ext cx="2157700" cy="428376"/>
              </a:xfrm>
              <a:prstGeom prst="left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20488" name="Gruppo 1"/>
          <p:cNvGrpSpPr>
            <a:grpSpLocks/>
          </p:cNvGrpSpPr>
          <p:nvPr/>
        </p:nvGrpSpPr>
        <p:grpSpPr bwMode="auto">
          <a:xfrm>
            <a:off x="6211888" y="866629"/>
            <a:ext cx="1323975" cy="822325"/>
            <a:chOff x="4211638" y="1047750"/>
            <a:chExt cx="1323976" cy="822325"/>
          </a:xfrm>
        </p:grpSpPr>
        <p:sp>
          <p:nvSpPr>
            <p:cNvPr id="79" name="Triangolo isoscele 78"/>
            <p:cNvSpPr/>
            <p:nvPr/>
          </p:nvSpPr>
          <p:spPr bwMode="auto">
            <a:xfrm>
              <a:off x="4795838" y="1476375"/>
              <a:ext cx="47625" cy="49212"/>
            </a:xfrm>
            <a:prstGeom prst="triangle">
              <a:avLst>
                <a:gd name="adj" fmla="val 10000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0" name="Forma a L 79"/>
            <p:cNvSpPr/>
            <p:nvPr/>
          </p:nvSpPr>
          <p:spPr bwMode="auto">
            <a:xfrm rot="5400000">
              <a:off x="4919664" y="1430337"/>
              <a:ext cx="192087" cy="284163"/>
            </a:xfrm>
            <a:prstGeom prst="corner">
              <a:avLst>
                <a:gd name="adj1" fmla="val 16120"/>
                <a:gd name="adj2" fmla="val 1611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2" name="Triangolo isoscele 81"/>
            <p:cNvSpPr/>
            <p:nvPr/>
          </p:nvSpPr>
          <p:spPr bwMode="auto">
            <a:xfrm>
              <a:off x="4981576" y="1246187"/>
              <a:ext cx="49213" cy="49213"/>
            </a:xfrm>
            <a:prstGeom prst="triangle">
              <a:avLst>
                <a:gd name="adj" fmla="val 10000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5" name="Forma a L 84"/>
            <p:cNvSpPr/>
            <p:nvPr/>
          </p:nvSpPr>
          <p:spPr bwMode="auto">
            <a:xfrm rot="5400000">
              <a:off x="5106989" y="1198562"/>
              <a:ext cx="190500" cy="285750"/>
            </a:xfrm>
            <a:prstGeom prst="corner">
              <a:avLst>
                <a:gd name="adj1" fmla="val 16120"/>
                <a:gd name="adj2" fmla="val 1611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94" name="Forma a L 93"/>
            <p:cNvSpPr/>
            <p:nvPr/>
          </p:nvSpPr>
          <p:spPr bwMode="auto">
            <a:xfrm rot="5400000">
              <a:off x="4764088" y="1646237"/>
              <a:ext cx="171450" cy="276225"/>
            </a:xfrm>
            <a:prstGeom prst="corner">
              <a:avLst>
                <a:gd name="adj1" fmla="val 16120"/>
                <a:gd name="adj2" fmla="val 1611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98" name="Triangolo isoscele 97"/>
            <p:cNvSpPr/>
            <p:nvPr/>
          </p:nvSpPr>
          <p:spPr bwMode="auto">
            <a:xfrm>
              <a:off x="4643438" y="1698625"/>
              <a:ext cx="49212" cy="49212"/>
            </a:xfrm>
            <a:prstGeom prst="triangle">
              <a:avLst>
                <a:gd name="adj" fmla="val 10000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99" name="Triangolo isoscele 98"/>
            <p:cNvSpPr/>
            <p:nvPr/>
          </p:nvSpPr>
          <p:spPr bwMode="auto">
            <a:xfrm>
              <a:off x="5173664" y="1047750"/>
              <a:ext cx="47625" cy="49212"/>
            </a:xfrm>
            <a:prstGeom prst="triangle">
              <a:avLst>
                <a:gd name="adj" fmla="val 10000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00" name="Forma a L 99"/>
            <p:cNvSpPr/>
            <p:nvPr/>
          </p:nvSpPr>
          <p:spPr bwMode="auto">
            <a:xfrm rot="5400000">
              <a:off x="5307808" y="991393"/>
              <a:ext cx="171450" cy="284163"/>
            </a:xfrm>
            <a:prstGeom prst="corner">
              <a:avLst>
                <a:gd name="adj1" fmla="val 16120"/>
                <a:gd name="adj2" fmla="val 16110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cxnSp>
          <p:nvCxnSpPr>
            <p:cNvPr id="12" name="Connettore 2 11"/>
            <p:cNvCxnSpPr/>
            <p:nvPr/>
          </p:nvCxnSpPr>
          <p:spPr>
            <a:xfrm>
              <a:off x="4211638" y="1447800"/>
              <a:ext cx="457200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3" name="Connettore 2 12"/>
          <p:cNvCxnSpPr/>
          <p:nvPr/>
        </p:nvCxnSpPr>
        <p:spPr bwMode="auto">
          <a:xfrm flipH="1">
            <a:off x="2259013" y="1195388"/>
            <a:ext cx="471487" cy="158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0" name="Group 115"/>
          <p:cNvGrpSpPr>
            <a:grpSpLocks/>
          </p:cNvGrpSpPr>
          <p:nvPr/>
        </p:nvGrpSpPr>
        <p:grpSpPr bwMode="auto">
          <a:xfrm>
            <a:off x="2809875" y="853640"/>
            <a:ext cx="3335338" cy="854075"/>
            <a:chOff x="1338" y="656"/>
            <a:chExt cx="1678" cy="279"/>
          </a:xfrm>
        </p:grpSpPr>
        <p:pic>
          <p:nvPicPr>
            <p:cNvPr id="20507" name="Picture 1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" y="656"/>
              <a:ext cx="16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8" name="Rectangle 117"/>
            <p:cNvSpPr>
              <a:spLocks noChangeArrowheads="1"/>
            </p:cNvSpPr>
            <p:nvPr/>
          </p:nvSpPr>
          <p:spPr bwMode="auto">
            <a:xfrm>
              <a:off x="1338" y="663"/>
              <a:ext cx="1678" cy="2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it-IT"/>
            </a:p>
          </p:txBody>
        </p:sp>
      </p:grpSp>
      <p:sp>
        <p:nvSpPr>
          <p:cNvPr id="72" name="Segnaposto contenuto 2"/>
          <p:cNvSpPr txBox="1">
            <a:spLocks/>
          </p:cNvSpPr>
          <p:nvPr/>
        </p:nvSpPr>
        <p:spPr bwMode="auto">
          <a:xfrm>
            <a:off x="5882186" y="3986125"/>
            <a:ext cx="3189656" cy="149772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/>
              <a:t>Availability of a set of functions to improve </a:t>
            </a:r>
            <a:r>
              <a:rPr lang="en-GB" sz="2000" b="1" dirty="0" smtClean="0">
                <a:solidFill>
                  <a:srgbClr val="C00000"/>
                </a:solidFill>
              </a:rPr>
              <a:t>data surfing</a:t>
            </a:r>
            <a:endParaRPr lang="en-GB" sz="2000" dirty="0"/>
          </a:p>
        </p:txBody>
      </p:sp>
      <p:sp>
        <p:nvSpPr>
          <p:cNvPr id="73" name="Segnaposto contenuto 2"/>
          <p:cNvSpPr txBox="1">
            <a:spLocks/>
          </p:cNvSpPr>
          <p:nvPr/>
        </p:nvSpPr>
        <p:spPr bwMode="auto">
          <a:xfrm>
            <a:off x="111699" y="2282968"/>
            <a:ext cx="2701925" cy="4314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cs typeface="Arial" panose="020B0604020202020204" pitchFamily="34" charset="0"/>
              </a:rPr>
              <a:t>Implementation of a </a:t>
            </a:r>
            <a:r>
              <a:rPr lang="en-GB" sz="2000" b="1" u="sng" dirty="0" smtClean="0">
                <a:solidFill>
                  <a:srgbClr val="C00000"/>
                </a:solidFill>
                <a:cs typeface="Arial" panose="020B0604020202020204" pitchFamily="34" charset="0"/>
              </a:rPr>
              <a:t>Single</a:t>
            </a:r>
            <a:r>
              <a:rPr lang="en-GB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GB" sz="2000" b="1" u="sng" dirty="0" smtClean="0">
                <a:solidFill>
                  <a:srgbClr val="C00000"/>
                </a:solidFill>
                <a:cs typeface="Arial" panose="020B0604020202020204" pitchFamily="34" charset="0"/>
              </a:rPr>
              <a:t>Dissemination</a:t>
            </a:r>
            <a:r>
              <a:rPr lang="en-GB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GB" sz="2000" b="1" u="sng" dirty="0" smtClean="0">
                <a:solidFill>
                  <a:srgbClr val="C00000"/>
                </a:solidFill>
                <a:cs typeface="Arial" panose="020B0604020202020204" pitchFamily="34" charset="0"/>
              </a:rPr>
              <a:t>System where: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sz="2000" dirty="0" smtClean="0">
                <a:cs typeface="Arial" panose="020B0604020202020204" pitchFamily="34" charset="0"/>
              </a:rPr>
              <a:t> </a:t>
            </a:r>
            <a:r>
              <a:rPr lang="en-GB" sz="2000" u="sng" dirty="0" smtClean="0">
                <a:solidFill>
                  <a:srgbClr val="C00000"/>
                </a:solidFill>
                <a:cs typeface="Arial" panose="020B0604020202020204" pitchFamily="34" charset="0"/>
              </a:rPr>
              <a:t>all</a:t>
            </a:r>
            <a:r>
              <a:rPr lang="en-GB" sz="2000" dirty="0" smtClean="0">
                <a:cs typeface="Arial" panose="020B0604020202020204" pitchFamily="34" charset="0"/>
              </a:rPr>
              <a:t> Istat data are uploaded; 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sz="2000" dirty="0" smtClean="0">
                <a:cs typeface="Arial" panose="020B0604020202020204" pitchFamily="34" charset="0"/>
              </a:rPr>
              <a:t>there is </a:t>
            </a:r>
            <a:r>
              <a:rPr lang="en-GB" sz="2000" u="sng" dirty="0" smtClean="0">
                <a:solidFill>
                  <a:srgbClr val="C00000"/>
                </a:solidFill>
                <a:cs typeface="Arial" panose="020B0604020202020204" pitchFamily="34" charset="0"/>
              </a:rPr>
              <a:t>constant</a:t>
            </a:r>
            <a:r>
              <a:rPr lang="en-GB" sz="2000" dirty="0">
                <a:cs typeface="Arial" panose="020B0604020202020204" pitchFamily="34" charset="0"/>
              </a:rPr>
              <a:t> </a:t>
            </a:r>
            <a:r>
              <a:rPr lang="en-GB" sz="2000" dirty="0" smtClean="0">
                <a:cs typeface="Arial" panose="020B0604020202020204" pitchFamily="34" charset="0"/>
              </a:rPr>
              <a:t>interaction with users;</a:t>
            </a:r>
            <a:endParaRPr lang="en-GB" sz="2000" u="sng" dirty="0" smtClean="0"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GB" sz="2000" dirty="0" smtClean="0">
                <a:cs typeface="Arial" panose="020B0604020202020204" pitchFamily="34" charset="0"/>
              </a:rPr>
              <a:t>a </a:t>
            </a:r>
            <a:r>
              <a:rPr lang="en-GB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continuous process of improvement  </a:t>
            </a:r>
            <a:r>
              <a:rPr lang="en-GB" sz="2000" dirty="0" smtClean="0">
                <a:cs typeface="Arial" panose="020B0604020202020204" pitchFamily="34" charset="0"/>
              </a:rPr>
              <a:t>exists</a:t>
            </a:r>
            <a:endParaRPr lang="en-GB" sz="20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5" name="Rettangolo 7"/>
          <p:cNvSpPr>
            <a:spLocks noChangeArrowheads="1"/>
          </p:cNvSpPr>
          <p:nvPr/>
        </p:nvSpPr>
        <p:spPr bwMode="auto">
          <a:xfrm>
            <a:off x="234950" y="363538"/>
            <a:ext cx="838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it-IT" sz="2800" b="1" dirty="0" smtClean="0">
                <a:solidFill>
                  <a:srgbClr val="C00000"/>
                </a:solidFill>
                <a:latin typeface="+mn-lt"/>
              </a:rPr>
              <a:t>I.Stat – The </a:t>
            </a:r>
            <a:r>
              <a:rPr lang="en-GB" altLang="it-IT" sz="2800" b="1" dirty="0" err="1">
                <a:solidFill>
                  <a:srgbClr val="C00000"/>
                </a:solidFill>
                <a:latin typeface="+mn-lt"/>
              </a:rPr>
              <a:t>m</a:t>
            </a:r>
            <a:r>
              <a:rPr lang="en-GB" altLang="it-IT" sz="2800" b="1" dirty="0" err="1" smtClean="0">
                <a:solidFill>
                  <a:srgbClr val="C00000"/>
                </a:solidFill>
                <a:latin typeface="+mn-lt"/>
              </a:rPr>
              <a:t>acrodata</a:t>
            </a:r>
            <a:r>
              <a:rPr lang="en-GB" altLang="it-IT" sz="2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altLang="it-IT" sz="2800" b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GB" altLang="it-IT" sz="2800" b="1" dirty="0" smtClean="0">
                <a:solidFill>
                  <a:srgbClr val="C00000"/>
                </a:solidFill>
                <a:latin typeface="+mn-lt"/>
              </a:rPr>
              <a:t>issemination </a:t>
            </a:r>
            <a:r>
              <a:rPr lang="en-GB" altLang="it-IT" sz="2800" b="1" dirty="0">
                <a:solidFill>
                  <a:srgbClr val="C00000"/>
                </a:solidFill>
                <a:latin typeface="+mn-lt"/>
              </a:rPr>
              <a:t>s</a:t>
            </a:r>
            <a:r>
              <a:rPr lang="en-GB" altLang="it-IT" sz="2800" b="1" dirty="0" smtClean="0">
                <a:solidFill>
                  <a:srgbClr val="C00000"/>
                </a:solidFill>
                <a:latin typeface="+mn-lt"/>
              </a:rPr>
              <a:t>ystem </a:t>
            </a:r>
            <a:endParaRPr lang="en-GB" altLang="it-IT" sz="2800" b="1" i="1" dirty="0" smtClean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1" y="856960"/>
            <a:ext cx="1981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3045114" y="3173634"/>
            <a:ext cx="2720119" cy="2002223"/>
          </a:xfrm>
          <a:prstGeom prst="round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GB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/>
              <a:t>Data are available by </a:t>
            </a:r>
            <a:r>
              <a:rPr lang="en-GB" sz="2000" b="1" dirty="0" smtClean="0">
                <a:solidFill>
                  <a:schemeClr val="bg1"/>
                </a:solidFill>
              </a:rPr>
              <a:t>thematic area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 smtClean="0"/>
              <a:t>and not by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 smtClean="0">
                <a:solidFill>
                  <a:schemeClr val="bg1"/>
                </a:solidFill>
              </a:rPr>
              <a:t>statistical production process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9" name="Rettangolo 4"/>
          <p:cNvSpPr>
            <a:spLocks noChangeArrowheads="1"/>
          </p:cNvSpPr>
          <p:nvPr/>
        </p:nvSpPr>
        <p:spPr bwMode="auto">
          <a:xfrm>
            <a:off x="2829752" y="6290252"/>
            <a:ext cx="4044270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t-IT" sz="1000" b="1" dirty="0" smtClean="0">
                <a:solidFill>
                  <a:srgbClr val="000000"/>
                </a:solidFill>
                <a:ea typeface="ＭＳ Ｐゴシック" pitchFamily="34" charset="-128"/>
              </a:rPr>
              <a:t>Emanuele Baldacci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– Riva del Garda, Italy, October 19</a:t>
            </a:r>
            <a:r>
              <a:rPr lang="en-GB" altLang="it-IT" sz="1000" baseline="30000" dirty="0" smtClean="0">
                <a:solidFill>
                  <a:srgbClr val="000000"/>
                </a:solidFill>
                <a:ea typeface="ＭＳ Ｐゴシック" pitchFamily="34" charset="-128"/>
              </a:rPr>
              <a:t>th</a:t>
            </a:r>
            <a:r>
              <a:rPr lang="en-GB" altLang="it-IT" sz="10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altLang="it-IT" sz="1000" dirty="0" smtClean="0">
                <a:solidFill>
                  <a:srgbClr val="000000"/>
                </a:solidFill>
                <a:ea typeface="ＭＳ Ｐゴシック" pitchFamily="34" charset="-128"/>
              </a:rPr>
              <a:t>2014 </a:t>
            </a:r>
            <a:endParaRPr lang="en-GB" altLang="it-IT" sz="1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946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1103</Words>
  <Application>Microsoft Office PowerPoint</Application>
  <PresentationFormat>Presentazione su schermo (4:3)</PresentationFormat>
  <Paragraphs>213</Paragraphs>
  <Slides>20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SDMX-based Dissemination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Istat</dc:creator>
  <cp:lastModifiedBy>Nadia Mignolli</cp:lastModifiedBy>
  <cp:revision>478</cp:revision>
  <cp:lastPrinted>2013-03-19T15:41:46Z</cp:lastPrinted>
  <dcterms:created xsi:type="dcterms:W3CDTF">2012-12-11T11:00:35Z</dcterms:created>
  <dcterms:modified xsi:type="dcterms:W3CDTF">2014-10-17T17:26:26Z</dcterms:modified>
</cp:coreProperties>
</file>