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81" r:id="rId3"/>
    <p:sldId id="262" r:id="rId4"/>
    <p:sldId id="278" r:id="rId5"/>
    <p:sldId id="274" r:id="rId6"/>
    <p:sldId id="279" r:id="rId7"/>
    <p:sldId id="263" r:id="rId8"/>
    <p:sldId id="257" r:id="rId9"/>
    <p:sldId id="259" r:id="rId10"/>
    <p:sldId id="260" r:id="rId11"/>
    <p:sldId id="265" r:id="rId12"/>
    <p:sldId id="264" r:id="rId13"/>
    <p:sldId id="266" r:id="rId14"/>
    <p:sldId id="267" r:id="rId15"/>
    <p:sldId id="268" r:id="rId16"/>
    <p:sldId id="269" r:id="rId17"/>
    <p:sldId id="270" r:id="rId18"/>
    <p:sldId id="271" r:id="rId19"/>
    <p:sldId id="272" r:id="rId20"/>
    <p:sldId id="273" r:id="rId21"/>
    <p:sldId id="276" r:id="rId22"/>
    <p:sldId id="258" r:id="rId23"/>
    <p:sldId id="280" r:id="rId24"/>
    <p:sldId id="277" r:id="rId2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tair McN Hamilton" initials="AM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410" autoAdjust="0"/>
  </p:normalViewPr>
  <p:slideViewPr>
    <p:cSldViewPr>
      <p:cViewPr varScale="1">
        <p:scale>
          <a:sx n="60" d="100"/>
          <a:sy n="60" d="100"/>
        </p:scale>
        <p:origin x="-14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8001BB2-3AE9-4F7A-90FF-1682688BD339}" type="datetimeFigureOut">
              <a:rPr lang="en-AU" smtClean="0"/>
              <a:t>18/10/2013</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669FECD-6489-4E20-A432-374232C61D5D}" type="slidenum">
              <a:rPr lang="en-AU" smtClean="0"/>
              <a:t>‹#›</a:t>
            </a:fld>
            <a:endParaRPr lang="en-AU"/>
          </a:p>
        </p:txBody>
      </p:sp>
    </p:spTree>
    <p:extLst>
      <p:ext uri="{BB962C8B-B14F-4D97-AF65-F5344CB8AC3E}">
        <p14:creationId xmlns:p14="http://schemas.microsoft.com/office/powerpoint/2010/main" val="2446415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6066622-B8FC-4DA8-B64C-0C5C92D3EC8C}" type="datetimeFigureOut">
              <a:rPr lang="en-AU" smtClean="0"/>
              <a:t>18/10/2013</a:t>
            </a:fld>
            <a:endParaRPr lang="en-AU"/>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A52CCA7-E302-4C16-8ECA-C86A96028FEF}" type="slidenum">
              <a:rPr lang="en-AU" smtClean="0"/>
              <a:t>‹#›</a:t>
            </a:fld>
            <a:endParaRPr lang="en-AU"/>
          </a:p>
        </p:txBody>
      </p:sp>
    </p:spTree>
    <p:extLst>
      <p:ext uri="{BB962C8B-B14F-4D97-AF65-F5344CB8AC3E}">
        <p14:creationId xmlns:p14="http://schemas.microsoft.com/office/powerpoint/2010/main" val="409257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A52CCA7-E302-4C16-8ECA-C86A96028FEF}" type="slidenum">
              <a:rPr lang="en-AU" smtClean="0"/>
              <a:t>1</a:t>
            </a:fld>
            <a:endParaRPr lang="en-AU"/>
          </a:p>
        </p:txBody>
      </p:sp>
    </p:spTree>
    <p:extLst>
      <p:ext uri="{BB962C8B-B14F-4D97-AF65-F5344CB8AC3E}">
        <p14:creationId xmlns:p14="http://schemas.microsoft.com/office/powerpoint/2010/main" val="128439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11</a:t>
            </a:fld>
            <a:endParaRPr lang="en-AU"/>
          </a:p>
        </p:txBody>
      </p:sp>
    </p:spTree>
    <p:extLst>
      <p:ext uri="{BB962C8B-B14F-4D97-AF65-F5344CB8AC3E}">
        <p14:creationId xmlns:p14="http://schemas.microsoft.com/office/powerpoint/2010/main" val="358070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12</a:t>
            </a:fld>
            <a:endParaRPr lang="en-AU"/>
          </a:p>
        </p:txBody>
      </p:sp>
    </p:spTree>
    <p:extLst>
      <p:ext uri="{BB962C8B-B14F-4D97-AF65-F5344CB8AC3E}">
        <p14:creationId xmlns:p14="http://schemas.microsoft.com/office/powerpoint/2010/main" val="223088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13</a:t>
            </a:fld>
            <a:endParaRPr lang="en-AU"/>
          </a:p>
        </p:txBody>
      </p:sp>
    </p:spTree>
    <p:extLst>
      <p:ext uri="{BB962C8B-B14F-4D97-AF65-F5344CB8AC3E}">
        <p14:creationId xmlns:p14="http://schemas.microsoft.com/office/powerpoint/2010/main" val="423751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14</a:t>
            </a:fld>
            <a:endParaRPr lang="en-AU"/>
          </a:p>
        </p:txBody>
      </p:sp>
    </p:spTree>
    <p:extLst>
      <p:ext uri="{BB962C8B-B14F-4D97-AF65-F5344CB8AC3E}">
        <p14:creationId xmlns:p14="http://schemas.microsoft.com/office/powerpoint/2010/main" val="391915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15</a:t>
            </a:fld>
            <a:endParaRPr lang="en-AU"/>
          </a:p>
        </p:txBody>
      </p:sp>
    </p:spTree>
    <p:extLst>
      <p:ext uri="{BB962C8B-B14F-4D97-AF65-F5344CB8AC3E}">
        <p14:creationId xmlns:p14="http://schemas.microsoft.com/office/powerpoint/2010/main" val="295876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16</a:t>
            </a:fld>
            <a:endParaRPr lang="en-AU"/>
          </a:p>
        </p:txBody>
      </p:sp>
    </p:spTree>
    <p:extLst>
      <p:ext uri="{BB962C8B-B14F-4D97-AF65-F5344CB8AC3E}">
        <p14:creationId xmlns:p14="http://schemas.microsoft.com/office/powerpoint/2010/main" val="4029903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17</a:t>
            </a:fld>
            <a:endParaRPr lang="en-AU"/>
          </a:p>
        </p:txBody>
      </p:sp>
    </p:spTree>
    <p:extLst>
      <p:ext uri="{BB962C8B-B14F-4D97-AF65-F5344CB8AC3E}">
        <p14:creationId xmlns:p14="http://schemas.microsoft.com/office/powerpoint/2010/main" val="4304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18</a:t>
            </a:fld>
            <a:endParaRPr lang="en-AU"/>
          </a:p>
        </p:txBody>
      </p:sp>
    </p:spTree>
    <p:extLst>
      <p:ext uri="{BB962C8B-B14F-4D97-AF65-F5344CB8AC3E}">
        <p14:creationId xmlns:p14="http://schemas.microsoft.com/office/powerpoint/2010/main" val="893545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19</a:t>
            </a:fld>
            <a:endParaRPr lang="en-AU"/>
          </a:p>
        </p:txBody>
      </p:sp>
    </p:spTree>
    <p:extLst>
      <p:ext uri="{BB962C8B-B14F-4D97-AF65-F5344CB8AC3E}">
        <p14:creationId xmlns:p14="http://schemas.microsoft.com/office/powerpoint/2010/main" val="3823373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20</a:t>
            </a:fld>
            <a:endParaRPr lang="en-AU"/>
          </a:p>
        </p:txBody>
      </p:sp>
    </p:spTree>
    <p:extLst>
      <p:ext uri="{BB962C8B-B14F-4D97-AF65-F5344CB8AC3E}">
        <p14:creationId xmlns:p14="http://schemas.microsoft.com/office/powerpoint/2010/main" val="406341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3</a:t>
            </a:fld>
            <a:endParaRPr lang="en-AU"/>
          </a:p>
        </p:txBody>
      </p:sp>
    </p:spTree>
    <p:extLst>
      <p:ext uri="{BB962C8B-B14F-4D97-AF65-F5344CB8AC3E}">
        <p14:creationId xmlns:p14="http://schemas.microsoft.com/office/powerpoint/2010/main" val="3081032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21</a:t>
            </a:fld>
            <a:endParaRPr lang="en-AU"/>
          </a:p>
        </p:txBody>
      </p:sp>
    </p:spTree>
    <p:extLst>
      <p:ext uri="{BB962C8B-B14F-4D97-AF65-F5344CB8AC3E}">
        <p14:creationId xmlns:p14="http://schemas.microsoft.com/office/powerpoint/2010/main" val="1010806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22</a:t>
            </a:fld>
            <a:endParaRPr lang="en-AU"/>
          </a:p>
        </p:txBody>
      </p:sp>
    </p:spTree>
    <p:extLst>
      <p:ext uri="{BB962C8B-B14F-4D97-AF65-F5344CB8AC3E}">
        <p14:creationId xmlns:p14="http://schemas.microsoft.com/office/powerpoint/2010/main" val="3927494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23</a:t>
            </a:fld>
            <a:endParaRPr lang="en-AU"/>
          </a:p>
        </p:txBody>
      </p:sp>
    </p:spTree>
    <p:extLst>
      <p:ext uri="{BB962C8B-B14F-4D97-AF65-F5344CB8AC3E}">
        <p14:creationId xmlns:p14="http://schemas.microsoft.com/office/powerpoint/2010/main" val="97827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24</a:t>
            </a:fld>
            <a:endParaRPr lang="en-AU"/>
          </a:p>
        </p:txBody>
      </p:sp>
    </p:spTree>
    <p:extLst>
      <p:ext uri="{BB962C8B-B14F-4D97-AF65-F5344CB8AC3E}">
        <p14:creationId xmlns:p14="http://schemas.microsoft.com/office/powerpoint/2010/main" val="151234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 two principles</a:t>
            </a:r>
            <a:r>
              <a:rPr lang="en-AU" baseline="0" dirty="0" smtClean="0"/>
              <a:t> are from the set of 10 Fundamental Principles of Official Statistics published by the UN.</a:t>
            </a:r>
            <a:endParaRPr lang="en-AU" dirty="0" smtClean="0"/>
          </a:p>
          <a:p>
            <a:endParaRPr lang="en-AU" dirty="0" smtClean="0"/>
          </a:p>
          <a:p>
            <a:r>
              <a:rPr lang="en-AU" dirty="0" smtClean="0"/>
              <a:t>In summary, producers of official statistics need to have well defined sources from which the inputs to the statistics we produce</a:t>
            </a:r>
            <a:r>
              <a:rPr lang="en-AU" baseline="0" dirty="0" smtClean="0"/>
              <a:t> </a:t>
            </a:r>
            <a:r>
              <a:rPr lang="en-AU" dirty="0" smtClean="0"/>
              <a:t>are drawn.  We also need to have well defined and sound methods for transforming those inputs to</a:t>
            </a:r>
            <a:r>
              <a:rPr lang="en-AU" baseline="0" dirty="0" smtClean="0"/>
              <a:t> conceptually sound, consistent and useable statistics that we disseminate.</a:t>
            </a:r>
          </a:p>
          <a:p>
            <a:endParaRPr lang="en-AU" baseline="0" dirty="0" smtClean="0"/>
          </a:p>
          <a:p>
            <a:r>
              <a:rPr lang="en-AU" baseline="0" dirty="0" smtClean="0"/>
              <a:t>Not only do our sources and methods needs to be sound, they must be transparent to those who rely on the statistics we produce.  This is why CSMs must not only provide the basis for the work of statisticians within the ABS when producing the statistics but the CSMs themselves must also be published. </a:t>
            </a:r>
            <a:endParaRPr lang="en-AU" dirty="0"/>
          </a:p>
        </p:txBody>
      </p:sp>
      <p:sp>
        <p:nvSpPr>
          <p:cNvPr id="4" name="Slide Number Placeholder 3"/>
          <p:cNvSpPr>
            <a:spLocks noGrp="1"/>
          </p:cNvSpPr>
          <p:nvPr>
            <p:ph type="sldNum" sz="quarter" idx="10"/>
          </p:nvPr>
        </p:nvSpPr>
        <p:spPr/>
        <p:txBody>
          <a:bodyPr/>
          <a:lstStyle/>
          <a:p>
            <a:fld id="{DA52CCA7-E302-4C16-8ECA-C86A96028FEF}" type="slidenum">
              <a:rPr lang="en-AU" smtClean="0"/>
              <a:t>4</a:t>
            </a:fld>
            <a:endParaRPr lang="en-AU"/>
          </a:p>
        </p:txBody>
      </p:sp>
    </p:spTree>
    <p:extLst>
      <p:ext uri="{BB962C8B-B14F-4D97-AF65-F5344CB8AC3E}">
        <p14:creationId xmlns:p14="http://schemas.microsoft.com/office/powerpoint/2010/main" val="180791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A52CCA7-E302-4C16-8ECA-C86A96028FEF}" type="slidenum">
              <a:rPr lang="en-AU" smtClean="0"/>
              <a:t>5</a:t>
            </a:fld>
            <a:endParaRPr lang="en-AU"/>
          </a:p>
        </p:txBody>
      </p:sp>
    </p:spTree>
    <p:extLst>
      <p:ext uri="{BB962C8B-B14F-4D97-AF65-F5344CB8AC3E}">
        <p14:creationId xmlns:p14="http://schemas.microsoft.com/office/powerpoint/2010/main" val="30395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a:t>
            </a:r>
            <a:r>
              <a:rPr lang="en-AU" baseline="0" dirty="0" smtClean="0"/>
              <a:t> is very clear from the UN principles that sources and methods need to be described – but what do we mean when referring to “Concepts” as the “C” within CSM?</a:t>
            </a:r>
          </a:p>
          <a:p>
            <a:endParaRPr lang="en-AU" baseline="0" dirty="0" smtClean="0"/>
          </a:p>
          <a:p>
            <a:r>
              <a:rPr lang="en-AU" baseline="0" dirty="0" smtClean="0"/>
              <a:t>Methods and Sources in the ontology are also “concepts”, but the “C” in CSM refers to documenting Statistical Concepts found within Statistical [Concept] Frameworks that define a statistical model of a “real world” domain. </a:t>
            </a:r>
          </a:p>
          <a:p>
            <a:endParaRPr lang="en-AU" baseline="0" dirty="0" smtClean="0"/>
          </a:p>
          <a:p>
            <a:r>
              <a:rPr lang="en-AU" baseline="0" dirty="0" smtClean="0"/>
              <a:t>Conceptual frameworks underpin the official statistics that are produced. </a:t>
            </a:r>
          </a:p>
          <a:p>
            <a:endParaRPr lang="en-AU" baseline="0" dirty="0" smtClean="0"/>
          </a:p>
          <a:p>
            <a:r>
              <a:rPr lang="en-AU" baseline="0" dirty="0" smtClean="0"/>
              <a:t>Users of the statistics need to know how the statistics that are actually disseminated relate to relevant conceptual frameworks</a:t>
            </a:r>
          </a:p>
          <a:p>
            <a:pPr marL="171450" indent="-171450">
              <a:buFont typeface="Arial" panose="020B0604020202020204" pitchFamily="34" charset="0"/>
              <a:buChar char="•"/>
            </a:pPr>
            <a:r>
              <a:rPr lang="en-AU" baseline="0" dirty="0" smtClean="0"/>
              <a:t>to support their analysis and application of the statistics, and</a:t>
            </a:r>
          </a:p>
          <a:p>
            <a:pPr marL="171450" indent="-171450">
              <a:buFont typeface="Arial" panose="020B0604020202020204" pitchFamily="34" charset="0"/>
              <a:buChar char="•"/>
            </a:pPr>
            <a:r>
              <a:rPr lang="en-AU" baseline="0" dirty="0" smtClean="0"/>
              <a:t>to allow them – on an informed basis - to compare, and integrate, the current statistics with statistics from other sources (including national accounts statistics published previously by the ABS)    </a:t>
            </a:r>
            <a:endParaRPr lang="en-AU" dirty="0"/>
          </a:p>
        </p:txBody>
      </p:sp>
      <p:sp>
        <p:nvSpPr>
          <p:cNvPr id="4" name="Slide Number Placeholder 3"/>
          <p:cNvSpPr>
            <a:spLocks noGrp="1"/>
          </p:cNvSpPr>
          <p:nvPr>
            <p:ph type="sldNum" sz="quarter" idx="10"/>
          </p:nvPr>
        </p:nvSpPr>
        <p:spPr/>
        <p:txBody>
          <a:bodyPr/>
          <a:lstStyle/>
          <a:p>
            <a:fld id="{DA52CCA7-E302-4C16-8ECA-C86A96028FEF}" type="slidenum">
              <a:rPr lang="en-AU" smtClean="0"/>
              <a:t>6</a:t>
            </a:fld>
            <a:endParaRPr lang="en-AU"/>
          </a:p>
        </p:txBody>
      </p:sp>
    </p:spTree>
    <p:extLst>
      <p:ext uri="{BB962C8B-B14F-4D97-AF65-F5344CB8AC3E}">
        <p14:creationId xmlns:p14="http://schemas.microsoft.com/office/powerpoint/2010/main" val="400669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7</a:t>
            </a:fld>
            <a:endParaRPr lang="en-AU"/>
          </a:p>
        </p:txBody>
      </p:sp>
    </p:spTree>
    <p:extLst>
      <p:ext uri="{BB962C8B-B14F-4D97-AF65-F5344CB8AC3E}">
        <p14:creationId xmlns:p14="http://schemas.microsoft.com/office/powerpoint/2010/main" val="397822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A52CCA7-E302-4C16-8ECA-C86A96028FEF}" type="slidenum">
              <a:rPr lang="en-AU" smtClean="0"/>
              <a:t>8</a:t>
            </a:fld>
            <a:endParaRPr lang="en-AU"/>
          </a:p>
        </p:txBody>
      </p:sp>
    </p:spTree>
    <p:extLst>
      <p:ext uri="{BB962C8B-B14F-4D97-AF65-F5344CB8AC3E}">
        <p14:creationId xmlns:p14="http://schemas.microsoft.com/office/powerpoint/2010/main" val="131068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B9D5F6-DD8D-408D-A4FD-8393A89068DF}" type="slidenum">
              <a:rPr lang="en-AU"/>
              <a:pPr/>
              <a:t>9</a:t>
            </a:fld>
            <a:endParaRPr lang="en-AU"/>
          </a:p>
        </p:txBody>
      </p:sp>
      <p:sp>
        <p:nvSpPr>
          <p:cNvPr id="18433" name="Rectangle 1"/>
          <p:cNvSpPr txBox="1">
            <a:spLocks noGrp="1" noRot="1" noChangeAspect="1" noChangeArrowheads="1"/>
          </p:cNvSpPr>
          <p:nvPr>
            <p:ph type="sldImg"/>
          </p:nvPr>
        </p:nvSpPr>
        <p:spPr bwMode="auto">
          <a:xfrm>
            <a:off x="917575" y="754063"/>
            <a:ext cx="4960938" cy="37211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79482" y="4714970"/>
            <a:ext cx="5438711" cy="43833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6993CC-91D1-48E5-8A71-B8F1773A62DB}" type="slidenum">
              <a:rPr lang="en-AU"/>
              <a:pPr/>
              <a:t>10</a:t>
            </a:fld>
            <a:endParaRPr lang="en-AU"/>
          </a:p>
        </p:txBody>
      </p:sp>
      <p:sp>
        <p:nvSpPr>
          <p:cNvPr id="19457" name="Rectangle 1"/>
          <p:cNvSpPr txBox="1">
            <a:spLocks noGrp="1" noRot="1" noChangeAspect="1" noChangeArrowheads="1"/>
          </p:cNvSpPr>
          <p:nvPr>
            <p:ph type="sldImg"/>
          </p:nvPr>
        </p:nvSpPr>
        <p:spPr bwMode="auto">
          <a:xfrm>
            <a:off x="917575" y="754063"/>
            <a:ext cx="4960938" cy="37211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79482" y="4714970"/>
            <a:ext cx="5438711" cy="43833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6FB2ACDB-B1B7-4066-9368-0AAAF939D09E}" type="datetimeFigureOut">
              <a:rPr lang="en-AU" smtClean="0"/>
              <a:t>18/10/2013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347770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FB2ACDB-B1B7-4066-9368-0AAAF939D09E}" type="datetimeFigureOut">
              <a:rPr lang="en-AU" smtClean="0"/>
              <a:t>18/10/2013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49814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FB2ACDB-B1B7-4066-9368-0AAAF939D09E}" type="datetimeFigureOut">
              <a:rPr lang="en-AU" smtClean="0"/>
              <a:t>18/10/2013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253506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FB2ACDB-B1B7-4066-9368-0AAAF939D09E}" type="datetimeFigureOut">
              <a:rPr lang="en-AU" smtClean="0"/>
              <a:t>18/10/2013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149300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2ACDB-B1B7-4066-9368-0AAAF939D09E}" type="datetimeFigureOut">
              <a:rPr lang="en-AU" smtClean="0"/>
              <a:t>18/10/2013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4024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6FB2ACDB-B1B7-4066-9368-0AAAF939D09E}" type="datetimeFigureOut">
              <a:rPr lang="en-AU" smtClean="0"/>
              <a:t>18/10/2013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377956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6FB2ACDB-B1B7-4066-9368-0AAAF939D09E}" type="datetimeFigureOut">
              <a:rPr lang="en-AU" smtClean="0"/>
              <a:t>18/10/2013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110270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6FB2ACDB-B1B7-4066-9368-0AAAF939D09E}" type="datetimeFigureOut">
              <a:rPr lang="en-AU" smtClean="0"/>
              <a:t>18/10/2013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125229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2ACDB-B1B7-4066-9368-0AAAF939D09E}" type="datetimeFigureOut">
              <a:rPr lang="en-AU" smtClean="0"/>
              <a:t>18/10/2013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195995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2ACDB-B1B7-4066-9368-0AAAF939D09E}" type="datetimeFigureOut">
              <a:rPr lang="en-AU" smtClean="0"/>
              <a:t>18/10/2013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66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2ACDB-B1B7-4066-9368-0AAAF939D09E}" type="datetimeFigureOut">
              <a:rPr lang="en-AU" smtClean="0"/>
              <a:t>18/10/2013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0DAE39-69CD-4D0E-A2E6-E24766767BC1}" type="slidenum">
              <a:rPr lang="en-AU" smtClean="0"/>
              <a:t>‹#›</a:t>
            </a:fld>
            <a:endParaRPr lang="en-AU"/>
          </a:p>
        </p:txBody>
      </p:sp>
    </p:spTree>
    <p:extLst>
      <p:ext uri="{BB962C8B-B14F-4D97-AF65-F5344CB8AC3E}">
        <p14:creationId xmlns:p14="http://schemas.microsoft.com/office/powerpoint/2010/main" val="253798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2ACDB-B1B7-4066-9368-0AAAF939D09E}" type="datetimeFigureOut">
              <a:rPr lang="en-AU" smtClean="0"/>
              <a:t>18/10/2013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DAE39-69CD-4D0E-A2E6-E24766767BC1}" type="slidenum">
              <a:rPr lang="en-AU" smtClean="0"/>
              <a:t>‹#›</a:t>
            </a:fld>
            <a:endParaRPr lang="en-AU"/>
          </a:p>
        </p:txBody>
      </p:sp>
    </p:spTree>
    <p:extLst>
      <p:ext uri="{BB962C8B-B14F-4D97-AF65-F5344CB8AC3E}">
        <p14:creationId xmlns:p14="http://schemas.microsoft.com/office/powerpoint/2010/main" val="422152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
            </a:r>
            <a:br>
              <a:rPr lang="en-AU" dirty="0" smtClean="0"/>
            </a:br>
            <a:endParaRPr lang="en-AU" dirty="0"/>
          </a:p>
        </p:txBody>
      </p:sp>
      <p:sp>
        <p:nvSpPr>
          <p:cNvPr id="6" name="Subtitle 5"/>
          <p:cNvSpPr>
            <a:spLocks noGrp="1"/>
          </p:cNvSpPr>
          <p:nvPr>
            <p:ph type="subTitle" idx="1"/>
          </p:nvPr>
        </p:nvSpPr>
        <p:spPr/>
        <p:txBody>
          <a:bodyPr/>
          <a:lstStyle/>
          <a:p>
            <a:r>
              <a:rPr lang="en-AU" dirty="0" smtClean="0"/>
              <a:t/>
            </a:r>
            <a:br>
              <a:rPr lang="en-AU" dirty="0" smtClean="0"/>
            </a:br>
            <a:r>
              <a:rPr lang="en-AU" dirty="0" smtClean="0"/>
              <a:t>Presenter</a:t>
            </a:r>
            <a:r>
              <a:rPr lang="en-AU" dirty="0" smtClean="0"/>
              <a:t>:  Michael Mecham,</a:t>
            </a:r>
          </a:p>
          <a:p>
            <a:r>
              <a:rPr lang="en-AU" dirty="0" smtClean="0"/>
              <a:t>Australian Bureau of </a:t>
            </a:r>
            <a:r>
              <a:rPr lang="en-AU" dirty="0" smtClean="0"/>
              <a:t>Statistics (ABS)</a:t>
            </a:r>
            <a:endParaRPr lang="en-AU" dirty="0"/>
          </a:p>
        </p:txBody>
      </p:sp>
      <p:sp>
        <p:nvSpPr>
          <p:cNvPr id="7" name="Rectangle 6"/>
          <p:cNvSpPr/>
          <p:nvPr/>
        </p:nvSpPr>
        <p:spPr>
          <a:xfrm>
            <a:off x="971600" y="1700808"/>
            <a:ext cx="6912768" cy="2862322"/>
          </a:xfrm>
          <a:prstGeom prst="rect">
            <a:avLst/>
          </a:prstGeom>
        </p:spPr>
        <p:txBody>
          <a:bodyPr wrap="square">
            <a:spAutoFit/>
          </a:bodyPr>
          <a:lstStyle/>
          <a:p>
            <a:pPr algn="ctr"/>
            <a:r>
              <a:rPr lang="en-AU" sz="3600" dirty="0" smtClean="0"/>
              <a:t>Australian Bureau of Statistics </a:t>
            </a:r>
          </a:p>
          <a:p>
            <a:pPr algn="ctr"/>
            <a:endParaRPr lang="en-AU" sz="3600" dirty="0" smtClean="0"/>
          </a:p>
          <a:p>
            <a:pPr algn="ctr"/>
            <a:r>
              <a:rPr lang="en-AU" sz="3600" dirty="0" smtClean="0"/>
              <a:t>Implementation of Semantic Web </a:t>
            </a:r>
            <a:r>
              <a:rPr lang="en-AU" sz="3600" dirty="0" smtClean="0"/>
              <a:t>Technology</a:t>
            </a:r>
          </a:p>
          <a:p>
            <a:pPr algn="ctr"/>
            <a:endParaRPr lang="en-AU" sz="3600" dirty="0"/>
          </a:p>
        </p:txBody>
      </p:sp>
    </p:spTree>
    <p:extLst>
      <p:ext uri="{BB962C8B-B14F-4D97-AF65-F5344CB8AC3E}">
        <p14:creationId xmlns:p14="http://schemas.microsoft.com/office/powerpoint/2010/main" val="1456607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200" y="274638"/>
            <a:ext cx="8229600" cy="1066130"/>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AU" dirty="0" smtClean="0"/>
              <a:t>High level Macro Economic ontology</a:t>
            </a:r>
            <a:endParaRPr lang="en-A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488832" cy="528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6306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lstStyle/>
          <a:p>
            <a:r>
              <a:rPr lang="en-AU" dirty="0" smtClean="0"/>
              <a:t>Needed a structure to network the perceivable ideals underpinning a survey:</a:t>
            </a:r>
          </a:p>
          <a:p>
            <a:endParaRPr lang="en-AU" dirty="0" smtClean="0"/>
          </a:p>
          <a:p>
            <a:pPr lvl="2"/>
            <a:r>
              <a:rPr lang="en-AU" dirty="0" smtClean="0"/>
              <a:t>It is conceptual - “Concepts”</a:t>
            </a:r>
          </a:p>
          <a:p>
            <a:pPr lvl="2"/>
            <a:endParaRPr lang="en-AU" dirty="0" smtClean="0"/>
          </a:p>
          <a:p>
            <a:pPr lvl="2"/>
            <a:r>
              <a:rPr lang="en-AU" dirty="0"/>
              <a:t>It’s inputs may be varied - “Sources</a:t>
            </a:r>
            <a:r>
              <a:rPr lang="en-AU" dirty="0" smtClean="0"/>
              <a:t>”</a:t>
            </a:r>
          </a:p>
          <a:p>
            <a:pPr lvl="2"/>
            <a:endParaRPr lang="en-AU" dirty="0"/>
          </a:p>
          <a:p>
            <a:pPr lvl="2"/>
            <a:r>
              <a:rPr lang="en-AU" dirty="0" smtClean="0"/>
              <a:t>It has a methodology – “Methods”</a:t>
            </a:r>
          </a:p>
          <a:p>
            <a:pPr lvl="2"/>
            <a:endParaRPr lang="en-AU" dirty="0" smtClean="0"/>
          </a:p>
        </p:txBody>
      </p:sp>
    </p:spTree>
    <p:extLst>
      <p:ext uri="{BB962C8B-B14F-4D97-AF65-F5344CB8AC3E}">
        <p14:creationId xmlns:p14="http://schemas.microsoft.com/office/powerpoint/2010/main" val="170939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lnSpcReduction="10000"/>
          </a:bodyPr>
          <a:lstStyle/>
          <a:p>
            <a:r>
              <a:rPr lang="en-AU" i="1" u="sng" dirty="0" smtClean="0"/>
              <a:t>Perceivable</a:t>
            </a:r>
            <a:r>
              <a:rPr lang="en-AU" dirty="0" smtClean="0"/>
              <a:t> was key, therefore CSM could be modelled:</a:t>
            </a:r>
          </a:p>
          <a:p>
            <a:endParaRPr lang="en-AU" dirty="0" smtClean="0"/>
          </a:p>
          <a:p>
            <a:pPr lvl="2"/>
            <a:r>
              <a:rPr lang="en-AU" dirty="0" smtClean="0"/>
              <a:t>Developed model using the open source Ontology editor, Protégé </a:t>
            </a:r>
            <a:r>
              <a:rPr lang="en-AU" dirty="0" smtClean="0">
                <a:sym typeface="Wingdings" panose="05000000000000000000" pitchFamily="2" charset="2"/>
              </a:rPr>
              <a:t> OWL/RDF</a:t>
            </a:r>
          </a:p>
          <a:p>
            <a:pPr lvl="2"/>
            <a:endParaRPr lang="en-AU" dirty="0" smtClean="0"/>
          </a:p>
          <a:p>
            <a:pPr lvl="2"/>
            <a:r>
              <a:rPr lang="en-AU" dirty="0" smtClean="0"/>
              <a:t>Our CSM Ontology modelling akin to Object Oriented modelling</a:t>
            </a:r>
          </a:p>
          <a:p>
            <a:pPr lvl="2"/>
            <a:endParaRPr lang="en-AU" dirty="0" smtClean="0"/>
          </a:p>
          <a:p>
            <a:pPr lvl="2"/>
            <a:r>
              <a:rPr lang="en-AU" dirty="0" smtClean="0"/>
              <a:t>Our goal was to produce a fully traversable network of CSM nodes for a web-based Wiki interface</a:t>
            </a:r>
            <a:endParaRPr lang="en-AU" dirty="0"/>
          </a:p>
        </p:txBody>
      </p:sp>
    </p:spTree>
    <p:extLst>
      <p:ext uri="{BB962C8B-B14F-4D97-AF65-F5344CB8AC3E}">
        <p14:creationId xmlns:p14="http://schemas.microsoft.com/office/powerpoint/2010/main" val="2625940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Brief technical view :</a:t>
            </a:r>
          </a:p>
          <a:p>
            <a:pPr lvl="2"/>
            <a:r>
              <a:rPr lang="en-AU" dirty="0" smtClean="0"/>
              <a:t>High level design showing CSM linkages to support the goal of a traversable network of nodes</a:t>
            </a:r>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140968"/>
            <a:ext cx="7972092" cy="29523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63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Brief technical view :</a:t>
            </a:r>
          </a:p>
          <a:p>
            <a:pPr lvl="2"/>
            <a:r>
              <a:rPr lang="en-AU" dirty="0" smtClean="0"/>
              <a:t>Source hierarchy</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549152"/>
            <a:ext cx="4133097" cy="44644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6170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Wiki interface:</a:t>
            </a:r>
          </a:p>
          <a:p>
            <a:endParaRPr lang="en-AU" dirty="0" smtClean="0"/>
          </a:p>
          <a:p>
            <a:pPr lvl="2"/>
            <a:r>
              <a:rPr lang="en-AU" dirty="0" smtClean="0"/>
              <a:t>Semantic </a:t>
            </a:r>
            <a:r>
              <a:rPr lang="en-AU" dirty="0" err="1" smtClean="0"/>
              <a:t>MediaWiki</a:t>
            </a:r>
            <a:r>
              <a:rPr lang="en-AU" dirty="0" smtClean="0"/>
              <a:t> plugin consuming RDF</a:t>
            </a:r>
          </a:p>
          <a:p>
            <a:pPr lvl="2"/>
            <a:endParaRPr lang="en-AU" dirty="0" smtClean="0"/>
          </a:p>
          <a:p>
            <a:pPr lvl="2"/>
            <a:r>
              <a:rPr lang="en-AU" dirty="0" smtClean="0"/>
              <a:t>Benefit: high degree of end-user familiarity</a:t>
            </a:r>
          </a:p>
          <a:p>
            <a:pPr lvl="2"/>
            <a:endParaRPr lang="en-AU" dirty="0" smtClean="0"/>
          </a:p>
          <a:p>
            <a:pPr lvl="2"/>
            <a:r>
              <a:rPr lang="en-AU" dirty="0" smtClean="0"/>
              <a:t>Deployment issues</a:t>
            </a:r>
          </a:p>
          <a:p>
            <a:pPr lvl="3"/>
            <a:r>
              <a:rPr lang="en-AU" dirty="0" smtClean="0"/>
              <a:t>ABS intranet</a:t>
            </a:r>
          </a:p>
          <a:p>
            <a:pPr lvl="3"/>
            <a:r>
              <a:rPr lang="en-AU" dirty="0" smtClean="0"/>
              <a:t>Subset available on ABS website</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spTree>
    <p:extLst>
      <p:ext uri="{BB962C8B-B14F-4D97-AF65-F5344CB8AC3E}">
        <p14:creationId xmlns:p14="http://schemas.microsoft.com/office/powerpoint/2010/main" val="108050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Wiki interface example views:</a:t>
            </a:r>
          </a:p>
          <a:p>
            <a:pPr lvl="2"/>
            <a:r>
              <a:rPr lang="en-AU" dirty="0" smtClean="0"/>
              <a:t>Let’s traverse some of the ASNA structure</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039" y="2924944"/>
            <a:ext cx="5124450" cy="29051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451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Wiki interface example views:</a:t>
            </a:r>
          </a:p>
          <a:p>
            <a:pPr lvl="2"/>
            <a:r>
              <a:rPr lang="en-AU" dirty="0" smtClean="0"/>
              <a:t>Looks familiar?  Great!</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636912"/>
            <a:ext cx="6048672" cy="34469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317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Wiki interface example views:</a:t>
            </a:r>
          </a:p>
          <a:p>
            <a:pPr lvl="2"/>
            <a:r>
              <a:rPr lang="en-AU" dirty="0" smtClean="0"/>
              <a:t>Scroll to the bottom, there’s something special…</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510" y="2702906"/>
            <a:ext cx="1836380" cy="3151625"/>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2665534"/>
            <a:ext cx="2292258" cy="31889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0081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Wiki interface example views:</a:t>
            </a:r>
          </a:p>
          <a:p>
            <a:pPr lvl="2"/>
            <a:r>
              <a:rPr lang="en-AU" dirty="0" smtClean="0"/>
              <a:t>Here is where the real power of a CSM Ontology is realised</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2492896"/>
            <a:ext cx="4782031" cy="3577579"/>
          </a:xfrm>
          <a:prstGeom prst="rect">
            <a:avLst/>
          </a:prstGeom>
        </p:spPr>
      </p:pic>
    </p:spTree>
    <p:extLst>
      <p:ext uri="{BB962C8B-B14F-4D97-AF65-F5344CB8AC3E}">
        <p14:creationId xmlns:p14="http://schemas.microsoft.com/office/powerpoint/2010/main" val="422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Concepts, Sources &amp; </a:t>
            </a:r>
            <a:r>
              <a:rPr lang="en-AU" dirty="0" smtClean="0"/>
              <a:t>Methods (CSM) </a:t>
            </a:r>
            <a:r>
              <a:rPr lang="en-AU" dirty="0"/>
              <a:t>Ontology </a:t>
            </a:r>
            <a:r>
              <a:rPr lang="en-AU" dirty="0" smtClean="0"/>
              <a:t>Project</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An ABS R&amp;D project conducted in 2010/11</a:t>
            </a:r>
          </a:p>
          <a:p>
            <a:r>
              <a:rPr lang="en-AU" dirty="0" smtClean="0"/>
              <a:t> Collaboration between</a:t>
            </a:r>
          </a:p>
          <a:p>
            <a:pPr lvl="1"/>
            <a:r>
              <a:rPr lang="en-AU" dirty="0" smtClean="0"/>
              <a:t>Macroeconomics and Integration Group (MIG)</a:t>
            </a:r>
          </a:p>
          <a:p>
            <a:pPr lvl="2"/>
            <a:r>
              <a:rPr lang="en-AU" dirty="0" smtClean="0"/>
              <a:t>statisticians / business customers</a:t>
            </a:r>
          </a:p>
          <a:p>
            <a:pPr lvl="1"/>
            <a:r>
              <a:rPr lang="en-AU" dirty="0" smtClean="0"/>
              <a:t>Technology Services Division</a:t>
            </a:r>
          </a:p>
          <a:p>
            <a:r>
              <a:rPr lang="en-AU" dirty="0" smtClean="0"/>
              <a:t>Developers</a:t>
            </a:r>
          </a:p>
          <a:p>
            <a:pPr lvl="1"/>
            <a:r>
              <a:rPr lang="en-AU" dirty="0" smtClean="0"/>
              <a:t>Michael </a:t>
            </a:r>
            <a:r>
              <a:rPr lang="en-AU" dirty="0" err="1" smtClean="0"/>
              <a:t>Mecham</a:t>
            </a:r>
            <a:endParaRPr lang="en-AU" dirty="0" smtClean="0"/>
          </a:p>
          <a:p>
            <a:pPr lvl="1"/>
            <a:r>
              <a:rPr lang="en-AU" dirty="0" err="1" smtClean="0"/>
              <a:t>Arupa</a:t>
            </a:r>
            <a:r>
              <a:rPr lang="en-AU" dirty="0" smtClean="0"/>
              <a:t> </a:t>
            </a:r>
            <a:r>
              <a:rPr lang="en-AU" dirty="0" err="1" smtClean="0"/>
              <a:t>Sarkar</a:t>
            </a:r>
            <a:endParaRPr lang="en-AU" dirty="0" smtClean="0"/>
          </a:p>
          <a:p>
            <a:r>
              <a:rPr lang="en-AU" dirty="0" smtClean="0"/>
              <a:t>Business Sponsor</a:t>
            </a:r>
          </a:p>
          <a:p>
            <a:pPr lvl="1"/>
            <a:r>
              <a:rPr lang="en-AU" dirty="0" smtClean="0"/>
              <a:t>Peter Meadows</a:t>
            </a:r>
          </a:p>
          <a:p>
            <a:endParaRPr lang="en-AU" dirty="0"/>
          </a:p>
        </p:txBody>
      </p:sp>
    </p:spTree>
    <p:extLst>
      <p:ext uri="{BB962C8B-B14F-4D97-AF65-F5344CB8AC3E}">
        <p14:creationId xmlns:p14="http://schemas.microsoft.com/office/powerpoint/2010/main" val="46959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Semantic Solution</a:t>
            </a:r>
            <a:endParaRPr lang="en-AU" dirty="0"/>
          </a:p>
        </p:txBody>
      </p:sp>
      <p:sp>
        <p:nvSpPr>
          <p:cNvPr id="3" name="Content Placeholder 2"/>
          <p:cNvSpPr>
            <a:spLocks noGrp="1"/>
          </p:cNvSpPr>
          <p:nvPr>
            <p:ph idx="1"/>
          </p:nvPr>
        </p:nvSpPr>
        <p:spPr/>
        <p:txBody>
          <a:bodyPr>
            <a:normAutofit/>
          </a:bodyPr>
          <a:lstStyle/>
          <a:p>
            <a:r>
              <a:rPr lang="en-AU" dirty="0" smtClean="0"/>
              <a:t>Wiki interface example views:</a:t>
            </a:r>
          </a:p>
          <a:p>
            <a:pPr lvl="2"/>
            <a:r>
              <a:rPr lang="en-AU" dirty="0" smtClean="0"/>
              <a:t>Aggregation and linking of ASNA CSM, exciting!</a:t>
            </a:r>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945" y="2564904"/>
            <a:ext cx="2624077" cy="3600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037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Ideas for future direction</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Integration of functionality to highlight contribution of individual components of higher level Major Economic Indicators</a:t>
            </a:r>
          </a:p>
          <a:p>
            <a:pPr lvl="2"/>
            <a:r>
              <a:rPr lang="en-AU" dirty="0" smtClean="0"/>
              <a:t>Hierarchical graph (e.g. </a:t>
            </a:r>
            <a:r>
              <a:rPr lang="en-AU" dirty="0"/>
              <a:t>t</a:t>
            </a:r>
            <a:r>
              <a:rPr lang="en-AU" dirty="0" smtClean="0"/>
              <a:t>ree structure) </a:t>
            </a:r>
          </a:p>
          <a:p>
            <a:pPr lvl="2"/>
            <a:endParaRPr lang="en-AU" dirty="0"/>
          </a:p>
          <a:p>
            <a:r>
              <a:rPr lang="en-AU" dirty="0" smtClean="0"/>
              <a:t>Integration of functionality enabling contribution to ABS CSM from the public</a:t>
            </a:r>
          </a:p>
          <a:p>
            <a:endParaRPr lang="en-AU" dirty="0"/>
          </a:p>
          <a:p>
            <a:r>
              <a:rPr lang="en-AU" dirty="0" smtClean="0"/>
              <a:t>Supporting ABS research: automation of updating of relevant CSM  content (e.g. newsfeeds, external agency datasets….)</a:t>
            </a:r>
          </a:p>
          <a:p>
            <a:endParaRPr lang="en-AU" dirty="0" smtClean="0">
              <a:sym typeface="Wingdings" panose="05000000000000000000" pitchFamily="2" charset="2"/>
            </a:endParaRPr>
          </a:p>
          <a:p>
            <a:pPr lvl="2"/>
            <a:endParaRPr lang="en-AU" dirty="0" smtClean="0">
              <a:sym typeface="Wingdings" panose="05000000000000000000" pitchFamily="2" charset="2"/>
            </a:endParaRPr>
          </a:p>
        </p:txBody>
      </p:sp>
    </p:spTree>
    <p:extLst>
      <p:ext uri="{BB962C8B-B14F-4D97-AF65-F5344CB8AC3E}">
        <p14:creationId xmlns:p14="http://schemas.microsoft.com/office/powerpoint/2010/main" val="102085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solidFill>
            <a:srgbClr val="FFCC00"/>
          </a:solidFill>
        </p:spPr>
        <p:txBody>
          <a:bodyPr/>
          <a:lstStyle/>
          <a:p>
            <a:pPr eaLnBrk="1" hangingPunct="1"/>
            <a:r>
              <a:rPr lang="en-AU" altLang="en-US" sz="4000" dirty="0" smtClean="0"/>
              <a:t>Proposal for future capability</a:t>
            </a:r>
          </a:p>
        </p:txBody>
      </p:sp>
      <p:sp>
        <p:nvSpPr>
          <p:cNvPr id="11267" name="Rectangle 6"/>
          <p:cNvSpPr>
            <a:spLocks noChangeArrowheads="1"/>
          </p:cNvSpPr>
          <p:nvPr/>
        </p:nvSpPr>
        <p:spPr bwMode="auto">
          <a:xfrm>
            <a:off x="1476375" y="2205038"/>
            <a:ext cx="6048375" cy="792162"/>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algn="ctr" eaLnBrk="1" hangingPunct="1"/>
            <a:r>
              <a:rPr lang="en-AU" altLang="en-US" dirty="0">
                <a:latin typeface="Arial Black" pitchFamily="34" charset="0"/>
              </a:rPr>
              <a:t>ABS Website</a:t>
            </a:r>
          </a:p>
        </p:txBody>
      </p:sp>
      <p:sp>
        <p:nvSpPr>
          <p:cNvPr id="11268" name="Rectangle 8"/>
          <p:cNvSpPr>
            <a:spLocks noChangeArrowheads="1"/>
          </p:cNvSpPr>
          <p:nvPr/>
        </p:nvSpPr>
        <p:spPr bwMode="auto">
          <a:xfrm>
            <a:off x="1835150" y="2276475"/>
            <a:ext cx="1223963" cy="647700"/>
          </a:xfrm>
          <a:prstGeom prst="rect">
            <a:avLst/>
          </a:prstGeom>
          <a:solidFill>
            <a:schemeClr val="tx2">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eaLnBrk="1" hangingPunct="1"/>
            <a:r>
              <a:rPr lang="en-AU" altLang="en-US" sz="1400">
                <a:latin typeface="Arial Black" pitchFamily="34" charset="0"/>
              </a:rPr>
              <a:t>Concepts, </a:t>
            </a:r>
            <a:br>
              <a:rPr lang="en-AU" altLang="en-US" sz="1400">
                <a:latin typeface="Arial Black" pitchFamily="34" charset="0"/>
              </a:rPr>
            </a:br>
            <a:r>
              <a:rPr lang="en-AU" altLang="en-US" sz="1400">
                <a:latin typeface="Arial Black" pitchFamily="34" charset="0"/>
              </a:rPr>
              <a:t>Sources &amp; </a:t>
            </a:r>
            <a:br>
              <a:rPr lang="en-AU" altLang="en-US" sz="1400">
                <a:latin typeface="Arial Black" pitchFamily="34" charset="0"/>
              </a:rPr>
            </a:br>
            <a:r>
              <a:rPr lang="en-AU" altLang="en-US" sz="1400">
                <a:latin typeface="Arial Black" pitchFamily="34" charset="0"/>
              </a:rPr>
              <a:t>Methods</a:t>
            </a:r>
          </a:p>
        </p:txBody>
      </p:sp>
      <p:sp>
        <p:nvSpPr>
          <p:cNvPr id="11269" name="Rectangle 6"/>
          <p:cNvSpPr>
            <a:spLocks noChangeArrowheads="1"/>
          </p:cNvSpPr>
          <p:nvPr/>
        </p:nvSpPr>
        <p:spPr bwMode="auto">
          <a:xfrm>
            <a:off x="1476375" y="3502025"/>
            <a:ext cx="6048375" cy="2232025"/>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algn="ctr" eaLnBrk="1" hangingPunct="1"/>
            <a:r>
              <a:rPr lang="en-AU" altLang="en-US" dirty="0">
                <a:latin typeface="Arial Black" pitchFamily="34" charset="0"/>
              </a:rPr>
              <a:t>ABS Intranet</a:t>
            </a:r>
          </a:p>
        </p:txBody>
      </p:sp>
      <p:sp>
        <p:nvSpPr>
          <p:cNvPr id="11270" name="Rectangle 8"/>
          <p:cNvSpPr>
            <a:spLocks noChangeArrowheads="1"/>
          </p:cNvSpPr>
          <p:nvPr/>
        </p:nvSpPr>
        <p:spPr bwMode="auto">
          <a:xfrm>
            <a:off x="1908175" y="3590925"/>
            <a:ext cx="1223963" cy="647700"/>
          </a:xfrm>
          <a:prstGeom prst="rect">
            <a:avLst/>
          </a:prstGeom>
          <a:solidFill>
            <a:schemeClr val="tx2">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eaLnBrk="1" hangingPunct="1"/>
            <a:r>
              <a:rPr lang="en-AU" altLang="en-US" sz="1400">
                <a:latin typeface="Arial Black" pitchFamily="34" charset="0"/>
              </a:rPr>
              <a:t>Concepts, </a:t>
            </a:r>
            <a:br>
              <a:rPr lang="en-AU" altLang="en-US" sz="1400">
                <a:latin typeface="Arial Black" pitchFamily="34" charset="0"/>
              </a:rPr>
            </a:br>
            <a:r>
              <a:rPr lang="en-AU" altLang="en-US" sz="1400">
                <a:latin typeface="Arial Black" pitchFamily="34" charset="0"/>
              </a:rPr>
              <a:t>Sources &amp; </a:t>
            </a:r>
            <a:br>
              <a:rPr lang="en-AU" altLang="en-US" sz="1400">
                <a:latin typeface="Arial Black" pitchFamily="34" charset="0"/>
              </a:rPr>
            </a:br>
            <a:r>
              <a:rPr lang="en-AU" altLang="en-US" sz="1400">
                <a:latin typeface="Arial Black" pitchFamily="34" charset="0"/>
              </a:rPr>
              <a:t>Methods</a:t>
            </a:r>
          </a:p>
        </p:txBody>
      </p:sp>
      <p:sp>
        <p:nvSpPr>
          <p:cNvPr id="11271" name="AutoShape 15"/>
          <p:cNvSpPr>
            <a:spLocks noChangeArrowheads="1"/>
          </p:cNvSpPr>
          <p:nvPr/>
        </p:nvSpPr>
        <p:spPr bwMode="auto">
          <a:xfrm>
            <a:off x="4860925" y="2060575"/>
            <a:ext cx="2519363" cy="3600450"/>
          </a:xfrm>
          <a:prstGeom prst="upDownArrow">
            <a:avLst>
              <a:gd name="adj1" fmla="val 50000"/>
              <a:gd name="adj2" fmla="val 20001"/>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eaLnBrk="1" hangingPunct="1"/>
            <a:r>
              <a:rPr lang="en-AU" altLang="en-US" sz="1200" b="1">
                <a:latin typeface="Arial" charset="0"/>
              </a:rPr>
              <a:t>Secure Online</a:t>
            </a:r>
            <a:br>
              <a:rPr lang="en-AU" altLang="en-US" sz="1200" b="1">
                <a:latin typeface="Arial" charset="0"/>
              </a:rPr>
            </a:br>
            <a:r>
              <a:rPr lang="en-AU" altLang="en-US" sz="1200" b="1">
                <a:latin typeface="Arial" charset="0"/>
              </a:rPr>
              <a:t>Discussion</a:t>
            </a:r>
            <a:br>
              <a:rPr lang="en-AU" altLang="en-US" sz="1200" b="1">
                <a:latin typeface="Arial" charset="0"/>
              </a:rPr>
            </a:br>
            <a:r>
              <a:rPr lang="en-AU" altLang="en-US" sz="1200" b="1">
                <a:latin typeface="Arial" charset="0"/>
              </a:rPr>
              <a:t>Communities</a:t>
            </a:r>
          </a:p>
        </p:txBody>
      </p:sp>
      <p:sp>
        <p:nvSpPr>
          <p:cNvPr id="11272" name="Rectangle 8"/>
          <p:cNvSpPr>
            <a:spLocks noChangeArrowheads="1"/>
          </p:cNvSpPr>
          <p:nvPr/>
        </p:nvSpPr>
        <p:spPr bwMode="auto">
          <a:xfrm>
            <a:off x="1908175" y="4294188"/>
            <a:ext cx="1223963" cy="647700"/>
          </a:xfrm>
          <a:prstGeom prst="rect">
            <a:avLst/>
          </a:prstGeom>
          <a:solidFill>
            <a:schemeClr val="tx2">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eaLnBrk="1" hangingPunct="1"/>
            <a:r>
              <a:rPr lang="en-AU" altLang="en-US" sz="1400">
                <a:latin typeface="Arial Black" pitchFamily="34" charset="0"/>
              </a:rPr>
              <a:t>Document</a:t>
            </a:r>
          </a:p>
        </p:txBody>
      </p:sp>
      <p:sp>
        <p:nvSpPr>
          <p:cNvPr id="11273" name="Rectangle 8"/>
          <p:cNvSpPr>
            <a:spLocks noChangeArrowheads="1"/>
          </p:cNvSpPr>
          <p:nvPr/>
        </p:nvSpPr>
        <p:spPr bwMode="auto">
          <a:xfrm>
            <a:off x="1908175" y="5013325"/>
            <a:ext cx="1223963" cy="647700"/>
          </a:xfrm>
          <a:prstGeom prst="rect">
            <a:avLst/>
          </a:prstGeom>
          <a:solidFill>
            <a:schemeClr val="tx2">
              <a:alpha val="5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eaLnBrk="1" hangingPunct="1"/>
            <a:r>
              <a:rPr lang="en-AU" altLang="en-US" sz="1400">
                <a:latin typeface="Arial Black" pitchFamily="34" charset="0"/>
              </a:rPr>
              <a:t>Economic </a:t>
            </a:r>
          </a:p>
          <a:p>
            <a:pPr eaLnBrk="1" hangingPunct="1"/>
            <a:r>
              <a:rPr lang="en-AU" altLang="en-US" sz="1400">
                <a:latin typeface="Arial Black" pitchFamily="34" charset="0"/>
              </a:rPr>
              <a:t>Intelligence</a:t>
            </a:r>
          </a:p>
        </p:txBody>
      </p:sp>
      <p:sp>
        <p:nvSpPr>
          <p:cNvPr id="15" name="TextBox 14"/>
          <p:cNvSpPr txBox="1"/>
          <p:nvPr/>
        </p:nvSpPr>
        <p:spPr>
          <a:xfrm>
            <a:off x="3368675" y="4797425"/>
            <a:ext cx="1419225" cy="64611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AU" sz="1200" dirty="0"/>
              <a:t>Editing,</a:t>
            </a:r>
          </a:p>
          <a:p>
            <a:pPr>
              <a:defRPr/>
            </a:pPr>
            <a:r>
              <a:rPr lang="en-AU" sz="1200" dirty="0"/>
              <a:t>Provider </a:t>
            </a:r>
          </a:p>
          <a:p>
            <a:pPr>
              <a:defRPr/>
            </a:pPr>
            <a:r>
              <a:rPr lang="en-AU" sz="1200" dirty="0"/>
              <a:t>Contact</a:t>
            </a:r>
          </a:p>
        </p:txBody>
      </p:sp>
      <p:sp>
        <p:nvSpPr>
          <p:cNvPr id="16" name="TextBox 15"/>
          <p:cNvSpPr txBox="1"/>
          <p:nvPr/>
        </p:nvSpPr>
        <p:spPr>
          <a:xfrm>
            <a:off x="1476375" y="5884863"/>
            <a:ext cx="1419225" cy="276225"/>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AU" sz="1200" dirty="0"/>
              <a:t>News Feeds</a:t>
            </a:r>
          </a:p>
        </p:txBody>
      </p:sp>
      <p:sp>
        <p:nvSpPr>
          <p:cNvPr id="17" name="TextBox 16"/>
          <p:cNvSpPr txBox="1"/>
          <p:nvPr/>
        </p:nvSpPr>
        <p:spPr>
          <a:xfrm>
            <a:off x="3368675" y="5589588"/>
            <a:ext cx="1419225" cy="277812"/>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AU" sz="1200" dirty="0"/>
              <a:t>Research</a:t>
            </a:r>
          </a:p>
        </p:txBody>
      </p:sp>
      <p:cxnSp>
        <p:nvCxnSpPr>
          <p:cNvPr id="11277" name="Straight Arrow Connector 18"/>
          <p:cNvCxnSpPr>
            <a:cxnSpLocks noChangeShapeType="1"/>
            <a:stCxn id="15" idx="1"/>
            <a:endCxn id="11273" idx="3"/>
          </p:cNvCxnSpPr>
          <p:nvPr/>
        </p:nvCxnSpPr>
        <p:spPr bwMode="auto">
          <a:xfrm flipH="1">
            <a:off x="3132138" y="5121275"/>
            <a:ext cx="236537" cy="215900"/>
          </a:xfrm>
          <a:prstGeom prst="straightConnector1">
            <a:avLst/>
          </a:prstGeom>
          <a:noFill/>
          <a:ln w="508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Straight Arrow Connector 19"/>
          <p:cNvCxnSpPr>
            <a:cxnSpLocks noChangeShapeType="1"/>
            <a:stCxn id="17" idx="1"/>
            <a:endCxn id="11273" idx="2"/>
          </p:cNvCxnSpPr>
          <p:nvPr/>
        </p:nvCxnSpPr>
        <p:spPr bwMode="auto">
          <a:xfrm flipH="1" flipV="1">
            <a:off x="2519363" y="5661025"/>
            <a:ext cx="849312" cy="68263"/>
          </a:xfrm>
          <a:prstGeom prst="straightConnector1">
            <a:avLst/>
          </a:prstGeom>
          <a:noFill/>
          <a:ln w="508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Straight Arrow Connector 22"/>
          <p:cNvCxnSpPr>
            <a:cxnSpLocks noChangeShapeType="1"/>
            <a:stCxn id="16" idx="0"/>
            <a:endCxn id="11273" idx="2"/>
          </p:cNvCxnSpPr>
          <p:nvPr/>
        </p:nvCxnSpPr>
        <p:spPr bwMode="auto">
          <a:xfrm flipV="1">
            <a:off x="2185988" y="5661025"/>
            <a:ext cx="333375" cy="223838"/>
          </a:xfrm>
          <a:prstGeom prst="straightConnector1">
            <a:avLst/>
          </a:prstGeom>
          <a:noFill/>
          <a:ln w="50800"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Straight Arrow Connector 29"/>
          <p:cNvCxnSpPr>
            <a:cxnSpLocks noChangeShapeType="1"/>
            <a:stCxn id="11271" idx="2"/>
            <a:endCxn id="11273" idx="0"/>
          </p:cNvCxnSpPr>
          <p:nvPr/>
        </p:nvCxnSpPr>
        <p:spPr bwMode="auto">
          <a:xfrm flipH="1">
            <a:off x="2519363" y="3860800"/>
            <a:ext cx="2971800" cy="1152525"/>
          </a:xfrm>
          <a:prstGeom prst="straightConnector1">
            <a:avLst/>
          </a:prstGeom>
          <a:noFill/>
          <a:ln w="50800"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1" name="Oval 7"/>
          <p:cNvSpPr>
            <a:spLocks noChangeArrowheads="1"/>
          </p:cNvSpPr>
          <p:nvPr/>
        </p:nvSpPr>
        <p:spPr bwMode="auto">
          <a:xfrm>
            <a:off x="1476375" y="3287713"/>
            <a:ext cx="2159000" cy="3094037"/>
          </a:xfrm>
          <a:prstGeom prst="ellipse">
            <a:avLst/>
          </a:prstGeom>
          <a:noFill/>
          <a:ln w="50800" algn="ctr">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i="1">
                <a:solidFill>
                  <a:schemeClr val="bg1"/>
                </a:solidFill>
                <a:latin typeface="Rockwell" pitchFamily="18" charset="0"/>
              </a:defRPr>
            </a:lvl1pPr>
            <a:lvl2pPr marL="742950" indent="-285750" eaLnBrk="0" hangingPunct="0">
              <a:defRPr i="1">
                <a:solidFill>
                  <a:schemeClr val="bg1"/>
                </a:solidFill>
                <a:latin typeface="Rockwell" pitchFamily="18" charset="0"/>
              </a:defRPr>
            </a:lvl2pPr>
            <a:lvl3pPr marL="1143000" indent="-228600" eaLnBrk="0" hangingPunct="0">
              <a:defRPr i="1">
                <a:solidFill>
                  <a:schemeClr val="bg1"/>
                </a:solidFill>
                <a:latin typeface="Rockwell" pitchFamily="18" charset="0"/>
              </a:defRPr>
            </a:lvl3pPr>
            <a:lvl4pPr marL="1600200" indent="-228600" eaLnBrk="0" hangingPunct="0">
              <a:defRPr i="1">
                <a:solidFill>
                  <a:schemeClr val="bg1"/>
                </a:solidFill>
                <a:latin typeface="Rockwell" pitchFamily="18" charset="0"/>
              </a:defRPr>
            </a:lvl4pPr>
            <a:lvl5pPr marL="2057400" indent="-228600" eaLnBrk="0" hangingPunct="0">
              <a:defRPr i="1">
                <a:solidFill>
                  <a:schemeClr val="bg1"/>
                </a:solidFill>
                <a:latin typeface="Rockwell" pitchFamily="18" charset="0"/>
              </a:defRPr>
            </a:lvl5pPr>
            <a:lvl6pPr marL="2514600" indent="-228600" algn="ctr" eaLnBrk="0" fontAlgn="base" hangingPunct="0">
              <a:spcBef>
                <a:spcPct val="0"/>
              </a:spcBef>
              <a:spcAft>
                <a:spcPct val="0"/>
              </a:spcAft>
              <a:defRPr i="1">
                <a:solidFill>
                  <a:schemeClr val="bg1"/>
                </a:solidFill>
                <a:latin typeface="Rockwell" pitchFamily="18" charset="0"/>
              </a:defRPr>
            </a:lvl6pPr>
            <a:lvl7pPr marL="2971800" indent="-228600" algn="ctr" eaLnBrk="0" fontAlgn="base" hangingPunct="0">
              <a:spcBef>
                <a:spcPct val="0"/>
              </a:spcBef>
              <a:spcAft>
                <a:spcPct val="0"/>
              </a:spcAft>
              <a:defRPr i="1">
                <a:solidFill>
                  <a:schemeClr val="bg1"/>
                </a:solidFill>
                <a:latin typeface="Rockwell" pitchFamily="18" charset="0"/>
              </a:defRPr>
            </a:lvl7pPr>
            <a:lvl8pPr marL="3429000" indent="-228600" algn="ctr" eaLnBrk="0" fontAlgn="base" hangingPunct="0">
              <a:spcBef>
                <a:spcPct val="0"/>
              </a:spcBef>
              <a:spcAft>
                <a:spcPct val="0"/>
              </a:spcAft>
              <a:defRPr i="1">
                <a:solidFill>
                  <a:schemeClr val="bg1"/>
                </a:solidFill>
                <a:latin typeface="Rockwell" pitchFamily="18" charset="0"/>
              </a:defRPr>
            </a:lvl8pPr>
            <a:lvl9pPr marL="3886200" indent="-228600" algn="ctr" eaLnBrk="0" fontAlgn="base" hangingPunct="0">
              <a:spcBef>
                <a:spcPct val="0"/>
              </a:spcBef>
              <a:spcAft>
                <a:spcPct val="0"/>
              </a:spcAft>
              <a:defRPr i="1">
                <a:solidFill>
                  <a:schemeClr val="bg1"/>
                </a:solidFill>
                <a:latin typeface="Rockwell" pitchFamily="18" charset="0"/>
              </a:defRPr>
            </a:lvl9pPr>
          </a:lstStyle>
          <a:p>
            <a:pPr eaLnBrk="1" hangingPunct="1"/>
            <a:endParaRPr lang="en-US" altLang="en-US"/>
          </a:p>
        </p:txBody>
      </p:sp>
      <p:sp>
        <p:nvSpPr>
          <p:cNvPr id="11282" name="Line 12"/>
          <p:cNvSpPr>
            <a:spLocks noChangeShapeType="1"/>
          </p:cNvSpPr>
          <p:nvPr/>
        </p:nvSpPr>
        <p:spPr bwMode="auto">
          <a:xfrm flipV="1">
            <a:off x="3635375" y="2060575"/>
            <a:ext cx="792163" cy="2557463"/>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AU"/>
          </a:p>
        </p:txBody>
      </p:sp>
      <p:sp>
        <p:nvSpPr>
          <p:cNvPr id="36" name="TextBox 35"/>
          <p:cNvSpPr txBox="1"/>
          <p:nvPr/>
        </p:nvSpPr>
        <p:spPr>
          <a:xfrm>
            <a:off x="1547813" y="1425575"/>
            <a:ext cx="5903912" cy="64611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en-AU" i="0" dirty="0">
                <a:solidFill>
                  <a:schemeClr val="tx1"/>
                </a:solidFill>
              </a:rPr>
              <a:t>Authoring space for external website.</a:t>
            </a:r>
          </a:p>
          <a:p>
            <a:pPr>
              <a:defRPr/>
            </a:pPr>
            <a:r>
              <a:rPr lang="en-AU" i="0" dirty="0">
                <a:solidFill>
                  <a:schemeClr val="tx1"/>
                </a:solidFill>
              </a:rPr>
              <a:t>Should be seamless environment for ABS staff.</a:t>
            </a:r>
          </a:p>
        </p:txBody>
      </p:sp>
    </p:spTree>
    <p:extLst>
      <p:ext uri="{BB962C8B-B14F-4D97-AF65-F5344CB8AC3E}">
        <p14:creationId xmlns:p14="http://schemas.microsoft.com/office/powerpoint/2010/main" val="3809098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Fostering International Comparability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Statistical Frameworks such as SNA are designed to be consistent and shared and applied internationally</a:t>
            </a:r>
          </a:p>
          <a:p>
            <a:r>
              <a:rPr lang="en-AU" dirty="0" smtClean="0"/>
              <a:t>National Accounts data is intended to be comparable around the world</a:t>
            </a:r>
          </a:p>
          <a:p>
            <a:r>
              <a:rPr lang="en-AU" dirty="0" smtClean="0"/>
              <a:t>Shouldn’t CSMs be expressed in a readily comparable form?</a:t>
            </a:r>
          </a:p>
          <a:p>
            <a:r>
              <a:rPr lang="en-AU" dirty="0" smtClean="0"/>
              <a:t>International collaboration, harnessing ontologies and other semantic web technologies, could help make this a reality? </a:t>
            </a:r>
            <a:endParaRPr lang="en-AU" dirty="0"/>
          </a:p>
        </p:txBody>
      </p:sp>
    </p:spTree>
    <p:extLst>
      <p:ext uri="{BB962C8B-B14F-4D97-AF65-F5344CB8AC3E}">
        <p14:creationId xmlns:p14="http://schemas.microsoft.com/office/powerpoint/2010/main" val="2946998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Significant </a:t>
            </a:r>
            <a:r>
              <a:rPr lang="en-AU"/>
              <a:t>organisational </a:t>
            </a:r>
            <a:r>
              <a:rPr lang="en-AU" smtClean="0"/>
              <a:t>lessons in </a:t>
            </a:r>
            <a:r>
              <a:rPr lang="en-AU" dirty="0"/>
              <a:t>terms of potentially improved transparency of survey </a:t>
            </a:r>
            <a:r>
              <a:rPr lang="en-AU" dirty="0" smtClean="0"/>
              <a:t>methodologies</a:t>
            </a:r>
            <a:endParaRPr lang="en-AU" dirty="0"/>
          </a:p>
          <a:p>
            <a:endParaRPr lang="en-AU" dirty="0"/>
          </a:p>
          <a:p>
            <a:r>
              <a:rPr lang="en-AU" dirty="0" smtClean="0"/>
              <a:t>Shared lessons from this foray represent significant potential future value to statistical agencies</a:t>
            </a:r>
          </a:p>
          <a:p>
            <a:endParaRPr lang="en-AU" dirty="0"/>
          </a:p>
          <a:p>
            <a:r>
              <a:rPr lang="en-AU" dirty="0"/>
              <a:t>As one of ABS’ first attempts in the ontology realm, a positive and successful </a:t>
            </a:r>
            <a:r>
              <a:rPr lang="en-AU" dirty="0" smtClean="0"/>
              <a:t>outcome</a:t>
            </a:r>
          </a:p>
          <a:p>
            <a:endParaRPr lang="en-AU" dirty="0"/>
          </a:p>
          <a:p>
            <a:endParaRPr lang="en-AU" dirty="0"/>
          </a:p>
          <a:p>
            <a:endParaRPr lang="en-AU" dirty="0" smtClean="0"/>
          </a:p>
          <a:p>
            <a:pPr lvl="2"/>
            <a:endParaRPr lang="en-AU" dirty="0" smtClean="0">
              <a:sym typeface="Wingdings" panose="05000000000000000000" pitchFamily="2" charset="2"/>
            </a:endParaRPr>
          </a:p>
          <a:p>
            <a:pPr lvl="2"/>
            <a:endParaRPr lang="en-AU" dirty="0" smtClean="0">
              <a:sym typeface="Wingdings" panose="05000000000000000000" pitchFamily="2" charset="2"/>
            </a:endParaRPr>
          </a:p>
        </p:txBody>
      </p:sp>
    </p:spTree>
    <p:extLst>
      <p:ext uri="{BB962C8B-B14F-4D97-AF65-F5344CB8AC3E}">
        <p14:creationId xmlns:p14="http://schemas.microsoft.com/office/powerpoint/2010/main" val="102085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3" name="Content Placeholder 2"/>
          <p:cNvSpPr>
            <a:spLocks noGrp="1"/>
          </p:cNvSpPr>
          <p:nvPr>
            <p:ph idx="1"/>
          </p:nvPr>
        </p:nvSpPr>
        <p:spPr/>
        <p:txBody>
          <a:bodyPr/>
          <a:lstStyle/>
          <a:p>
            <a:r>
              <a:rPr lang="en-AU" dirty="0" smtClean="0"/>
              <a:t>Business </a:t>
            </a:r>
            <a:r>
              <a:rPr lang="en-AU" dirty="0" smtClean="0"/>
              <a:t>need</a:t>
            </a:r>
          </a:p>
          <a:p>
            <a:r>
              <a:rPr lang="en-AU" dirty="0" smtClean="0"/>
              <a:t>Our solution</a:t>
            </a:r>
          </a:p>
          <a:p>
            <a:r>
              <a:rPr lang="en-AU" dirty="0" smtClean="0"/>
              <a:t>Proposed future directions</a:t>
            </a:r>
          </a:p>
          <a:p>
            <a:endParaRPr lang="en-AU" dirty="0" smtClean="0"/>
          </a:p>
          <a:p>
            <a:endParaRPr lang="en-AU" dirty="0"/>
          </a:p>
        </p:txBody>
      </p:sp>
    </p:spTree>
    <p:extLst>
      <p:ext uri="{BB962C8B-B14F-4D97-AF65-F5344CB8AC3E}">
        <p14:creationId xmlns:p14="http://schemas.microsoft.com/office/powerpoint/2010/main" val="1723096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document</a:t>
            </a:r>
            <a:br>
              <a:rPr lang="en-AU" dirty="0" smtClean="0"/>
            </a:br>
            <a:r>
              <a:rPr lang="en-AU" dirty="0" smtClean="0"/>
              <a:t>Concepts, Sources &amp; Methods (CSM)?</a:t>
            </a:r>
            <a:endParaRPr lang="en-AU" dirty="0"/>
          </a:p>
        </p:txBody>
      </p:sp>
      <p:sp>
        <p:nvSpPr>
          <p:cNvPr id="3" name="Content Placeholder 2"/>
          <p:cNvSpPr>
            <a:spLocks noGrp="1"/>
          </p:cNvSpPr>
          <p:nvPr>
            <p:ph idx="1"/>
          </p:nvPr>
        </p:nvSpPr>
        <p:spPr/>
        <p:txBody>
          <a:bodyPr>
            <a:normAutofit fontScale="85000" lnSpcReduction="20000"/>
          </a:bodyPr>
          <a:lstStyle/>
          <a:p>
            <a:r>
              <a:rPr lang="en-AU" b="1" dirty="0"/>
              <a:t>Principle 2</a:t>
            </a:r>
            <a:r>
              <a:rPr lang="en-AU" dirty="0"/>
              <a:t>. To retain trust in official statistics, the </a:t>
            </a:r>
            <a:r>
              <a:rPr lang="en-AU" dirty="0" smtClean="0"/>
              <a:t>statistical agencies </a:t>
            </a:r>
            <a:r>
              <a:rPr lang="en-AU" dirty="0"/>
              <a:t>need to decide according to strictly </a:t>
            </a:r>
            <a:r>
              <a:rPr lang="en-AU" dirty="0" smtClean="0"/>
              <a:t>professional considerations</a:t>
            </a:r>
            <a:r>
              <a:rPr lang="en-AU" dirty="0"/>
              <a:t>, including scientific principles and </a:t>
            </a:r>
            <a:r>
              <a:rPr lang="en-AU" dirty="0" smtClean="0"/>
              <a:t>professional </a:t>
            </a:r>
            <a:r>
              <a:rPr lang="en-AU" dirty="0"/>
              <a:t>ethics, on the methods and procedures for the </a:t>
            </a:r>
            <a:r>
              <a:rPr lang="en-AU" dirty="0" smtClean="0"/>
              <a:t>collection, processing</a:t>
            </a:r>
            <a:r>
              <a:rPr lang="en-AU" dirty="0"/>
              <a:t>, storage and presentation of statistical data</a:t>
            </a:r>
            <a:r>
              <a:rPr lang="en-AU" dirty="0" smtClean="0"/>
              <a:t>.</a:t>
            </a:r>
            <a:br>
              <a:rPr lang="en-AU" dirty="0" smtClean="0"/>
            </a:br>
            <a:endParaRPr lang="en-AU" dirty="0" smtClean="0"/>
          </a:p>
          <a:p>
            <a:r>
              <a:rPr lang="en-AU" b="1" dirty="0"/>
              <a:t>Principle 3</a:t>
            </a:r>
            <a:r>
              <a:rPr lang="en-AU" dirty="0"/>
              <a:t>. To facilitate a correct interpretation of the </a:t>
            </a:r>
            <a:r>
              <a:rPr lang="en-AU" dirty="0" smtClean="0"/>
              <a:t>data, the </a:t>
            </a:r>
            <a:r>
              <a:rPr lang="en-AU" dirty="0"/>
              <a:t>statistical agencies are to present information according </a:t>
            </a:r>
            <a:r>
              <a:rPr lang="en-AU" dirty="0" smtClean="0"/>
              <a:t>to scientific </a:t>
            </a:r>
            <a:r>
              <a:rPr lang="en-AU" dirty="0"/>
              <a:t>standards on the sources, methods and procedures of </a:t>
            </a:r>
            <a:r>
              <a:rPr lang="en-AU" dirty="0" smtClean="0"/>
              <a:t>the statistics.</a:t>
            </a:r>
            <a:br>
              <a:rPr lang="en-AU" dirty="0" smtClean="0"/>
            </a:br>
            <a:endParaRPr lang="en-AU" dirty="0" smtClean="0"/>
          </a:p>
          <a:p>
            <a:pPr marL="0" indent="0">
              <a:buNone/>
            </a:pPr>
            <a:r>
              <a:rPr lang="en-AU" sz="2300" dirty="0" smtClean="0"/>
              <a:t>Source: Fundamental Principles of Official Statistics, United Nations</a:t>
            </a:r>
            <a:endParaRPr lang="en-AU" sz="2300" dirty="0"/>
          </a:p>
        </p:txBody>
      </p:sp>
    </p:spTree>
    <p:extLst>
      <p:ext uri="{BB962C8B-B14F-4D97-AF65-F5344CB8AC3E}">
        <p14:creationId xmlns:p14="http://schemas.microsoft.com/office/powerpoint/2010/main" val="425881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7585" y="274638"/>
            <a:ext cx="7776864" cy="1143000"/>
          </a:xfrm>
          <a:solidFill>
            <a:schemeClr val="bg1"/>
          </a:solidFill>
        </p:spPr>
        <p:txBody>
          <a:bodyPr>
            <a:normAutofit fontScale="90000"/>
          </a:bodyPr>
          <a:lstStyle/>
          <a:p>
            <a:pPr eaLnBrk="1" hangingPunct="1"/>
            <a:r>
              <a:rPr lang="en-AU" altLang="en-US" sz="4900" dirty="0" smtClean="0"/>
              <a:t>What we were modelling</a:t>
            </a:r>
            <a:r>
              <a:rPr lang="en-AU" altLang="en-US" sz="4000" dirty="0" smtClean="0"/>
              <a:t/>
            </a:r>
            <a:br>
              <a:rPr lang="en-AU" altLang="en-US" sz="4000" dirty="0" smtClean="0"/>
            </a:br>
            <a:endParaRPr lang="en-AU" altLang="en-US" sz="4000" dirty="0" smtClean="0"/>
          </a:p>
        </p:txBody>
      </p:sp>
      <p:sp>
        <p:nvSpPr>
          <p:cNvPr id="9219" name="Rectangle 3"/>
          <p:cNvSpPr>
            <a:spLocks noGrp="1" noChangeArrowheads="1"/>
          </p:cNvSpPr>
          <p:nvPr>
            <p:ph type="body" idx="1"/>
          </p:nvPr>
        </p:nvSpPr>
        <p:spPr/>
        <p:txBody>
          <a:bodyPr>
            <a:normAutofit/>
          </a:bodyPr>
          <a:lstStyle/>
          <a:p>
            <a:pPr marL="0" indent="0" eaLnBrk="1" hangingPunct="1">
              <a:buNone/>
            </a:pPr>
            <a:r>
              <a:rPr lang="en-AU" altLang="en-US" dirty="0" smtClean="0"/>
              <a:t>Very </a:t>
            </a:r>
            <a:r>
              <a:rPr lang="en-AU" altLang="en-US" dirty="0" smtClean="0"/>
              <a:t>high level definitions:</a:t>
            </a:r>
            <a:endParaRPr lang="en-AU" altLang="en-US" dirty="0"/>
          </a:p>
          <a:p>
            <a:pPr lvl="2"/>
            <a:r>
              <a:rPr lang="en-AU" altLang="en-US" u="sng" dirty="0" smtClean="0"/>
              <a:t>Concepts</a:t>
            </a:r>
            <a:r>
              <a:rPr lang="en-AU" altLang="en-US" dirty="0" smtClean="0"/>
              <a:t> underpinning </a:t>
            </a:r>
            <a:r>
              <a:rPr lang="en-AU" altLang="en-US" dirty="0" smtClean="0"/>
              <a:t>statistics</a:t>
            </a:r>
            <a:endParaRPr lang="en-AU" altLang="en-US" dirty="0" smtClean="0"/>
          </a:p>
          <a:p>
            <a:pPr lvl="2"/>
            <a:endParaRPr lang="en-AU" altLang="en-US" dirty="0" smtClean="0"/>
          </a:p>
          <a:p>
            <a:pPr lvl="2"/>
            <a:r>
              <a:rPr lang="en-AU" altLang="en-US" u="sng" dirty="0" smtClean="0"/>
              <a:t>Sources</a:t>
            </a:r>
            <a:r>
              <a:rPr lang="en-AU" altLang="en-US" dirty="0" smtClean="0"/>
              <a:t> of data for surveys</a:t>
            </a:r>
          </a:p>
          <a:p>
            <a:pPr lvl="2"/>
            <a:endParaRPr lang="en-AU" altLang="en-US" dirty="0" smtClean="0"/>
          </a:p>
          <a:p>
            <a:pPr lvl="2"/>
            <a:r>
              <a:rPr lang="en-AU" altLang="en-US" u="sng" dirty="0" smtClean="0"/>
              <a:t>Methods</a:t>
            </a:r>
            <a:r>
              <a:rPr lang="en-AU" altLang="en-US" dirty="0" smtClean="0"/>
              <a:t> = how to</a:t>
            </a:r>
          </a:p>
          <a:p>
            <a:pPr eaLnBrk="1" hangingPunct="1"/>
            <a:endParaRPr lang="en-AU" altLang="en-US" dirty="0" smtClean="0"/>
          </a:p>
        </p:txBody>
      </p:sp>
    </p:spTree>
    <p:extLst>
      <p:ext uri="{BB962C8B-B14F-4D97-AF65-F5344CB8AC3E}">
        <p14:creationId xmlns:p14="http://schemas.microsoft.com/office/powerpoint/2010/main" val="27460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“Concepts” and CSM</a:t>
            </a:r>
            <a:endParaRPr lang="en-A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1556792"/>
            <a:ext cx="730567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3528" y="4233317"/>
            <a:ext cx="8568952" cy="3139321"/>
          </a:xfrm>
          <a:prstGeom prst="rect">
            <a:avLst/>
          </a:prstGeom>
          <a:noFill/>
        </p:spPr>
        <p:txBody>
          <a:bodyPr wrap="square" rtlCol="0">
            <a:spAutoFit/>
          </a:bodyPr>
          <a:lstStyle/>
          <a:p>
            <a:r>
              <a:rPr lang="en-AU" dirty="0" smtClean="0"/>
              <a:t>A statistical framework can be considered a </a:t>
            </a:r>
            <a:r>
              <a:rPr lang="en-AU" b="1" dirty="0" smtClean="0"/>
              <a:t>conceptual</a:t>
            </a:r>
            <a:r>
              <a:rPr lang="en-AU" dirty="0" smtClean="0"/>
              <a:t> model of a </a:t>
            </a:r>
            <a:r>
              <a:rPr lang="en-AU" b="1" dirty="0" smtClean="0"/>
              <a:t>domain</a:t>
            </a:r>
            <a:r>
              <a:rPr lang="en-AU" dirty="0" smtClean="0"/>
              <a:t> within the real world (</a:t>
            </a:r>
            <a:r>
              <a:rPr lang="en-AU" dirty="0" err="1" smtClean="0"/>
              <a:t>eg</a:t>
            </a:r>
            <a:r>
              <a:rPr lang="en-AU" dirty="0" smtClean="0"/>
              <a:t> “the economy”) for which statistical data can be collected and compiled on a well defined and consistent basis.</a:t>
            </a:r>
          </a:p>
          <a:p>
            <a:endParaRPr lang="en-AU" dirty="0"/>
          </a:p>
          <a:p>
            <a:r>
              <a:rPr lang="en-AU" dirty="0" smtClean="0"/>
              <a:t>The System of National Accounts (SNA) is an internationally agreed statistical framework.</a:t>
            </a:r>
          </a:p>
          <a:p>
            <a:endParaRPr lang="en-AU" dirty="0"/>
          </a:p>
          <a:p>
            <a:r>
              <a:rPr lang="en-AU" dirty="0" smtClean="0"/>
              <a:t>Not all concepts associated with Australian National Accounts data compiled by the ABS will align precisely with the theoretical ideal set out by SNA.  The description of Concepts within CSM allows sets of concepts to be understood in relation to each other.  </a:t>
            </a:r>
          </a:p>
          <a:p>
            <a:endParaRPr lang="en-AU" dirty="0"/>
          </a:p>
          <a:p>
            <a:r>
              <a:rPr lang="en-AU" dirty="0" smtClean="0"/>
              <a:t>   </a:t>
            </a:r>
            <a:endParaRPr lang="en-AU" dirty="0"/>
          </a:p>
        </p:txBody>
      </p:sp>
    </p:spTree>
    <p:extLst>
      <p:ext uri="{BB962C8B-B14F-4D97-AF65-F5344CB8AC3E}">
        <p14:creationId xmlns:p14="http://schemas.microsoft.com/office/powerpoint/2010/main" val="111251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Business </a:t>
            </a:r>
            <a:r>
              <a:rPr lang="en-AU" dirty="0" smtClean="0"/>
              <a:t>needs</a:t>
            </a:r>
            <a:endParaRPr lang="en-AU" dirty="0"/>
          </a:p>
        </p:txBody>
      </p:sp>
      <p:sp>
        <p:nvSpPr>
          <p:cNvPr id="3" name="Content Placeholder 2"/>
          <p:cNvSpPr>
            <a:spLocks noGrp="1"/>
          </p:cNvSpPr>
          <p:nvPr>
            <p:ph idx="1"/>
          </p:nvPr>
        </p:nvSpPr>
        <p:spPr/>
        <p:txBody>
          <a:bodyPr/>
          <a:lstStyle/>
          <a:p>
            <a:r>
              <a:rPr lang="en-AU" dirty="0" smtClean="0"/>
              <a:t>Key </a:t>
            </a:r>
            <a:r>
              <a:rPr lang="en-AU" dirty="0" smtClean="0"/>
              <a:t>needs:</a:t>
            </a:r>
          </a:p>
          <a:p>
            <a:pPr lvl="2"/>
            <a:r>
              <a:rPr lang="en-AU" sz="3600" dirty="0" smtClean="0"/>
              <a:t>Accessibility </a:t>
            </a:r>
          </a:p>
          <a:p>
            <a:pPr lvl="2"/>
            <a:r>
              <a:rPr lang="en-AU" sz="3600" dirty="0" smtClean="0"/>
              <a:t>Usability</a:t>
            </a:r>
          </a:p>
          <a:p>
            <a:pPr lvl="2"/>
            <a:r>
              <a:rPr lang="en-AU" sz="3600" dirty="0" smtClean="0"/>
              <a:t>Maintainability</a:t>
            </a:r>
          </a:p>
          <a:p>
            <a:pPr lvl="2"/>
            <a:r>
              <a:rPr lang="en-AU" sz="3600" dirty="0" smtClean="0"/>
              <a:t>Extendibility</a:t>
            </a:r>
          </a:p>
          <a:p>
            <a:endParaRPr lang="en-AU" dirty="0" smtClean="0"/>
          </a:p>
          <a:p>
            <a:endParaRPr lang="en-AU" dirty="0"/>
          </a:p>
        </p:txBody>
      </p:sp>
    </p:spTree>
    <p:extLst>
      <p:ext uri="{BB962C8B-B14F-4D97-AF65-F5344CB8AC3E}">
        <p14:creationId xmlns:p14="http://schemas.microsoft.com/office/powerpoint/2010/main" val="55881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7585" y="274638"/>
            <a:ext cx="7776864" cy="1143000"/>
          </a:xfrm>
          <a:solidFill>
            <a:schemeClr val="bg1"/>
          </a:solidFill>
        </p:spPr>
        <p:txBody>
          <a:bodyPr>
            <a:normAutofit/>
          </a:bodyPr>
          <a:lstStyle/>
          <a:p>
            <a:pPr eaLnBrk="1" hangingPunct="1"/>
            <a:r>
              <a:rPr lang="en-AU" altLang="en-US" sz="4900" dirty="0" smtClean="0"/>
              <a:t>What we </a:t>
            </a:r>
            <a:r>
              <a:rPr lang="en-AU" altLang="en-US" sz="4900" dirty="0" smtClean="0"/>
              <a:t>did</a:t>
            </a:r>
            <a:endParaRPr lang="en-AU" altLang="en-US" sz="3100" strike="sngStrike" dirty="0" smtClean="0"/>
          </a:p>
        </p:txBody>
      </p:sp>
      <p:sp>
        <p:nvSpPr>
          <p:cNvPr id="9219" name="Rectangle 3"/>
          <p:cNvSpPr>
            <a:spLocks noGrp="1" noChangeArrowheads="1"/>
          </p:cNvSpPr>
          <p:nvPr>
            <p:ph type="body" idx="1"/>
          </p:nvPr>
        </p:nvSpPr>
        <p:spPr/>
        <p:txBody>
          <a:bodyPr>
            <a:normAutofit fontScale="85000" lnSpcReduction="10000"/>
          </a:bodyPr>
          <a:lstStyle/>
          <a:p>
            <a:pPr eaLnBrk="1" hangingPunct="1"/>
            <a:r>
              <a:rPr lang="en-AU" altLang="en-US" dirty="0" smtClean="0"/>
              <a:t>Creation of prototype to model Concepts, Sources and Methods of macroeconomic statistics:</a:t>
            </a:r>
          </a:p>
          <a:p>
            <a:pPr eaLnBrk="1" hangingPunct="1"/>
            <a:endParaRPr lang="en-AU" altLang="en-US" dirty="0" smtClean="0"/>
          </a:p>
          <a:p>
            <a:pPr lvl="2"/>
            <a:r>
              <a:rPr lang="en-AU" altLang="en-US" dirty="0" smtClean="0"/>
              <a:t>First candidate survey:  Australian System of National Accounts </a:t>
            </a:r>
          </a:p>
          <a:p>
            <a:pPr lvl="2"/>
            <a:endParaRPr lang="en-AU" altLang="en-US" dirty="0" smtClean="0"/>
          </a:p>
          <a:p>
            <a:pPr lvl="2"/>
            <a:r>
              <a:rPr lang="en-AU" altLang="en-US" dirty="0" smtClean="0"/>
              <a:t>Made available using a semantic file format (RDF)</a:t>
            </a:r>
          </a:p>
          <a:p>
            <a:pPr lvl="2"/>
            <a:endParaRPr lang="en-AU" altLang="en-US" dirty="0"/>
          </a:p>
          <a:p>
            <a:pPr lvl="2"/>
            <a:r>
              <a:rPr lang="en-AU" altLang="en-US" dirty="0" smtClean="0"/>
              <a:t>Use of a familiar open source wiki-style web interface</a:t>
            </a:r>
          </a:p>
          <a:p>
            <a:pPr lvl="2"/>
            <a:endParaRPr lang="en-AU" altLang="en-US" dirty="0" smtClean="0"/>
          </a:p>
          <a:p>
            <a:pPr lvl="2"/>
            <a:r>
              <a:rPr lang="en-AU" altLang="en-US" dirty="0" smtClean="0"/>
              <a:t>We created separate instances of the CSM ontology:</a:t>
            </a:r>
          </a:p>
          <a:p>
            <a:pPr lvl="4"/>
            <a:r>
              <a:rPr lang="en-AU" altLang="en-US" dirty="0" smtClean="0"/>
              <a:t>Pragmatic reasons;</a:t>
            </a:r>
          </a:p>
          <a:p>
            <a:pPr lvl="5"/>
            <a:r>
              <a:rPr lang="en-AU" altLang="en-US" dirty="0" smtClean="0"/>
              <a:t>Environment 1 - Authoring (dynamic)</a:t>
            </a:r>
          </a:p>
          <a:p>
            <a:pPr lvl="5"/>
            <a:r>
              <a:rPr lang="en-AU" altLang="en-US" dirty="0" smtClean="0"/>
              <a:t>Environment 2 - Viewing (static)</a:t>
            </a:r>
          </a:p>
          <a:p>
            <a:pPr eaLnBrk="1" hangingPunct="1"/>
            <a:endParaRPr lang="en-AU" altLang="en-US" dirty="0" smtClean="0"/>
          </a:p>
        </p:txBody>
      </p:sp>
    </p:spTree>
    <p:extLst>
      <p:ext uri="{BB962C8B-B14F-4D97-AF65-F5344CB8AC3E}">
        <p14:creationId xmlns:p14="http://schemas.microsoft.com/office/powerpoint/2010/main" val="2255194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7200" y="274638"/>
            <a:ext cx="8229600" cy="92211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AU" dirty="0" smtClean="0"/>
              <a:t>High level implementation design</a:t>
            </a:r>
            <a:endParaRPr lang="en-A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40768"/>
            <a:ext cx="7488832" cy="52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697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1053</Words>
  <Application>Microsoft Office PowerPoint</Application>
  <PresentationFormat>On-screen Show (4:3)</PresentationFormat>
  <Paragraphs>182</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vt:lpstr>
      <vt:lpstr>Concepts, Sources &amp; Methods (CSM) Ontology Project</vt:lpstr>
      <vt:lpstr>Overview</vt:lpstr>
      <vt:lpstr>Why document Concepts, Sources &amp; Methods (CSM)?</vt:lpstr>
      <vt:lpstr>What we were modelling </vt:lpstr>
      <vt:lpstr>“Concepts” and CSM</vt:lpstr>
      <vt:lpstr>Business needs</vt:lpstr>
      <vt:lpstr>What we did</vt:lpstr>
      <vt:lpstr>High level implementation design</vt:lpstr>
      <vt:lpstr>High level Macro Economic ontology</vt:lpstr>
      <vt:lpstr>Our Semantic Solution</vt:lpstr>
      <vt:lpstr>Our Semantic Solution</vt:lpstr>
      <vt:lpstr>Our Semantic Solution</vt:lpstr>
      <vt:lpstr>Our Semantic Solution</vt:lpstr>
      <vt:lpstr>Our Semantic Solution</vt:lpstr>
      <vt:lpstr>Our Semantic Solution</vt:lpstr>
      <vt:lpstr>Our Semantic Solution</vt:lpstr>
      <vt:lpstr>Our Semantic Solution</vt:lpstr>
      <vt:lpstr>Our Semantic Solution</vt:lpstr>
      <vt:lpstr>Our Semantic Solution</vt:lpstr>
      <vt:lpstr>Ideas for future direction</vt:lpstr>
      <vt:lpstr>Proposal for future capability</vt:lpstr>
      <vt:lpstr>Fostering International Comparability</vt:lpstr>
      <vt:lpstr>Conclusion</vt:lpstr>
    </vt:vector>
  </TitlesOfParts>
  <Company>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Peter R Meadows</dc:creator>
  <cp:lastModifiedBy>Alistair McN Hamilton</cp:lastModifiedBy>
  <cp:revision>40</cp:revision>
  <cp:lastPrinted>2013-10-18T03:52:02Z</cp:lastPrinted>
  <dcterms:created xsi:type="dcterms:W3CDTF">2013-10-13T21:14:14Z</dcterms:created>
  <dcterms:modified xsi:type="dcterms:W3CDTF">2013-10-18T05:01:57Z</dcterms:modified>
</cp:coreProperties>
</file>