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3" r:id="rId2"/>
  </p:sldMasterIdLst>
  <p:notesMasterIdLst>
    <p:notesMasterId r:id="rId28"/>
  </p:notesMasterIdLst>
  <p:handoutMasterIdLst>
    <p:handoutMasterId r:id="rId29"/>
  </p:handoutMasterIdLst>
  <p:sldIdLst>
    <p:sldId id="260" r:id="rId3"/>
    <p:sldId id="510" r:id="rId4"/>
    <p:sldId id="512" r:id="rId5"/>
    <p:sldId id="514" r:id="rId6"/>
    <p:sldId id="516" r:id="rId7"/>
    <p:sldId id="517" r:id="rId8"/>
    <p:sldId id="518" r:id="rId9"/>
    <p:sldId id="519" r:id="rId10"/>
    <p:sldId id="520" r:id="rId11"/>
    <p:sldId id="525" r:id="rId12"/>
    <p:sldId id="521" r:id="rId13"/>
    <p:sldId id="526" r:id="rId14"/>
    <p:sldId id="527" r:id="rId15"/>
    <p:sldId id="529" r:id="rId16"/>
    <p:sldId id="491" r:id="rId17"/>
    <p:sldId id="530" r:id="rId18"/>
    <p:sldId id="532" r:id="rId19"/>
    <p:sldId id="533" r:id="rId20"/>
    <p:sldId id="498" r:id="rId21"/>
    <p:sldId id="548" r:id="rId22"/>
    <p:sldId id="499" r:id="rId23"/>
    <p:sldId id="549" r:id="rId24"/>
    <p:sldId id="550" r:id="rId25"/>
    <p:sldId id="551" r:id="rId26"/>
    <p:sldId id="272"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C99FF"/>
    <a:srgbClr val="66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239" autoAdjust="0"/>
    <p:restoredTop sz="96797" autoAdjust="0"/>
  </p:normalViewPr>
  <p:slideViewPr>
    <p:cSldViewPr showGuides="1">
      <p:cViewPr varScale="1">
        <p:scale>
          <a:sx n="71" d="100"/>
          <a:sy n="71" d="100"/>
        </p:scale>
        <p:origin x="-1110" y="-102"/>
      </p:cViewPr>
      <p:guideLst>
        <p:guide orient="horz" pos="2160"/>
        <p:guide orient="horz" pos="799"/>
        <p:guide pos="2880"/>
        <p:guide pos="5556"/>
        <p:guide pos="226"/>
      </p:guideLst>
    </p:cSldViewPr>
  </p:slideViewPr>
  <p:outlineViewPr>
    <p:cViewPr>
      <p:scale>
        <a:sx n="33" d="100"/>
        <a:sy n="33" d="100"/>
      </p:scale>
      <p:origin x="0" y="736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15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ehrc\semantic-enrichment\generation\aibl-cdisc-open-clinica\control\aibl-sta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ehrc\semantic-enrichment\generation\aibl-cdisc-open-clinica\control\aibl-sta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ehrc\semantic-enrichment\generation\aibl-cdisc-open-clinica\control\aibl-sta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ehrc\semantic-enrichment\generation\aibl-cdisc-open-clinica\control\aibl-sta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ehrc\semantic-enrichment\generation\aibl-cdisc-open-clinica\control\aibl-sta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ehrc\semantic-enrichment\generation\aibl-cdisc-open-clinica\control\aibl-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Lbls>
            <c:delete val="1"/>
          </c:dLbls>
          <c:cat>
            <c:strRef>
              <c:f>Sheet2!$H$3:$H$7</c:f>
              <c:strCache>
                <c:ptCount val="5"/>
                <c:pt idx="0">
                  <c:v>Clinical</c:v>
                </c:pt>
                <c:pt idx="1">
                  <c:v>Cognitive</c:v>
                </c:pt>
                <c:pt idx="2">
                  <c:v>Imaging</c:v>
                </c:pt>
                <c:pt idx="3">
                  <c:v>Lifestyle</c:v>
                </c:pt>
                <c:pt idx="4">
                  <c:v>Study</c:v>
                </c:pt>
              </c:strCache>
            </c:strRef>
          </c:cat>
          <c:val>
            <c:numRef>
              <c:f>Sheet2!$I$3:$I$7</c:f>
              <c:numCache>
                <c:formatCode>General</c:formatCode>
                <c:ptCount val="5"/>
                <c:pt idx="0">
                  <c:v>494</c:v>
                </c:pt>
                <c:pt idx="1">
                  <c:v>365</c:v>
                </c:pt>
                <c:pt idx="2">
                  <c:v>52</c:v>
                </c:pt>
                <c:pt idx="3">
                  <c:v>391</c:v>
                </c:pt>
                <c:pt idx="4">
                  <c:v>353</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Sheet1!$C$1</c:f>
              <c:strCache>
                <c:ptCount val="1"/>
                <c:pt idx="0">
                  <c:v>Properties</c:v>
                </c:pt>
              </c:strCache>
            </c:strRef>
          </c:tx>
          <c:dLbls>
            <c:delete val="1"/>
          </c:dLbls>
          <c:cat>
            <c:multiLvlStrRef>
              <c:f>Sheet1!$A$2:$B$7</c:f>
              <c:multiLvlStrCache>
                <c:ptCount val="6"/>
                <c:lvl>
                  <c:pt idx="0">
                    <c:v>Blood</c:v>
                  </c:pt>
                  <c:pt idx="1">
                    <c:v>CSF</c:v>
                  </c:pt>
                  <c:pt idx="2">
                    <c:v>Family History</c:v>
                  </c:pt>
                  <c:pt idx="3">
                    <c:v>Medical History</c:v>
                  </c:pt>
                  <c:pt idx="4">
                    <c:v>Medication</c:v>
                  </c:pt>
                  <c:pt idx="5">
                    <c:v>Vital Signs</c:v>
                  </c:pt>
                </c:lvl>
                <c:lvl>
                  <c:pt idx="0">
                    <c:v>Clinical</c:v>
                  </c:pt>
                  <c:pt idx="1">
                    <c:v>Clinical</c:v>
                  </c:pt>
                  <c:pt idx="2">
                    <c:v>Clinical</c:v>
                  </c:pt>
                  <c:pt idx="3">
                    <c:v>Clinical</c:v>
                  </c:pt>
                  <c:pt idx="4">
                    <c:v>Clinical</c:v>
                  </c:pt>
                  <c:pt idx="5">
                    <c:v>Clinical</c:v>
                  </c:pt>
                </c:lvl>
              </c:multiLvlStrCache>
            </c:multiLvlStrRef>
          </c:cat>
          <c:val>
            <c:numRef>
              <c:f>Sheet1!$C$2:$C$7</c:f>
              <c:numCache>
                <c:formatCode>General</c:formatCode>
                <c:ptCount val="6"/>
                <c:pt idx="0">
                  <c:v>309</c:v>
                </c:pt>
                <c:pt idx="1">
                  <c:v>8</c:v>
                </c:pt>
                <c:pt idx="2">
                  <c:v>17</c:v>
                </c:pt>
                <c:pt idx="3">
                  <c:v>147</c:v>
                </c:pt>
                <c:pt idx="4">
                  <c:v>5</c:v>
                </c:pt>
                <c:pt idx="5">
                  <c:v>8</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dLbls>
            <c:delete val="1"/>
          </c:dLbls>
          <c:cat>
            <c:multiLvlStrRef>
              <c:f>Sheet1!$A$8:$B$11</c:f>
              <c:multiLvlStrCache>
                <c:ptCount val="4"/>
                <c:lvl>
                  <c:pt idx="0">
                    <c:v>Memory Complaint Questionnaire</c:v>
                  </c:pt>
                  <c:pt idx="1">
                    <c:v>Neuropsychiatric Inventory Examination</c:v>
                  </c:pt>
                  <c:pt idx="2">
                    <c:v>Neuropsychological Battery</c:v>
                  </c:pt>
                  <c:pt idx="3">
                    <c:v>Short IQ CODE</c:v>
                  </c:pt>
                </c:lvl>
                <c:lvl>
                  <c:pt idx="0">
                    <c:v>Cognitive</c:v>
                  </c:pt>
                  <c:pt idx="1">
                    <c:v>Cognitive</c:v>
                  </c:pt>
                  <c:pt idx="2">
                    <c:v>Cognitive</c:v>
                  </c:pt>
                  <c:pt idx="3">
                    <c:v>Cognitive</c:v>
                  </c:pt>
                </c:lvl>
              </c:multiLvlStrCache>
            </c:multiLvlStrRef>
          </c:cat>
          <c:val>
            <c:numRef>
              <c:f>Sheet1!$C$8:$C$11</c:f>
              <c:numCache>
                <c:formatCode>General</c:formatCode>
                <c:ptCount val="4"/>
                <c:pt idx="0">
                  <c:v>7</c:v>
                </c:pt>
                <c:pt idx="1">
                  <c:v>301</c:v>
                </c:pt>
                <c:pt idx="2">
                  <c:v>39</c:v>
                </c:pt>
                <c:pt idx="3">
                  <c:v>18</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dLbls>
            <c:delete val="1"/>
          </c:dLbls>
          <c:cat>
            <c:multiLvlStrRef>
              <c:f>Sheet1!$A$24:$B$31</c:f>
              <c:multiLvlStrCache>
                <c:ptCount val="8"/>
                <c:lvl>
                  <c:pt idx="0">
                    <c:v>AD Patient</c:v>
                  </c:pt>
                  <c:pt idx="1">
                    <c:v>Administrative Data</c:v>
                  </c:pt>
                  <c:pt idx="2">
                    <c:v>Assessment Progress</c:v>
                  </c:pt>
                  <c:pt idx="3">
                    <c:v>Consent Form</c:v>
                  </c:pt>
                  <c:pt idx="4">
                    <c:v>GpInfo</c:v>
                  </c:pt>
                  <c:pt idx="5">
                    <c:v>MCI Patient</c:v>
                  </c:pt>
                  <c:pt idx="6">
                    <c:v>PersonalInfo</c:v>
                  </c:pt>
                  <c:pt idx="7">
                    <c:v>Screening (Telephone)</c:v>
                  </c:pt>
                </c:lvl>
                <c:lvl>
                  <c:pt idx="0">
                    <c:v>Study</c:v>
                  </c:pt>
                  <c:pt idx="1">
                    <c:v>Study</c:v>
                  </c:pt>
                  <c:pt idx="2">
                    <c:v>Study</c:v>
                  </c:pt>
                  <c:pt idx="3">
                    <c:v>Study</c:v>
                  </c:pt>
                  <c:pt idx="4">
                    <c:v>Study</c:v>
                  </c:pt>
                  <c:pt idx="5">
                    <c:v>Study</c:v>
                  </c:pt>
                  <c:pt idx="6">
                    <c:v>Study</c:v>
                  </c:pt>
                  <c:pt idx="7">
                    <c:v>Study</c:v>
                  </c:pt>
                </c:lvl>
              </c:multiLvlStrCache>
            </c:multiLvlStrRef>
          </c:cat>
          <c:val>
            <c:numRef>
              <c:f>Sheet1!$C$24:$C$31</c:f>
              <c:numCache>
                <c:formatCode>General</c:formatCode>
                <c:ptCount val="8"/>
                <c:pt idx="0">
                  <c:v>33</c:v>
                </c:pt>
                <c:pt idx="1">
                  <c:v>1</c:v>
                </c:pt>
                <c:pt idx="2">
                  <c:v>25</c:v>
                </c:pt>
                <c:pt idx="3">
                  <c:v>7</c:v>
                </c:pt>
                <c:pt idx="4">
                  <c:v>6</c:v>
                </c:pt>
                <c:pt idx="5">
                  <c:v>13</c:v>
                </c:pt>
                <c:pt idx="6">
                  <c:v>216</c:v>
                </c:pt>
                <c:pt idx="7">
                  <c:v>52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dLbls>
            <c:delete val="1"/>
          </c:dLbls>
          <c:cat>
            <c:multiLvlStrRef>
              <c:f>Sheet1!$A$16:$B$23</c:f>
              <c:multiLvlStrCache>
                <c:ptCount val="8"/>
                <c:lvl>
                  <c:pt idx="0">
                    <c:v>Actigraph</c:v>
                  </c:pt>
                  <c:pt idx="1">
                    <c:v>Activities Daily Living Inventory</c:v>
                  </c:pt>
                  <c:pt idx="2">
                    <c:v>Demographics</c:v>
                  </c:pt>
                  <c:pt idx="3">
                    <c:v>Nutrients from Alcoholic Beverages</c:v>
                  </c:pt>
                  <c:pt idx="4">
                    <c:v>Nutrients from Food</c:v>
                  </c:pt>
                  <c:pt idx="5">
                    <c:v>Nutrients from Food Intakes</c:v>
                  </c:pt>
                  <c:pt idx="6">
                    <c:v>Nutrients from Raw Data</c:v>
                  </c:pt>
                  <c:pt idx="7">
                    <c:v>Physical Activity</c:v>
                  </c:pt>
                </c:lvl>
                <c:lvl>
                  <c:pt idx="0">
                    <c:v>Lifestyle</c:v>
                  </c:pt>
                  <c:pt idx="1">
                    <c:v>Lifestyle</c:v>
                  </c:pt>
                  <c:pt idx="2">
                    <c:v>Lifestyle</c:v>
                  </c:pt>
                  <c:pt idx="3">
                    <c:v>Lifestyle</c:v>
                  </c:pt>
                  <c:pt idx="4">
                    <c:v>Lifestyle</c:v>
                  </c:pt>
                  <c:pt idx="5">
                    <c:v>Lifestyle</c:v>
                  </c:pt>
                  <c:pt idx="6">
                    <c:v>Lifestyle</c:v>
                  </c:pt>
                  <c:pt idx="7">
                    <c:v>Lifestyle</c:v>
                  </c:pt>
                </c:lvl>
              </c:multiLvlStrCache>
            </c:multiLvlStrRef>
          </c:cat>
          <c:val>
            <c:numRef>
              <c:f>Sheet1!$C$16:$C$23</c:f>
              <c:numCache>
                <c:formatCode>General</c:formatCode>
                <c:ptCount val="8"/>
                <c:pt idx="0">
                  <c:v>8</c:v>
                </c:pt>
                <c:pt idx="1">
                  <c:v>2</c:v>
                </c:pt>
                <c:pt idx="2">
                  <c:v>23</c:v>
                </c:pt>
                <c:pt idx="3">
                  <c:v>33</c:v>
                </c:pt>
                <c:pt idx="4">
                  <c:v>72</c:v>
                </c:pt>
                <c:pt idx="5">
                  <c:v>105</c:v>
                </c:pt>
                <c:pt idx="6">
                  <c:v>119</c:v>
                </c:pt>
                <c:pt idx="7">
                  <c:v>29</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dLbls>
            <c:delete val="1"/>
          </c:dLbls>
          <c:cat>
            <c:multiLvlStrRef>
              <c:f>Sheet1!$A$12:$B$15</c:f>
              <c:multiLvlStrCache>
                <c:ptCount val="4"/>
                <c:lvl>
                  <c:pt idx="0">
                    <c:v>Dexa</c:v>
                  </c:pt>
                  <c:pt idx="1">
                    <c:v>MRI</c:v>
                  </c:pt>
                  <c:pt idx="2">
                    <c:v>PET</c:v>
                  </c:pt>
                  <c:pt idx="3">
                    <c:v>PIB</c:v>
                  </c:pt>
                </c:lvl>
                <c:lvl>
                  <c:pt idx="0">
                    <c:v>Imaging</c:v>
                  </c:pt>
                  <c:pt idx="1">
                    <c:v>Imaging</c:v>
                  </c:pt>
                  <c:pt idx="2">
                    <c:v>Imaging</c:v>
                  </c:pt>
                  <c:pt idx="3">
                    <c:v>Imaging</c:v>
                  </c:pt>
                </c:lvl>
              </c:multiLvlStrCache>
            </c:multiLvlStrRef>
          </c:cat>
          <c:val>
            <c:numRef>
              <c:f>Sheet1!$C$12:$C$15</c:f>
              <c:numCache>
                <c:formatCode>General</c:formatCode>
                <c:ptCount val="4"/>
                <c:pt idx="0">
                  <c:v>36</c:v>
                </c:pt>
                <c:pt idx="1">
                  <c:v>8</c:v>
                </c:pt>
                <c:pt idx="2">
                  <c:v>6</c:v>
                </c:pt>
                <c:pt idx="3">
                  <c:v>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BBFA697C-5849-4DDF-A6C8-08E6893940F4}" type="datetimeFigureOut">
              <a:rPr lang="en-AU" smtClean="0"/>
              <a:pPr/>
              <a:t>25/10/2013</a:t>
            </a:fld>
            <a:endParaRPr lang="en-AU"/>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0992BC2-9435-4D31-AEB3-5D5877AD6447}" type="datetimeFigureOut">
              <a:rPr lang="en-AU" smtClean="0"/>
              <a:pPr/>
              <a:t>25/10/2013</a:t>
            </a:fld>
            <a:endParaRPr lang="en-AU"/>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talk has three parts:</a:t>
            </a:r>
          </a:p>
          <a:p>
            <a:pPr marL="0" indent="0">
              <a:buFontTx/>
              <a:buNone/>
            </a:pPr>
            <a:r>
              <a:rPr lang="en-AU" dirty="0" smtClean="0"/>
              <a:t>- The problem we are trying to solve and why </a:t>
            </a:r>
            <a:r>
              <a:rPr lang="en-AU" dirty="0" err="1" smtClean="0"/>
              <a:t>Sem</a:t>
            </a:r>
            <a:r>
              <a:rPr lang="en-AU" baseline="0" dirty="0" smtClean="0"/>
              <a:t> Stats vocabularies are relevant</a:t>
            </a:r>
          </a:p>
          <a:p>
            <a:pPr marL="0" indent="0">
              <a:buFontTx/>
              <a:buNone/>
            </a:pPr>
            <a:r>
              <a:rPr lang="en-AU" baseline="0" dirty="0" smtClean="0"/>
              <a:t>- What we have done and learned so far</a:t>
            </a:r>
          </a:p>
          <a:p>
            <a:pPr marL="171450" indent="-171450">
              <a:buFontTx/>
              <a:buChar char="-"/>
            </a:pPr>
            <a:r>
              <a:rPr lang="en-AU" baseline="0" dirty="0" smtClean="0"/>
              <a:t>What’s next</a:t>
            </a:r>
          </a:p>
          <a:p>
            <a:pPr marL="0" indent="0">
              <a:buFontTx/>
              <a:buNone/>
            </a:pPr>
            <a:endParaRPr lang="en-AU" baseline="0" dirty="0" smtClean="0"/>
          </a:p>
          <a:p>
            <a:pPr marL="0" indent="0">
              <a:buFontTx/>
              <a:buNone/>
            </a:pPr>
            <a:r>
              <a:rPr lang="en-AU" baseline="0" dirty="0" smtClean="0"/>
              <a:t>aibl.csiro.au</a:t>
            </a:r>
          </a:p>
          <a:p>
            <a:pPr marL="0" indent="0">
              <a:buFontTx/>
              <a:buNone/>
            </a:pPr>
            <a:r>
              <a:rPr lang="en-AU" baseline="0" dirty="0" smtClean="0"/>
              <a:t>- </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18</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22</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23</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24</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AIBL </a:t>
            </a:r>
          </a:p>
          <a:p>
            <a:endParaRPr lang="en-AU" dirty="0" smtClean="0"/>
          </a:p>
          <a:p>
            <a:pPr>
              <a:lnSpc>
                <a:spcPct val="80000"/>
              </a:lnSpc>
            </a:pPr>
            <a:r>
              <a:rPr lang="en-US" altLang="en-US" sz="1200" dirty="0" smtClean="0"/>
              <a:t>BP, HR, weight, height, abdominal girth</a:t>
            </a:r>
          </a:p>
          <a:p>
            <a:pPr>
              <a:lnSpc>
                <a:spcPct val="80000"/>
              </a:lnSpc>
            </a:pPr>
            <a:r>
              <a:rPr lang="en-US" altLang="en-US" sz="1200" dirty="0" smtClean="0"/>
              <a:t>80 ml blood</a:t>
            </a:r>
          </a:p>
          <a:p>
            <a:pPr>
              <a:lnSpc>
                <a:spcPct val="80000"/>
              </a:lnSpc>
            </a:pPr>
            <a:r>
              <a:rPr lang="en-US" altLang="en-US" sz="1200" dirty="0" smtClean="0"/>
              <a:t>2 hours neuropsychological testing</a:t>
            </a:r>
          </a:p>
          <a:p>
            <a:pPr>
              <a:lnSpc>
                <a:spcPct val="80000"/>
              </a:lnSpc>
            </a:pPr>
            <a:r>
              <a:rPr lang="en-US" altLang="en-US" sz="1200" dirty="0" smtClean="0"/>
              <a:t>HADS and GDS</a:t>
            </a:r>
          </a:p>
          <a:p>
            <a:pPr>
              <a:lnSpc>
                <a:spcPct val="80000"/>
              </a:lnSpc>
            </a:pPr>
            <a:r>
              <a:rPr lang="en-US" altLang="en-US" sz="1200" dirty="0" smtClean="0"/>
              <a:t>Medication list</a:t>
            </a:r>
          </a:p>
          <a:p>
            <a:pPr>
              <a:lnSpc>
                <a:spcPct val="80000"/>
              </a:lnSpc>
            </a:pPr>
            <a:r>
              <a:rPr lang="en-US" altLang="en-US" sz="1200" dirty="0" smtClean="0"/>
              <a:t>Diet and lifestyle questionnaires</a:t>
            </a:r>
          </a:p>
          <a:p>
            <a:pPr>
              <a:lnSpc>
                <a:spcPct val="80000"/>
              </a:lnSpc>
            </a:pPr>
            <a:r>
              <a:rPr lang="en-US" altLang="en-US" sz="1200" dirty="0" err="1" smtClean="0"/>
              <a:t>PiB</a:t>
            </a:r>
            <a:r>
              <a:rPr lang="en-US" altLang="en-US" sz="1200" dirty="0" smtClean="0"/>
              <a:t> PET scan and MRI for ¼</a:t>
            </a:r>
          </a:p>
          <a:p>
            <a:pPr>
              <a:lnSpc>
                <a:spcPct val="80000"/>
              </a:lnSpc>
            </a:pPr>
            <a:r>
              <a:rPr lang="en-US" altLang="en-US" sz="1200" dirty="0" smtClean="0"/>
              <a:t>Diagnostic panel evaluation</a:t>
            </a:r>
          </a:p>
          <a:p>
            <a:pPr>
              <a:lnSpc>
                <a:spcPct val="80000"/>
              </a:lnSpc>
            </a:pPr>
            <a:r>
              <a:rPr lang="en-US" altLang="en-US" sz="1200" dirty="0" smtClean="0"/>
              <a:t>DA file review</a:t>
            </a:r>
          </a:p>
          <a:p>
            <a:pPr>
              <a:lnSpc>
                <a:spcPct val="80000"/>
              </a:lnSpc>
            </a:pPr>
            <a:r>
              <a:rPr lang="en-US" altLang="en-US" sz="1200" dirty="0" smtClean="0"/>
              <a:t>Repeat every 18 months</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374762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Working Draft http://www.w3.org/TR/vocab-data-cube/</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1836268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14</a:t>
            </a:fld>
            <a:endParaRPr lang="en-AU"/>
          </a:p>
        </p:txBody>
      </p:sp>
    </p:spTree>
    <p:extLst>
      <p:ext uri="{BB962C8B-B14F-4D97-AF65-F5344CB8AC3E}">
        <p14:creationId xmlns:p14="http://schemas.microsoft.com/office/powerpoint/2010/main" val="227297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15</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16</a:t>
            </a:fld>
            <a:endParaRPr lang="en-AU"/>
          </a:p>
        </p:txBody>
      </p:sp>
    </p:spTree>
    <p:extLst>
      <p:ext uri="{BB962C8B-B14F-4D97-AF65-F5344CB8AC3E}">
        <p14:creationId xmlns:p14="http://schemas.microsoft.com/office/powerpoint/2010/main" val="227297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pic>
        <p:nvPicPr>
          <p:cNvPr id="2560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988" y="176213"/>
            <a:ext cx="9199563" cy="65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A Linked Sensor Data Cube for a 100 year homogenised daily temperature dataset | Laurent Lefort</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A Linked Sensor Data Cube for a 100 year homogenised daily temperature dataset | Laurent Lefort</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A Linked Sensor Data Cube for a 100 year homogenised daily temperature dataset | Laurent Lefort</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5" name="Group 25"/>
          <p:cNvGrpSpPr>
            <a:grpSpLocks/>
          </p:cNvGrpSpPr>
          <p:nvPr userDrawn="1"/>
        </p:nvGrpSpPr>
        <p:grpSpPr bwMode="auto">
          <a:xfrm>
            <a:off x="1588" y="5500688"/>
            <a:ext cx="9170987" cy="1357312"/>
            <a:chOff x="1497" y="5500319"/>
            <a:chExt cx="9170984" cy="1357681"/>
          </a:xfrm>
        </p:grpSpPr>
        <p:sp>
          <p:nvSpPr>
            <p:cNvPr id="6" name="Rectangle 1"/>
            <p:cNvSpPr/>
            <p:nvPr userDrawn="1"/>
          </p:nvSpPr>
          <p:spPr>
            <a:xfrm>
              <a:off x="1497" y="5940176"/>
              <a:ext cx="9158284" cy="9178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AU">
                <a:solidFill>
                  <a:srgbClr val="FBFEFF"/>
                </a:solidFill>
              </a:endParaRPr>
            </a:p>
          </p:txBody>
        </p:sp>
        <p:sp>
          <p:nvSpPr>
            <p:cNvPr id="7" name="Freeform 7"/>
            <p:cNvSpPr>
              <a:spLocks noEditPoints="1"/>
            </p:cNvSpPr>
            <p:nvPr userDrawn="1"/>
          </p:nvSpPr>
          <p:spPr bwMode="auto">
            <a:xfrm>
              <a:off x="1497" y="5563836"/>
              <a:ext cx="9170984" cy="932115"/>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8" name="Freeform 8"/>
            <p:cNvSpPr>
              <a:spLocks noEditPoints="1"/>
            </p:cNvSpPr>
            <p:nvPr userDrawn="1"/>
          </p:nvSpPr>
          <p:spPr bwMode="auto">
            <a:xfrm>
              <a:off x="1497" y="5500319"/>
              <a:ext cx="9170984" cy="435093"/>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0" name="Freeform 9"/>
            <p:cNvSpPr>
              <a:spLocks/>
            </p:cNvSpPr>
            <p:nvPr userDrawn="1"/>
          </p:nvSpPr>
          <p:spPr bwMode="auto">
            <a:xfrm>
              <a:off x="1497" y="5563836"/>
              <a:ext cx="7365998" cy="431917"/>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1" name="Freeform 10"/>
            <p:cNvSpPr>
              <a:spLocks/>
            </p:cNvSpPr>
            <p:nvPr userDrawn="1"/>
          </p:nvSpPr>
          <p:spPr bwMode="auto">
            <a:xfrm>
              <a:off x="7367495" y="5563836"/>
              <a:ext cx="1804986" cy="868598"/>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pic>
          <p:nvPicPr>
            <p:cNvPr id="12"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3" name="Group 19"/>
            <p:cNvGrpSpPr/>
            <p:nvPr userDrawn="1"/>
          </p:nvGrpSpPr>
          <p:grpSpPr>
            <a:xfrm>
              <a:off x="360000" y="5807505"/>
              <a:ext cx="814388" cy="95250"/>
              <a:chOff x="3495675" y="5969000"/>
              <a:chExt cx="814388" cy="95250"/>
            </a:xfrm>
            <a:solidFill>
              <a:schemeClr val="accent1"/>
            </a:solidFill>
          </p:grpSpPr>
          <p:sp>
            <p:nvSpPr>
              <p:cNvPr id="14"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9" name="Oval 29"/>
              <p:cNvSpPr>
                <a:spLocks noChangeArrowheads="1"/>
              </p:cNvSpPr>
              <p:nvPr/>
            </p:nvSpPr>
            <p:spPr bwMode="auto">
              <a:xfrm>
                <a:off x="3819525"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5" name="Oval 35"/>
              <p:cNvSpPr>
                <a:spLocks noChangeArrowheads="1"/>
              </p:cNvSpPr>
              <p:nvPr/>
            </p:nvSpPr>
            <p:spPr bwMode="auto">
              <a:xfrm>
                <a:off x="4141788"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sp>
        <p:nvSpPr>
          <p:cNvPr id="9" name="Text Placeholder 8"/>
          <p:cNvSpPr>
            <a:spLocks noGrp="1"/>
          </p:cNvSpPr>
          <p:nvPr>
            <p:ph type="body" sz="quarter" idx="13"/>
          </p:nvPr>
        </p:nvSpPr>
        <p:spPr>
          <a:xfrm>
            <a:off x="360000" y="4267725"/>
            <a:ext cx="8043863" cy="316188"/>
          </a:xfrm>
        </p:spPr>
        <p:txBody>
          <a:bodyPr>
            <a:noAutofit/>
          </a:bodyPr>
          <a:lstStyle>
            <a:lvl1pPr marL="0" indent="0">
              <a:lnSpc>
                <a:spcPct val="90000"/>
              </a:lnSpc>
              <a:spcBef>
                <a:spcPts val="0"/>
              </a:spcBef>
              <a:spcAft>
                <a:spcPts val="0"/>
              </a:spcAft>
              <a:buNone/>
              <a:defRPr sz="2200" b="1" baseline="0">
                <a:solidFill>
                  <a:schemeClr val="bg1"/>
                </a:solidFill>
              </a:defRPr>
            </a:lvl1pPr>
            <a:lvl2pPr marL="0" indent="0">
              <a:spcBef>
                <a:spcPts val="0"/>
              </a:spcBef>
              <a:spcAft>
                <a:spcPts val="1417"/>
              </a:spcAft>
              <a:buNone/>
              <a:defRPr sz="4400" b="1">
                <a:solidFill>
                  <a:schemeClr val="bg1"/>
                </a:solidFill>
              </a:defRPr>
            </a:lvl2pPr>
            <a:lvl3pPr marL="0" indent="0">
              <a:lnSpc>
                <a:spcPct val="85000"/>
              </a:lnSpc>
              <a:spcBef>
                <a:spcPts val="0"/>
              </a:spcBef>
              <a:spcAft>
                <a:spcPts val="0"/>
              </a:spcAft>
              <a:buFontTx/>
              <a:buNone/>
              <a:defRPr sz="4400" b="1">
                <a:solidFill>
                  <a:schemeClr val="bg1"/>
                </a:solidFill>
              </a:defRPr>
            </a:lvl3pPr>
            <a:lvl4pPr marL="0" indent="0">
              <a:spcBef>
                <a:spcPts val="0"/>
              </a:spcBef>
              <a:spcAft>
                <a:spcPts val="0"/>
              </a:spcAft>
              <a:buNone/>
              <a:defRPr sz="4400" b="1">
                <a:solidFill>
                  <a:schemeClr val="bg1"/>
                </a:solidFill>
              </a:defRPr>
            </a:lvl4pPr>
            <a:lvl5pPr marL="0" indent="0">
              <a:lnSpc>
                <a:spcPct val="85000"/>
              </a:lnSpc>
              <a:spcBef>
                <a:spcPts val="0"/>
              </a:spcBef>
              <a:spcAft>
                <a:spcPts val="0"/>
              </a:spcAft>
              <a:buFontTx/>
              <a:buNone/>
              <a:defRPr sz="4400" b="1">
                <a:solidFill>
                  <a:schemeClr val="bg1"/>
                </a:solidFill>
              </a:defRPr>
            </a:lvl5pPr>
            <a:lvl6pPr marL="0" indent="0">
              <a:lnSpc>
                <a:spcPct val="85000"/>
              </a:lnSpc>
              <a:spcBef>
                <a:spcPts val="0"/>
              </a:spcBef>
              <a:buFontTx/>
              <a:buNone/>
              <a:defRPr sz="4400" b="1">
                <a:solidFill>
                  <a:schemeClr val="bg1"/>
                </a:solidFill>
              </a:defRPr>
            </a:lvl6pPr>
            <a:lvl7pPr marL="0" indent="0">
              <a:lnSpc>
                <a:spcPct val="85000"/>
              </a:lnSpc>
              <a:spcBef>
                <a:spcPts val="0"/>
              </a:spcBef>
              <a:buFontTx/>
              <a:buNone/>
              <a:defRPr sz="4400" b="1">
                <a:solidFill>
                  <a:schemeClr val="bg1"/>
                </a:solidFill>
              </a:defRPr>
            </a:lvl7pPr>
            <a:lvl8pPr marL="0" indent="0">
              <a:lnSpc>
                <a:spcPct val="85000"/>
              </a:lnSpc>
              <a:spcBef>
                <a:spcPts val="0"/>
              </a:spcBef>
              <a:buFontTx/>
              <a:buNone/>
              <a:defRPr sz="4400" b="1">
                <a:solidFill>
                  <a:schemeClr val="bg1"/>
                </a:solidFill>
              </a:defRPr>
            </a:lvl8pPr>
            <a:lvl9pPr marL="0" indent="0">
              <a:lnSpc>
                <a:spcPct val="85000"/>
              </a:lnSpc>
              <a:spcBef>
                <a:spcPts val="0"/>
              </a:spcBef>
              <a:buFontTx/>
              <a:buNone/>
              <a:defRPr sz="4400" b="1">
                <a:solidFill>
                  <a:schemeClr val="bg1"/>
                </a:solidFill>
              </a:defRPr>
            </a:lvl9pPr>
          </a:lstStyle>
          <a:p>
            <a:pPr lvl="0"/>
            <a:r>
              <a:rPr lang="en-US" smtClean="0"/>
              <a:t>Click to edit Master text styles</a:t>
            </a:r>
          </a:p>
        </p:txBody>
      </p:sp>
      <p:sp>
        <p:nvSpPr>
          <p:cNvPr id="15" name="Text Placeholder 14"/>
          <p:cNvSpPr>
            <a:spLocks noGrp="1"/>
          </p:cNvSpPr>
          <p:nvPr>
            <p:ph type="body" sz="quarter" idx="17"/>
          </p:nvPr>
        </p:nvSpPr>
        <p:spPr>
          <a:xfrm>
            <a:off x="360000" y="5625959"/>
            <a:ext cx="4752000" cy="144000"/>
          </a:xfrm>
        </p:spPr>
        <p:txBody>
          <a:bodyPr anchor="ctr">
            <a:noAutofit/>
          </a:bodyPr>
          <a:lstStyle>
            <a:lvl1pPr>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17" name="Title 15"/>
          <p:cNvSpPr>
            <a:spLocks noGrp="1"/>
          </p:cNvSpPr>
          <p:nvPr>
            <p:ph type="title"/>
          </p:nvPr>
        </p:nvSpPr>
        <p:spPr>
          <a:xfrm>
            <a:off x="360000" y="3122613"/>
            <a:ext cx="8043863" cy="1080000"/>
          </a:xfrm>
          <a:prstGeom prst="rect">
            <a:avLst/>
          </a:prstGeom>
        </p:spPr>
        <p:txBody>
          <a:bodyPr anchor="b">
            <a:noAutofit/>
          </a:bodyPr>
          <a:lstStyle>
            <a:lvl1pPr>
              <a:lnSpc>
                <a:spcPct val="85000"/>
              </a:lnSpc>
              <a:defRPr sz="4400">
                <a:solidFill>
                  <a:schemeClr val="bg1"/>
                </a:solidFill>
              </a:defRPr>
            </a:lvl1pPr>
          </a:lstStyle>
          <a:p>
            <a:r>
              <a:rPr lang="en-US" smtClean="0"/>
              <a:t>Click to edit Master title style</a:t>
            </a:r>
            <a:endParaRPr lang="en-AU" dirty="0" smtClean="0"/>
          </a:p>
        </p:txBody>
      </p:sp>
    </p:spTree>
    <p:extLst>
      <p:ext uri="{BB962C8B-B14F-4D97-AF65-F5344CB8AC3E}">
        <p14:creationId xmlns:p14="http://schemas.microsoft.com/office/powerpoint/2010/main" val="3371650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5" name="Group 38"/>
          <p:cNvGrpSpPr>
            <a:grpSpLocks/>
          </p:cNvGrpSpPr>
          <p:nvPr userDrawn="1"/>
        </p:nvGrpSpPr>
        <p:grpSpPr bwMode="auto">
          <a:xfrm>
            <a:off x="-26988" y="357188"/>
            <a:ext cx="9199563" cy="6500812"/>
            <a:chOff x="-26988" y="357188"/>
            <a:chExt cx="9199469" cy="6500812"/>
          </a:xfrm>
        </p:grpSpPr>
        <p:grpSp>
          <p:nvGrpSpPr>
            <p:cNvPr id="6" name="Group 66"/>
            <p:cNvGrpSpPr>
              <a:grpSpLocks/>
            </p:cNvGrpSpPr>
            <p:nvPr userDrawn="1"/>
          </p:nvGrpSpPr>
          <p:grpSpPr bwMode="auto">
            <a:xfrm>
              <a:off x="-26988" y="357188"/>
              <a:ext cx="9178926" cy="2571750"/>
              <a:chOff x="-17463" y="357188"/>
              <a:chExt cx="9186863" cy="2571750"/>
            </a:xfrm>
          </p:grpSpPr>
          <p:sp>
            <p:nvSpPr>
              <p:cNvPr id="30" name="Freeform 17"/>
              <p:cNvSpPr>
                <a:spLocks/>
              </p:cNvSpPr>
              <p:nvPr userDrawn="1"/>
            </p:nvSpPr>
            <p:spPr bwMode="auto">
              <a:xfrm>
                <a:off x="-17463" y="1971675"/>
                <a:ext cx="9186769"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1" name="Freeform 18"/>
              <p:cNvSpPr>
                <a:spLocks/>
              </p:cNvSpPr>
              <p:nvPr userDrawn="1"/>
            </p:nvSpPr>
            <p:spPr bwMode="auto">
              <a:xfrm>
                <a:off x="-17463" y="2449513"/>
                <a:ext cx="9186769"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2" name="Freeform 19"/>
              <p:cNvSpPr>
                <a:spLocks/>
              </p:cNvSpPr>
              <p:nvPr userDrawn="1"/>
            </p:nvSpPr>
            <p:spPr bwMode="auto">
              <a:xfrm>
                <a:off x="-17463" y="1655763"/>
                <a:ext cx="9186769"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3" name="Freeform 20"/>
              <p:cNvSpPr>
                <a:spLocks/>
              </p:cNvSpPr>
              <p:nvPr userDrawn="1"/>
            </p:nvSpPr>
            <p:spPr bwMode="auto">
              <a:xfrm>
                <a:off x="-17463" y="2130425"/>
                <a:ext cx="9186769"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4" name="Freeform 21"/>
              <p:cNvSpPr>
                <a:spLocks/>
              </p:cNvSpPr>
              <p:nvPr userDrawn="1"/>
            </p:nvSpPr>
            <p:spPr bwMode="auto">
              <a:xfrm>
                <a:off x="-17463" y="1336675"/>
                <a:ext cx="9186769"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5" name="Freeform 22"/>
              <p:cNvSpPr>
                <a:spLocks/>
              </p:cNvSpPr>
              <p:nvPr userDrawn="1"/>
            </p:nvSpPr>
            <p:spPr bwMode="auto">
              <a:xfrm>
                <a:off x="-17463" y="1811338"/>
                <a:ext cx="9186769"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6" name="Freeform 23"/>
              <p:cNvSpPr>
                <a:spLocks/>
              </p:cNvSpPr>
              <p:nvPr userDrawn="1"/>
            </p:nvSpPr>
            <p:spPr bwMode="auto">
              <a:xfrm>
                <a:off x="-17463" y="357188"/>
                <a:ext cx="9186769"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7" name="Freeform 24"/>
              <p:cNvSpPr>
                <a:spLocks/>
              </p:cNvSpPr>
              <p:nvPr userDrawn="1"/>
            </p:nvSpPr>
            <p:spPr bwMode="auto">
              <a:xfrm>
                <a:off x="-17463" y="357188"/>
                <a:ext cx="9186769"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8" name="Freeform 25"/>
              <p:cNvSpPr>
                <a:spLocks/>
              </p:cNvSpPr>
              <p:nvPr userDrawn="1"/>
            </p:nvSpPr>
            <p:spPr bwMode="auto">
              <a:xfrm>
                <a:off x="-17463" y="676275"/>
                <a:ext cx="9186769"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9" name="Freeform 26"/>
              <p:cNvSpPr>
                <a:spLocks/>
              </p:cNvSpPr>
              <p:nvPr userDrawn="1"/>
            </p:nvSpPr>
            <p:spPr bwMode="auto">
              <a:xfrm>
                <a:off x="-17463" y="676275"/>
                <a:ext cx="9186769"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40" name="Freeform 27"/>
              <p:cNvSpPr>
                <a:spLocks/>
              </p:cNvSpPr>
              <p:nvPr userDrawn="1"/>
            </p:nvSpPr>
            <p:spPr bwMode="auto">
              <a:xfrm>
                <a:off x="-17463" y="995363"/>
                <a:ext cx="9186769"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41" name="Freeform 28"/>
              <p:cNvSpPr>
                <a:spLocks/>
              </p:cNvSpPr>
              <p:nvPr userDrawn="1"/>
            </p:nvSpPr>
            <p:spPr bwMode="auto">
              <a:xfrm>
                <a:off x="-17463" y="995363"/>
                <a:ext cx="9186769"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nvGrpSpPr>
            <p:cNvPr id="7" name="Group 37"/>
            <p:cNvGrpSpPr>
              <a:grpSpLocks/>
            </p:cNvGrpSpPr>
            <p:nvPr userDrawn="1"/>
          </p:nvGrpSpPr>
          <p:grpSpPr bwMode="auto">
            <a:xfrm>
              <a:off x="1497" y="5500319"/>
              <a:ext cx="9170984" cy="1357681"/>
              <a:chOff x="1497" y="5500319"/>
              <a:chExt cx="9170984" cy="1357681"/>
            </a:xfrm>
          </p:grpSpPr>
          <p:sp>
            <p:nvSpPr>
              <p:cNvPr id="9" name="Rectangle 78"/>
              <p:cNvSpPr/>
              <p:nvPr userDrawn="1"/>
            </p:nvSpPr>
            <p:spPr>
              <a:xfrm>
                <a:off x="1588" y="5940425"/>
                <a:ext cx="9158193" cy="917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AU">
                  <a:solidFill>
                    <a:srgbClr val="FBFEFF"/>
                  </a:solidFill>
                </a:endParaRPr>
              </a:p>
            </p:txBody>
          </p:sp>
          <p:grpSp>
            <p:nvGrpSpPr>
              <p:cNvPr id="10" name="Group 41"/>
              <p:cNvGrpSpPr>
                <a:grpSpLocks/>
              </p:cNvGrpSpPr>
              <p:nvPr userDrawn="1"/>
            </p:nvGrpSpPr>
            <p:grpSpPr bwMode="auto">
              <a:xfrm>
                <a:off x="1497" y="5500319"/>
                <a:ext cx="9170984" cy="996231"/>
                <a:chOff x="1497" y="5500319"/>
                <a:chExt cx="9170984" cy="996231"/>
              </a:xfrm>
            </p:grpSpPr>
            <p:sp>
              <p:nvSpPr>
                <p:cNvPr id="26" name="Freeform 7"/>
                <p:cNvSpPr>
                  <a:spLocks noEditPoints="1"/>
                </p:cNvSpPr>
                <p:nvPr userDrawn="1"/>
              </p:nvSpPr>
              <p:spPr bwMode="auto">
                <a:xfrm>
                  <a:off x="1588" y="5564188"/>
                  <a:ext cx="9170893" cy="931862"/>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7" name="Freeform 8"/>
                <p:cNvSpPr>
                  <a:spLocks noEditPoints="1"/>
                </p:cNvSpPr>
                <p:nvPr userDrawn="1"/>
              </p:nvSpPr>
              <p:spPr bwMode="auto">
                <a:xfrm>
                  <a:off x="1588" y="5500688"/>
                  <a:ext cx="9170893" cy="434975"/>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8" name="Freeform 9"/>
                <p:cNvSpPr>
                  <a:spLocks/>
                </p:cNvSpPr>
                <p:nvPr userDrawn="1"/>
              </p:nvSpPr>
              <p:spPr bwMode="auto">
                <a:xfrm>
                  <a:off x="1588" y="5564188"/>
                  <a:ext cx="7365925" cy="431800"/>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9" name="Freeform 10"/>
                <p:cNvSpPr>
                  <a:spLocks/>
                </p:cNvSpPr>
                <p:nvPr userDrawn="1"/>
              </p:nvSpPr>
              <p:spPr bwMode="auto">
                <a:xfrm>
                  <a:off x="7367513" y="5564188"/>
                  <a:ext cx="1804968" cy="868362"/>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pic>
            <p:nvPicPr>
              <p:cNvPr id="12"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3" name="Group 19"/>
              <p:cNvGrpSpPr/>
              <p:nvPr userDrawn="1"/>
            </p:nvGrpSpPr>
            <p:grpSpPr>
              <a:xfrm>
                <a:off x="360000" y="5807505"/>
                <a:ext cx="814388" cy="95250"/>
                <a:chOff x="3495675" y="5969000"/>
                <a:chExt cx="814388" cy="95250"/>
              </a:xfrm>
              <a:solidFill>
                <a:schemeClr val="accent1"/>
              </a:solidFill>
            </p:grpSpPr>
            <p:sp>
              <p:nvSpPr>
                <p:cNvPr id="14"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5"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6"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7" name="Oval 29"/>
                <p:cNvSpPr>
                  <a:spLocks noChangeArrowheads="1"/>
                </p:cNvSpPr>
                <p:nvPr/>
              </p:nvSpPr>
              <p:spPr bwMode="auto">
                <a:xfrm>
                  <a:off x="3819525"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8"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9"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0"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1"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2"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3" name="Oval 35"/>
                <p:cNvSpPr>
                  <a:spLocks noChangeArrowheads="1"/>
                </p:cNvSpPr>
                <p:nvPr/>
              </p:nvSpPr>
              <p:spPr bwMode="auto">
                <a:xfrm>
                  <a:off x="4141788"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4"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5"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grpSp>
      <p:sp>
        <p:nvSpPr>
          <p:cNvPr id="8" name="Title 7"/>
          <p:cNvSpPr>
            <a:spLocks noGrp="1"/>
          </p:cNvSpPr>
          <p:nvPr>
            <p:ph type="title"/>
          </p:nvPr>
        </p:nvSpPr>
        <p:spPr>
          <a:xfrm>
            <a:off x="360000" y="3123776"/>
            <a:ext cx="8042400" cy="1080000"/>
          </a:xfrm>
          <a:prstGeom prst="rect">
            <a:avLst/>
          </a:prstGeom>
        </p:spPr>
        <p:txBody>
          <a:bodyPr rtlCol="0" anchor="b">
            <a:noAutofit/>
          </a:bodyPr>
          <a:lstStyle>
            <a:lvl1pPr algn="l" defTabSz="457200" rtl="0" eaLnBrk="1" latinLnBrk="0" hangingPunct="1">
              <a:lnSpc>
                <a:spcPct val="85000"/>
              </a:lnSpc>
              <a:spcBef>
                <a:spcPct val="0"/>
              </a:spcBef>
              <a:buNone/>
              <a:defRPr lang="en-AU" sz="4400" b="1" kern="1200" dirty="0" smtClean="0">
                <a:solidFill>
                  <a:schemeClr val="bg1"/>
                </a:solidFill>
                <a:latin typeface="+mj-lt"/>
                <a:ea typeface="+mj-ea"/>
                <a:cs typeface="+mj-cs"/>
              </a:defRPr>
            </a:lvl1pPr>
          </a:lstStyle>
          <a:p>
            <a:r>
              <a:rPr lang="en-US" smtClean="0"/>
              <a:t>Click to edit Master title style</a:t>
            </a:r>
            <a:endParaRPr lang="en-AU" dirty="0"/>
          </a:p>
        </p:txBody>
      </p:sp>
      <p:sp>
        <p:nvSpPr>
          <p:cNvPr id="11" name="Text Placeholder 8"/>
          <p:cNvSpPr>
            <a:spLocks noGrp="1"/>
          </p:cNvSpPr>
          <p:nvPr>
            <p:ph type="body" sz="quarter" idx="13"/>
          </p:nvPr>
        </p:nvSpPr>
        <p:spPr>
          <a:xfrm>
            <a:off x="360000" y="4268888"/>
            <a:ext cx="8043863" cy="316188"/>
          </a:xfrm>
        </p:spPr>
        <p:txBody>
          <a:bodyPr>
            <a:noAutofit/>
          </a:bodyPr>
          <a:lstStyle>
            <a:lvl1pPr marL="0" indent="0">
              <a:lnSpc>
                <a:spcPct val="90000"/>
              </a:lnSpc>
              <a:spcBef>
                <a:spcPts val="0"/>
              </a:spcBef>
              <a:spcAft>
                <a:spcPts val="0"/>
              </a:spcAft>
              <a:buNone/>
              <a:defRPr sz="2200" b="1" baseline="0">
                <a:solidFill>
                  <a:schemeClr val="bg1"/>
                </a:solidFill>
              </a:defRPr>
            </a:lvl1pPr>
            <a:lvl2pPr marL="0" indent="0">
              <a:spcBef>
                <a:spcPts val="0"/>
              </a:spcBef>
              <a:spcAft>
                <a:spcPts val="1417"/>
              </a:spcAft>
              <a:buNone/>
              <a:defRPr sz="4400" b="1">
                <a:solidFill>
                  <a:schemeClr val="bg1"/>
                </a:solidFill>
              </a:defRPr>
            </a:lvl2pPr>
            <a:lvl3pPr marL="0" indent="0">
              <a:lnSpc>
                <a:spcPct val="85000"/>
              </a:lnSpc>
              <a:spcBef>
                <a:spcPts val="0"/>
              </a:spcBef>
              <a:spcAft>
                <a:spcPts val="0"/>
              </a:spcAft>
              <a:buFontTx/>
              <a:buNone/>
              <a:defRPr sz="4400" b="1">
                <a:solidFill>
                  <a:schemeClr val="bg1"/>
                </a:solidFill>
              </a:defRPr>
            </a:lvl3pPr>
            <a:lvl4pPr marL="0" indent="0">
              <a:spcBef>
                <a:spcPts val="0"/>
              </a:spcBef>
              <a:spcAft>
                <a:spcPts val="0"/>
              </a:spcAft>
              <a:buNone/>
              <a:defRPr sz="4400" b="1">
                <a:solidFill>
                  <a:schemeClr val="bg1"/>
                </a:solidFill>
              </a:defRPr>
            </a:lvl4pPr>
            <a:lvl5pPr marL="0" indent="0">
              <a:lnSpc>
                <a:spcPct val="85000"/>
              </a:lnSpc>
              <a:spcBef>
                <a:spcPts val="0"/>
              </a:spcBef>
              <a:spcAft>
                <a:spcPts val="0"/>
              </a:spcAft>
              <a:buFontTx/>
              <a:buNone/>
              <a:defRPr sz="4400" b="1">
                <a:solidFill>
                  <a:schemeClr val="bg1"/>
                </a:solidFill>
              </a:defRPr>
            </a:lvl5pPr>
            <a:lvl6pPr marL="0" indent="0">
              <a:lnSpc>
                <a:spcPct val="85000"/>
              </a:lnSpc>
              <a:spcBef>
                <a:spcPts val="0"/>
              </a:spcBef>
              <a:buFontTx/>
              <a:buNone/>
              <a:defRPr sz="4400" b="1">
                <a:solidFill>
                  <a:schemeClr val="bg1"/>
                </a:solidFill>
              </a:defRPr>
            </a:lvl6pPr>
            <a:lvl7pPr marL="0" indent="0">
              <a:lnSpc>
                <a:spcPct val="85000"/>
              </a:lnSpc>
              <a:spcBef>
                <a:spcPts val="0"/>
              </a:spcBef>
              <a:buFontTx/>
              <a:buNone/>
              <a:defRPr sz="4400" b="1">
                <a:solidFill>
                  <a:schemeClr val="bg1"/>
                </a:solidFill>
              </a:defRPr>
            </a:lvl7pPr>
            <a:lvl8pPr marL="0" indent="0">
              <a:lnSpc>
                <a:spcPct val="85000"/>
              </a:lnSpc>
              <a:spcBef>
                <a:spcPts val="0"/>
              </a:spcBef>
              <a:buFontTx/>
              <a:buNone/>
              <a:defRPr sz="4400" b="1">
                <a:solidFill>
                  <a:schemeClr val="bg1"/>
                </a:solidFill>
              </a:defRPr>
            </a:lvl8pPr>
            <a:lvl9pPr marL="0" indent="0">
              <a:lnSpc>
                <a:spcPct val="85000"/>
              </a:lnSpc>
              <a:spcBef>
                <a:spcPts val="0"/>
              </a:spcBef>
              <a:buFontTx/>
              <a:buNone/>
              <a:defRPr sz="4400" b="1">
                <a:solidFill>
                  <a:schemeClr val="bg1"/>
                </a:solidFill>
              </a:defRPr>
            </a:lvl9pPr>
          </a:lstStyle>
          <a:p>
            <a:pPr lvl="0"/>
            <a:r>
              <a:rPr lang="en-US" smtClean="0"/>
              <a:t>Click to edit Master text styles</a:t>
            </a:r>
          </a:p>
        </p:txBody>
      </p:sp>
      <p:sp>
        <p:nvSpPr>
          <p:cNvPr id="56" name="Text Placeholder 14"/>
          <p:cNvSpPr>
            <a:spLocks noGrp="1"/>
          </p:cNvSpPr>
          <p:nvPr>
            <p:ph type="body" sz="quarter" idx="17"/>
          </p:nvPr>
        </p:nvSpPr>
        <p:spPr>
          <a:xfrm>
            <a:off x="360000" y="5625959"/>
            <a:ext cx="4752000" cy="144000"/>
          </a:xfrm>
        </p:spPr>
        <p:txBody>
          <a:bodyPr anchor="ctr">
            <a:noAutofit/>
          </a:bodyPr>
          <a:lstStyle>
            <a:lvl1pPr>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213176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5" name="Group 25"/>
          <p:cNvGrpSpPr>
            <a:grpSpLocks/>
          </p:cNvGrpSpPr>
          <p:nvPr userDrawn="1"/>
        </p:nvGrpSpPr>
        <p:grpSpPr bwMode="auto">
          <a:xfrm>
            <a:off x="0" y="5500688"/>
            <a:ext cx="9167813" cy="996950"/>
            <a:chOff x="608" y="5500319"/>
            <a:chExt cx="9167813" cy="996950"/>
          </a:xfrm>
        </p:grpSpPr>
        <p:grpSp>
          <p:nvGrpSpPr>
            <p:cNvPr id="6" name="Group 22"/>
            <p:cNvGrpSpPr>
              <a:grpSpLocks/>
            </p:cNvGrpSpPr>
            <p:nvPr userDrawn="1"/>
          </p:nvGrpSpPr>
          <p:grpSpPr bwMode="auto">
            <a:xfrm>
              <a:off x="608" y="5500319"/>
              <a:ext cx="9167813" cy="996950"/>
              <a:chOff x="-7938" y="5668963"/>
              <a:chExt cx="9167813" cy="996950"/>
            </a:xfrm>
          </p:grpSpPr>
          <p:sp>
            <p:nvSpPr>
              <p:cNvPr id="23"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4" name="Freeform 24"/>
              <p:cNvSpPr>
                <a:spLocks/>
              </p:cNvSpPr>
              <p:nvPr userDrawn="1"/>
            </p:nvSpPr>
            <p:spPr bwMode="auto">
              <a:xfrm>
                <a:off x="-7938" y="5732463"/>
                <a:ext cx="7362825"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5" name="Freeform 25"/>
              <p:cNvSpPr>
                <a:spLocks/>
              </p:cNvSpPr>
              <p:nvPr userDrawn="1"/>
            </p:nvSpPr>
            <p:spPr bwMode="auto">
              <a:xfrm>
                <a:off x="7354887" y="5732463"/>
                <a:ext cx="1804988"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pic>
          <p:nvPicPr>
            <p:cNvPr id="7"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8" name="Group 19"/>
            <p:cNvGrpSpPr/>
            <p:nvPr userDrawn="1"/>
          </p:nvGrpSpPr>
          <p:grpSpPr>
            <a:xfrm>
              <a:off x="360000" y="5807505"/>
              <a:ext cx="814388" cy="95250"/>
              <a:chOff x="3495675" y="5969000"/>
              <a:chExt cx="814388" cy="95250"/>
            </a:xfrm>
            <a:solidFill>
              <a:schemeClr val="accent1"/>
            </a:solidFill>
          </p:grpSpPr>
          <p:sp>
            <p:nvSpPr>
              <p:cNvPr id="10"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1"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2"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3" name="Oval 29"/>
              <p:cNvSpPr>
                <a:spLocks noChangeArrowheads="1"/>
              </p:cNvSpPr>
              <p:nvPr/>
            </p:nvSpPr>
            <p:spPr bwMode="auto">
              <a:xfrm>
                <a:off x="3819525"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4"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5"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6"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8"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9"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0" name="Oval 35"/>
              <p:cNvSpPr>
                <a:spLocks noChangeArrowheads="1"/>
              </p:cNvSpPr>
              <p:nvPr/>
            </p:nvSpPr>
            <p:spPr bwMode="auto">
              <a:xfrm>
                <a:off x="4141788"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1"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2"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sp>
        <p:nvSpPr>
          <p:cNvPr id="9" name="Text Placeholder 8"/>
          <p:cNvSpPr>
            <a:spLocks noGrp="1"/>
          </p:cNvSpPr>
          <p:nvPr>
            <p:ph type="body" sz="quarter" idx="13"/>
          </p:nvPr>
        </p:nvSpPr>
        <p:spPr>
          <a:xfrm>
            <a:off x="360000" y="4267725"/>
            <a:ext cx="8043863" cy="316188"/>
          </a:xfrm>
        </p:spPr>
        <p:txBody>
          <a:bodyPr>
            <a:noAutofit/>
          </a:bodyPr>
          <a:lstStyle>
            <a:lvl1pPr marL="0" indent="0">
              <a:lnSpc>
                <a:spcPct val="90000"/>
              </a:lnSpc>
              <a:spcBef>
                <a:spcPts val="0"/>
              </a:spcBef>
              <a:spcAft>
                <a:spcPts val="0"/>
              </a:spcAft>
              <a:buNone/>
              <a:defRPr sz="2200" b="1" baseline="0">
                <a:solidFill>
                  <a:schemeClr val="bg1"/>
                </a:solidFill>
              </a:defRPr>
            </a:lvl1pPr>
            <a:lvl2pPr marL="0" indent="0">
              <a:spcBef>
                <a:spcPts val="0"/>
              </a:spcBef>
              <a:spcAft>
                <a:spcPts val="1417"/>
              </a:spcAft>
              <a:buNone/>
              <a:defRPr sz="4400" b="1">
                <a:solidFill>
                  <a:schemeClr val="bg1"/>
                </a:solidFill>
              </a:defRPr>
            </a:lvl2pPr>
            <a:lvl3pPr marL="0" indent="0">
              <a:lnSpc>
                <a:spcPct val="85000"/>
              </a:lnSpc>
              <a:spcBef>
                <a:spcPts val="0"/>
              </a:spcBef>
              <a:spcAft>
                <a:spcPts val="0"/>
              </a:spcAft>
              <a:buFontTx/>
              <a:buNone/>
              <a:defRPr sz="4400" b="1">
                <a:solidFill>
                  <a:schemeClr val="bg1"/>
                </a:solidFill>
              </a:defRPr>
            </a:lvl3pPr>
            <a:lvl4pPr marL="0" indent="0">
              <a:spcBef>
                <a:spcPts val="0"/>
              </a:spcBef>
              <a:spcAft>
                <a:spcPts val="0"/>
              </a:spcAft>
              <a:buNone/>
              <a:defRPr sz="4400" b="1">
                <a:solidFill>
                  <a:schemeClr val="bg1"/>
                </a:solidFill>
              </a:defRPr>
            </a:lvl4pPr>
            <a:lvl5pPr marL="0" indent="0">
              <a:lnSpc>
                <a:spcPct val="85000"/>
              </a:lnSpc>
              <a:spcBef>
                <a:spcPts val="0"/>
              </a:spcBef>
              <a:spcAft>
                <a:spcPts val="0"/>
              </a:spcAft>
              <a:buFontTx/>
              <a:buNone/>
              <a:defRPr sz="4400" b="1">
                <a:solidFill>
                  <a:schemeClr val="bg1"/>
                </a:solidFill>
              </a:defRPr>
            </a:lvl5pPr>
            <a:lvl6pPr marL="0" indent="0">
              <a:lnSpc>
                <a:spcPct val="85000"/>
              </a:lnSpc>
              <a:spcBef>
                <a:spcPts val="0"/>
              </a:spcBef>
              <a:buFontTx/>
              <a:buNone/>
              <a:defRPr sz="4400" b="1">
                <a:solidFill>
                  <a:schemeClr val="bg1"/>
                </a:solidFill>
              </a:defRPr>
            </a:lvl6pPr>
            <a:lvl7pPr marL="0" indent="0">
              <a:lnSpc>
                <a:spcPct val="85000"/>
              </a:lnSpc>
              <a:spcBef>
                <a:spcPts val="0"/>
              </a:spcBef>
              <a:buFontTx/>
              <a:buNone/>
              <a:defRPr sz="4400" b="1">
                <a:solidFill>
                  <a:schemeClr val="bg1"/>
                </a:solidFill>
              </a:defRPr>
            </a:lvl7pPr>
            <a:lvl8pPr marL="0" indent="0">
              <a:lnSpc>
                <a:spcPct val="85000"/>
              </a:lnSpc>
              <a:spcBef>
                <a:spcPts val="0"/>
              </a:spcBef>
              <a:buFontTx/>
              <a:buNone/>
              <a:defRPr sz="4400" b="1">
                <a:solidFill>
                  <a:schemeClr val="bg1"/>
                </a:solidFill>
              </a:defRPr>
            </a:lvl8pPr>
            <a:lvl9pPr marL="0" indent="0">
              <a:lnSpc>
                <a:spcPct val="85000"/>
              </a:lnSpc>
              <a:spcBef>
                <a:spcPts val="0"/>
              </a:spcBef>
              <a:buFontTx/>
              <a:buNone/>
              <a:defRPr sz="4400" b="1">
                <a:solidFill>
                  <a:schemeClr val="bg1"/>
                </a:solidFill>
              </a:defRPr>
            </a:lvl9pPr>
          </a:lstStyle>
          <a:p>
            <a:pPr lvl="0"/>
            <a:r>
              <a:rPr lang="en-US" smtClean="0"/>
              <a:t>Click to edit Master text styles</a:t>
            </a:r>
          </a:p>
        </p:txBody>
      </p:sp>
      <p:sp>
        <p:nvSpPr>
          <p:cNvPr id="17" name="Title 15"/>
          <p:cNvSpPr>
            <a:spLocks noGrp="1"/>
          </p:cNvSpPr>
          <p:nvPr>
            <p:ph type="title"/>
          </p:nvPr>
        </p:nvSpPr>
        <p:spPr>
          <a:xfrm>
            <a:off x="360000" y="3122613"/>
            <a:ext cx="8043863" cy="1080000"/>
          </a:xfrm>
          <a:prstGeom prst="rect">
            <a:avLst/>
          </a:prstGeom>
        </p:spPr>
        <p:txBody>
          <a:bodyPr anchor="b">
            <a:noAutofit/>
          </a:bodyPr>
          <a:lstStyle>
            <a:lvl1pPr>
              <a:lnSpc>
                <a:spcPct val="85000"/>
              </a:lnSpc>
              <a:defRPr sz="4400">
                <a:solidFill>
                  <a:schemeClr val="bg1"/>
                </a:solidFill>
              </a:defRPr>
            </a:lvl1pPr>
          </a:lstStyle>
          <a:p>
            <a:r>
              <a:rPr lang="en-US" smtClean="0"/>
              <a:t>Click to edit Master title style</a:t>
            </a:r>
            <a:endParaRPr lang="en-AU" dirty="0" smtClean="0"/>
          </a:p>
        </p:txBody>
      </p:sp>
      <p:sp>
        <p:nvSpPr>
          <p:cNvPr id="65" name="Text Placeholder 14"/>
          <p:cNvSpPr>
            <a:spLocks noGrp="1"/>
          </p:cNvSpPr>
          <p:nvPr>
            <p:ph type="body" sz="quarter" idx="17"/>
          </p:nvPr>
        </p:nvSpPr>
        <p:spPr>
          <a:xfrm>
            <a:off x="360000" y="5625959"/>
            <a:ext cx="4752000" cy="144000"/>
          </a:xfrm>
        </p:spPr>
        <p:txBody>
          <a:bodyPr anchor="ctr">
            <a:noAutofit/>
          </a:bodyPr>
          <a:lstStyle>
            <a:lvl1pPr>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169358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5" name="Group 36"/>
          <p:cNvGrpSpPr>
            <a:grpSpLocks/>
          </p:cNvGrpSpPr>
          <p:nvPr userDrawn="1"/>
        </p:nvGrpSpPr>
        <p:grpSpPr bwMode="auto">
          <a:xfrm>
            <a:off x="-26988" y="357188"/>
            <a:ext cx="9194801" cy="6140450"/>
            <a:chOff x="-26988" y="357188"/>
            <a:chExt cx="9195409" cy="6140081"/>
          </a:xfrm>
        </p:grpSpPr>
        <p:grpSp>
          <p:nvGrpSpPr>
            <p:cNvPr id="6" name="Group 35"/>
            <p:cNvGrpSpPr>
              <a:grpSpLocks/>
            </p:cNvGrpSpPr>
            <p:nvPr userDrawn="1"/>
          </p:nvGrpSpPr>
          <p:grpSpPr bwMode="auto">
            <a:xfrm>
              <a:off x="608" y="5500319"/>
              <a:ext cx="9167813" cy="996950"/>
              <a:chOff x="608" y="5500319"/>
              <a:chExt cx="9167813" cy="996950"/>
            </a:xfrm>
          </p:grpSpPr>
          <p:grpSp>
            <p:nvGrpSpPr>
              <p:cNvPr id="22" name="Group 22"/>
              <p:cNvGrpSpPr>
                <a:grpSpLocks/>
              </p:cNvGrpSpPr>
              <p:nvPr userDrawn="1"/>
            </p:nvGrpSpPr>
            <p:grpSpPr bwMode="auto">
              <a:xfrm>
                <a:off x="608" y="5500319"/>
                <a:ext cx="9167813" cy="996950"/>
                <a:chOff x="-7938" y="5668963"/>
                <a:chExt cx="9167813" cy="996950"/>
              </a:xfrm>
            </p:grpSpPr>
            <p:sp>
              <p:nvSpPr>
                <p:cNvPr id="37" name="Freeform 11"/>
                <p:cNvSpPr>
                  <a:spLocks noEditPoints="1"/>
                </p:cNvSpPr>
                <p:nvPr userDrawn="1"/>
              </p:nvSpPr>
              <p:spPr bwMode="auto">
                <a:xfrm>
                  <a:off x="-8544" y="5669023"/>
                  <a:ext cx="9168419" cy="99689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8" name="Freeform 24"/>
                <p:cNvSpPr>
                  <a:spLocks/>
                </p:cNvSpPr>
                <p:nvPr userDrawn="1"/>
              </p:nvSpPr>
              <p:spPr bwMode="auto">
                <a:xfrm>
                  <a:off x="-8544" y="5732519"/>
                  <a:ext cx="7363312" cy="433361"/>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9" name="Freeform 25"/>
                <p:cNvSpPr>
                  <a:spLocks/>
                </p:cNvSpPr>
                <p:nvPr userDrawn="1"/>
              </p:nvSpPr>
              <p:spPr bwMode="auto">
                <a:xfrm>
                  <a:off x="7354768" y="5732519"/>
                  <a:ext cx="1805107" cy="869898"/>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pic>
            <p:nvPicPr>
              <p:cNvPr id="2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24" name="Group 19"/>
              <p:cNvGrpSpPr/>
              <p:nvPr userDrawn="1"/>
            </p:nvGrpSpPr>
            <p:grpSpPr>
              <a:xfrm>
                <a:off x="360000" y="5807505"/>
                <a:ext cx="814388" cy="95250"/>
                <a:chOff x="3495675" y="5969000"/>
                <a:chExt cx="814388" cy="95250"/>
              </a:xfrm>
              <a:solidFill>
                <a:schemeClr val="accent1"/>
              </a:solidFill>
            </p:grpSpPr>
            <p:sp>
              <p:nvSpPr>
                <p:cNvPr id="2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8" name="Oval 29"/>
                <p:cNvSpPr>
                  <a:spLocks noChangeArrowheads="1"/>
                </p:cNvSpPr>
                <p:nvPr/>
              </p:nvSpPr>
              <p:spPr bwMode="auto">
                <a:xfrm>
                  <a:off x="3819525"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4" name="Oval 35"/>
                <p:cNvSpPr>
                  <a:spLocks noChangeArrowheads="1"/>
                </p:cNvSpPr>
                <p:nvPr/>
              </p:nvSpPr>
              <p:spPr bwMode="auto">
                <a:xfrm>
                  <a:off x="4141788"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3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grpSp>
          <p:nvGrpSpPr>
            <p:cNvPr id="7" name="Group 66"/>
            <p:cNvGrpSpPr>
              <a:grpSpLocks/>
            </p:cNvGrpSpPr>
            <p:nvPr userDrawn="1"/>
          </p:nvGrpSpPr>
          <p:grpSpPr bwMode="auto">
            <a:xfrm>
              <a:off x="-26988" y="357188"/>
              <a:ext cx="9178926" cy="2571750"/>
              <a:chOff x="-17463" y="357188"/>
              <a:chExt cx="9186863" cy="2571750"/>
            </a:xfrm>
          </p:grpSpPr>
          <p:sp>
            <p:nvSpPr>
              <p:cNvPr id="9" name="Freeform 17"/>
              <p:cNvSpPr>
                <a:spLocks/>
              </p:cNvSpPr>
              <p:nvPr userDrawn="1"/>
            </p:nvSpPr>
            <p:spPr bwMode="auto">
              <a:xfrm>
                <a:off x="-17463" y="1971578"/>
                <a:ext cx="9187471" cy="957205"/>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0" name="Freeform 18"/>
              <p:cNvSpPr>
                <a:spLocks/>
              </p:cNvSpPr>
              <p:nvPr userDrawn="1"/>
            </p:nvSpPr>
            <p:spPr bwMode="auto">
              <a:xfrm>
                <a:off x="-17463" y="2449387"/>
                <a:ext cx="9187471" cy="479396"/>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2" name="Freeform 19"/>
              <p:cNvSpPr>
                <a:spLocks/>
              </p:cNvSpPr>
              <p:nvPr userDrawn="1"/>
            </p:nvSpPr>
            <p:spPr bwMode="auto">
              <a:xfrm>
                <a:off x="-17463" y="1655685"/>
                <a:ext cx="9187471" cy="954030"/>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3" name="Freeform 20"/>
              <p:cNvSpPr>
                <a:spLocks/>
              </p:cNvSpPr>
              <p:nvPr userDrawn="1"/>
            </p:nvSpPr>
            <p:spPr bwMode="auto">
              <a:xfrm>
                <a:off x="-17463" y="2130318"/>
                <a:ext cx="9187471" cy="479396"/>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4" name="Freeform 21"/>
              <p:cNvSpPr>
                <a:spLocks/>
              </p:cNvSpPr>
              <p:nvPr userDrawn="1"/>
            </p:nvSpPr>
            <p:spPr bwMode="auto">
              <a:xfrm>
                <a:off x="-17463" y="1336616"/>
                <a:ext cx="9187471" cy="954031"/>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5" name="Freeform 22"/>
              <p:cNvSpPr>
                <a:spLocks/>
              </p:cNvSpPr>
              <p:nvPr userDrawn="1"/>
            </p:nvSpPr>
            <p:spPr bwMode="auto">
              <a:xfrm>
                <a:off x="-17463" y="1811250"/>
                <a:ext cx="9187471" cy="479396"/>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6" name="Freeform 23"/>
              <p:cNvSpPr>
                <a:spLocks/>
              </p:cNvSpPr>
              <p:nvPr userDrawn="1"/>
            </p:nvSpPr>
            <p:spPr bwMode="auto">
              <a:xfrm>
                <a:off x="-17463" y="357188"/>
                <a:ext cx="9187471" cy="957204"/>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7" name="Freeform 24"/>
              <p:cNvSpPr>
                <a:spLocks/>
              </p:cNvSpPr>
              <p:nvPr userDrawn="1"/>
            </p:nvSpPr>
            <p:spPr bwMode="auto">
              <a:xfrm>
                <a:off x="-17463" y="357188"/>
                <a:ext cx="9187471" cy="47780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8" name="Freeform 25"/>
              <p:cNvSpPr>
                <a:spLocks/>
              </p:cNvSpPr>
              <p:nvPr userDrawn="1"/>
            </p:nvSpPr>
            <p:spPr bwMode="auto">
              <a:xfrm>
                <a:off x="-17463" y="676256"/>
                <a:ext cx="9187471" cy="954031"/>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9" name="Freeform 26"/>
              <p:cNvSpPr>
                <a:spLocks/>
              </p:cNvSpPr>
              <p:nvPr userDrawn="1"/>
            </p:nvSpPr>
            <p:spPr bwMode="auto">
              <a:xfrm>
                <a:off x="-17463" y="676256"/>
                <a:ext cx="9187471" cy="477809"/>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0" name="Freeform 27"/>
              <p:cNvSpPr>
                <a:spLocks/>
              </p:cNvSpPr>
              <p:nvPr userDrawn="1"/>
            </p:nvSpPr>
            <p:spPr bwMode="auto">
              <a:xfrm>
                <a:off x="-17463" y="995325"/>
                <a:ext cx="9187471" cy="954030"/>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1" name="Freeform 28"/>
              <p:cNvSpPr>
                <a:spLocks/>
              </p:cNvSpPr>
              <p:nvPr userDrawn="1"/>
            </p:nvSpPr>
            <p:spPr bwMode="auto">
              <a:xfrm>
                <a:off x="-17463" y="995325"/>
                <a:ext cx="9187471" cy="474633"/>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sp>
        <p:nvSpPr>
          <p:cNvPr id="8" name="Title 7"/>
          <p:cNvSpPr>
            <a:spLocks noGrp="1"/>
          </p:cNvSpPr>
          <p:nvPr>
            <p:ph type="title"/>
          </p:nvPr>
        </p:nvSpPr>
        <p:spPr>
          <a:xfrm>
            <a:off x="360000" y="3122613"/>
            <a:ext cx="8042400" cy="1080000"/>
          </a:xfrm>
          <a:prstGeom prst="rect">
            <a:avLst/>
          </a:prstGeom>
        </p:spPr>
        <p:txBody>
          <a:bodyPr rtlCol="0" anchor="b">
            <a:noAutofit/>
          </a:bodyPr>
          <a:lstStyle>
            <a:lvl1pPr algn="l" defTabSz="457200" rtl="0" eaLnBrk="1" latinLnBrk="0" hangingPunct="1">
              <a:lnSpc>
                <a:spcPct val="85000"/>
              </a:lnSpc>
              <a:spcBef>
                <a:spcPct val="0"/>
              </a:spcBef>
              <a:buNone/>
              <a:defRPr lang="en-AU" sz="4400" b="1" kern="1200" dirty="0" smtClean="0">
                <a:solidFill>
                  <a:schemeClr val="bg1"/>
                </a:solidFill>
                <a:latin typeface="+mj-lt"/>
                <a:ea typeface="+mj-ea"/>
                <a:cs typeface="+mj-cs"/>
              </a:defRPr>
            </a:lvl1pPr>
          </a:lstStyle>
          <a:p>
            <a:r>
              <a:rPr lang="en-US" smtClean="0"/>
              <a:t>Click to edit Master title style</a:t>
            </a:r>
            <a:endParaRPr lang="en-AU" dirty="0"/>
          </a:p>
        </p:txBody>
      </p:sp>
      <p:sp>
        <p:nvSpPr>
          <p:cNvPr id="11" name="Text Placeholder 8"/>
          <p:cNvSpPr>
            <a:spLocks noGrp="1"/>
          </p:cNvSpPr>
          <p:nvPr>
            <p:ph type="body" sz="quarter" idx="13"/>
          </p:nvPr>
        </p:nvSpPr>
        <p:spPr>
          <a:xfrm>
            <a:off x="360000" y="4267725"/>
            <a:ext cx="8043863" cy="316188"/>
          </a:xfrm>
        </p:spPr>
        <p:txBody>
          <a:bodyPr>
            <a:noAutofit/>
          </a:bodyPr>
          <a:lstStyle>
            <a:lvl1pPr marL="0" indent="0">
              <a:lnSpc>
                <a:spcPct val="90000"/>
              </a:lnSpc>
              <a:spcBef>
                <a:spcPts val="0"/>
              </a:spcBef>
              <a:spcAft>
                <a:spcPts val="0"/>
              </a:spcAft>
              <a:buNone/>
              <a:defRPr sz="2200" b="1" baseline="0">
                <a:solidFill>
                  <a:schemeClr val="bg1"/>
                </a:solidFill>
              </a:defRPr>
            </a:lvl1pPr>
            <a:lvl2pPr marL="0" indent="0">
              <a:spcBef>
                <a:spcPts val="0"/>
              </a:spcBef>
              <a:spcAft>
                <a:spcPts val="1417"/>
              </a:spcAft>
              <a:buNone/>
              <a:defRPr sz="4400" b="1">
                <a:solidFill>
                  <a:schemeClr val="bg1"/>
                </a:solidFill>
              </a:defRPr>
            </a:lvl2pPr>
            <a:lvl3pPr marL="0" indent="0">
              <a:lnSpc>
                <a:spcPct val="85000"/>
              </a:lnSpc>
              <a:spcBef>
                <a:spcPts val="0"/>
              </a:spcBef>
              <a:spcAft>
                <a:spcPts val="0"/>
              </a:spcAft>
              <a:buFontTx/>
              <a:buNone/>
              <a:defRPr sz="4400" b="1">
                <a:solidFill>
                  <a:schemeClr val="bg1"/>
                </a:solidFill>
              </a:defRPr>
            </a:lvl3pPr>
            <a:lvl4pPr marL="0" indent="0">
              <a:spcBef>
                <a:spcPts val="0"/>
              </a:spcBef>
              <a:spcAft>
                <a:spcPts val="0"/>
              </a:spcAft>
              <a:buNone/>
              <a:defRPr sz="4400" b="1">
                <a:solidFill>
                  <a:schemeClr val="bg1"/>
                </a:solidFill>
              </a:defRPr>
            </a:lvl4pPr>
            <a:lvl5pPr marL="0" indent="0">
              <a:lnSpc>
                <a:spcPct val="85000"/>
              </a:lnSpc>
              <a:spcBef>
                <a:spcPts val="0"/>
              </a:spcBef>
              <a:spcAft>
                <a:spcPts val="0"/>
              </a:spcAft>
              <a:buFontTx/>
              <a:buNone/>
              <a:defRPr sz="4400" b="1">
                <a:solidFill>
                  <a:schemeClr val="bg1"/>
                </a:solidFill>
              </a:defRPr>
            </a:lvl5pPr>
            <a:lvl6pPr marL="0" indent="0">
              <a:lnSpc>
                <a:spcPct val="85000"/>
              </a:lnSpc>
              <a:spcBef>
                <a:spcPts val="0"/>
              </a:spcBef>
              <a:buFontTx/>
              <a:buNone/>
              <a:defRPr sz="4400" b="1">
                <a:solidFill>
                  <a:schemeClr val="bg1"/>
                </a:solidFill>
              </a:defRPr>
            </a:lvl6pPr>
            <a:lvl7pPr marL="0" indent="0">
              <a:lnSpc>
                <a:spcPct val="85000"/>
              </a:lnSpc>
              <a:spcBef>
                <a:spcPts val="0"/>
              </a:spcBef>
              <a:buFontTx/>
              <a:buNone/>
              <a:defRPr sz="4400" b="1">
                <a:solidFill>
                  <a:schemeClr val="bg1"/>
                </a:solidFill>
              </a:defRPr>
            </a:lvl7pPr>
            <a:lvl8pPr marL="0" indent="0">
              <a:lnSpc>
                <a:spcPct val="85000"/>
              </a:lnSpc>
              <a:spcBef>
                <a:spcPts val="0"/>
              </a:spcBef>
              <a:buFontTx/>
              <a:buNone/>
              <a:defRPr sz="4400" b="1">
                <a:solidFill>
                  <a:schemeClr val="bg1"/>
                </a:solidFill>
              </a:defRPr>
            </a:lvl8pPr>
            <a:lvl9pPr marL="0" indent="0">
              <a:lnSpc>
                <a:spcPct val="85000"/>
              </a:lnSpc>
              <a:spcBef>
                <a:spcPts val="0"/>
              </a:spcBef>
              <a:buFontTx/>
              <a:buNone/>
              <a:defRPr sz="4400" b="1">
                <a:solidFill>
                  <a:schemeClr val="bg1"/>
                </a:solidFill>
              </a:defRPr>
            </a:lvl9pPr>
          </a:lstStyle>
          <a:p>
            <a:pPr lvl="0"/>
            <a:r>
              <a:rPr lang="en-US" smtClean="0"/>
              <a:t>Click to edit Master text styles</a:t>
            </a:r>
          </a:p>
        </p:txBody>
      </p:sp>
      <p:sp>
        <p:nvSpPr>
          <p:cNvPr id="76" name="Text Placeholder 14"/>
          <p:cNvSpPr>
            <a:spLocks noGrp="1"/>
          </p:cNvSpPr>
          <p:nvPr>
            <p:ph type="body" sz="quarter" idx="17"/>
          </p:nvPr>
        </p:nvSpPr>
        <p:spPr>
          <a:xfrm>
            <a:off x="360000" y="5625959"/>
            <a:ext cx="4752000" cy="144000"/>
          </a:xfrm>
        </p:spPr>
        <p:txBody>
          <a:bodyPr anchor="ctr">
            <a:noAutofit/>
          </a:bodyPr>
          <a:lstStyle>
            <a:lvl1pPr>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380956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28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11" name="Text Placeholder 10"/>
          <p:cNvSpPr>
            <a:spLocks noGrp="1"/>
          </p:cNvSpPr>
          <p:nvPr>
            <p:ph type="body" sz="quarter" idx="15"/>
          </p:nvPr>
        </p:nvSpPr>
        <p:spPr>
          <a:xfrm>
            <a:off x="360363" y="1276350"/>
            <a:ext cx="8459787" cy="4559300"/>
          </a:xfrm>
        </p:spPr>
        <p:txBody>
          <a:bodyPr>
            <a:noAutofit/>
          </a:bodyPr>
          <a:lstStyle>
            <a:lvl1pPr marL="378000" indent="-378000">
              <a:buFont typeface="+mj-lt"/>
              <a:buAutoNum type="arabicPeriod"/>
              <a:defRPr/>
            </a:lvl1pPr>
            <a:lvl2pPr marL="648000" indent="-270000">
              <a:defRPr/>
            </a:lvl2pPr>
            <a:lvl3pPr marL="648000" indent="-270000">
              <a:defRPr/>
            </a:lvl3pPr>
            <a:lvl4pPr marL="648000" indent="-270000">
              <a:defRPr/>
            </a:lvl4pPr>
            <a:lvl5pPr marL="648000" indent="-270000">
              <a:defRPr/>
            </a:lvl5pPr>
            <a:lvl6pPr marL="648000" indent="-270000">
              <a:defRPr/>
            </a:lvl6pPr>
            <a:lvl7pPr marL="648000" indent="-270000">
              <a:defRPr/>
            </a:lvl7pPr>
            <a:lvl8pPr marL="648000" indent="-270000">
              <a:defRPr/>
            </a:lvl8pPr>
            <a:lvl9pPr marL="648000" indent="-270000">
              <a:defRPr/>
            </a:lvl9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6"/>
          </p:nvPr>
        </p:nvSpPr>
        <p:spPr/>
        <p:txBody>
          <a:bodyPr/>
          <a:lstStyle>
            <a:lvl1pPr>
              <a:defRPr/>
            </a:lvl1pPr>
          </a:lstStyle>
          <a:p>
            <a:pPr>
              <a:defRPr/>
            </a:pPr>
            <a:r>
              <a:rPr lang="en-AU">
                <a:solidFill>
                  <a:srgbClr val="FBFEFF"/>
                </a:solidFill>
              </a:rPr>
              <a:t>Presentation title  |  Presenter name  |  Page </a:t>
            </a:r>
            <a:fld id="{CF8B122C-8A2A-4183-BD6C-EEDE9DACDE03}"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35259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5650"/>
          </a:xfrm>
        </p:spPr>
        <p:txBody>
          <a:bodyPr/>
          <a:lstStyle>
            <a:lvl2pPr marL="252000" indent="-250825">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3"/>
          </p:nvPr>
        </p:nvSpPr>
        <p:spPr>
          <a:xfrm>
            <a:off x="360363" y="270000"/>
            <a:ext cx="8460000" cy="893782"/>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41A30622-B3E5-44D8-B413-D073D30B9BB4}"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1134957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5650"/>
          </a:xfrm>
        </p:spPr>
        <p:txBody>
          <a:bodyPr/>
          <a:lstStyle>
            <a:lvl2pPr marL="252000" indent="-250825">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baseline="0">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9F8DBB3D-A1E4-4CD7-8A5C-92657B4A11EA}"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2352298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 text or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0363" y="1276350"/>
            <a:ext cx="4140000" cy="4555650"/>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8" name="Picture Placeholder 7"/>
          <p:cNvSpPr>
            <a:spLocks noGrp="1"/>
          </p:cNvSpPr>
          <p:nvPr>
            <p:ph type="pic" sz="quarter" idx="15"/>
          </p:nvPr>
        </p:nvSpPr>
        <p:spPr>
          <a:xfrm>
            <a:off x="4680363" y="1276350"/>
            <a:ext cx="4140000" cy="4555650"/>
          </a:xfrm>
        </p:spPr>
        <p:txBody>
          <a:bodyPr rtlCol="0">
            <a:noAutofit/>
          </a:bodyPr>
          <a:lstStyle/>
          <a:p>
            <a:pPr lvl="0"/>
            <a:r>
              <a:rPr lang="en-US" noProof="0" smtClean="0"/>
              <a:t>Click icon to add picture</a:t>
            </a:r>
            <a:endParaRPr lang="en-AU" noProof="0" dirty="0"/>
          </a:p>
        </p:txBody>
      </p:sp>
      <p:sp>
        <p:nvSpPr>
          <p:cNvPr id="6" name="Footer Placeholder 4"/>
          <p:cNvSpPr>
            <a:spLocks noGrp="1"/>
          </p:cNvSpPr>
          <p:nvPr>
            <p:ph type="ftr" sz="quarter" idx="16"/>
          </p:nvPr>
        </p:nvSpPr>
        <p:spPr/>
        <p:txBody>
          <a:bodyPr/>
          <a:lstStyle>
            <a:lvl1pPr>
              <a:defRPr/>
            </a:lvl1pPr>
          </a:lstStyle>
          <a:p>
            <a:pPr>
              <a:defRPr/>
            </a:pPr>
            <a:r>
              <a:rPr lang="en-AU">
                <a:solidFill>
                  <a:srgbClr val="FBFEFF"/>
                </a:solidFill>
              </a:rPr>
              <a:t>Presentation title  |  Presenter name  |  Page </a:t>
            </a:r>
            <a:fld id="{9A311487-54A4-415F-90A9-A9D0663DEA84}"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3797297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 2 pic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0363" y="1276350"/>
            <a:ext cx="4140000" cy="4555650"/>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Picture Placeholder 5"/>
          <p:cNvSpPr>
            <a:spLocks noGrp="1"/>
          </p:cNvSpPr>
          <p:nvPr>
            <p:ph type="pic" sz="quarter" idx="14"/>
          </p:nvPr>
        </p:nvSpPr>
        <p:spPr>
          <a:xfrm>
            <a:off x="4680363" y="1276350"/>
            <a:ext cx="4140000" cy="2251650"/>
          </a:xfrm>
        </p:spPr>
        <p:txBody>
          <a:bodyPr rtlCol="0">
            <a:noAutofit/>
          </a:bodyPr>
          <a:lstStyle/>
          <a:p>
            <a:pPr lvl="0"/>
            <a:r>
              <a:rPr lang="en-US" noProof="0" smtClean="0"/>
              <a:t>Click icon to add picture</a:t>
            </a:r>
            <a:endParaRPr lang="en-US" noProof="0" dirty="0"/>
          </a:p>
        </p:txBody>
      </p:sp>
      <p:sp>
        <p:nvSpPr>
          <p:cNvPr id="7" name="Picture Placeholder 5"/>
          <p:cNvSpPr>
            <a:spLocks noGrp="1"/>
          </p:cNvSpPr>
          <p:nvPr>
            <p:ph type="pic" sz="quarter" idx="15"/>
          </p:nvPr>
        </p:nvSpPr>
        <p:spPr>
          <a:xfrm>
            <a:off x="4680363" y="3708000"/>
            <a:ext cx="4140000" cy="2124000"/>
          </a:xfrm>
        </p:spPr>
        <p:txBody>
          <a:bodyPr rtlCol="0">
            <a:noAutofit/>
          </a:bodyPr>
          <a:lstStyle/>
          <a:p>
            <a:pPr lvl="0"/>
            <a:r>
              <a:rPr lang="en-US" noProof="0" smtClean="0"/>
              <a:t>Click icon to add picture</a:t>
            </a:r>
            <a:endParaRPr lang="en-US" noProof="0" dirty="0"/>
          </a:p>
        </p:txBody>
      </p:sp>
      <p:sp>
        <p:nvSpPr>
          <p:cNvPr id="9"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8" name="Footer Placeholder 4"/>
          <p:cNvSpPr>
            <a:spLocks noGrp="1"/>
          </p:cNvSpPr>
          <p:nvPr>
            <p:ph type="ftr" sz="quarter" idx="16"/>
          </p:nvPr>
        </p:nvSpPr>
        <p:spPr/>
        <p:txBody>
          <a:bodyPr/>
          <a:lstStyle>
            <a:lvl1pPr>
              <a:defRPr/>
            </a:lvl1pPr>
          </a:lstStyle>
          <a:p>
            <a:pPr>
              <a:defRPr/>
            </a:pPr>
            <a:r>
              <a:rPr lang="en-AU">
                <a:solidFill>
                  <a:srgbClr val="FBFEFF"/>
                </a:solidFill>
              </a:rPr>
              <a:t>Presentation title  |  Presenter name  |  Page </a:t>
            </a:r>
            <a:fld id="{ABF990D1-FC0A-430B-A47A-10D3B93B6284}"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4040114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363" y="1276350"/>
            <a:ext cx="4140000" cy="540000"/>
          </a:xfrm>
        </p:spPr>
        <p:txBody>
          <a:bodyPr>
            <a:noAutofit/>
          </a:bodyPr>
          <a:lstStyle>
            <a:lvl1pPr marL="0" indent="0">
              <a:spcAft>
                <a:spcPts val="0"/>
              </a:spcAf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80363" y="1276350"/>
            <a:ext cx="4140000" cy="540000"/>
          </a:xfrm>
        </p:spPr>
        <p:txBody>
          <a:bodyPr>
            <a:noAutofit/>
          </a:bodyPr>
          <a:lstStyle>
            <a:lvl1pPr marL="0" indent="0">
              <a:spcAft>
                <a:spcPts val="0"/>
              </a:spcAf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12" name="Picture Placeholder 11"/>
          <p:cNvSpPr>
            <a:spLocks noGrp="1"/>
          </p:cNvSpPr>
          <p:nvPr>
            <p:ph type="pic" sz="quarter" idx="15"/>
          </p:nvPr>
        </p:nvSpPr>
        <p:spPr>
          <a:xfrm>
            <a:off x="360363" y="1933250"/>
            <a:ext cx="4140000" cy="3902400"/>
          </a:xfrm>
        </p:spPr>
        <p:txBody>
          <a:bodyPr rtlCol="0">
            <a:noAutofit/>
          </a:bodyPr>
          <a:lstStyle/>
          <a:p>
            <a:pPr lvl="0"/>
            <a:r>
              <a:rPr lang="en-US" noProof="0" smtClean="0"/>
              <a:t>Click icon to add picture</a:t>
            </a:r>
            <a:endParaRPr lang="en-AU" noProof="0" dirty="0"/>
          </a:p>
        </p:txBody>
      </p:sp>
      <p:sp>
        <p:nvSpPr>
          <p:cNvPr id="13" name="Picture Placeholder 11"/>
          <p:cNvSpPr>
            <a:spLocks noGrp="1"/>
          </p:cNvSpPr>
          <p:nvPr>
            <p:ph type="pic" sz="quarter" idx="16"/>
          </p:nvPr>
        </p:nvSpPr>
        <p:spPr>
          <a:xfrm>
            <a:off x="4680363" y="1933250"/>
            <a:ext cx="4140000" cy="3902400"/>
          </a:xfrm>
        </p:spPr>
        <p:txBody>
          <a:bodyPr rtlCol="0">
            <a:noAutofit/>
          </a:bodyPr>
          <a:lstStyle/>
          <a:p>
            <a:pPr lvl="0"/>
            <a:r>
              <a:rPr lang="en-US" noProof="0" smtClean="0"/>
              <a:t>Click icon to add picture</a:t>
            </a:r>
            <a:endParaRPr lang="en-AU" noProof="0" dirty="0"/>
          </a:p>
        </p:txBody>
      </p:sp>
      <p:sp>
        <p:nvSpPr>
          <p:cNvPr id="8" name="Footer Placeholder 4"/>
          <p:cNvSpPr>
            <a:spLocks noGrp="1"/>
          </p:cNvSpPr>
          <p:nvPr>
            <p:ph type="ftr" sz="quarter" idx="17"/>
          </p:nvPr>
        </p:nvSpPr>
        <p:spPr/>
        <p:txBody>
          <a:bodyPr/>
          <a:lstStyle>
            <a:lvl1pPr>
              <a:defRPr/>
            </a:lvl1pPr>
          </a:lstStyle>
          <a:p>
            <a:pPr>
              <a:defRPr/>
            </a:pPr>
            <a:r>
              <a:rPr lang="en-AU">
                <a:solidFill>
                  <a:srgbClr val="FBFEFF"/>
                </a:solidFill>
              </a:rPr>
              <a:t>Presentation title  |  Presenter name  |  Page </a:t>
            </a:r>
            <a:fld id="{3D914F05-B499-4A8A-A191-13DB187170D3}"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3694954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363" y="1273375"/>
            <a:ext cx="2700000" cy="540000"/>
          </a:xfrm>
        </p:spPr>
        <p:txBody>
          <a:bodyPr>
            <a:noAutofit/>
          </a:bodyPr>
          <a:lstStyle>
            <a:lvl1pPr marL="0" indent="0">
              <a:spcAft>
                <a:spcPts val="0"/>
              </a:spcAf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244475" y="1273375"/>
            <a:ext cx="2700000" cy="540000"/>
          </a:xfrm>
        </p:spPr>
        <p:txBody>
          <a:bodyPr>
            <a:noAutofit/>
          </a:bodyPr>
          <a:lstStyle>
            <a:lvl1pPr marL="0" indent="0">
              <a:spcAft>
                <a:spcPts val="0"/>
              </a:spcAf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4"/>
          <p:cNvSpPr>
            <a:spLocks noGrp="1"/>
          </p:cNvSpPr>
          <p:nvPr>
            <p:ph type="body" sz="quarter" idx="14"/>
          </p:nvPr>
        </p:nvSpPr>
        <p:spPr>
          <a:xfrm>
            <a:off x="6128588" y="1273375"/>
            <a:ext cx="2700000" cy="540000"/>
          </a:xfrm>
        </p:spPr>
        <p:txBody>
          <a:bodyPr>
            <a:noAutofit/>
          </a:bodyPr>
          <a:lstStyle>
            <a:lvl1pPr marL="0" indent="0">
              <a:spcAft>
                <a:spcPts val="0"/>
              </a:spcAft>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10" name="Picture Placeholder 11"/>
          <p:cNvSpPr>
            <a:spLocks noGrp="1"/>
          </p:cNvSpPr>
          <p:nvPr>
            <p:ph type="pic" sz="quarter" idx="17"/>
          </p:nvPr>
        </p:nvSpPr>
        <p:spPr>
          <a:xfrm>
            <a:off x="360363" y="1921374"/>
            <a:ext cx="2700000" cy="3914275"/>
          </a:xfrm>
        </p:spPr>
        <p:txBody>
          <a:bodyPr rtlCol="0">
            <a:noAutofit/>
          </a:bodyPr>
          <a:lstStyle/>
          <a:p>
            <a:pPr lvl="0"/>
            <a:r>
              <a:rPr lang="en-US" noProof="0" smtClean="0"/>
              <a:t>Click icon to add picture</a:t>
            </a:r>
            <a:endParaRPr lang="en-AU" noProof="0" dirty="0"/>
          </a:p>
        </p:txBody>
      </p:sp>
      <p:sp>
        <p:nvSpPr>
          <p:cNvPr id="12" name="Picture Placeholder 11"/>
          <p:cNvSpPr>
            <a:spLocks noGrp="1"/>
          </p:cNvSpPr>
          <p:nvPr>
            <p:ph type="pic" sz="quarter" idx="18"/>
          </p:nvPr>
        </p:nvSpPr>
        <p:spPr>
          <a:xfrm>
            <a:off x="3244475" y="1921374"/>
            <a:ext cx="2700000" cy="3914275"/>
          </a:xfrm>
        </p:spPr>
        <p:txBody>
          <a:bodyPr rtlCol="0">
            <a:noAutofit/>
          </a:bodyPr>
          <a:lstStyle/>
          <a:p>
            <a:pPr lvl="0"/>
            <a:r>
              <a:rPr lang="en-US" noProof="0" smtClean="0"/>
              <a:t>Click icon to add picture</a:t>
            </a:r>
            <a:endParaRPr lang="en-AU" noProof="0" dirty="0"/>
          </a:p>
        </p:txBody>
      </p:sp>
      <p:sp>
        <p:nvSpPr>
          <p:cNvPr id="13" name="Picture Placeholder 11"/>
          <p:cNvSpPr>
            <a:spLocks noGrp="1"/>
          </p:cNvSpPr>
          <p:nvPr>
            <p:ph type="pic" sz="quarter" idx="19"/>
          </p:nvPr>
        </p:nvSpPr>
        <p:spPr>
          <a:xfrm>
            <a:off x="6128588" y="1921374"/>
            <a:ext cx="2700000" cy="3914275"/>
          </a:xfrm>
        </p:spPr>
        <p:txBody>
          <a:bodyPr rtlCol="0">
            <a:noAutofit/>
          </a:bodyPr>
          <a:lstStyle/>
          <a:p>
            <a:pPr lvl="0"/>
            <a:r>
              <a:rPr lang="en-US" noProof="0" smtClean="0"/>
              <a:t>Click icon to add picture</a:t>
            </a:r>
            <a:endParaRPr lang="en-AU" noProof="0" dirty="0"/>
          </a:p>
        </p:txBody>
      </p:sp>
      <p:sp>
        <p:nvSpPr>
          <p:cNvPr id="11" name="Footer Placeholder 4"/>
          <p:cNvSpPr>
            <a:spLocks noGrp="1"/>
          </p:cNvSpPr>
          <p:nvPr>
            <p:ph type="ftr" sz="quarter" idx="20"/>
          </p:nvPr>
        </p:nvSpPr>
        <p:spPr/>
        <p:txBody>
          <a:bodyPr/>
          <a:lstStyle>
            <a:lvl1pPr>
              <a:defRPr/>
            </a:lvl1pPr>
          </a:lstStyle>
          <a:p>
            <a:pPr>
              <a:defRPr/>
            </a:pPr>
            <a:r>
              <a:rPr lang="en-AU">
                <a:solidFill>
                  <a:srgbClr val="FBFEFF"/>
                </a:solidFill>
              </a:rPr>
              <a:t>Presentation title  |  Presenter name  |  Page </a:t>
            </a:r>
            <a:fld id="{FE0430CA-34B0-46E5-B434-AC8168950A43}"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3278929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5650"/>
          </a:xfrm>
        </p:spPr>
        <p:txBody>
          <a:bodyPr numCol="2" spcCol="360000"/>
          <a:lstStyle>
            <a:lvl2pPr marL="252000" indent="-250825">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5"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5D1C1A6C-6F1E-4AD2-A0F6-8B21334BB91E}"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687784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5650"/>
          </a:xfrm>
        </p:spPr>
        <p:txBody>
          <a:bodyPr numCol="3" spcCol="360000"/>
          <a:lstStyle>
            <a:lvl2pPr marL="252000" indent="-250825">
              <a:defRPr/>
            </a:lvl2pPr>
            <a:lvl5pPr>
              <a:buClr>
                <a:srgbClr val="4F4C4D"/>
              </a:buClr>
              <a:defRPr>
                <a:solidFill>
                  <a:srgbClr val="4846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5"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63780D43-B246-4327-8F77-1240F64D1CB4}"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1567318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5650"/>
          </a:xfrm>
        </p:spPr>
        <p:txBody>
          <a:bodyPr/>
          <a:lstStyle>
            <a:lvl1pPr marL="378000" indent="-378000">
              <a:buFont typeface="+mj-lt"/>
              <a:buAutoNum type="arabicPeriod"/>
              <a:defRPr/>
            </a:lvl1pPr>
            <a:lvl2pPr marL="630000" indent="-250825">
              <a:defRPr/>
            </a:lvl2pPr>
            <a:lvl3pPr marL="756000">
              <a:defRPr/>
            </a:lvl3pPr>
            <a:lvl4pPr marL="1008000">
              <a:defRPr/>
            </a:lvl4pPr>
            <a:lvl5pPr marL="1260000">
              <a:buClr>
                <a:srgbClr val="4F4C4D"/>
              </a:buClr>
              <a:defRPr>
                <a:solidFill>
                  <a:srgbClr val="4F4C4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5"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BBE1EC3A-128E-4A82-BE81-FF2E38BBA898}"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7083315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276350"/>
            <a:ext cx="8460000" cy="4559300"/>
          </a:xfrm>
        </p:spPr>
        <p:txBody>
          <a:bodyPr/>
          <a:lstStyle>
            <a:lvl1pPr>
              <a:lnSpc>
                <a:spcPct val="85000"/>
              </a:lnSpc>
              <a:spcAft>
                <a:spcPts val="0"/>
              </a:spcAft>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5"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E82C0E0A-785C-45C7-BC12-831F4AB9F141}"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305811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 full pictur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60363" y="1276350"/>
            <a:ext cx="8460000" cy="4559300"/>
          </a:xfrm>
        </p:spPr>
        <p:txBody>
          <a:bodyPr rtlCol="0">
            <a:noAutofit/>
          </a:bodyPr>
          <a:lstStyle/>
          <a:p>
            <a:pPr lvl="0"/>
            <a:r>
              <a:rPr lang="en-US" noProof="0" smtClean="0"/>
              <a:t>Click icon to add picture</a:t>
            </a:r>
            <a:endParaRPr lang="en-US" noProof="0" dirty="0"/>
          </a:p>
        </p:txBody>
      </p:sp>
      <p:sp>
        <p:nvSpPr>
          <p:cNvPr id="5"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6" name="Footer Placeholder 4"/>
          <p:cNvSpPr>
            <a:spLocks noGrp="1"/>
          </p:cNvSpPr>
          <p:nvPr>
            <p:ph type="ftr" sz="quarter" idx="15"/>
          </p:nvPr>
        </p:nvSpPr>
        <p:spPr/>
        <p:txBody>
          <a:bodyPr/>
          <a:lstStyle>
            <a:lvl1pPr>
              <a:defRPr/>
            </a:lvl1pPr>
          </a:lstStyle>
          <a:p>
            <a:pPr>
              <a:defRPr/>
            </a:pPr>
            <a:r>
              <a:rPr lang="en-AU">
                <a:solidFill>
                  <a:srgbClr val="FBFEFF"/>
                </a:solidFill>
              </a:rPr>
              <a:t>Presentation title  |  Presenter name  |  Page </a:t>
            </a:r>
            <a:fld id="{4EA71A47-0C5C-465B-BAB3-B7A82A1A0191}"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1339221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14"/>
          <p:cNvGrpSpPr>
            <a:grpSpLocks/>
          </p:cNvGrpSpPr>
          <p:nvPr userDrawn="1"/>
        </p:nvGrpSpPr>
        <p:grpSpPr bwMode="auto">
          <a:xfrm>
            <a:off x="-7938" y="6056313"/>
            <a:ext cx="9161463" cy="801687"/>
            <a:chOff x="-7938" y="6056313"/>
            <a:chExt cx="9161463" cy="801687"/>
          </a:xfrm>
        </p:grpSpPr>
        <p:sp>
          <p:nvSpPr>
            <p:cNvPr id="4"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nvGrpSpPr>
            <p:cNvPr id="5" name="Group 1"/>
            <p:cNvGrpSpPr>
              <a:grpSpLocks/>
            </p:cNvGrpSpPr>
            <p:nvPr userDrawn="1"/>
          </p:nvGrpSpPr>
          <p:grpSpPr bwMode="auto">
            <a:xfrm>
              <a:off x="1588" y="6065838"/>
              <a:ext cx="9142412" cy="690562"/>
              <a:chOff x="1495" y="6065893"/>
              <a:chExt cx="9143026" cy="690563"/>
            </a:xfrm>
          </p:grpSpPr>
          <p:sp>
            <p:nvSpPr>
              <p:cNvPr id="7"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8"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0"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1"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pic>
          <p:nvPicPr>
            <p:cNvPr id="6"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9" name="Text Placeholder 8"/>
          <p:cNvSpPr>
            <a:spLocks noGrp="1"/>
          </p:cNvSpPr>
          <p:nvPr>
            <p:ph type="body" sz="quarter" idx="10"/>
          </p:nvPr>
        </p:nvSpPr>
        <p:spPr>
          <a:xfrm>
            <a:off x="360000" y="1276350"/>
            <a:ext cx="7477125" cy="4559301"/>
          </a:xfrm>
        </p:spPr>
        <p:txBody>
          <a:bodyPr/>
          <a:lstStyle>
            <a:lvl1pPr>
              <a:spcAft>
                <a:spcPts val="0"/>
              </a:spcAft>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5"/>
          <p:cNvSpPr>
            <a:spLocks noGrp="1"/>
          </p:cNvSpPr>
          <p:nvPr userDrawn="1">
            <p:ph type="ftr" sz="quarter" idx="11"/>
          </p:nvPr>
        </p:nvSpPr>
        <p:spPr/>
        <p:txBody>
          <a:bodyPr/>
          <a:lstStyle>
            <a:lvl1pPr>
              <a:defRPr/>
            </a:lvl1pPr>
          </a:lstStyle>
          <a:p>
            <a:pPr>
              <a:defRPr/>
            </a:pPr>
            <a:r>
              <a:rPr lang="en-AU">
                <a:solidFill>
                  <a:srgbClr val="FBFEFF"/>
                </a:solidFill>
              </a:rPr>
              <a:t>Presentation title  |  Presenter name  |  Page </a:t>
            </a:r>
            <a:fld id="{20DAEBCA-6970-4710-B7DB-B52D274A746A}" type="slidenum">
              <a:rPr lang="en-AU">
                <a:solidFill>
                  <a:srgbClr val="FBFEFF"/>
                </a:solidFill>
              </a:rPr>
              <a:pPr>
                <a:defRPr/>
              </a:pPr>
              <a:t>‹#›</a:t>
            </a:fld>
            <a:endParaRPr lang="en-US" dirty="0">
              <a:solidFill>
                <a:srgbClr val="FBFEFF"/>
              </a:solidFill>
            </a:endParaRPr>
          </a:p>
        </p:txBody>
      </p:sp>
    </p:spTree>
    <p:extLst>
      <p:ext uri="{BB962C8B-B14F-4D97-AF65-F5344CB8AC3E}">
        <p14:creationId xmlns:p14="http://schemas.microsoft.com/office/powerpoint/2010/main" val="2195900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7"/>
          <p:cNvSpPr>
            <a:spLocks noGrp="1"/>
          </p:cNvSpPr>
          <p:nvPr>
            <p:ph type="body" sz="quarter" idx="13"/>
          </p:nvPr>
        </p:nvSpPr>
        <p:spPr>
          <a:xfrm>
            <a:off x="360363" y="270000"/>
            <a:ext cx="8460000" cy="900000"/>
          </a:xfrm>
        </p:spPr>
        <p:txBody>
          <a:bodyPr>
            <a:noAutofit/>
          </a:bodyPr>
          <a:lstStyle>
            <a:lvl1pPr marL="0" indent="0">
              <a:lnSpc>
                <a:spcPct val="85000"/>
              </a:lnSpc>
              <a:spcBef>
                <a:spcPts val="0"/>
              </a:spcBef>
              <a:spcAft>
                <a:spcPts val="283"/>
              </a:spcAft>
              <a:buNone/>
              <a:defRPr sz="3600" b="1">
                <a:solidFill>
                  <a:schemeClr val="accent2"/>
                </a:solidFill>
              </a:defRPr>
            </a:lvl1pPr>
            <a:lvl2pPr marL="0" indent="0">
              <a:lnSpc>
                <a:spcPct val="85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4"/>
          </p:nvPr>
        </p:nvSpPr>
        <p:spPr/>
        <p:txBody>
          <a:bodyPr/>
          <a:lstStyle>
            <a:lvl1pPr>
              <a:defRPr/>
            </a:lvl1pPr>
          </a:lstStyle>
          <a:p>
            <a:pPr>
              <a:defRPr/>
            </a:pPr>
            <a:r>
              <a:rPr lang="en-AU">
                <a:solidFill>
                  <a:srgbClr val="FBFEFF"/>
                </a:solidFill>
              </a:rPr>
              <a:t>Presentation title  |  Presenter name  |  Page </a:t>
            </a:r>
            <a:fld id="{CCBDB437-836A-42CC-9A57-6032E363ADD6}"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10403352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AU">
                <a:solidFill>
                  <a:srgbClr val="FBFEFF"/>
                </a:solidFill>
              </a:rPr>
              <a:t>Presentation title  |  Presenter name  |  Page </a:t>
            </a:r>
            <a:fld id="{09D67AF9-CB14-4228-BFC9-C533A59FA255}"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15120174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grpSp>
        <p:nvGrpSpPr>
          <p:cNvPr id="6" name="Group 23"/>
          <p:cNvGrpSpPr>
            <a:grpSpLocks/>
          </p:cNvGrpSpPr>
          <p:nvPr userDrawn="1"/>
        </p:nvGrpSpPr>
        <p:grpSpPr bwMode="auto">
          <a:xfrm>
            <a:off x="0" y="5500688"/>
            <a:ext cx="9167813" cy="996950"/>
            <a:chOff x="608" y="5500319"/>
            <a:chExt cx="9167813" cy="996950"/>
          </a:xfrm>
        </p:grpSpPr>
        <p:grpSp>
          <p:nvGrpSpPr>
            <p:cNvPr id="7" name="Group 22"/>
            <p:cNvGrpSpPr>
              <a:grpSpLocks/>
            </p:cNvGrpSpPr>
            <p:nvPr userDrawn="1"/>
          </p:nvGrpSpPr>
          <p:grpSpPr bwMode="auto">
            <a:xfrm>
              <a:off x="608" y="5500319"/>
              <a:ext cx="9167813" cy="996950"/>
              <a:chOff x="-7938" y="5668963"/>
              <a:chExt cx="9167813" cy="996950"/>
            </a:xfrm>
          </p:grpSpPr>
          <p:sp>
            <p:nvSpPr>
              <p:cNvPr id="25"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6" name="Freeform 24"/>
              <p:cNvSpPr>
                <a:spLocks/>
              </p:cNvSpPr>
              <p:nvPr userDrawn="1"/>
            </p:nvSpPr>
            <p:spPr bwMode="auto">
              <a:xfrm>
                <a:off x="-7938" y="5732463"/>
                <a:ext cx="7362825"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7" name="Freeform 25"/>
              <p:cNvSpPr>
                <a:spLocks/>
              </p:cNvSpPr>
              <p:nvPr userDrawn="1"/>
            </p:nvSpPr>
            <p:spPr bwMode="auto">
              <a:xfrm>
                <a:off x="7354887" y="5732463"/>
                <a:ext cx="1804988"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pic>
          <p:nvPicPr>
            <p:cNvPr id="8"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9" name="Group 19"/>
            <p:cNvGrpSpPr/>
            <p:nvPr userDrawn="1"/>
          </p:nvGrpSpPr>
          <p:grpSpPr>
            <a:xfrm>
              <a:off x="360000" y="5807505"/>
              <a:ext cx="814388" cy="95250"/>
              <a:chOff x="3495675" y="5969000"/>
              <a:chExt cx="814388" cy="95250"/>
            </a:xfrm>
            <a:solidFill>
              <a:schemeClr val="accent1"/>
            </a:solidFill>
          </p:grpSpPr>
          <p:sp>
            <p:nvSpPr>
              <p:cNvPr id="10"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2"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5"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6" name="Oval 29"/>
              <p:cNvSpPr>
                <a:spLocks noChangeArrowheads="1"/>
              </p:cNvSpPr>
              <p:nvPr/>
            </p:nvSpPr>
            <p:spPr bwMode="auto">
              <a:xfrm>
                <a:off x="3819525"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7"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8"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9"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0"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1"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2" name="Oval 35"/>
              <p:cNvSpPr>
                <a:spLocks noChangeArrowheads="1"/>
              </p:cNvSpPr>
              <p:nvPr/>
            </p:nvSpPr>
            <p:spPr bwMode="auto">
              <a:xfrm>
                <a:off x="4141788" y="6042025"/>
                <a:ext cx="19050" cy="22225"/>
              </a:xfrm>
              <a:prstGeom prst="ellipse">
                <a:avLst/>
              </a:pr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3"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24"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grpSp>
      </p:grpSp>
      <p:sp>
        <p:nvSpPr>
          <p:cNvPr id="11" name="Title 10"/>
          <p:cNvSpPr>
            <a:spLocks noGrp="1"/>
          </p:cNvSpPr>
          <p:nvPr>
            <p:ph type="title"/>
          </p:nvPr>
        </p:nvSpPr>
        <p:spPr>
          <a:xfrm>
            <a:off x="360000" y="2866540"/>
            <a:ext cx="7469550" cy="720000"/>
          </a:xfrm>
          <a:prstGeom prst="rect">
            <a:avLst/>
          </a:prstGeom>
        </p:spPr>
        <p:txBody>
          <a:bodyPr>
            <a:noAutofit/>
          </a:bodyPr>
          <a:lstStyle>
            <a:lvl1pPr>
              <a:lnSpc>
                <a:spcPct val="85000"/>
              </a:lnSpc>
              <a:spcAft>
                <a:spcPts val="0"/>
              </a:spcAft>
              <a:defRPr sz="5500">
                <a:solidFill>
                  <a:schemeClr val="bg1"/>
                </a:solidFill>
              </a:defRPr>
            </a:lvl1pPr>
          </a:lstStyle>
          <a:p>
            <a:r>
              <a:rPr lang="en-US" smtClean="0"/>
              <a:t>Click to edit Master title style</a:t>
            </a:r>
            <a:endParaRPr lang="en-US" dirty="0"/>
          </a:p>
        </p:txBody>
      </p:sp>
      <p:sp>
        <p:nvSpPr>
          <p:cNvPr id="13" name="Text Placeholder 12"/>
          <p:cNvSpPr>
            <a:spLocks noGrp="1"/>
          </p:cNvSpPr>
          <p:nvPr>
            <p:ph type="body" sz="quarter" idx="10"/>
          </p:nvPr>
        </p:nvSpPr>
        <p:spPr>
          <a:xfrm>
            <a:off x="360000" y="3712540"/>
            <a:ext cx="2772000" cy="1530000"/>
          </a:xfrm>
        </p:spPr>
        <p:txBody>
          <a:bodyPr>
            <a:noAutofit/>
          </a:bodyPr>
          <a:lstStyle>
            <a:lvl1pPr>
              <a:lnSpc>
                <a:spcPct val="90000"/>
              </a:lnSpc>
              <a:spcAft>
                <a:spcPts val="0"/>
              </a:spcAft>
              <a:defRPr sz="1600" b="1">
                <a:solidFill>
                  <a:srgbClr val="FFFFFF"/>
                </a:solidFill>
              </a:defRPr>
            </a:lvl1pPr>
            <a:lvl2pPr marL="0" indent="0">
              <a:lnSpc>
                <a:spcPct val="90000"/>
              </a:lnSpc>
              <a:spcAft>
                <a:spcPts val="567"/>
              </a:spcAft>
              <a:buNone/>
              <a:defRPr sz="1600">
                <a:solidFill>
                  <a:srgbClr val="FFFFFF"/>
                </a:solidFill>
              </a:defRPr>
            </a:lvl2pPr>
            <a:lvl3pPr marL="266700" indent="-266700">
              <a:lnSpc>
                <a:spcPct val="90000"/>
              </a:lnSpc>
              <a:spcAft>
                <a:spcPts val="0"/>
              </a:spcAft>
              <a:buNone/>
              <a:tabLst>
                <a:tab pos="266700" algn="l"/>
              </a:tabLst>
              <a:defRPr sz="1600">
                <a:solidFill>
                  <a:srgbClr val="FFFFFF"/>
                </a:solidFill>
              </a:defRPr>
            </a:lvl3pPr>
            <a:lvl4pPr>
              <a:defRPr sz="1600">
                <a:solidFill>
                  <a:srgbClr val="FFFFFF"/>
                </a:solidFill>
              </a:defRPr>
            </a:lvl4pPr>
            <a:lvl5pPr>
              <a:defRPr sz="1600">
                <a:solidFill>
                  <a:srgbClr val="FFFFFF"/>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4" name="Text Placeholder 12"/>
          <p:cNvSpPr>
            <a:spLocks noGrp="1"/>
          </p:cNvSpPr>
          <p:nvPr>
            <p:ph type="body" sz="quarter" idx="11"/>
          </p:nvPr>
        </p:nvSpPr>
        <p:spPr>
          <a:xfrm>
            <a:off x="3600000" y="3712540"/>
            <a:ext cx="2772000" cy="1530000"/>
          </a:xfrm>
        </p:spPr>
        <p:txBody>
          <a:bodyPr>
            <a:noAutofit/>
          </a:bodyPr>
          <a:lstStyle>
            <a:lvl1pPr marL="271463" indent="-271463">
              <a:lnSpc>
                <a:spcPct val="90000"/>
              </a:lnSpc>
              <a:spcAft>
                <a:spcPts val="0"/>
              </a:spcAft>
              <a:tabLst>
                <a:tab pos="355600" algn="l"/>
              </a:tabLst>
              <a:defRPr sz="1600" b="1">
                <a:solidFill>
                  <a:srgbClr val="FFFFFF"/>
                </a:solidFill>
              </a:defRPr>
            </a:lvl1pPr>
            <a:lvl2pPr marL="0" indent="0">
              <a:lnSpc>
                <a:spcPct val="90000"/>
              </a:lnSpc>
              <a:spcAft>
                <a:spcPts val="567"/>
              </a:spcAft>
              <a:buNone/>
              <a:defRPr sz="1600">
                <a:solidFill>
                  <a:srgbClr val="FFFFFF"/>
                </a:solidFill>
              </a:defRPr>
            </a:lvl2pPr>
            <a:lvl3pPr marL="271463" indent="-271463">
              <a:lnSpc>
                <a:spcPct val="90000"/>
              </a:lnSpc>
              <a:spcAft>
                <a:spcPts val="0"/>
              </a:spcAft>
              <a:buNone/>
              <a:tabLst>
                <a:tab pos="271463" algn="l"/>
              </a:tabLst>
              <a:defRPr lang="en-AU" sz="1600" kern="1200" dirty="0" smtClean="0">
                <a:solidFill>
                  <a:srgbClr val="FFFFFF"/>
                </a:solidFill>
                <a:latin typeface="+mn-lt"/>
                <a:ea typeface="+mn-ea"/>
                <a:cs typeface="+mn-cs"/>
              </a:defRPr>
            </a:lvl3pPr>
            <a:lvl4pPr>
              <a:defRPr sz="1600">
                <a:solidFill>
                  <a:srgbClr val="FFFFFF"/>
                </a:solidFill>
              </a:defRPr>
            </a:lvl4pPr>
            <a:lvl5pPr>
              <a:defRPr sz="1600">
                <a:solidFill>
                  <a:srgbClr val="FFFFFF"/>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94" name="Text Placeholder 14"/>
          <p:cNvSpPr>
            <a:spLocks noGrp="1"/>
          </p:cNvSpPr>
          <p:nvPr>
            <p:ph type="body" sz="quarter" idx="17"/>
          </p:nvPr>
        </p:nvSpPr>
        <p:spPr>
          <a:xfrm>
            <a:off x="360000" y="5625959"/>
            <a:ext cx="4752000" cy="144000"/>
          </a:xfrm>
        </p:spPr>
        <p:txBody>
          <a:bodyPr anchor="ctr">
            <a:noAutofit/>
          </a:bodyPr>
          <a:lstStyle>
            <a:lvl1pPr>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349149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4" name="Picture 69" descr="lod-datasets_2011-09-19_colored"/>
          <p:cNvPicPr>
            <a:picLocks noChangeAspect="1" noChangeArrowheads="1"/>
          </p:cNvPicPr>
          <p:nvPr userDrawn="1"/>
        </p:nvPicPr>
        <p:blipFill>
          <a:blip r:embed="rId2" cstate="print"/>
          <a:srcRect/>
          <a:stretch>
            <a:fillRect/>
          </a:stretch>
        </p:blipFill>
        <p:spPr bwMode="auto">
          <a:xfrm rot="21085547">
            <a:off x="25400" y="-1849438"/>
            <a:ext cx="10715625" cy="7065963"/>
          </a:xfrm>
          <a:prstGeom prst="rect">
            <a:avLst/>
          </a:prstGeom>
          <a:noFill/>
          <a:ln w="9525">
            <a:noFill/>
            <a:miter lim="800000"/>
            <a:headEnd/>
            <a:tailEnd/>
          </a:ln>
        </p:spPr>
      </p:pic>
      <p:sp>
        <p:nvSpPr>
          <p:cNvPr id="3074" name="Rectangle 2"/>
          <p:cNvSpPr>
            <a:spLocks noGrp="1" noChangeArrowheads="1"/>
          </p:cNvSpPr>
          <p:nvPr>
            <p:ph type="ctrTitle"/>
          </p:nvPr>
        </p:nvSpPr>
        <p:spPr>
          <a:xfrm>
            <a:off x="1331913" y="4076700"/>
            <a:ext cx="7343775" cy="1008063"/>
          </a:xfrm>
        </p:spPr>
        <p:txBody>
          <a:bodyPr/>
          <a:lstStyle>
            <a:lvl1pPr>
              <a:defRPr sz="2900">
                <a:solidFill>
                  <a:schemeClr val="bg1"/>
                </a:solidFill>
              </a:defRPr>
            </a:lvl1pPr>
          </a:lstStyle>
          <a:p>
            <a:r>
              <a:rPr lang="en-AU"/>
              <a:t>Click to edit Master title style</a:t>
            </a:r>
          </a:p>
        </p:txBody>
      </p:sp>
      <p:sp>
        <p:nvSpPr>
          <p:cNvPr id="3075" name="Rectangle 3"/>
          <p:cNvSpPr>
            <a:spLocks noGrp="1" noChangeArrowheads="1"/>
          </p:cNvSpPr>
          <p:nvPr>
            <p:ph type="subTitle" idx="1"/>
          </p:nvPr>
        </p:nvSpPr>
        <p:spPr>
          <a:xfrm>
            <a:off x="1331913" y="5661025"/>
            <a:ext cx="3952875" cy="1008063"/>
          </a:xfrm>
        </p:spPr>
        <p:txBody>
          <a:bodyPr anchor="b"/>
          <a:lstStyle>
            <a:lvl1pPr marL="0" indent="0">
              <a:buFontTx/>
              <a:buNone/>
              <a:defRPr sz="1600" b="1">
                <a:solidFill>
                  <a:srgbClr val="0099CC"/>
                </a:solidFill>
              </a:defRPr>
            </a:lvl1pPr>
          </a:lstStyle>
          <a:p>
            <a:r>
              <a:rPr lang="en-AU"/>
              <a:t>Click to edit Master subtitle style</a:t>
            </a:r>
          </a:p>
        </p:txBody>
      </p:sp>
    </p:spTree>
    <p:extLst>
      <p:ext uri="{BB962C8B-B14F-4D97-AF65-F5344CB8AC3E}">
        <p14:creationId xmlns:p14="http://schemas.microsoft.com/office/powerpoint/2010/main" val="9740877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AU">
                <a:solidFill>
                  <a:srgbClr val="FBFEFF"/>
                </a:solidFill>
              </a:rPr>
              <a:t>CSIRO.</a:t>
            </a:r>
            <a:r>
              <a:rPr lang="en-AU">
                <a:solidFill>
                  <a:prstClr val="black"/>
                </a:solidFill>
              </a:rPr>
              <a:t>  Linked Open Data. AOW 2011 Perth.</a:t>
            </a:r>
          </a:p>
        </p:txBody>
      </p:sp>
    </p:spTree>
    <p:extLst>
      <p:ext uri="{BB962C8B-B14F-4D97-AF65-F5344CB8AC3E}">
        <p14:creationId xmlns:p14="http://schemas.microsoft.com/office/powerpoint/2010/main" val="3985355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3" y="1385888"/>
            <a:ext cx="3595687" cy="4922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385888"/>
            <a:ext cx="3595688" cy="4922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AU">
                <a:solidFill>
                  <a:srgbClr val="FBFEFF"/>
                </a:solidFill>
              </a:rPr>
              <a:t>CSIRO.</a:t>
            </a:r>
            <a:r>
              <a:rPr lang="en-AU">
                <a:solidFill>
                  <a:prstClr val="black"/>
                </a:solidFill>
              </a:rPr>
              <a:t>  Linked Open Data. AOW 2011 Perth.</a:t>
            </a:r>
          </a:p>
        </p:txBody>
      </p:sp>
    </p:spTree>
    <p:extLst>
      <p:ext uri="{BB962C8B-B14F-4D97-AF65-F5344CB8AC3E}">
        <p14:creationId xmlns:p14="http://schemas.microsoft.com/office/powerpoint/2010/main" val="4205295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0363" y="269875"/>
            <a:ext cx="8459787" cy="85725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360363" y="1276350"/>
            <a:ext cx="8459787" cy="4559300"/>
          </a:xfrm>
        </p:spPr>
        <p:txBody>
          <a:bodyPr/>
          <a:lstStyle/>
          <a:p>
            <a:endParaRPr lang="en-AU"/>
          </a:p>
        </p:txBody>
      </p:sp>
      <p:sp>
        <p:nvSpPr>
          <p:cNvPr id="4" name="Footer Placeholder 3"/>
          <p:cNvSpPr>
            <a:spLocks noGrp="1"/>
          </p:cNvSpPr>
          <p:nvPr>
            <p:ph type="ftr" sz="quarter" idx="10"/>
          </p:nvPr>
        </p:nvSpPr>
        <p:spPr>
          <a:xfrm>
            <a:off x="360363" y="6516688"/>
            <a:ext cx="6119812" cy="107950"/>
          </a:xfrm>
        </p:spPr>
        <p:txBody>
          <a:bodyPr/>
          <a:lstStyle>
            <a:lvl1pPr>
              <a:defRPr smtClean="0"/>
            </a:lvl1pPr>
          </a:lstStyle>
          <a:p>
            <a:pPr>
              <a:defRPr/>
            </a:pPr>
            <a:r>
              <a:rPr lang="en-AU">
                <a:solidFill>
                  <a:srgbClr val="FBFEFF"/>
                </a:solidFill>
              </a:rPr>
              <a:t>Presentation title  |  Presenter name  |  Page </a:t>
            </a:r>
            <a:fld id="{CBB6E9F5-121D-444A-BAF4-61C625741427}" type="slidenum">
              <a:rPr lang="en-AU">
                <a:solidFill>
                  <a:srgbClr val="FBFEFF"/>
                </a:solidFill>
              </a:rPr>
              <a:pPr>
                <a:defRPr/>
              </a:pPr>
              <a:t>‹#›</a:t>
            </a:fld>
            <a:endParaRPr lang="en-US">
              <a:solidFill>
                <a:srgbClr val="FBFEFF"/>
              </a:solidFill>
            </a:endParaRPr>
          </a:p>
        </p:txBody>
      </p:sp>
    </p:spTree>
    <p:extLst>
      <p:ext uri="{BB962C8B-B14F-4D97-AF65-F5344CB8AC3E}">
        <p14:creationId xmlns:p14="http://schemas.microsoft.com/office/powerpoint/2010/main" val="81076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A Linked Sensor Data Cube for a 100 year homogenised daily temperature dataset | Laurent Lefort</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A Linked Sensor Data Cube for a 100 year homogenised daily temperature dataset | Laurent Lefort</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A Linked Sensor Data Cube for a 100 year homogenised daily temperature dataset | Laurent Lefort</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A Linked Sensor Data Cube for a 100 year homogenised daily temperature dataset | Laurent Lefort</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image" Target="../media/image1.emf"/><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smtClean="0"/>
              <a:t>A Linked Sensor Data Cube for a 100 year homogenised daily temperature dataset | Laurent Lefort</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6051550"/>
            <a:ext cx="9169400" cy="849313"/>
            <a:chOff x="-9525" y="6051550"/>
            <a:chExt cx="9169400" cy="849313"/>
          </a:xfrm>
        </p:grpSpPr>
        <p:sp>
          <p:nvSpPr>
            <p:cNvPr id="3"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4"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6" name="Rectangle 7"/>
            <p:cNvSpPr>
              <a:spLocks noChangeArrowheads="1"/>
            </p:cNvSpPr>
            <p:nvPr userDrawn="1"/>
          </p:nvSpPr>
          <p:spPr bwMode="auto">
            <a:xfrm>
              <a:off x="1588" y="6367463"/>
              <a:ext cx="9142412" cy="490537"/>
            </a:xfrm>
            <a:prstGeom prst="rect">
              <a:avLst/>
            </a:prstGeom>
            <a:no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7" name="Freeform 8"/>
            <p:cNvSpPr>
              <a:spLocks noEditPoints="1"/>
            </p:cNvSpPr>
            <p:nvPr userDrawn="1"/>
          </p:nvSpPr>
          <p:spPr bwMode="auto">
            <a:xfrm>
              <a:off x="1588" y="6065838"/>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8"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9"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0" name="Freeform 11"/>
            <p:cNvSpPr>
              <a:spLocks/>
            </p:cNvSpPr>
            <p:nvPr userDrawn="1"/>
          </p:nvSpPr>
          <p:spPr bwMode="auto">
            <a:xfrm>
              <a:off x="7893050" y="6110288"/>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fontAlgn="base">
                <a:spcBef>
                  <a:spcPct val="0"/>
                </a:spcBef>
                <a:spcAft>
                  <a:spcPct val="0"/>
                </a:spcAft>
                <a:defRPr/>
              </a:pPr>
              <a:endParaRPr lang="en-AU">
                <a:solidFill>
                  <a:prstClr val="black"/>
                </a:solidFill>
                <a:latin typeface="Arial" pitchFamily="34" charset="0"/>
                <a:ea typeface="ＭＳ Ｐゴシック" charset="-128"/>
              </a:endParaRPr>
            </a:p>
          </p:txBody>
        </p:sp>
        <p:sp>
          <p:nvSpPr>
            <p:cNvPr id="110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fontAlgn="base">
                <a:spcBef>
                  <a:spcPct val="0"/>
                </a:spcBef>
                <a:spcAft>
                  <a:spcPct val="0"/>
                </a:spcAft>
                <a:defRPr/>
              </a:pPr>
              <a:endParaRPr lang="en-US">
                <a:solidFill>
                  <a:prstClr val="black"/>
                </a:solidFill>
                <a:latin typeface="Arial" pitchFamily="34" charset="0"/>
                <a:ea typeface="ＭＳ Ｐゴシック" charset="-128"/>
              </a:endParaRPr>
            </a:p>
          </p:txBody>
        </p:sp>
        <p:sp>
          <p:nvSpPr>
            <p:cNvPr id="1108"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fontAlgn="base">
                <a:spcBef>
                  <a:spcPct val="0"/>
                </a:spcBef>
                <a:spcAft>
                  <a:spcPct val="0"/>
                </a:spcAft>
                <a:defRPr/>
              </a:pPr>
              <a:endParaRPr lang="en-US">
                <a:solidFill>
                  <a:prstClr val="black"/>
                </a:solidFill>
                <a:latin typeface="Arial" pitchFamily="34" charset="0"/>
                <a:ea typeface="ＭＳ Ｐゴシック" charset="-128"/>
              </a:endParaRPr>
            </a:p>
          </p:txBody>
        </p:sp>
        <p:pic>
          <p:nvPicPr>
            <p:cNvPr id="1040" name="Picture 78"/>
            <p:cNvPicPr>
              <a:picLocks noChangeAspect="1" noChangeArrowheads="1"/>
            </p:cNvPicPr>
            <p:nvPr/>
          </p:nvPicPr>
          <p:blipFill>
            <a:blip r:embed="rId26" cstate="print"/>
            <a:srcRect/>
            <a:stretch>
              <a:fillRect/>
            </a:stretch>
          </p:blipFill>
          <p:spPr bwMode="auto">
            <a:xfrm>
              <a:off x="8459788" y="6191250"/>
              <a:ext cx="454025" cy="454025"/>
            </a:xfrm>
            <a:prstGeom prst="rect">
              <a:avLst/>
            </a:prstGeom>
            <a:noFill/>
            <a:ln w="9525">
              <a:noFill/>
              <a:miter lim="800000"/>
              <a:headEnd/>
              <a:tailEnd/>
            </a:ln>
          </p:spPr>
        </p:pic>
      </p:grpSp>
      <p:sp>
        <p:nvSpPr>
          <p:cNvPr id="1027" name="Text Placeholder 2"/>
          <p:cNvSpPr>
            <a:spLocks noGrp="1"/>
          </p:cNvSpPr>
          <p:nvPr>
            <p:ph type="body" idx="1"/>
          </p:nvPr>
        </p:nvSpPr>
        <p:spPr bwMode="auto">
          <a:xfrm>
            <a:off x="360363" y="1276350"/>
            <a:ext cx="8459787" cy="4559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5" name="Footer Placeholder 4"/>
          <p:cNvSpPr>
            <a:spLocks noGrp="1"/>
          </p:cNvSpPr>
          <p:nvPr>
            <p:ph type="ftr" sz="quarter" idx="3"/>
          </p:nvPr>
        </p:nvSpPr>
        <p:spPr>
          <a:xfrm>
            <a:off x="360363" y="6516688"/>
            <a:ext cx="6119812" cy="107950"/>
          </a:xfrm>
          <a:prstGeom prst="rect">
            <a:avLst/>
          </a:prstGeom>
        </p:spPr>
        <p:txBody>
          <a:bodyPr vert="horz" lIns="0" tIns="0" rIns="0" bIns="0" rtlCol="0" anchor="ctr"/>
          <a:lstStyle>
            <a:lvl1pPr algn="l" fontAlgn="auto">
              <a:spcBef>
                <a:spcPts val="0"/>
              </a:spcBef>
              <a:spcAft>
                <a:spcPts val="0"/>
              </a:spcAft>
              <a:defRPr sz="900">
                <a:solidFill>
                  <a:schemeClr val="bg1"/>
                </a:solidFill>
                <a:latin typeface="+mn-lt"/>
                <a:ea typeface="ＭＳ Ｐゴシック" charset="-128"/>
                <a:cs typeface="+mn-cs"/>
              </a:defRPr>
            </a:lvl1pPr>
          </a:lstStyle>
          <a:p>
            <a:pPr>
              <a:defRPr/>
            </a:pPr>
            <a:r>
              <a:rPr lang="en-AU">
                <a:solidFill>
                  <a:srgbClr val="FBFEFF"/>
                </a:solidFill>
              </a:rPr>
              <a:t>Presentation title  |  Presenter name  |  Page </a:t>
            </a:r>
            <a:fld id="{3BB45F46-FFF6-46BE-BCA6-4EBBBD1DA77E}" type="slidenum">
              <a:rPr lang="en-AU">
                <a:solidFill>
                  <a:srgbClr val="FBFEFF"/>
                </a:solidFill>
              </a:rPr>
              <a:pPr>
                <a:defRPr/>
              </a:pPr>
              <a:t>‹#›</a:t>
            </a:fld>
            <a:endParaRPr lang="en-US">
              <a:solidFill>
                <a:srgbClr val="FBFEFF"/>
              </a:solidFill>
            </a:endParaRPr>
          </a:p>
        </p:txBody>
      </p:sp>
      <p:sp>
        <p:nvSpPr>
          <p:cNvPr id="1029" name="Title Placeholder 1"/>
          <p:cNvSpPr>
            <a:spLocks noGrp="1"/>
          </p:cNvSpPr>
          <p:nvPr>
            <p:ph type="title"/>
          </p:nvPr>
        </p:nvSpPr>
        <p:spPr bwMode="auto">
          <a:xfrm>
            <a:off x="360363" y="269875"/>
            <a:ext cx="8459787" cy="857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70" name="Rectangle 46"/>
          <p:cNvSpPr>
            <a:spLocks noChangeArrowheads="1"/>
          </p:cNvSpPr>
          <p:nvPr/>
        </p:nvSpPr>
        <p:spPr bwMode="auto">
          <a:xfrm>
            <a:off x="-71438" y="6365875"/>
            <a:ext cx="9317038" cy="544513"/>
          </a:xfrm>
          <a:prstGeom prst="rect">
            <a:avLst/>
          </a:prstGeom>
          <a:noFill/>
          <a:ln w="9525">
            <a:noFill/>
            <a:miter lim="800000"/>
            <a:headEnd/>
            <a:tailEnd/>
          </a:ln>
        </p:spPr>
        <p:txBody>
          <a:bodyPr/>
          <a:lstStyle/>
          <a:p>
            <a:pPr fontAlgn="base">
              <a:spcBef>
                <a:spcPct val="0"/>
              </a:spcBef>
              <a:spcAft>
                <a:spcPct val="0"/>
              </a:spcAft>
              <a:defRPr/>
            </a:pPr>
            <a:endParaRPr lang="en-US">
              <a:solidFill>
                <a:prstClr val="black"/>
              </a:solidFill>
              <a:latin typeface="Arial" pitchFamily="34" charset="0"/>
              <a:ea typeface="ＭＳ Ｐゴシック" charset="-128"/>
            </a:endParaRPr>
          </a:p>
        </p:txBody>
      </p:sp>
    </p:spTree>
    <p:extLst>
      <p:ext uri="{BB962C8B-B14F-4D97-AF65-F5344CB8AC3E}">
        <p14:creationId xmlns:p14="http://schemas.microsoft.com/office/powerpoint/2010/main" val="636182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6" r:id="rId22"/>
    <p:sldLayoutId id="2147483707" r:id="rId23"/>
    <p:sldLayoutId id="2147483708" r:id="rId24"/>
  </p:sldLayoutIdLst>
  <p:timing>
    <p:tnLst>
      <p:par>
        <p:cTn id="1" dur="indefinite" restart="never" nodeType="tmRoot"/>
      </p:par>
    </p:tnLst>
  </p:timing>
  <p:hf sldNum="0" hdr="0"/>
  <p:txStyles>
    <p:titleStyle>
      <a:lvl1pPr algn="l" defTabSz="457200" rtl="0" eaLnBrk="0" fontAlgn="base" hangingPunct="0">
        <a:lnSpc>
          <a:spcPct val="90000"/>
        </a:lnSpc>
        <a:spcBef>
          <a:spcPct val="0"/>
        </a:spcBef>
        <a:spcAft>
          <a:spcPct val="0"/>
        </a:spcAft>
        <a:defRPr sz="3600" b="1" kern="1200">
          <a:solidFill>
            <a:schemeClr val="accent2"/>
          </a:solidFill>
          <a:latin typeface="+mj-lt"/>
          <a:ea typeface="+mj-ea"/>
          <a:cs typeface="+mj-cs"/>
        </a:defRPr>
      </a:lvl1pPr>
      <a:lvl2pPr algn="l" defTabSz="457200" rtl="0" eaLnBrk="0" fontAlgn="base" hangingPunct="0">
        <a:lnSpc>
          <a:spcPct val="90000"/>
        </a:lnSpc>
        <a:spcBef>
          <a:spcPct val="0"/>
        </a:spcBef>
        <a:spcAft>
          <a:spcPct val="0"/>
        </a:spcAft>
        <a:defRPr sz="3600" b="1">
          <a:solidFill>
            <a:schemeClr val="accent2"/>
          </a:solidFill>
          <a:latin typeface="Calibri" pitchFamily="34" charset="0"/>
        </a:defRPr>
      </a:lvl2pPr>
      <a:lvl3pPr algn="l" defTabSz="457200" rtl="0" eaLnBrk="0" fontAlgn="base" hangingPunct="0">
        <a:lnSpc>
          <a:spcPct val="90000"/>
        </a:lnSpc>
        <a:spcBef>
          <a:spcPct val="0"/>
        </a:spcBef>
        <a:spcAft>
          <a:spcPct val="0"/>
        </a:spcAft>
        <a:defRPr sz="3600" b="1">
          <a:solidFill>
            <a:schemeClr val="accent2"/>
          </a:solidFill>
          <a:latin typeface="Calibri" pitchFamily="34" charset="0"/>
        </a:defRPr>
      </a:lvl3pPr>
      <a:lvl4pPr algn="l" defTabSz="457200" rtl="0" eaLnBrk="0" fontAlgn="base" hangingPunct="0">
        <a:lnSpc>
          <a:spcPct val="90000"/>
        </a:lnSpc>
        <a:spcBef>
          <a:spcPct val="0"/>
        </a:spcBef>
        <a:spcAft>
          <a:spcPct val="0"/>
        </a:spcAft>
        <a:defRPr sz="3600" b="1">
          <a:solidFill>
            <a:schemeClr val="accent2"/>
          </a:solidFill>
          <a:latin typeface="Calibri" pitchFamily="34" charset="0"/>
        </a:defRPr>
      </a:lvl4pPr>
      <a:lvl5pPr algn="l" defTabSz="457200" rtl="0" eaLnBrk="0" fontAlgn="base" hangingPunct="0">
        <a:lnSpc>
          <a:spcPct val="90000"/>
        </a:lnSpc>
        <a:spcBef>
          <a:spcPct val="0"/>
        </a:spcBef>
        <a:spcAft>
          <a:spcPct val="0"/>
        </a:spcAft>
        <a:defRPr sz="3600" b="1">
          <a:solidFill>
            <a:schemeClr val="accent2"/>
          </a:solidFill>
          <a:latin typeface="Calibri" pitchFamily="34" charset="0"/>
        </a:defRPr>
      </a:lvl5pPr>
      <a:lvl6pPr marL="457200" algn="l" defTabSz="457200" rtl="0" eaLnBrk="1" fontAlgn="base" hangingPunct="1">
        <a:lnSpc>
          <a:spcPct val="90000"/>
        </a:lnSpc>
        <a:spcBef>
          <a:spcPct val="0"/>
        </a:spcBef>
        <a:spcAft>
          <a:spcPct val="0"/>
        </a:spcAft>
        <a:defRPr sz="2800" b="1">
          <a:solidFill>
            <a:schemeClr val="accent1"/>
          </a:solidFill>
          <a:latin typeface="Calibri" pitchFamily="34" charset="0"/>
        </a:defRPr>
      </a:lvl6pPr>
      <a:lvl7pPr marL="914400" algn="l" defTabSz="457200" rtl="0" eaLnBrk="1" fontAlgn="base" hangingPunct="1">
        <a:lnSpc>
          <a:spcPct val="90000"/>
        </a:lnSpc>
        <a:spcBef>
          <a:spcPct val="0"/>
        </a:spcBef>
        <a:spcAft>
          <a:spcPct val="0"/>
        </a:spcAft>
        <a:defRPr sz="2800" b="1">
          <a:solidFill>
            <a:schemeClr val="accent1"/>
          </a:solidFill>
          <a:latin typeface="Calibri" pitchFamily="34" charset="0"/>
        </a:defRPr>
      </a:lvl7pPr>
      <a:lvl8pPr marL="1371600" algn="l" defTabSz="457200" rtl="0" eaLnBrk="1" fontAlgn="base" hangingPunct="1">
        <a:lnSpc>
          <a:spcPct val="90000"/>
        </a:lnSpc>
        <a:spcBef>
          <a:spcPct val="0"/>
        </a:spcBef>
        <a:spcAft>
          <a:spcPct val="0"/>
        </a:spcAft>
        <a:defRPr sz="2800" b="1">
          <a:solidFill>
            <a:schemeClr val="accent1"/>
          </a:solidFill>
          <a:latin typeface="Calibri" pitchFamily="34" charset="0"/>
        </a:defRPr>
      </a:lvl8pPr>
      <a:lvl9pPr marL="1828800" algn="l" defTabSz="457200" rtl="0" eaLnBrk="1" fontAlgn="base" hangingPunct="1">
        <a:lnSpc>
          <a:spcPct val="90000"/>
        </a:lnSpc>
        <a:spcBef>
          <a:spcPct val="0"/>
        </a:spcBef>
        <a:spcAft>
          <a:spcPct val="0"/>
        </a:spcAft>
        <a:defRPr sz="2800" b="1">
          <a:solidFill>
            <a:schemeClr val="accent1"/>
          </a:solidFill>
          <a:latin typeface="Calibri" pitchFamily="34" charset="0"/>
        </a:defRPr>
      </a:lvl9pPr>
    </p:titleStyle>
    <p:bodyStyle>
      <a:lvl1pPr algn="l" defTabSz="457200" rtl="0" eaLnBrk="0" fontAlgn="base" hangingPunct="0">
        <a:lnSpc>
          <a:spcPct val="90000"/>
        </a:lnSpc>
        <a:spcBef>
          <a:spcPts val="600"/>
        </a:spcBef>
        <a:spcAft>
          <a:spcPts val="563"/>
        </a:spcAft>
        <a:buFont typeface="Arial" charset="0"/>
        <a:defRPr sz="2400" kern="1200">
          <a:solidFill>
            <a:schemeClr val="tx1"/>
          </a:solidFill>
          <a:latin typeface="+mn-lt"/>
          <a:ea typeface="+mn-ea"/>
          <a:cs typeface="+mn-cs"/>
        </a:defRPr>
      </a:lvl1pPr>
      <a:lvl2pPr marL="250825" indent="-250825" algn="l" defTabSz="457200" rtl="0" eaLnBrk="0" fontAlgn="base" hangingPunct="0">
        <a:lnSpc>
          <a:spcPct val="90000"/>
        </a:lnSpc>
        <a:spcBef>
          <a:spcPct val="0"/>
        </a:spcBef>
        <a:spcAft>
          <a:spcPts val="563"/>
        </a:spcAft>
        <a:buFont typeface="Symbol" pitchFamily="18" charset="2"/>
        <a:buChar char=""/>
        <a:defRPr sz="2000" kern="1200">
          <a:solidFill>
            <a:schemeClr val="tx1"/>
          </a:solidFill>
          <a:latin typeface="+mn-lt"/>
          <a:ea typeface="+mn-ea"/>
          <a:cs typeface="+mn-cs"/>
        </a:defRPr>
      </a:lvl2pPr>
      <a:lvl3pPr marL="503238" indent="-250825" algn="l" defTabSz="457200" rtl="0" eaLnBrk="0" fontAlgn="base" hangingPunct="0">
        <a:lnSpc>
          <a:spcPct val="90000"/>
        </a:lnSpc>
        <a:spcBef>
          <a:spcPct val="0"/>
        </a:spcBef>
        <a:spcAft>
          <a:spcPts val="563"/>
        </a:spcAft>
        <a:buClr>
          <a:srgbClr val="484647"/>
        </a:buClr>
        <a:buFont typeface="Arial" charset="0"/>
        <a:buChar char="–"/>
        <a:defRPr sz="2000" kern="1200">
          <a:solidFill>
            <a:schemeClr val="tx1"/>
          </a:solidFill>
          <a:latin typeface="+mn-lt"/>
          <a:ea typeface="+mn-ea"/>
          <a:cs typeface="+mn-cs"/>
        </a:defRPr>
      </a:lvl3pPr>
      <a:lvl4pPr marL="755650" indent="-250825" algn="l" defTabSz="457200" rtl="0" eaLnBrk="0" fontAlgn="base" hangingPunct="0">
        <a:lnSpc>
          <a:spcPct val="90000"/>
        </a:lnSpc>
        <a:spcBef>
          <a:spcPct val="0"/>
        </a:spcBef>
        <a:spcAft>
          <a:spcPts val="563"/>
        </a:spcAft>
        <a:buClr>
          <a:srgbClr val="484647"/>
        </a:buClr>
        <a:buFont typeface="Arial" charset="0"/>
        <a:buChar char="–"/>
        <a:defRPr sz="2000" kern="1200">
          <a:solidFill>
            <a:schemeClr val="tx1"/>
          </a:solidFill>
          <a:latin typeface="+mn-lt"/>
          <a:ea typeface="+mn-ea"/>
          <a:cs typeface="+mn-cs"/>
        </a:defRPr>
      </a:lvl4pPr>
      <a:lvl5pPr marL="1006475" indent="-250825" algn="l" defTabSz="457200" rtl="0" eaLnBrk="0" fontAlgn="base" hangingPunct="0">
        <a:lnSpc>
          <a:spcPct val="90000"/>
        </a:lnSpc>
        <a:spcBef>
          <a:spcPct val="0"/>
        </a:spcBef>
        <a:spcAft>
          <a:spcPts val="563"/>
        </a:spcAft>
        <a:buClr>
          <a:schemeClr val="accent2"/>
        </a:buClr>
        <a:buFont typeface="Arial" charset="0"/>
        <a:buChar char="•"/>
        <a:defRPr kern="1200">
          <a:solidFill>
            <a:schemeClr val="accent2"/>
          </a:solidFill>
          <a:latin typeface="+mn-lt"/>
          <a:ea typeface="+mn-ea"/>
          <a:cs typeface="+mn-cs"/>
        </a:defRPr>
      </a:lvl5pPr>
      <a:lvl6pPr marL="756000" indent="-252000" algn="l" defTabSz="457200" rtl="0" eaLnBrk="1" latinLnBrk="0" hangingPunct="1">
        <a:lnSpc>
          <a:spcPct val="90000"/>
        </a:lnSpc>
        <a:spcBef>
          <a:spcPts val="0"/>
        </a:spcBef>
        <a:spcAft>
          <a:spcPts val="567"/>
        </a:spcAft>
        <a:buClr>
          <a:schemeClr val="tx2"/>
        </a:buClr>
        <a:buFont typeface="Arial" pitchFamily="34" charset="0"/>
        <a:buChar char="–"/>
        <a:defRPr sz="2000" kern="1200">
          <a:solidFill>
            <a:schemeClr val="tx2"/>
          </a:solidFill>
          <a:latin typeface="+mn-lt"/>
          <a:ea typeface="+mn-ea"/>
          <a:cs typeface="+mn-cs"/>
        </a:defRPr>
      </a:lvl6pPr>
      <a:lvl7pPr marL="756000" indent="-252000" algn="l" defTabSz="457200" rtl="0" eaLnBrk="1" latinLnBrk="0" hangingPunct="1">
        <a:lnSpc>
          <a:spcPct val="90000"/>
        </a:lnSpc>
        <a:spcBef>
          <a:spcPts val="0"/>
        </a:spcBef>
        <a:spcAft>
          <a:spcPts val="567"/>
        </a:spcAft>
        <a:buClr>
          <a:schemeClr val="tx2"/>
        </a:buClr>
        <a:buFont typeface="Arial" pitchFamily="34" charset="0"/>
        <a:buChar char="–"/>
        <a:defRPr sz="2000" kern="1200">
          <a:solidFill>
            <a:schemeClr val="tx2"/>
          </a:solidFill>
          <a:latin typeface="+mn-lt"/>
          <a:ea typeface="+mn-ea"/>
          <a:cs typeface="+mn-cs"/>
        </a:defRPr>
      </a:lvl7pPr>
      <a:lvl8pPr marL="756000" indent="-252000" algn="l" defTabSz="457200" rtl="0" eaLnBrk="1" latinLnBrk="0" hangingPunct="1">
        <a:lnSpc>
          <a:spcPct val="90000"/>
        </a:lnSpc>
        <a:spcBef>
          <a:spcPts val="0"/>
        </a:spcBef>
        <a:spcAft>
          <a:spcPts val="567"/>
        </a:spcAft>
        <a:buClr>
          <a:schemeClr val="tx2"/>
        </a:buClr>
        <a:buFont typeface="Arial" pitchFamily="34" charset="0"/>
        <a:buChar char="–"/>
        <a:defRPr sz="2000" kern="1200">
          <a:solidFill>
            <a:schemeClr val="tx2"/>
          </a:solidFill>
          <a:latin typeface="+mn-lt"/>
          <a:ea typeface="+mn-ea"/>
          <a:cs typeface="+mn-cs"/>
        </a:defRPr>
      </a:lvl8pPr>
      <a:lvl9pPr marL="756000" indent="-252000" algn="l" defTabSz="457200" rtl="0" eaLnBrk="1" latinLnBrk="0" hangingPunct="1">
        <a:lnSpc>
          <a:spcPct val="90000"/>
        </a:lnSpc>
        <a:spcBef>
          <a:spcPts val="0"/>
        </a:spcBef>
        <a:spcAft>
          <a:spcPts val="567"/>
        </a:spcAft>
        <a:buClr>
          <a:schemeClr val="tx2"/>
        </a:buClr>
        <a:buFont typeface="Arial" pitchFamily="34" charset="0"/>
        <a:buChar char="–"/>
        <a:defRPr sz="20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ddialliance.org/Specification/RDF/Discovery" TargetMode="External"/><Relationship Id="rId2" Type="http://schemas.openxmlformats.org/officeDocument/2006/relationships/hyperlink" Target="http://rdf-vocabulary.ddialliance.org/discovery.html"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aibl.csiro.au/"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purl.org/linked-data/cube"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www.epimorphics.com/web/projects/bathing-water-quality" TargetMode="External"/><Relationship Id="rId5" Type="http://schemas.openxmlformats.org/officeDocument/2006/relationships/hyperlink" Target="http://www.w3.org/2011/gld/" TargetMode="External"/><Relationship Id="rId4" Type="http://schemas.openxmlformats.org/officeDocument/2006/relationships/hyperlink" Target="http://www.w3.org/TR/vocab-data-cub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AU" dirty="0" smtClean="0"/>
              <a:t>Design and generation of Linked Clinical Data Cube</a:t>
            </a:r>
            <a:endParaRPr lang="en-AU" dirty="0"/>
          </a:p>
        </p:txBody>
      </p:sp>
      <p:sp>
        <p:nvSpPr>
          <p:cNvPr id="10" name="Text Placeholder 9"/>
          <p:cNvSpPr>
            <a:spLocks noGrp="1"/>
          </p:cNvSpPr>
          <p:nvPr>
            <p:ph type="body" sz="quarter" idx="17"/>
          </p:nvPr>
        </p:nvSpPr>
        <p:spPr>
          <a:xfrm>
            <a:off x="323528" y="5445224"/>
            <a:ext cx="4752000" cy="144000"/>
          </a:xfrm>
        </p:spPr>
        <p:txBody>
          <a:bodyPr/>
          <a:lstStyle/>
          <a:p>
            <a:r>
              <a:rPr lang="en-AU" dirty="0" smtClean="0"/>
              <a:t>CSIRO Computational Informatics</a:t>
            </a:r>
          </a:p>
        </p:txBody>
      </p:sp>
      <p:sp>
        <p:nvSpPr>
          <p:cNvPr id="22533"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Laurent Lefort and Hugo Leroux</a:t>
            </a:r>
            <a:endParaRPr lang="en-US" sz="1600" dirty="0">
              <a:solidFill>
                <a:schemeClr val="bg1"/>
              </a:solidFill>
              <a:latin typeface="Calibri" pitchFamily="34" charset="0"/>
            </a:endParaRPr>
          </a:p>
        </p:txBody>
      </p:sp>
      <p:sp>
        <p:nvSpPr>
          <p:cNvPr id="22534"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1</a:t>
            </a:r>
            <a:r>
              <a:rPr lang="en-AU" sz="1600" baseline="30000" dirty="0" smtClean="0">
                <a:solidFill>
                  <a:schemeClr val="bg1"/>
                </a:solidFill>
                <a:latin typeface="Calibri" pitchFamily="34" charset="0"/>
              </a:rPr>
              <a:t>st</a:t>
            </a:r>
            <a:r>
              <a:rPr lang="en-AU" sz="1600" dirty="0" smtClean="0">
                <a:solidFill>
                  <a:schemeClr val="bg1"/>
                </a:solidFill>
                <a:latin typeface="Calibri" pitchFamily="34" charset="0"/>
              </a:rPr>
              <a:t> Workshop on Semantic Statistics, 22 October 2013</a:t>
            </a:r>
            <a:endParaRPr lang="en-US" sz="1600" dirty="0">
              <a:solidFill>
                <a:schemeClr val="bg1"/>
              </a:solidFill>
              <a:latin typeface="Calibri" pitchFamily="34" charset="0"/>
            </a:endParaRPr>
          </a:p>
        </p:txBody>
      </p:sp>
    </p:spTree>
    <p:extLst>
      <p:ext uri="{BB962C8B-B14F-4D97-AF65-F5344CB8AC3E}">
        <p14:creationId xmlns:p14="http://schemas.microsoft.com/office/powerpoint/2010/main" val="421030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QB (Candidate Rec. version)</a:t>
            </a:r>
            <a:endParaRPr lang="en-AU" dirty="0"/>
          </a:p>
        </p:txBody>
      </p:sp>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55" y="1052736"/>
            <a:ext cx="8721117" cy="4708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50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DDI-RDF Discovery</a:t>
            </a:r>
            <a:endParaRPr lang="en-AU" dirty="0"/>
          </a:p>
        </p:txBody>
      </p:sp>
      <p:sp>
        <p:nvSpPr>
          <p:cNvPr id="3" name="Content Placeholder 2"/>
          <p:cNvSpPr>
            <a:spLocks noGrp="1"/>
          </p:cNvSpPr>
          <p:nvPr>
            <p:ph idx="1"/>
          </p:nvPr>
        </p:nvSpPr>
        <p:spPr/>
        <p:txBody>
          <a:bodyPr/>
          <a:lstStyle/>
          <a:p>
            <a:r>
              <a:rPr lang="en-AU" dirty="0" smtClean="0">
                <a:hlinkClick r:id="rId2"/>
              </a:rPr>
              <a:t>DDI-RDF Discovery Vocabulary</a:t>
            </a:r>
            <a:r>
              <a:rPr lang="en-AU" dirty="0" smtClean="0"/>
              <a:t> (disco):  a metadata vocabulary for documenting research and survey data</a:t>
            </a:r>
          </a:p>
          <a:p>
            <a:pPr lvl="1"/>
            <a:r>
              <a:rPr lang="en-AU" dirty="0" smtClean="0">
                <a:hlinkClick r:id="rId3"/>
              </a:rPr>
              <a:t>Derived </a:t>
            </a:r>
            <a:r>
              <a:rPr lang="en-AU" dirty="0" smtClean="0"/>
              <a:t>from the Data Documentation Initiative standards </a:t>
            </a:r>
          </a:p>
          <a:p>
            <a:pPr lvl="2"/>
            <a:r>
              <a:rPr lang="en-AU" dirty="0" smtClean="0"/>
              <a:t>DDI and W3C people </a:t>
            </a:r>
          </a:p>
          <a:p>
            <a:pPr lvl="2"/>
            <a:r>
              <a:rPr lang="en-AU" dirty="0" smtClean="0"/>
              <a:t>two </a:t>
            </a:r>
            <a:r>
              <a:rPr lang="en-AU" dirty="0" err="1" smtClean="0"/>
              <a:t>Dagstuhl</a:t>
            </a:r>
            <a:r>
              <a:rPr lang="en-AU" dirty="0" smtClean="0"/>
              <a:t> Seminars</a:t>
            </a:r>
          </a:p>
          <a:p>
            <a:pPr lvl="1"/>
            <a:r>
              <a:rPr lang="en-AU" dirty="0" smtClean="0"/>
              <a:t>Designed as a complement to existing vocabularies developed by W3C community (Dublin Core, SKOS, XKOS, DCAT (data catalogue), RDF Data Cube</a:t>
            </a:r>
          </a:p>
          <a:p>
            <a:r>
              <a:rPr lang="en-AU" dirty="0" smtClean="0"/>
              <a:t>Work in progress </a:t>
            </a:r>
          </a:p>
          <a:p>
            <a:pPr lvl="1"/>
            <a:endParaRPr lang="en-AU" dirty="0"/>
          </a:p>
          <a:p>
            <a:r>
              <a:rPr lang="en-AU" dirty="0" smtClean="0"/>
              <a:t>At least half of it not discussed in this talk - Dataset statistics</a:t>
            </a:r>
          </a:p>
          <a:p>
            <a:pPr lvl="1"/>
            <a:r>
              <a:rPr lang="en-AU" dirty="0" smtClean="0"/>
              <a:t>Useful if we want to attach statistical data to slices …</a:t>
            </a:r>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spTree>
    <p:extLst>
      <p:ext uri="{BB962C8B-B14F-4D97-AF65-F5344CB8AC3E}">
        <p14:creationId xmlns:p14="http://schemas.microsoft.com/office/powerpoint/2010/main" val="4197478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Disco (study description)</a:t>
            </a:r>
            <a:endParaRPr lang="en-AU" dirty="0"/>
          </a:p>
        </p:txBody>
      </p:sp>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12</a:t>
            </a:fld>
            <a:r>
              <a:rPr lang="en-AU" smtClean="0"/>
              <a:t>  |</a:t>
            </a:r>
            <a:endParaRPr lang="en-AU"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36712"/>
            <a:ext cx="885881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10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13</a:t>
            </a:fld>
            <a:r>
              <a:rPr lang="en-AU" smtClean="0"/>
              <a:t>  |</a:t>
            </a:r>
            <a:endParaRPr lang="en-AU" dirty="0"/>
          </a:p>
        </p:txBody>
      </p:sp>
      <p:sp>
        <p:nvSpPr>
          <p:cNvPr id="6" name="Rectangle 5"/>
          <p:cNvSpPr/>
          <p:nvPr/>
        </p:nvSpPr>
        <p:spPr>
          <a:xfrm>
            <a:off x="5937611" y="3121717"/>
            <a:ext cx="1100694" cy="57606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Study Event Def</a:t>
            </a:r>
            <a:endParaRPr lang="en-AU" sz="1600" dirty="0">
              <a:solidFill>
                <a:schemeClr val="tx1"/>
              </a:solidFill>
            </a:endParaRPr>
          </a:p>
        </p:txBody>
      </p:sp>
      <p:sp>
        <p:nvSpPr>
          <p:cNvPr id="7" name="Rectangle 6"/>
          <p:cNvSpPr/>
          <p:nvPr/>
        </p:nvSpPr>
        <p:spPr>
          <a:xfrm>
            <a:off x="6694429" y="3861048"/>
            <a:ext cx="780332"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Form Def</a:t>
            </a:r>
            <a:endParaRPr lang="en-AU" sz="1600" dirty="0">
              <a:solidFill>
                <a:schemeClr val="tx1"/>
              </a:solidFill>
            </a:endParaRPr>
          </a:p>
        </p:txBody>
      </p:sp>
      <p:sp>
        <p:nvSpPr>
          <p:cNvPr id="8" name="Rectangle 7"/>
          <p:cNvSpPr/>
          <p:nvPr/>
        </p:nvSpPr>
        <p:spPr>
          <a:xfrm>
            <a:off x="7308701" y="4405555"/>
            <a:ext cx="1113920" cy="57606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err="1" smtClean="0">
                <a:solidFill>
                  <a:schemeClr val="tx1"/>
                </a:solidFill>
              </a:rPr>
              <a:t>ItemGroup</a:t>
            </a:r>
            <a:r>
              <a:rPr lang="en-AU" sz="1600" dirty="0" smtClean="0">
                <a:solidFill>
                  <a:schemeClr val="tx1"/>
                </a:solidFill>
              </a:rPr>
              <a:t> Def</a:t>
            </a:r>
            <a:endParaRPr lang="en-AU" sz="1600" dirty="0">
              <a:solidFill>
                <a:schemeClr val="tx1"/>
              </a:solidFill>
            </a:endParaRPr>
          </a:p>
        </p:txBody>
      </p:sp>
      <p:sp>
        <p:nvSpPr>
          <p:cNvPr id="9" name="Rectangle 8"/>
          <p:cNvSpPr/>
          <p:nvPr/>
        </p:nvSpPr>
        <p:spPr>
          <a:xfrm>
            <a:off x="8017025" y="5125635"/>
            <a:ext cx="693628"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Item</a:t>
            </a:r>
          </a:p>
          <a:p>
            <a:pPr algn="ctr"/>
            <a:r>
              <a:rPr lang="en-AU" sz="1600" dirty="0" smtClean="0">
                <a:solidFill>
                  <a:schemeClr val="tx1"/>
                </a:solidFill>
              </a:rPr>
              <a:t>Def</a:t>
            </a:r>
            <a:endParaRPr lang="en-AU" sz="1600" dirty="0">
              <a:solidFill>
                <a:schemeClr val="tx1"/>
              </a:solidFill>
            </a:endParaRPr>
          </a:p>
        </p:txBody>
      </p:sp>
      <p:sp>
        <p:nvSpPr>
          <p:cNvPr id="10" name="Rectangle 9"/>
          <p:cNvSpPr/>
          <p:nvPr/>
        </p:nvSpPr>
        <p:spPr>
          <a:xfrm>
            <a:off x="4548876" y="2132856"/>
            <a:ext cx="780332" cy="36004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Study</a:t>
            </a:r>
            <a:endParaRPr lang="en-AU" sz="1600" dirty="0">
              <a:solidFill>
                <a:schemeClr val="tx1"/>
              </a:solidFill>
            </a:endParaRPr>
          </a:p>
        </p:txBody>
      </p:sp>
      <p:sp>
        <p:nvSpPr>
          <p:cNvPr id="11" name="Rectangle 10"/>
          <p:cNvSpPr/>
          <p:nvPr/>
        </p:nvSpPr>
        <p:spPr>
          <a:xfrm>
            <a:off x="5252791" y="2564904"/>
            <a:ext cx="1116859" cy="36004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Metadata</a:t>
            </a:r>
            <a:endParaRPr lang="en-AU" sz="1600" dirty="0">
              <a:solidFill>
                <a:schemeClr val="tx1"/>
              </a:solidFill>
            </a:endParaRPr>
          </a:p>
        </p:txBody>
      </p:sp>
      <p:cxnSp>
        <p:nvCxnSpPr>
          <p:cNvPr id="12" name="Shape 11"/>
          <p:cNvCxnSpPr>
            <a:stCxn id="10" idx="2"/>
            <a:endCxn id="11" idx="1"/>
          </p:cNvCxnSpPr>
          <p:nvPr/>
        </p:nvCxnSpPr>
        <p:spPr>
          <a:xfrm rot="16200000" flipH="1">
            <a:off x="4969902" y="2462035"/>
            <a:ext cx="252028" cy="313749"/>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hape 12"/>
          <p:cNvCxnSpPr>
            <a:stCxn id="11" idx="2"/>
            <a:endCxn id="6" idx="1"/>
          </p:cNvCxnSpPr>
          <p:nvPr/>
        </p:nvCxnSpPr>
        <p:spPr>
          <a:xfrm rot="16200000" flipH="1">
            <a:off x="5632014" y="3104151"/>
            <a:ext cx="484805" cy="126390"/>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hape 123"/>
          <p:cNvCxnSpPr>
            <a:stCxn id="11" idx="2"/>
            <a:endCxn id="7" idx="1"/>
          </p:cNvCxnSpPr>
          <p:nvPr/>
        </p:nvCxnSpPr>
        <p:spPr>
          <a:xfrm rot="16200000" flipH="1">
            <a:off x="5676761" y="3059404"/>
            <a:ext cx="1152128" cy="883208"/>
          </a:xfrm>
          <a:prstGeom prst="bentConnector2">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5" name="Shape 123"/>
          <p:cNvCxnSpPr>
            <a:stCxn id="11" idx="2"/>
            <a:endCxn id="9" idx="1"/>
          </p:cNvCxnSpPr>
          <p:nvPr/>
        </p:nvCxnSpPr>
        <p:spPr>
          <a:xfrm rot="16200000" flipH="1">
            <a:off x="5705766" y="3030399"/>
            <a:ext cx="2416715" cy="2205804"/>
          </a:xfrm>
          <a:prstGeom prst="bentConnector2">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6" name="Shape 123"/>
          <p:cNvCxnSpPr>
            <a:stCxn id="11" idx="2"/>
            <a:endCxn id="8" idx="1"/>
          </p:cNvCxnSpPr>
          <p:nvPr/>
        </p:nvCxnSpPr>
        <p:spPr>
          <a:xfrm rot="16200000" flipH="1">
            <a:off x="5675640" y="3060525"/>
            <a:ext cx="1768643" cy="1497480"/>
          </a:xfrm>
          <a:prstGeom prst="bentConnector2">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18" idx="2"/>
            <a:endCxn id="29" idx="1"/>
          </p:cNvCxnSpPr>
          <p:nvPr/>
        </p:nvCxnSpPr>
        <p:spPr>
          <a:xfrm rot="16200000" flipH="1">
            <a:off x="501598" y="1348985"/>
            <a:ext cx="418356" cy="257906"/>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1657" y="908720"/>
            <a:ext cx="780332" cy="36004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ODM</a:t>
            </a:r>
            <a:endParaRPr lang="en-AU" sz="1600" dirty="0">
              <a:solidFill>
                <a:schemeClr val="tx1"/>
              </a:solidFill>
            </a:endParaRPr>
          </a:p>
        </p:txBody>
      </p:sp>
      <p:sp>
        <p:nvSpPr>
          <p:cNvPr id="19" name="Rectangle 18"/>
          <p:cNvSpPr/>
          <p:nvPr/>
        </p:nvSpPr>
        <p:spPr>
          <a:xfrm>
            <a:off x="1349663" y="2545653"/>
            <a:ext cx="930226" cy="504056"/>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Subject Data</a:t>
            </a:r>
            <a:endParaRPr lang="en-AU" sz="1600" dirty="0">
              <a:solidFill>
                <a:schemeClr val="tx1"/>
              </a:solidFill>
            </a:endParaRPr>
          </a:p>
        </p:txBody>
      </p:sp>
      <p:cxnSp>
        <p:nvCxnSpPr>
          <p:cNvPr id="20" name="Shape 19"/>
          <p:cNvCxnSpPr>
            <a:stCxn id="29" idx="2"/>
            <a:endCxn id="19" idx="1"/>
          </p:cNvCxnSpPr>
          <p:nvPr/>
        </p:nvCxnSpPr>
        <p:spPr>
          <a:xfrm rot="16200000" flipH="1">
            <a:off x="849355" y="2297372"/>
            <a:ext cx="880849" cy="119768"/>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91857" y="3193725"/>
            <a:ext cx="1130086" cy="57606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Study Event Data</a:t>
            </a:r>
            <a:endParaRPr lang="en-AU" sz="1600" dirty="0">
              <a:solidFill>
                <a:schemeClr val="tx1"/>
              </a:solidFill>
            </a:endParaRPr>
          </a:p>
        </p:txBody>
      </p:sp>
      <p:sp>
        <p:nvSpPr>
          <p:cNvPr id="22" name="Rectangle 21"/>
          <p:cNvSpPr/>
          <p:nvPr/>
        </p:nvSpPr>
        <p:spPr>
          <a:xfrm>
            <a:off x="2744267" y="3861048"/>
            <a:ext cx="780332"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Form Data</a:t>
            </a:r>
            <a:endParaRPr lang="en-AU" sz="1600" dirty="0">
              <a:solidFill>
                <a:schemeClr val="tx1"/>
              </a:solidFill>
            </a:endParaRPr>
          </a:p>
        </p:txBody>
      </p:sp>
      <p:sp>
        <p:nvSpPr>
          <p:cNvPr id="23" name="Rectangle 22"/>
          <p:cNvSpPr/>
          <p:nvPr/>
        </p:nvSpPr>
        <p:spPr>
          <a:xfrm>
            <a:off x="3351191" y="4405555"/>
            <a:ext cx="1083059" cy="576064"/>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err="1" smtClean="0">
                <a:solidFill>
                  <a:schemeClr val="tx1"/>
                </a:solidFill>
              </a:rPr>
              <a:t>ItemGroup</a:t>
            </a:r>
            <a:endParaRPr lang="en-AU" sz="1600" dirty="0" smtClean="0">
              <a:solidFill>
                <a:schemeClr val="tx1"/>
              </a:solidFill>
            </a:endParaRPr>
          </a:p>
          <a:p>
            <a:pPr algn="ctr"/>
            <a:r>
              <a:rPr lang="en-AU" sz="1600" dirty="0" smtClean="0">
                <a:solidFill>
                  <a:schemeClr val="tx1"/>
                </a:solidFill>
              </a:rPr>
              <a:t>Data</a:t>
            </a:r>
            <a:endParaRPr lang="en-AU" sz="1600" dirty="0">
              <a:solidFill>
                <a:schemeClr val="tx1"/>
              </a:solidFill>
            </a:endParaRPr>
          </a:p>
        </p:txBody>
      </p:sp>
      <p:sp>
        <p:nvSpPr>
          <p:cNvPr id="24" name="Rectangle 23"/>
          <p:cNvSpPr/>
          <p:nvPr/>
        </p:nvSpPr>
        <p:spPr>
          <a:xfrm>
            <a:off x="4044820" y="5125635"/>
            <a:ext cx="780332" cy="432048"/>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Item</a:t>
            </a:r>
          </a:p>
          <a:p>
            <a:pPr algn="ctr"/>
            <a:r>
              <a:rPr lang="en-AU" sz="1600" dirty="0" smtClean="0">
                <a:solidFill>
                  <a:schemeClr val="tx1"/>
                </a:solidFill>
              </a:rPr>
              <a:t>Data</a:t>
            </a:r>
            <a:endParaRPr lang="en-AU" sz="1600" dirty="0">
              <a:solidFill>
                <a:schemeClr val="tx1"/>
              </a:solidFill>
            </a:endParaRPr>
          </a:p>
        </p:txBody>
      </p:sp>
      <p:cxnSp>
        <p:nvCxnSpPr>
          <p:cNvPr id="25" name="Shape 24"/>
          <p:cNvCxnSpPr>
            <a:stCxn id="19" idx="2"/>
            <a:endCxn id="21" idx="1"/>
          </p:cNvCxnSpPr>
          <p:nvPr/>
        </p:nvCxnSpPr>
        <p:spPr>
          <a:xfrm rot="16200000" flipH="1">
            <a:off x="1687292" y="3177192"/>
            <a:ext cx="432048" cy="177081"/>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21" idx="2"/>
            <a:endCxn id="22" idx="1"/>
          </p:cNvCxnSpPr>
          <p:nvPr/>
        </p:nvCxnSpPr>
        <p:spPr>
          <a:xfrm rot="16200000" flipH="1">
            <a:off x="2496942" y="3829746"/>
            <a:ext cx="307283" cy="187367"/>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22" idx="2"/>
            <a:endCxn id="23" idx="1"/>
          </p:cNvCxnSpPr>
          <p:nvPr/>
        </p:nvCxnSpPr>
        <p:spPr>
          <a:xfrm rot="16200000" flipH="1">
            <a:off x="3042567" y="4384962"/>
            <a:ext cx="400491" cy="216758"/>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23" idx="2"/>
            <a:endCxn id="24" idx="1"/>
          </p:cNvCxnSpPr>
          <p:nvPr/>
        </p:nvCxnSpPr>
        <p:spPr>
          <a:xfrm rot="16200000" flipH="1">
            <a:off x="3788750" y="5085589"/>
            <a:ext cx="360040" cy="152099"/>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39729" y="1457400"/>
            <a:ext cx="780332" cy="459432"/>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chemeClr val="tx1"/>
                </a:solidFill>
              </a:rPr>
              <a:t>Clinical Data</a:t>
            </a:r>
            <a:endParaRPr lang="en-AU" sz="1600" dirty="0">
              <a:solidFill>
                <a:schemeClr val="tx1"/>
              </a:solidFill>
            </a:endParaRPr>
          </a:p>
        </p:txBody>
      </p:sp>
      <p:cxnSp>
        <p:nvCxnSpPr>
          <p:cNvPr id="30" name="Shape 29"/>
          <p:cNvCxnSpPr>
            <a:stCxn id="29" idx="2"/>
          </p:cNvCxnSpPr>
          <p:nvPr/>
        </p:nvCxnSpPr>
        <p:spPr>
          <a:xfrm rot="16200000" flipH="1">
            <a:off x="2655359" y="491367"/>
            <a:ext cx="396044" cy="3246973"/>
          </a:xfrm>
          <a:prstGeom prst="bent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Conector curvado 198"/>
          <p:cNvCxnSpPr>
            <a:cxnSpLocks noChangeShapeType="1"/>
            <a:stCxn id="40" idx="2"/>
            <a:endCxn id="35" idx="0"/>
          </p:cNvCxnSpPr>
          <p:nvPr/>
        </p:nvCxnSpPr>
        <p:spPr bwMode="auto">
          <a:xfrm rot="5400000">
            <a:off x="504862" y="2505599"/>
            <a:ext cx="616515" cy="366190"/>
          </a:xfrm>
          <a:prstGeom prst="curvedConnector3">
            <a:avLst>
              <a:gd name="adj1" fmla="val 50000"/>
            </a:avLst>
          </a:prstGeom>
          <a:noFill/>
          <a:ln w="9525" algn="ctr">
            <a:solidFill>
              <a:srgbClr val="000000"/>
            </a:solidFill>
            <a:prstDash val="solid"/>
            <a:round/>
            <a:headEnd/>
            <a:tailEnd type="triangle" w="med" len="med"/>
          </a:ln>
        </p:spPr>
      </p:cxnSp>
      <p:sp>
        <p:nvSpPr>
          <p:cNvPr id="33" name="Rectángulo redondeado 58"/>
          <p:cNvSpPr/>
          <p:nvPr/>
        </p:nvSpPr>
        <p:spPr>
          <a:xfrm>
            <a:off x="2135873" y="5089904"/>
            <a:ext cx="1606557" cy="374571"/>
          </a:xfrm>
          <a:prstGeom prst="roundRect">
            <a:avLst/>
          </a:prstGeom>
          <a:solidFill>
            <a:schemeClr val="accent6">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r" fontAlgn="auto">
              <a:spcBef>
                <a:spcPts val="0"/>
              </a:spcBef>
              <a:spcAft>
                <a:spcPts val="0"/>
              </a:spcAft>
              <a:defRPr/>
            </a:pPr>
            <a:r>
              <a:rPr lang="en-GB" sz="1600" dirty="0" err="1" smtClean="0">
                <a:solidFill>
                  <a:schemeClr val="tx1"/>
                </a:solidFill>
                <a:latin typeface="Arial"/>
                <a:cs typeface="Arial"/>
              </a:rPr>
              <a:t>qb:Observation</a:t>
            </a:r>
            <a:endParaRPr lang="en-GB" sz="1600" dirty="0">
              <a:solidFill>
                <a:schemeClr val="tx1"/>
              </a:solidFill>
              <a:latin typeface="Arial"/>
              <a:cs typeface="Arial"/>
            </a:endParaRPr>
          </a:p>
        </p:txBody>
      </p:sp>
      <p:cxnSp>
        <p:nvCxnSpPr>
          <p:cNvPr id="34" name="Conector curvado 198"/>
          <p:cNvCxnSpPr>
            <a:cxnSpLocks noChangeShapeType="1"/>
            <a:stCxn id="35" idx="2"/>
            <a:endCxn id="33" idx="1"/>
          </p:cNvCxnSpPr>
          <p:nvPr/>
        </p:nvCxnSpPr>
        <p:spPr bwMode="auto">
          <a:xfrm rot="16200000" flipH="1">
            <a:off x="430115" y="3571431"/>
            <a:ext cx="1905667" cy="1505849"/>
          </a:xfrm>
          <a:prstGeom prst="curvedConnector2">
            <a:avLst/>
          </a:prstGeom>
          <a:noFill/>
          <a:ln w="9525" algn="ctr">
            <a:solidFill>
              <a:srgbClr val="000000"/>
            </a:solidFill>
            <a:prstDash val="solid"/>
            <a:round/>
            <a:headEnd/>
            <a:tailEnd type="triangle" w="med" len="med"/>
          </a:ln>
        </p:spPr>
      </p:cxnSp>
      <p:sp>
        <p:nvSpPr>
          <p:cNvPr id="35" name="Rectángulo redondeado 58"/>
          <p:cNvSpPr/>
          <p:nvPr/>
        </p:nvSpPr>
        <p:spPr>
          <a:xfrm>
            <a:off x="156161" y="2996952"/>
            <a:ext cx="947726" cy="374571"/>
          </a:xfrm>
          <a:prstGeom prst="roundRect">
            <a:avLst/>
          </a:prstGeom>
          <a:solidFill>
            <a:schemeClr val="accent6">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r" fontAlgn="auto">
              <a:spcBef>
                <a:spcPts val="0"/>
              </a:spcBef>
              <a:spcAft>
                <a:spcPts val="0"/>
              </a:spcAft>
              <a:defRPr/>
            </a:pPr>
            <a:r>
              <a:rPr lang="en-GB" sz="1600" dirty="0" err="1" smtClean="0">
                <a:solidFill>
                  <a:schemeClr val="tx1"/>
                </a:solidFill>
                <a:latin typeface="Arial"/>
                <a:cs typeface="Arial"/>
              </a:rPr>
              <a:t>qb:Slice</a:t>
            </a:r>
            <a:endParaRPr lang="en-GB" sz="1600" dirty="0">
              <a:solidFill>
                <a:schemeClr val="tx1"/>
              </a:solidFill>
              <a:latin typeface="Arial"/>
              <a:cs typeface="Arial"/>
            </a:endParaRPr>
          </a:p>
        </p:txBody>
      </p:sp>
      <p:cxnSp>
        <p:nvCxnSpPr>
          <p:cNvPr id="37" name="Conector curvado 198"/>
          <p:cNvCxnSpPr>
            <a:cxnSpLocks noChangeShapeType="1"/>
            <a:stCxn id="38" idx="2"/>
            <a:endCxn id="33" idx="1"/>
          </p:cNvCxnSpPr>
          <p:nvPr/>
        </p:nvCxnSpPr>
        <p:spPr bwMode="auto">
          <a:xfrm rot="16200000" flipH="1">
            <a:off x="1167943" y="4309259"/>
            <a:ext cx="1257595" cy="678265"/>
          </a:xfrm>
          <a:prstGeom prst="curvedConnector2">
            <a:avLst/>
          </a:prstGeom>
          <a:noFill/>
          <a:ln w="9525" algn="ctr">
            <a:solidFill>
              <a:srgbClr val="000000"/>
            </a:solidFill>
            <a:prstDash val="solid"/>
            <a:round/>
            <a:headEnd/>
            <a:tailEnd type="triangle" w="med" len="med"/>
          </a:ln>
        </p:spPr>
      </p:cxnSp>
      <p:sp>
        <p:nvSpPr>
          <p:cNvPr id="38" name="Rectángulo redondeado 58"/>
          <p:cNvSpPr/>
          <p:nvPr/>
        </p:nvSpPr>
        <p:spPr>
          <a:xfrm>
            <a:off x="983745" y="3645024"/>
            <a:ext cx="947726" cy="374571"/>
          </a:xfrm>
          <a:prstGeom prst="roundRect">
            <a:avLst/>
          </a:prstGeom>
          <a:solidFill>
            <a:schemeClr val="accent6">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r" fontAlgn="auto">
              <a:spcBef>
                <a:spcPts val="0"/>
              </a:spcBef>
              <a:spcAft>
                <a:spcPts val="0"/>
              </a:spcAft>
              <a:defRPr/>
            </a:pPr>
            <a:r>
              <a:rPr lang="en-GB" sz="1600" dirty="0" err="1" smtClean="0">
                <a:solidFill>
                  <a:schemeClr val="tx1"/>
                </a:solidFill>
                <a:latin typeface="Arial"/>
                <a:cs typeface="Arial"/>
              </a:rPr>
              <a:t>qb:Slice</a:t>
            </a:r>
            <a:endParaRPr lang="en-GB" sz="1600" dirty="0">
              <a:solidFill>
                <a:schemeClr val="tx1"/>
              </a:solidFill>
              <a:latin typeface="Arial"/>
              <a:cs typeface="Arial"/>
            </a:endParaRPr>
          </a:p>
        </p:txBody>
      </p:sp>
      <p:cxnSp>
        <p:nvCxnSpPr>
          <p:cNvPr id="39" name="Conector curvado 198"/>
          <p:cNvCxnSpPr>
            <a:cxnSpLocks noChangeShapeType="1"/>
            <a:stCxn id="40" idx="2"/>
            <a:endCxn id="38" idx="0"/>
          </p:cNvCxnSpPr>
          <p:nvPr/>
        </p:nvCxnSpPr>
        <p:spPr bwMode="auto">
          <a:xfrm rot="16200000" flipH="1">
            <a:off x="594618" y="2782033"/>
            <a:ext cx="1264587" cy="461394"/>
          </a:xfrm>
          <a:prstGeom prst="curvedConnector3">
            <a:avLst>
              <a:gd name="adj1" fmla="val 50000"/>
            </a:avLst>
          </a:prstGeom>
          <a:noFill/>
          <a:ln w="9525" algn="ctr">
            <a:solidFill>
              <a:srgbClr val="000000"/>
            </a:solidFill>
            <a:prstDash val="solid"/>
            <a:round/>
            <a:headEnd/>
            <a:tailEnd type="triangle" w="med" len="med"/>
          </a:ln>
        </p:spPr>
      </p:cxnSp>
      <p:sp>
        <p:nvSpPr>
          <p:cNvPr id="40" name="Rectángulo redondeado 58"/>
          <p:cNvSpPr/>
          <p:nvPr/>
        </p:nvSpPr>
        <p:spPr>
          <a:xfrm>
            <a:off x="390678" y="2005866"/>
            <a:ext cx="1211071" cy="374571"/>
          </a:xfrm>
          <a:prstGeom prst="roundRect">
            <a:avLst/>
          </a:prstGeom>
          <a:solidFill>
            <a:schemeClr val="accent6">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r" fontAlgn="auto">
              <a:spcBef>
                <a:spcPts val="0"/>
              </a:spcBef>
              <a:spcAft>
                <a:spcPts val="0"/>
              </a:spcAft>
              <a:defRPr/>
            </a:pPr>
            <a:r>
              <a:rPr lang="en-GB" sz="1600" dirty="0" err="1" smtClean="0">
                <a:solidFill>
                  <a:schemeClr val="tx1"/>
                </a:solidFill>
                <a:latin typeface="Arial"/>
                <a:cs typeface="Arial"/>
              </a:rPr>
              <a:t>qb:Dataset</a:t>
            </a:r>
            <a:endParaRPr lang="en-GB" sz="1600" dirty="0">
              <a:solidFill>
                <a:schemeClr val="tx1"/>
              </a:solidFill>
              <a:latin typeface="Arial"/>
              <a:cs typeface="Arial"/>
            </a:endParaRPr>
          </a:p>
        </p:txBody>
      </p:sp>
      <p:sp>
        <p:nvSpPr>
          <p:cNvPr id="41" name="Rectángulo redondeado 177"/>
          <p:cNvSpPr/>
          <p:nvPr/>
        </p:nvSpPr>
        <p:spPr>
          <a:xfrm>
            <a:off x="1104324" y="925746"/>
            <a:ext cx="2094671" cy="374571"/>
          </a:xfrm>
          <a:prstGeom prst="roundRect">
            <a:avLst/>
          </a:prstGeom>
          <a:solidFill>
            <a:schemeClr val="accent3">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fontAlgn="auto">
              <a:spcBef>
                <a:spcPts val="0"/>
              </a:spcBef>
              <a:spcAft>
                <a:spcPts val="0"/>
              </a:spcAft>
              <a:defRPr/>
            </a:pPr>
            <a:r>
              <a:rPr lang="en-GB" sz="1600" dirty="0" err="1" smtClean="0">
                <a:solidFill>
                  <a:schemeClr val="tx1"/>
                </a:solidFill>
                <a:latin typeface="Arial"/>
                <a:cs typeface="Arial"/>
              </a:rPr>
              <a:t>disco:LogicalDataset</a:t>
            </a:r>
            <a:endParaRPr lang="en-GB" sz="1600" dirty="0">
              <a:solidFill>
                <a:schemeClr val="tx1"/>
              </a:solidFill>
              <a:latin typeface="Arial"/>
              <a:cs typeface="Arial"/>
            </a:endParaRPr>
          </a:p>
        </p:txBody>
      </p:sp>
      <p:cxnSp>
        <p:nvCxnSpPr>
          <p:cNvPr id="42" name="Conector curvado 198"/>
          <p:cNvCxnSpPr>
            <a:cxnSpLocks noChangeShapeType="1"/>
            <a:stCxn id="41" idx="2"/>
            <a:endCxn id="45" idx="0"/>
          </p:cNvCxnSpPr>
          <p:nvPr/>
        </p:nvCxnSpPr>
        <p:spPr bwMode="auto">
          <a:xfrm rot="16200000" flipH="1">
            <a:off x="2617393" y="834583"/>
            <a:ext cx="2597008" cy="3528475"/>
          </a:xfrm>
          <a:prstGeom prst="curvedConnector3">
            <a:avLst>
              <a:gd name="adj1" fmla="val 50000"/>
            </a:avLst>
          </a:prstGeom>
          <a:noFill/>
          <a:ln w="9525" algn="ctr">
            <a:solidFill>
              <a:srgbClr val="000000"/>
            </a:solidFill>
            <a:prstDash val="solid"/>
            <a:round/>
            <a:headEnd/>
            <a:tailEnd type="triangle" w="med" len="med"/>
          </a:ln>
        </p:spPr>
      </p:cxnSp>
      <p:sp>
        <p:nvSpPr>
          <p:cNvPr id="43" name="Rectángulo redondeado 58"/>
          <p:cNvSpPr/>
          <p:nvPr/>
        </p:nvSpPr>
        <p:spPr>
          <a:xfrm>
            <a:off x="6672377" y="5680499"/>
            <a:ext cx="2364119" cy="374571"/>
          </a:xfrm>
          <a:prstGeom prst="roundRect">
            <a:avLst/>
          </a:prstGeom>
          <a:solidFill>
            <a:schemeClr val="accent3">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r" fontAlgn="auto">
              <a:spcBef>
                <a:spcPts val="0"/>
              </a:spcBef>
              <a:spcAft>
                <a:spcPts val="0"/>
              </a:spcAft>
              <a:defRPr/>
            </a:pPr>
            <a:r>
              <a:rPr lang="en-GB" sz="1600" dirty="0" err="1" smtClean="0">
                <a:solidFill>
                  <a:schemeClr val="tx1"/>
                </a:solidFill>
                <a:latin typeface="Arial"/>
                <a:cs typeface="Arial"/>
              </a:rPr>
              <a:t>Disco:VariableDefinition</a:t>
            </a:r>
            <a:endParaRPr lang="en-GB" sz="1600" dirty="0">
              <a:solidFill>
                <a:schemeClr val="tx1"/>
              </a:solidFill>
              <a:latin typeface="Arial"/>
              <a:cs typeface="Arial"/>
            </a:endParaRPr>
          </a:p>
        </p:txBody>
      </p:sp>
      <p:cxnSp>
        <p:nvCxnSpPr>
          <p:cNvPr id="44" name="Conector curvado 198"/>
          <p:cNvCxnSpPr>
            <a:cxnSpLocks noChangeShapeType="1"/>
            <a:stCxn id="46" idx="3"/>
            <a:endCxn id="43" idx="1"/>
          </p:cNvCxnSpPr>
          <p:nvPr/>
        </p:nvCxnSpPr>
        <p:spPr bwMode="auto">
          <a:xfrm>
            <a:off x="5861657" y="5795777"/>
            <a:ext cx="810720" cy="72008"/>
          </a:xfrm>
          <a:prstGeom prst="curvedConnector3">
            <a:avLst>
              <a:gd name="adj1" fmla="val 50000"/>
            </a:avLst>
          </a:prstGeom>
          <a:noFill/>
          <a:ln w="9525" algn="ctr">
            <a:solidFill>
              <a:srgbClr val="000000"/>
            </a:solidFill>
            <a:prstDash val="solid"/>
            <a:round/>
            <a:headEnd/>
            <a:tailEnd type="triangle" w="med" len="med"/>
          </a:ln>
        </p:spPr>
      </p:cxnSp>
      <p:sp>
        <p:nvSpPr>
          <p:cNvPr id="45" name="Rectángulo redondeado 58"/>
          <p:cNvSpPr/>
          <p:nvPr/>
        </p:nvSpPr>
        <p:spPr>
          <a:xfrm>
            <a:off x="4901366" y="3897325"/>
            <a:ext cx="1557537" cy="374571"/>
          </a:xfrm>
          <a:prstGeom prst="roundRect">
            <a:avLst/>
          </a:prstGeom>
          <a:solidFill>
            <a:schemeClr val="accent3">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r" fontAlgn="auto">
              <a:spcBef>
                <a:spcPts val="0"/>
              </a:spcBef>
              <a:spcAft>
                <a:spcPts val="0"/>
              </a:spcAft>
              <a:defRPr/>
            </a:pPr>
            <a:r>
              <a:rPr lang="en-GB" sz="1600" dirty="0" err="1" smtClean="0">
                <a:solidFill>
                  <a:schemeClr val="tx1"/>
                </a:solidFill>
                <a:latin typeface="Arial"/>
                <a:cs typeface="Arial"/>
              </a:rPr>
              <a:t>disco:Universe</a:t>
            </a:r>
            <a:endParaRPr lang="en-GB" sz="1600" dirty="0">
              <a:solidFill>
                <a:schemeClr val="tx1"/>
              </a:solidFill>
              <a:latin typeface="Arial"/>
              <a:cs typeface="Arial"/>
            </a:endParaRPr>
          </a:p>
        </p:txBody>
      </p:sp>
      <p:sp>
        <p:nvSpPr>
          <p:cNvPr id="46" name="Rectángulo redondeado 177"/>
          <p:cNvSpPr/>
          <p:nvPr/>
        </p:nvSpPr>
        <p:spPr>
          <a:xfrm>
            <a:off x="4378500" y="5608491"/>
            <a:ext cx="1483157" cy="374571"/>
          </a:xfrm>
          <a:prstGeom prst="roundRect">
            <a:avLst/>
          </a:prstGeom>
          <a:solidFill>
            <a:schemeClr val="accent3">
              <a:lumMod val="20000"/>
              <a:lumOff val="8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fontAlgn="auto">
              <a:spcBef>
                <a:spcPts val="0"/>
              </a:spcBef>
              <a:spcAft>
                <a:spcPts val="0"/>
              </a:spcAft>
              <a:defRPr/>
            </a:pPr>
            <a:r>
              <a:rPr lang="en-GB" sz="1600" dirty="0" err="1" smtClean="0">
                <a:solidFill>
                  <a:schemeClr val="tx1"/>
                </a:solidFill>
                <a:latin typeface="Arial"/>
                <a:cs typeface="Arial"/>
              </a:rPr>
              <a:t>disco:Variable</a:t>
            </a:r>
            <a:endParaRPr lang="en-GB" sz="1600" dirty="0">
              <a:solidFill>
                <a:schemeClr val="tx1"/>
              </a:solidFill>
              <a:latin typeface="Arial"/>
              <a:cs typeface="Arial"/>
            </a:endParaRPr>
          </a:p>
        </p:txBody>
      </p:sp>
      <p:cxnSp>
        <p:nvCxnSpPr>
          <p:cNvPr id="47" name="Conector curvado 198"/>
          <p:cNvCxnSpPr>
            <a:cxnSpLocks noChangeShapeType="1"/>
            <a:stCxn id="43" idx="0"/>
            <a:endCxn id="45" idx="2"/>
          </p:cNvCxnSpPr>
          <p:nvPr/>
        </p:nvCxnSpPr>
        <p:spPr bwMode="auto">
          <a:xfrm rot="16200000" flipV="1">
            <a:off x="6062985" y="3889047"/>
            <a:ext cx="1408603" cy="2174302"/>
          </a:xfrm>
          <a:prstGeom prst="curvedConnector3">
            <a:avLst>
              <a:gd name="adj1" fmla="val 50000"/>
            </a:avLst>
          </a:prstGeom>
          <a:noFill/>
          <a:ln w="9525" algn="ctr">
            <a:solidFill>
              <a:srgbClr val="000000"/>
            </a:solidFill>
            <a:prstDash val="solid"/>
            <a:round/>
            <a:headEnd/>
            <a:tailEnd type="triangle" w="med" len="med"/>
          </a:ln>
        </p:spPr>
      </p:cxnSp>
      <p:cxnSp>
        <p:nvCxnSpPr>
          <p:cNvPr id="48" name="Conector curvado 198"/>
          <p:cNvCxnSpPr>
            <a:cxnSpLocks noChangeShapeType="1"/>
            <a:stCxn id="41" idx="2"/>
            <a:endCxn id="46" idx="0"/>
          </p:cNvCxnSpPr>
          <p:nvPr/>
        </p:nvCxnSpPr>
        <p:spPr bwMode="auto">
          <a:xfrm rot="16200000" flipH="1">
            <a:off x="1481782" y="1970194"/>
            <a:ext cx="4308174" cy="2968419"/>
          </a:xfrm>
          <a:prstGeom prst="curvedConnector3">
            <a:avLst>
              <a:gd name="adj1" fmla="val 50000"/>
            </a:avLst>
          </a:prstGeom>
          <a:noFill/>
          <a:ln w="9525" algn="ctr">
            <a:solidFill>
              <a:srgbClr val="000000"/>
            </a:solidFill>
            <a:prstDash val="solid"/>
            <a:round/>
            <a:headEnd/>
            <a:tailEnd type="triangle" w="med" len="med"/>
          </a:ln>
        </p:spPr>
      </p:cxnSp>
      <p:cxnSp>
        <p:nvCxnSpPr>
          <p:cNvPr id="49" name="Conector curvado 198"/>
          <p:cNvCxnSpPr>
            <a:cxnSpLocks noChangeShapeType="1"/>
            <a:stCxn id="41" idx="2"/>
            <a:endCxn id="40" idx="3"/>
          </p:cNvCxnSpPr>
          <p:nvPr/>
        </p:nvCxnSpPr>
        <p:spPr bwMode="auto">
          <a:xfrm rot="5400000">
            <a:off x="1430288" y="1471779"/>
            <a:ext cx="892835" cy="549911"/>
          </a:xfrm>
          <a:prstGeom prst="curvedConnector2">
            <a:avLst/>
          </a:prstGeom>
          <a:noFill/>
          <a:ln w="9525" algn="ctr">
            <a:solidFill>
              <a:srgbClr val="000000"/>
            </a:solidFill>
            <a:prstDash val="solid"/>
            <a:round/>
            <a:headEnd/>
            <a:tailEnd type="triangle" w="med" len="med"/>
          </a:ln>
        </p:spPr>
      </p:cxnSp>
      <p:cxnSp>
        <p:nvCxnSpPr>
          <p:cNvPr id="50" name="Conector curvado 198"/>
          <p:cNvCxnSpPr>
            <a:cxnSpLocks noChangeShapeType="1"/>
            <a:stCxn id="33" idx="2"/>
            <a:endCxn id="46" idx="1"/>
          </p:cNvCxnSpPr>
          <p:nvPr/>
        </p:nvCxnSpPr>
        <p:spPr bwMode="auto">
          <a:xfrm rot="16200000" flipH="1">
            <a:off x="3493175" y="4910452"/>
            <a:ext cx="331302" cy="1439348"/>
          </a:xfrm>
          <a:prstGeom prst="curvedConnector2">
            <a:avLst/>
          </a:prstGeom>
          <a:noFill/>
          <a:ln w="9525" algn="ctr">
            <a:solidFill>
              <a:srgbClr val="000000"/>
            </a:solidFill>
            <a:prstDash val="solid"/>
            <a:round/>
            <a:headEnd/>
            <a:tailEnd type="triangle" w="med" len="med"/>
          </a:ln>
        </p:spPr>
      </p:cxnSp>
      <p:sp>
        <p:nvSpPr>
          <p:cNvPr id="51" name="Title 1"/>
          <p:cNvSpPr>
            <a:spLocks noGrp="1"/>
          </p:cNvSpPr>
          <p:nvPr>
            <p:ph type="title"/>
          </p:nvPr>
        </p:nvSpPr>
        <p:spPr>
          <a:xfrm>
            <a:off x="358776" y="274638"/>
            <a:ext cx="8461374" cy="852487"/>
          </a:xfrm>
        </p:spPr>
        <p:txBody>
          <a:bodyPr/>
          <a:lstStyle/>
          <a:p>
            <a:r>
              <a:rPr lang="en-AU" dirty="0" smtClean="0"/>
              <a:t>QB, Disco and ODM</a:t>
            </a:r>
            <a:endParaRPr lang="en-AU" dirty="0"/>
          </a:p>
        </p:txBody>
      </p:sp>
    </p:spTree>
    <p:extLst>
      <p:ext uri="{BB962C8B-B14F-4D97-AF65-F5344CB8AC3E}">
        <p14:creationId xmlns:p14="http://schemas.microsoft.com/office/powerpoint/2010/main" val="2418082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Is this a Semantic Stats problem?</a:t>
            </a:r>
            <a:br>
              <a:rPr lang="en-AU" dirty="0" smtClean="0"/>
            </a:br>
            <a:r>
              <a:rPr lang="en-AU" sz="2200" b="0" dirty="0" smtClean="0"/>
              <a:t>Problem – </a:t>
            </a:r>
            <a:r>
              <a:rPr lang="en-AU" sz="2200" dirty="0" smtClean="0"/>
              <a:t>Solution</a:t>
            </a:r>
            <a:r>
              <a:rPr lang="en-AU" sz="2200" b="0" dirty="0" smtClean="0"/>
              <a:t> – Remaining challenges</a:t>
            </a:r>
            <a:endParaRPr lang="en-AU" b="0" dirty="0"/>
          </a:p>
        </p:txBody>
      </p:sp>
      <p:sp>
        <p:nvSpPr>
          <p:cNvPr id="3" name="Content Placeholder 2"/>
          <p:cNvSpPr>
            <a:spLocks noGrp="1"/>
          </p:cNvSpPr>
          <p:nvPr>
            <p:ph idx="1"/>
          </p:nvPr>
        </p:nvSpPr>
        <p:spPr/>
        <p:txBody>
          <a:bodyPr>
            <a:normAutofit/>
          </a:bodyPr>
          <a:lstStyle/>
          <a:p>
            <a:r>
              <a:rPr lang="en-AU" sz="3600" dirty="0" smtClean="0"/>
              <a:t>But …</a:t>
            </a:r>
          </a:p>
          <a:p>
            <a:pPr lvl="1"/>
            <a:r>
              <a:rPr lang="en-AU" sz="2800" dirty="0" smtClean="0"/>
              <a:t>We have more than one data cube …</a:t>
            </a:r>
            <a:endParaRPr lang="en-AU" sz="2800" dirty="0"/>
          </a:p>
          <a:p>
            <a:pPr lvl="1"/>
            <a:r>
              <a:rPr lang="en-AU" sz="2800" dirty="0" smtClean="0"/>
              <a:t>25 after elimination of privacy-sensitive data: patient details, doctor details, …</a:t>
            </a:r>
          </a:p>
          <a:p>
            <a:pPr marL="0" indent="0">
              <a:buNone/>
            </a:pPr>
            <a:endParaRPr lang="en-AU" sz="26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14</a:t>
            </a:fld>
            <a:r>
              <a:rPr lang="en-AU" smtClean="0"/>
              <a:t>  |</a:t>
            </a:r>
            <a:endParaRPr lang="en-AU" dirty="0"/>
          </a:p>
        </p:txBody>
      </p:sp>
    </p:spTree>
    <p:extLst>
      <p:ext uri="{BB962C8B-B14F-4D97-AF65-F5344CB8AC3E}">
        <p14:creationId xmlns:p14="http://schemas.microsoft.com/office/powerpoint/2010/main" val="485083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3815916" y="4869160"/>
            <a:ext cx="1512168" cy="1440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6948264" y="288032"/>
            <a:ext cx="2088232" cy="2708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Footer Placeholder 3"/>
          <p:cNvSpPr>
            <a:spLocks noGrp="1"/>
          </p:cNvSpPr>
          <p:nvPr>
            <p:ph type="ftr" sz="quarter" idx="11"/>
          </p:nvPr>
        </p:nvSpPr>
        <p:spPr>
          <a:ln>
            <a:noFill/>
          </a:ln>
        </p:spPr>
        <p:txBody>
          <a:bodyPr/>
          <a:lstStyle/>
          <a:p>
            <a:r>
              <a:rPr lang="en-AU" dirty="0" smtClean="0"/>
              <a:t>Design and Generation of Linked Clinical Data Cubes | Laurent Lefort</a:t>
            </a:r>
            <a:endParaRPr lang="en-AU" dirty="0"/>
          </a:p>
        </p:txBody>
      </p:sp>
      <p:sp>
        <p:nvSpPr>
          <p:cNvPr id="10" name="Oval 9"/>
          <p:cNvSpPr/>
          <p:nvPr/>
        </p:nvSpPr>
        <p:spPr>
          <a:xfrm>
            <a:off x="7272300" y="1124744"/>
            <a:ext cx="1440160" cy="3326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Vital Signs</a:t>
            </a:r>
            <a:endParaRPr lang="en-AU" sz="1200" b="1" dirty="0">
              <a:solidFill>
                <a:schemeClr val="tx1"/>
              </a:solidFill>
              <a:latin typeface="Arial" pitchFamily="34" charset="0"/>
              <a:cs typeface="Arial" pitchFamily="34" charset="0"/>
            </a:endParaRPr>
          </a:p>
        </p:txBody>
      </p:sp>
      <p:sp>
        <p:nvSpPr>
          <p:cNvPr id="22" name="Oval 21"/>
          <p:cNvSpPr/>
          <p:nvPr/>
        </p:nvSpPr>
        <p:spPr>
          <a:xfrm>
            <a:off x="3851920" y="4941168"/>
            <a:ext cx="72008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PET-PIB</a:t>
            </a:r>
            <a:endParaRPr lang="en-AU" sz="1200" b="1" dirty="0">
              <a:solidFill>
                <a:schemeClr val="tx1"/>
              </a:solidFill>
              <a:latin typeface="Arial" pitchFamily="34" charset="0"/>
              <a:cs typeface="Arial" pitchFamily="34" charset="0"/>
            </a:endParaRPr>
          </a:p>
        </p:txBody>
      </p:sp>
      <p:sp>
        <p:nvSpPr>
          <p:cNvPr id="80" name="Oval 79"/>
          <p:cNvSpPr/>
          <p:nvPr/>
        </p:nvSpPr>
        <p:spPr>
          <a:xfrm>
            <a:off x="7632340" y="764704"/>
            <a:ext cx="720080" cy="26064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CSF</a:t>
            </a:r>
            <a:endParaRPr lang="en-AU" sz="1200" b="1" dirty="0">
              <a:solidFill>
                <a:schemeClr val="tx1"/>
              </a:solidFill>
              <a:latin typeface="Arial" pitchFamily="34" charset="0"/>
              <a:cs typeface="Arial" pitchFamily="34" charset="0"/>
            </a:endParaRPr>
          </a:p>
        </p:txBody>
      </p:sp>
      <p:sp>
        <p:nvSpPr>
          <p:cNvPr id="87" name="Rectangle 86"/>
          <p:cNvSpPr/>
          <p:nvPr/>
        </p:nvSpPr>
        <p:spPr>
          <a:xfrm>
            <a:off x="6876256" y="0"/>
            <a:ext cx="1116632" cy="369332"/>
          </a:xfrm>
          <a:prstGeom prst="rect">
            <a:avLst/>
          </a:prstGeom>
          <a:ln>
            <a:noFill/>
          </a:ln>
        </p:spPr>
        <p:txBody>
          <a:bodyPr wrap="square">
            <a:spAutoFit/>
          </a:bodyPr>
          <a:lstStyle/>
          <a:p>
            <a:r>
              <a:rPr lang="en-AU" dirty="0" smtClean="0"/>
              <a:t>Clinical</a:t>
            </a:r>
            <a:endParaRPr lang="en-AU" dirty="0"/>
          </a:p>
        </p:txBody>
      </p:sp>
      <p:sp>
        <p:nvSpPr>
          <p:cNvPr id="73" name="Oval 72"/>
          <p:cNvSpPr/>
          <p:nvPr/>
        </p:nvSpPr>
        <p:spPr>
          <a:xfrm>
            <a:off x="3923928" y="5805264"/>
            <a:ext cx="792088"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err="1" smtClean="0">
                <a:solidFill>
                  <a:schemeClr val="tx1"/>
                </a:solidFill>
                <a:latin typeface="Arial" pitchFamily="34" charset="0"/>
                <a:cs typeface="Arial" pitchFamily="34" charset="0"/>
              </a:rPr>
              <a:t>Dexa</a:t>
            </a:r>
            <a:endParaRPr lang="en-AU" sz="1200" b="1" dirty="0">
              <a:solidFill>
                <a:schemeClr val="tx1"/>
              </a:solidFill>
              <a:latin typeface="Arial" pitchFamily="34" charset="0"/>
              <a:cs typeface="Arial" pitchFamily="34" charset="0"/>
            </a:endParaRPr>
          </a:p>
        </p:txBody>
      </p:sp>
      <p:sp>
        <p:nvSpPr>
          <p:cNvPr id="74" name="Oval 73"/>
          <p:cNvSpPr/>
          <p:nvPr/>
        </p:nvSpPr>
        <p:spPr>
          <a:xfrm>
            <a:off x="3923928" y="5373216"/>
            <a:ext cx="720080"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MRI</a:t>
            </a:r>
            <a:endParaRPr lang="en-AU" sz="1200" b="1" dirty="0">
              <a:solidFill>
                <a:schemeClr val="tx1"/>
              </a:solidFill>
              <a:latin typeface="Arial" pitchFamily="34" charset="0"/>
              <a:cs typeface="Arial" pitchFamily="34" charset="0"/>
            </a:endParaRPr>
          </a:p>
        </p:txBody>
      </p:sp>
      <p:sp>
        <p:nvSpPr>
          <p:cNvPr id="100" name="Rectangle 99"/>
          <p:cNvSpPr/>
          <p:nvPr/>
        </p:nvSpPr>
        <p:spPr>
          <a:xfrm>
            <a:off x="3707904" y="4571836"/>
            <a:ext cx="1728192" cy="369332"/>
          </a:xfrm>
          <a:prstGeom prst="rect">
            <a:avLst/>
          </a:prstGeom>
          <a:ln>
            <a:noFill/>
          </a:ln>
        </p:spPr>
        <p:txBody>
          <a:bodyPr wrap="square">
            <a:spAutoFit/>
          </a:bodyPr>
          <a:lstStyle/>
          <a:p>
            <a:r>
              <a:rPr lang="en-AU" dirty="0" smtClean="0"/>
              <a:t>Imaging</a:t>
            </a:r>
            <a:endParaRPr lang="en-AU" dirty="0"/>
          </a:p>
        </p:txBody>
      </p:sp>
      <p:sp>
        <p:nvSpPr>
          <p:cNvPr id="106" name="Oval 105"/>
          <p:cNvSpPr/>
          <p:nvPr/>
        </p:nvSpPr>
        <p:spPr>
          <a:xfrm>
            <a:off x="7488324" y="360040"/>
            <a:ext cx="1008112" cy="3326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Blood</a:t>
            </a:r>
            <a:endParaRPr lang="en-AU" sz="1200" b="1" dirty="0">
              <a:solidFill>
                <a:schemeClr val="tx1"/>
              </a:solidFill>
              <a:latin typeface="Arial" pitchFamily="34" charset="0"/>
              <a:cs typeface="Arial" pitchFamily="34" charset="0"/>
            </a:endParaRPr>
          </a:p>
        </p:txBody>
      </p:sp>
      <p:sp>
        <p:nvSpPr>
          <p:cNvPr id="129" name="Oval 128"/>
          <p:cNvSpPr/>
          <p:nvPr/>
        </p:nvSpPr>
        <p:spPr>
          <a:xfrm>
            <a:off x="7056276" y="1556792"/>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Medical History</a:t>
            </a:r>
            <a:endParaRPr lang="en-AU" sz="1200" b="1" dirty="0">
              <a:solidFill>
                <a:schemeClr val="tx1"/>
              </a:solidFill>
              <a:latin typeface="Arial" pitchFamily="34" charset="0"/>
              <a:cs typeface="Arial" pitchFamily="34" charset="0"/>
            </a:endParaRPr>
          </a:p>
        </p:txBody>
      </p:sp>
      <p:sp>
        <p:nvSpPr>
          <p:cNvPr id="130" name="Oval 129"/>
          <p:cNvSpPr/>
          <p:nvPr/>
        </p:nvSpPr>
        <p:spPr>
          <a:xfrm>
            <a:off x="7056276" y="2060848"/>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Family History</a:t>
            </a:r>
            <a:endParaRPr lang="en-AU" sz="1200" b="1" dirty="0">
              <a:solidFill>
                <a:schemeClr val="tx1"/>
              </a:solidFill>
              <a:latin typeface="Arial" pitchFamily="34" charset="0"/>
              <a:cs typeface="Arial" pitchFamily="34" charset="0"/>
            </a:endParaRPr>
          </a:p>
        </p:txBody>
      </p:sp>
      <p:sp>
        <p:nvSpPr>
          <p:cNvPr id="131" name="Rectangle 130"/>
          <p:cNvSpPr/>
          <p:nvPr/>
        </p:nvSpPr>
        <p:spPr>
          <a:xfrm>
            <a:off x="6444208" y="3501008"/>
            <a:ext cx="2592288" cy="2520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4" name="Rectangle 133"/>
          <p:cNvSpPr/>
          <p:nvPr/>
        </p:nvSpPr>
        <p:spPr>
          <a:xfrm>
            <a:off x="6444208" y="3212976"/>
            <a:ext cx="1116632" cy="369332"/>
          </a:xfrm>
          <a:prstGeom prst="rect">
            <a:avLst/>
          </a:prstGeom>
          <a:ln>
            <a:noFill/>
          </a:ln>
        </p:spPr>
        <p:txBody>
          <a:bodyPr wrap="square">
            <a:spAutoFit/>
          </a:bodyPr>
          <a:lstStyle/>
          <a:p>
            <a:r>
              <a:rPr lang="en-AU" dirty="0" smtClean="0"/>
              <a:t>Cognitive</a:t>
            </a:r>
            <a:endParaRPr lang="en-AU" dirty="0"/>
          </a:p>
        </p:txBody>
      </p:sp>
      <p:sp>
        <p:nvSpPr>
          <p:cNvPr id="136" name="Oval 135"/>
          <p:cNvSpPr/>
          <p:nvPr/>
        </p:nvSpPr>
        <p:spPr>
          <a:xfrm>
            <a:off x="6876256" y="4869160"/>
            <a:ext cx="1872208" cy="57606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Memory Complaint Questionnaire</a:t>
            </a:r>
            <a:endParaRPr lang="en-AU" sz="1200" b="1" dirty="0">
              <a:solidFill>
                <a:schemeClr val="tx1"/>
              </a:solidFill>
              <a:latin typeface="Arial" pitchFamily="34" charset="0"/>
              <a:cs typeface="Arial" pitchFamily="34" charset="0"/>
            </a:endParaRPr>
          </a:p>
        </p:txBody>
      </p:sp>
      <p:sp>
        <p:nvSpPr>
          <p:cNvPr id="137" name="Oval 136"/>
          <p:cNvSpPr/>
          <p:nvPr/>
        </p:nvSpPr>
        <p:spPr>
          <a:xfrm>
            <a:off x="7020272" y="5589240"/>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Short IQ Code</a:t>
            </a:r>
            <a:endParaRPr lang="en-AU" sz="1200" b="1" dirty="0">
              <a:solidFill>
                <a:schemeClr val="tx1"/>
              </a:solidFill>
              <a:latin typeface="Arial" pitchFamily="34" charset="0"/>
              <a:cs typeface="Arial" pitchFamily="34" charset="0"/>
            </a:endParaRPr>
          </a:p>
        </p:txBody>
      </p:sp>
      <p:sp>
        <p:nvSpPr>
          <p:cNvPr id="140" name="Oval 139"/>
          <p:cNvSpPr/>
          <p:nvPr/>
        </p:nvSpPr>
        <p:spPr>
          <a:xfrm>
            <a:off x="6876256" y="3645024"/>
            <a:ext cx="2088232" cy="57606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Neuropsychiatric Inventory Examination</a:t>
            </a:r>
            <a:endParaRPr lang="en-AU" sz="1200" b="1" dirty="0">
              <a:solidFill>
                <a:schemeClr val="tx1"/>
              </a:solidFill>
              <a:latin typeface="Arial" pitchFamily="34" charset="0"/>
              <a:cs typeface="Arial" pitchFamily="34" charset="0"/>
            </a:endParaRPr>
          </a:p>
        </p:txBody>
      </p:sp>
      <p:sp>
        <p:nvSpPr>
          <p:cNvPr id="141" name="Oval 140"/>
          <p:cNvSpPr/>
          <p:nvPr/>
        </p:nvSpPr>
        <p:spPr>
          <a:xfrm>
            <a:off x="6588224" y="4293096"/>
            <a:ext cx="2376264" cy="50405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Neuropsychological Battery</a:t>
            </a:r>
            <a:endParaRPr lang="en-AU" sz="1200" b="1" dirty="0">
              <a:solidFill>
                <a:schemeClr val="tx1"/>
              </a:solidFill>
              <a:latin typeface="Arial" pitchFamily="34" charset="0"/>
              <a:cs typeface="Arial" pitchFamily="34" charset="0"/>
            </a:endParaRPr>
          </a:p>
        </p:txBody>
      </p:sp>
      <p:sp>
        <p:nvSpPr>
          <p:cNvPr id="142" name="Rectangle 141"/>
          <p:cNvSpPr/>
          <p:nvPr/>
        </p:nvSpPr>
        <p:spPr>
          <a:xfrm>
            <a:off x="107504" y="3212976"/>
            <a:ext cx="2520280" cy="27363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3" name="Rectangle 142"/>
          <p:cNvSpPr/>
          <p:nvPr/>
        </p:nvSpPr>
        <p:spPr>
          <a:xfrm>
            <a:off x="0" y="2915652"/>
            <a:ext cx="1116632" cy="369332"/>
          </a:xfrm>
          <a:prstGeom prst="rect">
            <a:avLst/>
          </a:prstGeom>
          <a:ln>
            <a:noFill/>
          </a:ln>
        </p:spPr>
        <p:txBody>
          <a:bodyPr wrap="square">
            <a:spAutoFit/>
          </a:bodyPr>
          <a:lstStyle/>
          <a:p>
            <a:r>
              <a:rPr lang="en-AU" dirty="0" smtClean="0"/>
              <a:t>Lifestyle</a:t>
            </a:r>
            <a:endParaRPr lang="en-AU" dirty="0"/>
          </a:p>
        </p:txBody>
      </p:sp>
      <p:sp>
        <p:nvSpPr>
          <p:cNvPr id="144" name="Oval 143"/>
          <p:cNvSpPr/>
          <p:nvPr/>
        </p:nvSpPr>
        <p:spPr>
          <a:xfrm>
            <a:off x="161764" y="4437112"/>
            <a:ext cx="2069468"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Food frequencies</a:t>
            </a:r>
            <a:endParaRPr lang="en-AU" sz="1200" b="1" dirty="0">
              <a:solidFill>
                <a:schemeClr val="tx1"/>
              </a:solidFill>
              <a:latin typeface="Arial" pitchFamily="34" charset="0"/>
              <a:cs typeface="Arial" pitchFamily="34" charset="0"/>
            </a:endParaRPr>
          </a:p>
        </p:txBody>
      </p:sp>
      <p:sp>
        <p:nvSpPr>
          <p:cNvPr id="146" name="Oval 145"/>
          <p:cNvSpPr/>
          <p:nvPr/>
        </p:nvSpPr>
        <p:spPr>
          <a:xfrm>
            <a:off x="414300" y="3284984"/>
            <a:ext cx="1835696"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Demographics</a:t>
            </a:r>
            <a:endParaRPr lang="en-AU" sz="1200" b="1" dirty="0">
              <a:solidFill>
                <a:schemeClr val="tx1"/>
              </a:solidFill>
              <a:latin typeface="Arial" pitchFamily="34" charset="0"/>
              <a:cs typeface="Arial" pitchFamily="34" charset="0"/>
            </a:endParaRPr>
          </a:p>
        </p:txBody>
      </p:sp>
      <p:sp>
        <p:nvSpPr>
          <p:cNvPr id="147" name="Oval 146"/>
          <p:cNvSpPr/>
          <p:nvPr/>
        </p:nvSpPr>
        <p:spPr>
          <a:xfrm>
            <a:off x="684076" y="3645024"/>
            <a:ext cx="1296144"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err="1" smtClean="0">
                <a:solidFill>
                  <a:schemeClr val="tx1"/>
                </a:solidFill>
                <a:latin typeface="Arial" pitchFamily="34" charset="0"/>
                <a:cs typeface="Arial" pitchFamily="34" charset="0"/>
              </a:rPr>
              <a:t>Actigraph</a:t>
            </a:r>
            <a:endParaRPr lang="en-AU" sz="1200" b="1" dirty="0">
              <a:solidFill>
                <a:schemeClr val="tx1"/>
              </a:solidFill>
              <a:latin typeface="Arial" pitchFamily="34" charset="0"/>
              <a:cs typeface="Arial" pitchFamily="34" charset="0"/>
            </a:endParaRPr>
          </a:p>
        </p:txBody>
      </p:sp>
      <p:sp>
        <p:nvSpPr>
          <p:cNvPr id="148" name="Rectangle 147"/>
          <p:cNvSpPr/>
          <p:nvPr/>
        </p:nvSpPr>
        <p:spPr>
          <a:xfrm>
            <a:off x="263423" y="460038"/>
            <a:ext cx="2088232" cy="22768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1" name="Rectangle 150"/>
          <p:cNvSpPr/>
          <p:nvPr/>
        </p:nvSpPr>
        <p:spPr>
          <a:xfrm>
            <a:off x="107504" y="116632"/>
            <a:ext cx="1116632" cy="369332"/>
          </a:xfrm>
          <a:prstGeom prst="rect">
            <a:avLst/>
          </a:prstGeom>
          <a:ln>
            <a:noFill/>
          </a:ln>
        </p:spPr>
        <p:txBody>
          <a:bodyPr wrap="square">
            <a:spAutoFit/>
          </a:bodyPr>
          <a:lstStyle/>
          <a:p>
            <a:r>
              <a:rPr lang="en-AU" dirty="0" smtClean="0"/>
              <a:t>Study</a:t>
            </a:r>
            <a:endParaRPr lang="en-AU" dirty="0"/>
          </a:p>
        </p:txBody>
      </p:sp>
      <p:sp>
        <p:nvSpPr>
          <p:cNvPr id="153" name="Oval 152"/>
          <p:cNvSpPr/>
          <p:nvPr/>
        </p:nvSpPr>
        <p:spPr>
          <a:xfrm>
            <a:off x="287524" y="1772816"/>
            <a:ext cx="1404156"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Personal Info</a:t>
            </a:r>
            <a:endParaRPr lang="en-AU" sz="1200" b="1" dirty="0">
              <a:solidFill>
                <a:schemeClr val="tx1"/>
              </a:solidFill>
              <a:latin typeface="Arial" pitchFamily="34" charset="0"/>
              <a:cs typeface="Arial" pitchFamily="34" charset="0"/>
            </a:endParaRPr>
          </a:p>
        </p:txBody>
      </p:sp>
      <p:sp>
        <p:nvSpPr>
          <p:cNvPr id="154" name="Oval 153"/>
          <p:cNvSpPr/>
          <p:nvPr/>
        </p:nvSpPr>
        <p:spPr>
          <a:xfrm>
            <a:off x="287524" y="2177480"/>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Assessment Progress</a:t>
            </a:r>
            <a:endParaRPr lang="en-AU" sz="1200" b="1" dirty="0">
              <a:solidFill>
                <a:schemeClr val="tx1"/>
              </a:solidFill>
              <a:latin typeface="Arial" pitchFamily="34" charset="0"/>
              <a:cs typeface="Arial" pitchFamily="34" charset="0"/>
            </a:endParaRPr>
          </a:p>
        </p:txBody>
      </p:sp>
      <p:sp>
        <p:nvSpPr>
          <p:cNvPr id="155" name="Oval 154"/>
          <p:cNvSpPr/>
          <p:nvPr/>
        </p:nvSpPr>
        <p:spPr>
          <a:xfrm>
            <a:off x="323528" y="476672"/>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Screening (Telephone)</a:t>
            </a:r>
            <a:endParaRPr lang="en-AU" sz="1200" b="1" dirty="0">
              <a:solidFill>
                <a:schemeClr val="tx1"/>
              </a:solidFill>
              <a:latin typeface="Arial" pitchFamily="34" charset="0"/>
              <a:cs typeface="Arial" pitchFamily="34" charset="0"/>
            </a:endParaRPr>
          </a:p>
        </p:txBody>
      </p:sp>
      <p:sp>
        <p:nvSpPr>
          <p:cNvPr id="156" name="Oval 155"/>
          <p:cNvSpPr/>
          <p:nvPr/>
        </p:nvSpPr>
        <p:spPr>
          <a:xfrm>
            <a:off x="323528" y="1340768"/>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AD Patient</a:t>
            </a:r>
            <a:endParaRPr lang="en-AU" sz="1200" b="1" dirty="0">
              <a:solidFill>
                <a:schemeClr val="tx1"/>
              </a:solidFill>
              <a:latin typeface="Arial" pitchFamily="34" charset="0"/>
              <a:cs typeface="Arial" pitchFamily="34" charset="0"/>
            </a:endParaRPr>
          </a:p>
        </p:txBody>
      </p:sp>
      <p:sp>
        <p:nvSpPr>
          <p:cNvPr id="157" name="Oval 156"/>
          <p:cNvSpPr/>
          <p:nvPr/>
        </p:nvSpPr>
        <p:spPr>
          <a:xfrm>
            <a:off x="323528" y="908720"/>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MCI Patient</a:t>
            </a:r>
            <a:endParaRPr lang="en-AU" sz="1200" b="1" dirty="0">
              <a:solidFill>
                <a:schemeClr val="tx1"/>
              </a:solidFill>
              <a:latin typeface="Arial" pitchFamily="34" charset="0"/>
              <a:cs typeface="Arial" pitchFamily="34" charset="0"/>
            </a:endParaRPr>
          </a:p>
        </p:txBody>
      </p:sp>
      <p:sp>
        <p:nvSpPr>
          <p:cNvPr id="158" name="Oval 157"/>
          <p:cNvSpPr/>
          <p:nvPr/>
        </p:nvSpPr>
        <p:spPr>
          <a:xfrm>
            <a:off x="179512" y="4005064"/>
            <a:ext cx="2376264"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Physical Activity</a:t>
            </a:r>
            <a:endParaRPr lang="en-AU" sz="1200" b="1" dirty="0">
              <a:solidFill>
                <a:schemeClr val="tx1"/>
              </a:solidFill>
              <a:latin typeface="Arial" pitchFamily="34" charset="0"/>
              <a:cs typeface="Arial" pitchFamily="34" charset="0"/>
            </a:endParaRPr>
          </a:p>
        </p:txBody>
      </p:sp>
      <p:sp>
        <p:nvSpPr>
          <p:cNvPr id="159" name="Oval 158"/>
          <p:cNvSpPr/>
          <p:nvPr/>
        </p:nvSpPr>
        <p:spPr>
          <a:xfrm>
            <a:off x="360040" y="4869160"/>
            <a:ext cx="1835696"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Food intakes</a:t>
            </a:r>
            <a:endParaRPr lang="en-AU" sz="1200" b="1" dirty="0">
              <a:solidFill>
                <a:schemeClr val="tx1"/>
              </a:solidFill>
              <a:latin typeface="Arial" pitchFamily="34" charset="0"/>
              <a:cs typeface="Arial" pitchFamily="34" charset="0"/>
            </a:endParaRPr>
          </a:p>
        </p:txBody>
      </p:sp>
      <p:sp>
        <p:nvSpPr>
          <p:cNvPr id="160" name="Oval 159"/>
          <p:cNvSpPr/>
          <p:nvPr/>
        </p:nvSpPr>
        <p:spPr>
          <a:xfrm>
            <a:off x="414300" y="5229200"/>
            <a:ext cx="1835696"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Food nutrients</a:t>
            </a:r>
            <a:endParaRPr lang="en-AU" sz="1200" b="1" dirty="0">
              <a:solidFill>
                <a:schemeClr val="tx1"/>
              </a:solidFill>
              <a:latin typeface="Arial" pitchFamily="34" charset="0"/>
              <a:cs typeface="Arial" pitchFamily="34" charset="0"/>
            </a:endParaRPr>
          </a:p>
        </p:txBody>
      </p:sp>
      <p:sp>
        <p:nvSpPr>
          <p:cNvPr id="161" name="Oval 160"/>
          <p:cNvSpPr/>
          <p:nvPr/>
        </p:nvSpPr>
        <p:spPr>
          <a:xfrm>
            <a:off x="180020" y="5589240"/>
            <a:ext cx="2304256" cy="28803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Alcoholic nutrients</a:t>
            </a:r>
            <a:endParaRPr lang="en-AU" sz="1200" b="1" dirty="0">
              <a:solidFill>
                <a:schemeClr val="tx1"/>
              </a:solidFill>
              <a:latin typeface="Arial" pitchFamily="34" charset="0"/>
              <a:cs typeface="Arial" pitchFamily="34" charset="0"/>
            </a:endParaRPr>
          </a:p>
        </p:txBody>
      </p:sp>
      <p:grpSp>
        <p:nvGrpSpPr>
          <p:cNvPr id="2" name="Group 255"/>
          <p:cNvGrpSpPr/>
          <p:nvPr/>
        </p:nvGrpSpPr>
        <p:grpSpPr>
          <a:xfrm>
            <a:off x="6228184" y="260648"/>
            <a:ext cx="576064" cy="548680"/>
            <a:chOff x="5004048" y="1340768"/>
            <a:chExt cx="2448272" cy="2304256"/>
          </a:xfrm>
        </p:grpSpPr>
        <p:grpSp>
          <p:nvGrpSpPr>
            <p:cNvPr id="3" name="Group 94"/>
            <p:cNvGrpSpPr/>
            <p:nvPr/>
          </p:nvGrpSpPr>
          <p:grpSpPr>
            <a:xfrm>
              <a:off x="5508104" y="1340768"/>
              <a:ext cx="1440160" cy="1440160"/>
              <a:chOff x="1907704" y="2564904"/>
              <a:chExt cx="1440160" cy="1440160"/>
            </a:xfrm>
            <a:scene3d>
              <a:camera prst="isometricTopUp"/>
              <a:lightRig rig="threePt" dir="t"/>
            </a:scene3d>
          </p:grpSpPr>
          <p:sp>
            <p:nvSpPr>
              <p:cNvPr id="254" name="Rectangle 25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5" name="Rectangle 25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6" name="Rectangle 25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7" name="Rectangle 256"/>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8" name="Rectangle 25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9" name="Rectangle 25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0" name="Rectangle 25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1" name="Rectangle 26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2" name="Rectangle 26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3" name="Rectangle 26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4" name="Rectangle 26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5" name="Rectangle 26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6" name="Rectangle 26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7" name="Rectangle 26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8" name="Rectangle 26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9" name="Rectangle 26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 name="Group 111"/>
            <p:cNvGrpSpPr/>
            <p:nvPr/>
          </p:nvGrpSpPr>
          <p:grpSpPr>
            <a:xfrm>
              <a:off x="5004048" y="2204864"/>
              <a:ext cx="1440160" cy="1440160"/>
              <a:chOff x="1907704" y="2564904"/>
              <a:chExt cx="1440160" cy="1440160"/>
            </a:xfrm>
            <a:scene3d>
              <a:camera prst="isometricLeftDown"/>
              <a:lightRig rig="threePt" dir="t"/>
            </a:scene3d>
          </p:grpSpPr>
          <p:sp>
            <p:nvSpPr>
              <p:cNvPr id="238" name="Rectangle 23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9" name="Rectangle 23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0" name="Rectangle 23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1" name="Rectangle 24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2" name="Rectangle 24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3" name="Rectangle 24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4" name="Rectangle 24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5" name="Rectangle 24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6" name="Rectangle 24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7" name="Rectangle 24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8" name="Rectangle 24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9" name="Rectangle 24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0" name="Rectangle 24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1" name="Rectangle 25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2" name="Rectangle 25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3" name="Rectangle 25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 name="Group 128"/>
            <p:cNvGrpSpPr/>
            <p:nvPr/>
          </p:nvGrpSpPr>
          <p:grpSpPr>
            <a:xfrm>
              <a:off x="6012160" y="2204864"/>
              <a:ext cx="1440160" cy="1440160"/>
              <a:chOff x="1907704" y="2564904"/>
              <a:chExt cx="1440160" cy="1440160"/>
            </a:xfrm>
            <a:scene3d>
              <a:camera prst="isometricRightUp"/>
              <a:lightRig rig="threePt" dir="t"/>
            </a:scene3d>
          </p:grpSpPr>
          <p:sp>
            <p:nvSpPr>
              <p:cNvPr id="222" name="Rectangle 22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3" name="Rectangle 22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4" name="Rectangle 22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5" name="Rectangle 22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6" name="Rectangle 22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7" name="Rectangle 22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8" name="Rectangle 22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9" name="Rectangle 22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0" name="Rectangle 22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1" name="Rectangle 23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2" name="Rectangle 23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3" name="Rectangle 23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4" name="Rectangle 23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5" name="Rectangle 23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6" name="Rectangle 23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7" name="Rectangle 23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270" name="Oval 269"/>
          <p:cNvSpPr/>
          <p:nvPr/>
        </p:nvSpPr>
        <p:spPr>
          <a:xfrm>
            <a:off x="7092280" y="2492896"/>
            <a:ext cx="1872208" cy="360040"/>
          </a:xfrm>
          <a:prstGeom prst="ellipse">
            <a:avLst/>
          </a:prstGeom>
          <a:solidFill>
            <a:srgbClr val="FFFFFF"/>
          </a:solidFill>
          <a:ln w="12700" cap="flat" cmpd="sng" algn="ctr">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AU" sz="1200" b="1" dirty="0" smtClean="0">
                <a:solidFill>
                  <a:sysClr val="windowText" lastClr="000000"/>
                </a:solidFill>
                <a:latin typeface="Arial" pitchFamily="34" charset="0"/>
                <a:cs typeface="Arial" pitchFamily="34" charset="0"/>
              </a:rPr>
              <a:t>Medication</a:t>
            </a:r>
            <a:endParaRPr lang="en-AU" sz="1200" b="1" dirty="0">
              <a:solidFill>
                <a:sysClr val="windowText" lastClr="000000"/>
              </a:solidFill>
              <a:latin typeface="Arial" pitchFamily="34" charset="0"/>
              <a:cs typeface="Arial" pitchFamily="34" charset="0"/>
            </a:endParaRPr>
          </a:p>
        </p:txBody>
      </p:sp>
      <p:grpSp>
        <p:nvGrpSpPr>
          <p:cNvPr id="7" name="Group 255"/>
          <p:cNvGrpSpPr/>
          <p:nvPr/>
        </p:nvGrpSpPr>
        <p:grpSpPr>
          <a:xfrm>
            <a:off x="6228184" y="792088"/>
            <a:ext cx="576064" cy="548680"/>
            <a:chOff x="5004048" y="1340768"/>
            <a:chExt cx="2448272" cy="2304256"/>
          </a:xfrm>
        </p:grpSpPr>
        <p:grpSp>
          <p:nvGrpSpPr>
            <p:cNvPr id="8" name="Group 94"/>
            <p:cNvGrpSpPr/>
            <p:nvPr/>
          </p:nvGrpSpPr>
          <p:grpSpPr>
            <a:xfrm>
              <a:off x="5508104" y="1340768"/>
              <a:ext cx="1440160" cy="1440160"/>
              <a:chOff x="1907704" y="2564904"/>
              <a:chExt cx="1440160" cy="1440160"/>
            </a:xfrm>
            <a:scene3d>
              <a:camera prst="isometricTopUp"/>
              <a:lightRig rig="threePt" dir="t"/>
            </a:scene3d>
          </p:grpSpPr>
          <p:sp>
            <p:nvSpPr>
              <p:cNvPr id="308" name="Rectangle 30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9" name="Rectangle 30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0" name="Rectangle 309"/>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1" name="Rectangle 310"/>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2" name="Rectangle 31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3" name="Rectangle 31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4" name="Rectangle 313"/>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5" name="Rectangle 314"/>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6" name="Rectangle 31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7" name="Rectangle 31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8" name="Rectangle 31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9" name="Rectangle 31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0" name="Rectangle 31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1" name="Rectangle 32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2" name="Rectangle 32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3" name="Rectangle 32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111"/>
            <p:cNvGrpSpPr/>
            <p:nvPr/>
          </p:nvGrpSpPr>
          <p:grpSpPr>
            <a:xfrm>
              <a:off x="5004048" y="2204864"/>
              <a:ext cx="1440160" cy="1440160"/>
              <a:chOff x="1907704" y="2564904"/>
              <a:chExt cx="1440160" cy="1440160"/>
            </a:xfrm>
            <a:scene3d>
              <a:camera prst="isometricLeftDown"/>
              <a:lightRig rig="threePt" dir="t"/>
            </a:scene3d>
          </p:grpSpPr>
          <p:sp>
            <p:nvSpPr>
              <p:cNvPr id="292" name="Rectangle 29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3" name="Rectangle 29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4" name="Rectangle 293"/>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5" name="Rectangle 294"/>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6" name="Rectangle 29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7" name="Rectangle 29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8" name="Rectangle 297"/>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9" name="Rectangle 29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0" name="Rectangle 29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1" name="Rectangle 30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2" name="Rectangle 30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3" name="Rectangle 30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4" name="Rectangle 30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5" name="Rectangle 30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6" name="Rectangle 30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7" name="Rectangle 30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28"/>
            <p:cNvGrpSpPr/>
            <p:nvPr/>
          </p:nvGrpSpPr>
          <p:grpSpPr>
            <a:xfrm>
              <a:off x="6012160" y="2204864"/>
              <a:ext cx="1440160" cy="1440160"/>
              <a:chOff x="1907704" y="2564904"/>
              <a:chExt cx="1440160" cy="1440160"/>
            </a:xfrm>
            <a:scene3d>
              <a:camera prst="isometricRightUp"/>
              <a:lightRig rig="threePt" dir="t"/>
            </a:scene3d>
          </p:grpSpPr>
          <p:sp>
            <p:nvSpPr>
              <p:cNvPr id="276" name="Rectangle 27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7" name="Rectangle 27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8" name="Rectangle 277"/>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9" name="Rectangle 278"/>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0" name="Rectangle 27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1" name="Rectangle 28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2" name="Rectangle 281"/>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3" name="Rectangle 28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4" name="Rectangle 28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5" name="Rectangle 28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6" name="Rectangle 28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7" name="Rectangle 28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8" name="Rectangle 28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9" name="Rectangle 28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0" name="Rectangle 28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1" name="Rectangle 29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 name="Group 255"/>
          <p:cNvGrpSpPr/>
          <p:nvPr/>
        </p:nvGrpSpPr>
        <p:grpSpPr>
          <a:xfrm>
            <a:off x="6228184" y="1340768"/>
            <a:ext cx="576064" cy="548680"/>
            <a:chOff x="5004048" y="1340768"/>
            <a:chExt cx="2448272" cy="2304256"/>
          </a:xfrm>
        </p:grpSpPr>
        <p:grpSp>
          <p:nvGrpSpPr>
            <p:cNvPr id="14" name="Group 94"/>
            <p:cNvGrpSpPr/>
            <p:nvPr/>
          </p:nvGrpSpPr>
          <p:grpSpPr>
            <a:xfrm>
              <a:off x="5508104" y="1340768"/>
              <a:ext cx="1440160" cy="1440160"/>
              <a:chOff x="1907704" y="2564904"/>
              <a:chExt cx="1440160" cy="1440160"/>
            </a:xfrm>
            <a:scene3d>
              <a:camera prst="isometricTopUp"/>
              <a:lightRig rig="threePt" dir="t"/>
            </a:scene3d>
          </p:grpSpPr>
          <p:sp>
            <p:nvSpPr>
              <p:cNvPr id="360" name="Rectangle 35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1" name="Rectangle 36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2" name="Rectangle 361"/>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3" name="Rectangle 362"/>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4" name="Rectangle 36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5" name="Rectangle 36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6" name="Rectangle 365"/>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7" name="Rectangle 366"/>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8" name="Rectangle 36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9" name="Rectangle 36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0" name="Rectangle 36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1" name="Rectangle 37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2" name="Rectangle 37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3" name="Rectangle 37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4" name="Rectangle 37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5" name="Rectangle 37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5" name="Group 111"/>
            <p:cNvGrpSpPr/>
            <p:nvPr/>
          </p:nvGrpSpPr>
          <p:grpSpPr>
            <a:xfrm>
              <a:off x="5004048" y="2204864"/>
              <a:ext cx="1440160" cy="1440160"/>
              <a:chOff x="1907704" y="2564904"/>
              <a:chExt cx="1440160" cy="1440160"/>
            </a:xfrm>
            <a:scene3d>
              <a:camera prst="isometricLeftDown"/>
              <a:lightRig rig="threePt" dir="t"/>
            </a:scene3d>
          </p:grpSpPr>
          <p:sp>
            <p:nvSpPr>
              <p:cNvPr id="344" name="Rectangle 34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5" name="Rectangle 34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6" name="Rectangle 345"/>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7" name="Rectangle 346"/>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8" name="Rectangle 34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9" name="Rectangle 34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0" name="Rectangle 349"/>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1" name="Rectangle 35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2" name="Rectangle 35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3" name="Rectangle 35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4" name="Rectangle 35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5" name="Rectangle 35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6" name="Rectangle 35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7" name="Rectangle 35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8" name="Rectangle 35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9" name="Rectangle 35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28"/>
            <p:cNvGrpSpPr/>
            <p:nvPr/>
          </p:nvGrpSpPr>
          <p:grpSpPr>
            <a:xfrm>
              <a:off x="6012160" y="2204864"/>
              <a:ext cx="1440160" cy="1440160"/>
              <a:chOff x="1907704" y="2564904"/>
              <a:chExt cx="1440160" cy="1440160"/>
            </a:xfrm>
            <a:scene3d>
              <a:camera prst="isometricRightUp"/>
              <a:lightRig rig="threePt" dir="t"/>
            </a:scene3d>
          </p:grpSpPr>
          <p:sp>
            <p:nvSpPr>
              <p:cNvPr id="328" name="Rectangle 32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9" name="Rectangle 32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0" name="Rectangle 329"/>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1" name="Rectangle 330"/>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2" name="Rectangle 33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3" name="Rectangle 33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4" name="Rectangle 333"/>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5" name="Rectangle 33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6" name="Rectangle 33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7" name="Rectangle 33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8" name="Rectangle 33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9" name="Rectangle 33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0" name="Rectangle 33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1" name="Rectangle 34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2" name="Rectangle 34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3" name="Rectangle 34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7" name="Group 255"/>
          <p:cNvGrpSpPr/>
          <p:nvPr/>
        </p:nvGrpSpPr>
        <p:grpSpPr>
          <a:xfrm>
            <a:off x="6228184" y="1916832"/>
            <a:ext cx="576064" cy="548680"/>
            <a:chOff x="5004048" y="1340768"/>
            <a:chExt cx="2448272" cy="2304256"/>
          </a:xfrm>
        </p:grpSpPr>
        <p:grpSp>
          <p:nvGrpSpPr>
            <p:cNvPr id="18" name="Group 94"/>
            <p:cNvGrpSpPr/>
            <p:nvPr/>
          </p:nvGrpSpPr>
          <p:grpSpPr>
            <a:xfrm>
              <a:off x="5508104" y="1340768"/>
              <a:ext cx="1440160" cy="1440160"/>
              <a:chOff x="1907704" y="2564904"/>
              <a:chExt cx="1440160" cy="1440160"/>
            </a:xfrm>
            <a:scene3d>
              <a:camera prst="isometricTopUp"/>
              <a:lightRig rig="threePt" dir="t"/>
            </a:scene3d>
          </p:grpSpPr>
          <p:sp>
            <p:nvSpPr>
              <p:cNvPr id="412" name="Rectangle 41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3" name="Rectangle 41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4" name="Rectangle 413"/>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5" name="Rectangle 414"/>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6" name="Rectangle 41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7" name="Rectangle 41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8" name="Rectangle 417"/>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9" name="Rectangle 418"/>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0" name="Rectangle 41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1" name="Rectangle 42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2" name="Rectangle 42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3" name="Rectangle 42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4" name="Rectangle 42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5" name="Rectangle 42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6" name="Rectangle 42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7" name="Rectangle 42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11"/>
            <p:cNvGrpSpPr/>
            <p:nvPr/>
          </p:nvGrpSpPr>
          <p:grpSpPr>
            <a:xfrm>
              <a:off x="5004048" y="2204864"/>
              <a:ext cx="1440160" cy="1440160"/>
              <a:chOff x="1907704" y="2564904"/>
              <a:chExt cx="1440160" cy="1440160"/>
            </a:xfrm>
            <a:scene3d>
              <a:camera prst="isometricLeftDown"/>
              <a:lightRig rig="threePt" dir="t"/>
            </a:scene3d>
          </p:grpSpPr>
          <p:sp>
            <p:nvSpPr>
              <p:cNvPr id="396" name="Rectangle 39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7" name="Rectangle 39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8" name="Rectangle 397"/>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9" name="Rectangle 398"/>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0" name="Rectangle 39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1" name="Rectangle 40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2" name="Rectangle 401"/>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3" name="Rectangle 40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4" name="Rectangle 40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5" name="Rectangle 40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6" name="Rectangle 40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7" name="Rectangle 40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8" name="Rectangle 40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 name="Rectangle 40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 name="Rectangle 40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 name="Rectangle 41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0" name="Group 128"/>
            <p:cNvGrpSpPr/>
            <p:nvPr/>
          </p:nvGrpSpPr>
          <p:grpSpPr>
            <a:xfrm>
              <a:off x="6012160" y="2204864"/>
              <a:ext cx="1440160" cy="1440160"/>
              <a:chOff x="1907704" y="2564904"/>
              <a:chExt cx="1440160" cy="1440160"/>
            </a:xfrm>
            <a:scene3d>
              <a:camera prst="isometricRightUp"/>
              <a:lightRig rig="threePt" dir="t"/>
            </a:scene3d>
          </p:grpSpPr>
          <p:sp>
            <p:nvSpPr>
              <p:cNvPr id="380" name="Rectangle 37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1" name="Rectangle 38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2" name="Rectangle 381"/>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3" name="Rectangle 382"/>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4" name="Rectangle 38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5" name="Rectangle 38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6" name="Rectangle 385"/>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7" name="Rectangle 38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8" name="Rectangle 38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9" name="Rectangle 38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0" name="Rectangle 38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1" name="Rectangle 39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2" name="Rectangle 39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3" name="Rectangle 39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4" name="Rectangle 39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5" name="Rectangle 39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21" name="Group 255"/>
          <p:cNvGrpSpPr/>
          <p:nvPr/>
        </p:nvGrpSpPr>
        <p:grpSpPr>
          <a:xfrm>
            <a:off x="6228184" y="2492896"/>
            <a:ext cx="576064" cy="548680"/>
            <a:chOff x="5004048" y="1340768"/>
            <a:chExt cx="2448272" cy="2304256"/>
          </a:xfrm>
        </p:grpSpPr>
        <p:grpSp>
          <p:nvGrpSpPr>
            <p:cNvPr id="23" name="Group 94"/>
            <p:cNvGrpSpPr/>
            <p:nvPr/>
          </p:nvGrpSpPr>
          <p:grpSpPr>
            <a:xfrm>
              <a:off x="5508104" y="1340768"/>
              <a:ext cx="1440160" cy="1440160"/>
              <a:chOff x="1907704" y="2564904"/>
              <a:chExt cx="1440160" cy="1440160"/>
            </a:xfrm>
            <a:scene3d>
              <a:camera prst="isometricTopUp"/>
              <a:lightRig rig="threePt" dir="t"/>
            </a:scene3d>
          </p:grpSpPr>
          <p:sp>
            <p:nvSpPr>
              <p:cNvPr id="464" name="Rectangle 46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5" name="Rectangle 46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6" name="Rectangle 46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7" name="Rectangle 466"/>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8" name="Rectangle 46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9" name="Rectangle 46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0" name="Rectangle 46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1" name="Rectangle 47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2" name="Rectangle 47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3" name="Rectangle 47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4" name="Rectangle 47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5" name="Rectangle 47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6" name="Rectangle 47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7" name="Rectangle 47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8" name="Rectangle 47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9" name="Rectangle 47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4" name="Group 111"/>
            <p:cNvGrpSpPr/>
            <p:nvPr/>
          </p:nvGrpSpPr>
          <p:grpSpPr>
            <a:xfrm>
              <a:off x="5004048" y="2204864"/>
              <a:ext cx="1440160" cy="1440160"/>
              <a:chOff x="1907704" y="2564904"/>
              <a:chExt cx="1440160" cy="1440160"/>
            </a:xfrm>
            <a:scene3d>
              <a:camera prst="isometricLeftDown"/>
              <a:lightRig rig="threePt" dir="t"/>
            </a:scene3d>
          </p:grpSpPr>
          <p:sp>
            <p:nvSpPr>
              <p:cNvPr id="448" name="Rectangle 44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9" name="Rectangle 44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0" name="Rectangle 44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1" name="Rectangle 45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2" name="Rectangle 45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3" name="Rectangle 45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4" name="Rectangle 45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5" name="Rectangle 45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6" name="Rectangle 45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7" name="Rectangle 45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8" name="Rectangle 45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9" name="Rectangle 45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0" name="Rectangle 45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1" name="Rectangle 46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2" name="Rectangle 46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3" name="Rectangle 46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5" name="Group 128"/>
            <p:cNvGrpSpPr/>
            <p:nvPr/>
          </p:nvGrpSpPr>
          <p:grpSpPr>
            <a:xfrm>
              <a:off x="6012160" y="2204864"/>
              <a:ext cx="1440160" cy="1440160"/>
              <a:chOff x="1907704" y="2564904"/>
              <a:chExt cx="1440160" cy="1440160"/>
            </a:xfrm>
            <a:scene3d>
              <a:camera prst="isometricRightUp"/>
              <a:lightRig rig="threePt" dir="t"/>
            </a:scene3d>
          </p:grpSpPr>
          <p:sp>
            <p:nvSpPr>
              <p:cNvPr id="432" name="Rectangle 43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3" name="Rectangle 43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4" name="Rectangle 43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5" name="Rectangle 43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6" name="Rectangle 43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7" name="Rectangle 43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8" name="Rectangle 43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9" name="Rectangle 43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0" name="Rectangle 43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1" name="Rectangle 44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2" name="Rectangle 44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3" name="Rectangle 44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4" name="Rectangle 44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5" name="Rectangle 44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6" name="Rectangle 44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7" name="Rectangle 44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26" name="Group 255"/>
          <p:cNvGrpSpPr/>
          <p:nvPr/>
        </p:nvGrpSpPr>
        <p:grpSpPr>
          <a:xfrm>
            <a:off x="5724128" y="3555776"/>
            <a:ext cx="576064" cy="548680"/>
            <a:chOff x="5004048" y="1340768"/>
            <a:chExt cx="2448272" cy="2304256"/>
          </a:xfrm>
        </p:grpSpPr>
        <p:grpSp>
          <p:nvGrpSpPr>
            <p:cNvPr id="27" name="Group 94"/>
            <p:cNvGrpSpPr/>
            <p:nvPr/>
          </p:nvGrpSpPr>
          <p:grpSpPr>
            <a:xfrm>
              <a:off x="5508104" y="1340768"/>
              <a:ext cx="1440160" cy="1440160"/>
              <a:chOff x="1907704" y="2564904"/>
              <a:chExt cx="1440160" cy="1440160"/>
            </a:xfrm>
            <a:scene3d>
              <a:camera prst="isometricTopUp"/>
              <a:lightRig rig="threePt" dir="t"/>
            </a:scene3d>
          </p:grpSpPr>
          <p:sp>
            <p:nvSpPr>
              <p:cNvPr id="516" name="Rectangle 51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7" name="Rectangle 51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8" name="Rectangle 517"/>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9" name="Rectangle 518"/>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0" name="Rectangle 51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1" name="Rectangle 52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2" name="Rectangle 521"/>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3" name="Rectangle 522"/>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4" name="Rectangle 52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5" name="Rectangle 52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6" name="Rectangle 52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7" name="Rectangle 52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8" name="Rectangle 52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9" name="Rectangle 52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0" name="Rectangle 52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1" name="Rectangle 53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111"/>
            <p:cNvGrpSpPr/>
            <p:nvPr/>
          </p:nvGrpSpPr>
          <p:grpSpPr>
            <a:xfrm>
              <a:off x="5004048" y="2204864"/>
              <a:ext cx="1440160" cy="1440160"/>
              <a:chOff x="1907704" y="2564904"/>
              <a:chExt cx="1440160" cy="1440160"/>
            </a:xfrm>
            <a:scene3d>
              <a:camera prst="isometricLeftDown"/>
              <a:lightRig rig="threePt" dir="t"/>
            </a:scene3d>
          </p:grpSpPr>
          <p:sp>
            <p:nvSpPr>
              <p:cNvPr id="500" name="Rectangle 49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1" name="Rectangle 50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2" name="Rectangle 501"/>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3" name="Rectangle 502"/>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4" name="Rectangle 50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5" name="Rectangle 50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6" name="Rectangle 505"/>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7" name="Rectangle 50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8" name="Rectangle 50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9" name="Rectangle 50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0" name="Rectangle 50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1" name="Rectangle 51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2" name="Rectangle 51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3" name="Rectangle 51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4" name="Rectangle 51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5" name="Rectangle 51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9" name="Group 128"/>
            <p:cNvGrpSpPr/>
            <p:nvPr/>
          </p:nvGrpSpPr>
          <p:grpSpPr>
            <a:xfrm>
              <a:off x="6012160" y="2204864"/>
              <a:ext cx="1440160" cy="1440160"/>
              <a:chOff x="1907704" y="2564904"/>
              <a:chExt cx="1440160" cy="1440160"/>
            </a:xfrm>
            <a:scene3d>
              <a:camera prst="isometricRightUp"/>
              <a:lightRig rig="threePt" dir="t"/>
            </a:scene3d>
          </p:grpSpPr>
          <p:sp>
            <p:nvSpPr>
              <p:cNvPr id="484" name="Rectangle 48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5" name="Rectangle 48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6" name="Rectangle 485"/>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7" name="Rectangle 486"/>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8" name="Rectangle 48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9" name="Rectangle 48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0" name="Rectangle 489"/>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1" name="Rectangle 49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2" name="Rectangle 49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3" name="Rectangle 49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4" name="Rectangle 49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5" name="Rectangle 49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6" name="Rectangle 49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7" name="Rectangle 49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8" name="Rectangle 49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9" name="Rectangle 49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30" name="Group 255"/>
          <p:cNvGrpSpPr/>
          <p:nvPr/>
        </p:nvGrpSpPr>
        <p:grpSpPr>
          <a:xfrm>
            <a:off x="5724128" y="4104456"/>
            <a:ext cx="576064" cy="548680"/>
            <a:chOff x="5004048" y="1340768"/>
            <a:chExt cx="2448272" cy="2304256"/>
          </a:xfrm>
        </p:grpSpPr>
        <p:grpSp>
          <p:nvGrpSpPr>
            <p:cNvPr id="31" name="Group 94"/>
            <p:cNvGrpSpPr/>
            <p:nvPr/>
          </p:nvGrpSpPr>
          <p:grpSpPr>
            <a:xfrm>
              <a:off x="5508104" y="1340768"/>
              <a:ext cx="1440160" cy="1440160"/>
              <a:chOff x="1907704" y="2564904"/>
              <a:chExt cx="1440160" cy="1440160"/>
            </a:xfrm>
            <a:scene3d>
              <a:camera prst="isometricTopUp"/>
              <a:lightRig rig="threePt" dir="t"/>
            </a:scene3d>
          </p:grpSpPr>
          <p:sp>
            <p:nvSpPr>
              <p:cNvPr id="568" name="Rectangle 56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9" name="Rectangle 56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0" name="Rectangle 569"/>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1" name="Rectangle 570"/>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2" name="Rectangle 57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3" name="Rectangle 57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4" name="Rectangle 573"/>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5" name="Rectangle 574"/>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6" name="Rectangle 57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7" name="Rectangle 57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8" name="Rectangle 57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9" name="Rectangle 57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0" name="Rectangle 57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1" name="Rectangle 58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2" name="Rectangle 58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3" name="Rectangle 58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18" name="Group 111"/>
            <p:cNvGrpSpPr/>
            <p:nvPr/>
          </p:nvGrpSpPr>
          <p:grpSpPr>
            <a:xfrm>
              <a:off x="5004048" y="2204864"/>
              <a:ext cx="1440160" cy="1440160"/>
              <a:chOff x="1907704" y="2564904"/>
              <a:chExt cx="1440160" cy="1440160"/>
            </a:xfrm>
            <a:scene3d>
              <a:camera prst="isometricLeftDown"/>
              <a:lightRig rig="threePt" dir="t"/>
            </a:scene3d>
          </p:grpSpPr>
          <p:sp>
            <p:nvSpPr>
              <p:cNvPr id="552" name="Rectangle 55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3" name="Rectangle 55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4" name="Rectangle 553"/>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5" name="Rectangle 554"/>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6" name="Rectangle 55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7" name="Rectangle 55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8" name="Rectangle 557"/>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9" name="Rectangle 55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0" name="Rectangle 55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1" name="Rectangle 56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2" name="Rectangle 56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3" name="Rectangle 56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4" name="Rectangle 56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5" name="Rectangle 56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6" name="Rectangle 56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7" name="Rectangle 56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20" name="Group 128"/>
            <p:cNvGrpSpPr/>
            <p:nvPr/>
          </p:nvGrpSpPr>
          <p:grpSpPr>
            <a:xfrm>
              <a:off x="6012160" y="2204864"/>
              <a:ext cx="1440160" cy="1440160"/>
              <a:chOff x="1907704" y="2564904"/>
              <a:chExt cx="1440160" cy="1440160"/>
            </a:xfrm>
            <a:scene3d>
              <a:camera prst="isometricRightUp"/>
              <a:lightRig rig="threePt" dir="t"/>
            </a:scene3d>
          </p:grpSpPr>
          <p:sp>
            <p:nvSpPr>
              <p:cNvPr id="536" name="Rectangle 53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7" name="Rectangle 53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8" name="Rectangle 537"/>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9" name="Rectangle 538"/>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0" name="Rectangle 53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1" name="Rectangle 54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2" name="Rectangle 541"/>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3" name="Rectangle 54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4" name="Rectangle 54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5" name="Rectangle 54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6" name="Rectangle 54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7" name="Rectangle 54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8" name="Rectangle 54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9" name="Rectangle 54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0" name="Rectangle 54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1" name="Rectangle 55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21" name="Group 255"/>
          <p:cNvGrpSpPr/>
          <p:nvPr/>
        </p:nvGrpSpPr>
        <p:grpSpPr>
          <a:xfrm>
            <a:off x="5724128" y="4680520"/>
            <a:ext cx="576064" cy="548680"/>
            <a:chOff x="5004048" y="1340768"/>
            <a:chExt cx="2448272" cy="2304256"/>
          </a:xfrm>
        </p:grpSpPr>
        <p:grpSp>
          <p:nvGrpSpPr>
            <p:cNvPr id="1322" name="Group 94"/>
            <p:cNvGrpSpPr/>
            <p:nvPr/>
          </p:nvGrpSpPr>
          <p:grpSpPr>
            <a:xfrm>
              <a:off x="5508104" y="1340768"/>
              <a:ext cx="1440160" cy="1440160"/>
              <a:chOff x="1907704" y="2564904"/>
              <a:chExt cx="1440160" cy="1440160"/>
            </a:xfrm>
            <a:scene3d>
              <a:camera prst="isometricTopUp"/>
              <a:lightRig rig="threePt" dir="t"/>
            </a:scene3d>
          </p:grpSpPr>
          <p:sp>
            <p:nvSpPr>
              <p:cNvPr id="620" name="Rectangle 61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1" name="Rectangle 62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2" name="Rectangle 621"/>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3" name="Rectangle 622"/>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4" name="Rectangle 62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5" name="Rectangle 62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6" name="Rectangle 625"/>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7" name="Rectangle 626"/>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8" name="Rectangle 62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9" name="Rectangle 62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0" name="Rectangle 62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1" name="Rectangle 63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2" name="Rectangle 63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3" name="Rectangle 63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4" name="Rectangle 63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5" name="Rectangle 63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23" name="Group 111"/>
            <p:cNvGrpSpPr/>
            <p:nvPr/>
          </p:nvGrpSpPr>
          <p:grpSpPr>
            <a:xfrm>
              <a:off x="5004048" y="2204864"/>
              <a:ext cx="1440160" cy="1440160"/>
              <a:chOff x="1907704" y="2564904"/>
              <a:chExt cx="1440160" cy="1440160"/>
            </a:xfrm>
            <a:scene3d>
              <a:camera prst="isometricLeftDown"/>
              <a:lightRig rig="threePt" dir="t"/>
            </a:scene3d>
          </p:grpSpPr>
          <p:sp>
            <p:nvSpPr>
              <p:cNvPr id="604" name="Rectangle 60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5" name="Rectangle 60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6" name="Rectangle 605"/>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7" name="Rectangle 606"/>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8" name="Rectangle 60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9" name="Rectangle 60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0" name="Rectangle 609"/>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1" name="Rectangle 61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2" name="Rectangle 61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3" name="Rectangle 61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4" name="Rectangle 61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5" name="Rectangle 61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6" name="Rectangle 61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7" name="Rectangle 61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8" name="Rectangle 61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9" name="Rectangle 61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24" name="Group 128"/>
            <p:cNvGrpSpPr/>
            <p:nvPr/>
          </p:nvGrpSpPr>
          <p:grpSpPr>
            <a:xfrm>
              <a:off x="6012160" y="2204864"/>
              <a:ext cx="1440160" cy="1440160"/>
              <a:chOff x="1907704" y="2564904"/>
              <a:chExt cx="1440160" cy="1440160"/>
            </a:xfrm>
            <a:scene3d>
              <a:camera prst="isometricRightUp"/>
              <a:lightRig rig="threePt" dir="t"/>
            </a:scene3d>
          </p:grpSpPr>
          <p:sp>
            <p:nvSpPr>
              <p:cNvPr id="588" name="Rectangle 58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9" name="Rectangle 58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0" name="Rectangle 589"/>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1" name="Rectangle 590"/>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2" name="Rectangle 59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3" name="Rectangle 59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4" name="Rectangle 593"/>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5" name="Rectangle 59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6" name="Rectangle 59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7" name="Rectangle 59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8" name="Rectangle 59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9" name="Rectangle 59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0" name="Rectangle 59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1" name="Rectangle 60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2" name="Rectangle 60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3" name="Rectangle 60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25" name="Group 255"/>
          <p:cNvGrpSpPr/>
          <p:nvPr/>
        </p:nvGrpSpPr>
        <p:grpSpPr>
          <a:xfrm>
            <a:off x="5724128" y="5256584"/>
            <a:ext cx="576064" cy="548680"/>
            <a:chOff x="5004048" y="1340768"/>
            <a:chExt cx="2448272" cy="2304256"/>
          </a:xfrm>
        </p:grpSpPr>
        <p:grpSp>
          <p:nvGrpSpPr>
            <p:cNvPr id="1326" name="Group 94"/>
            <p:cNvGrpSpPr/>
            <p:nvPr/>
          </p:nvGrpSpPr>
          <p:grpSpPr>
            <a:xfrm>
              <a:off x="5508104" y="1340768"/>
              <a:ext cx="1440160" cy="1440160"/>
              <a:chOff x="1907704" y="2564904"/>
              <a:chExt cx="1440160" cy="1440160"/>
            </a:xfrm>
            <a:scene3d>
              <a:camera prst="isometricTopUp"/>
              <a:lightRig rig="threePt" dir="t"/>
            </a:scene3d>
          </p:grpSpPr>
          <p:sp>
            <p:nvSpPr>
              <p:cNvPr id="672" name="Rectangle 67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3" name="Rectangle 67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4" name="Rectangle 673"/>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5" name="Rectangle 674"/>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6" name="Rectangle 67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7" name="Rectangle 67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8" name="Rectangle 677"/>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9" name="Rectangle 678"/>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0" name="Rectangle 67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1" name="Rectangle 68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2" name="Rectangle 68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3" name="Rectangle 68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4" name="Rectangle 68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5" name="Rectangle 68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6" name="Rectangle 68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7" name="Rectangle 68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27" name="Group 111"/>
            <p:cNvGrpSpPr/>
            <p:nvPr/>
          </p:nvGrpSpPr>
          <p:grpSpPr>
            <a:xfrm>
              <a:off x="5004048" y="2204864"/>
              <a:ext cx="1440160" cy="1440160"/>
              <a:chOff x="1907704" y="2564904"/>
              <a:chExt cx="1440160" cy="1440160"/>
            </a:xfrm>
            <a:scene3d>
              <a:camera prst="isometricLeftDown"/>
              <a:lightRig rig="threePt" dir="t"/>
            </a:scene3d>
          </p:grpSpPr>
          <p:sp>
            <p:nvSpPr>
              <p:cNvPr id="656" name="Rectangle 65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7" name="Rectangle 65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8" name="Rectangle 657"/>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9" name="Rectangle 658"/>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0" name="Rectangle 65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1" name="Rectangle 66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2" name="Rectangle 661"/>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3" name="Rectangle 66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4" name="Rectangle 66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5" name="Rectangle 66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6" name="Rectangle 66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7" name="Rectangle 66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8" name="Rectangle 66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9" name="Rectangle 66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0" name="Rectangle 66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1" name="Rectangle 67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28" name="Group 128"/>
            <p:cNvGrpSpPr/>
            <p:nvPr/>
          </p:nvGrpSpPr>
          <p:grpSpPr>
            <a:xfrm>
              <a:off x="6012160" y="2204864"/>
              <a:ext cx="1440160" cy="1440160"/>
              <a:chOff x="1907704" y="2564904"/>
              <a:chExt cx="1440160" cy="1440160"/>
            </a:xfrm>
            <a:scene3d>
              <a:camera prst="isometricRightUp"/>
              <a:lightRig rig="threePt" dir="t"/>
            </a:scene3d>
          </p:grpSpPr>
          <p:sp>
            <p:nvSpPr>
              <p:cNvPr id="640" name="Rectangle 63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1" name="Rectangle 64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2" name="Rectangle 641"/>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3" name="Rectangle 642"/>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4" name="Rectangle 64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5" name="Rectangle 64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6" name="Rectangle 645"/>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7" name="Rectangle 64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8" name="Rectangle 64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9" name="Rectangle 64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0" name="Rectangle 64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1" name="Rectangle 65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2" name="Rectangle 65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3" name="Rectangle 65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4" name="Rectangle 65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5" name="Rectangle 65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29" name="Group 255"/>
          <p:cNvGrpSpPr/>
          <p:nvPr/>
        </p:nvGrpSpPr>
        <p:grpSpPr>
          <a:xfrm>
            <a:off x="3707904" y="3833664"/>
            <a:ext cx="576064" cy="548680"/>
            <a:chOff x="5004048" y="1340768"/>
            <a:chExt cx="2448272" cy="2304256"/>
          </a:xfrm>
        </p:grpSpPr>
        <p:grpSp>
          <p:nvGrpSpPr>
            <p:cNvPr id="1330" name="Group 94"/>
            <p:cNvGrpSpPr/>
            <p:nvPr/>
          </p:nvGrpSpPr>
          <p:grpSpPr>
            <a:xfrm>
              <a:off x="5508104" y="1340768"/>
              <a:ext cx="1440160" cy="1440160"/>
              <a:chOff x="1907704" y="2564904"/>
              <a:chExt cx="1440160" cy="1440160"/>
            </a:xfrm>
            <a:scene3d>
              <a:camera prst="isometricTopUp"/>
              <a:lightRig rig="threePt" dir="t"/>
            </a:scene3d>
          </p:grpSpPr>
          <p:sp>
            <p:nvSpPr>
              <p:cNvPr id="724" name="Rectangle 72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5" name="Rectangle 72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6" name="Rectangle 72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7" name="Rectangle 726"/>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8" name="Rectangle 72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9" name="Rectangle 72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0" name="Rectangle 72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1" name="Rectangle 73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2" name="Rectangle 73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3" name="Rectangle 73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4" name="Rectangle 73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5" name="Rectangle 73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6" name="Rectangle 73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7" name="Rectangle 73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8" name="Rectangle 73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9" name="Rectangle 73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31" name="Group 111"/>
            <p:cNvGrpSpPr/>
            <p:nvPr/>
          </p:nvGrpSpPr>
          <p:grpSpPr>
            <a:xfrm>
              <a:off x="5004048" y="2204864"/>
              <a:ext cx="1440160" cy="1440160"/>
              <a:chOff x="1907704" y="2564904"/>
              <a:chExt cx="1440160" cy="1440160"/>
            </a:xfrm>
            <a:scene3d>
              <a:camera prst="isometricLeftDown"/>
              <a:lightRig rig="threePt" dir="t"/>
            </a:scene3d>
          </p:grpSpPr>
          <p:sp>
            <p:nvSpPr>
              <p:cNvPr id="708" name="Rectangle 70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9" name="Rectangle 70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0" name="Rectangle 70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1" name="Rectangle 71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2" name="Rectangle 71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3" name="Rectangle 71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4" name="Rectangle 71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5" name="Rectangle 71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6" name="Rectangle 71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7" name="Rectangle 71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8" name="Rectangle 71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9" name="Rectangle 71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0" name="Rectangle 71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1" name="Rectangle 72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2" name="Rectangle 72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3" name="Rectangle 72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32" name="Group 128"/>
            <p:cNvGrpSpPr/>
            <p:nvPr/>
          </p:nvGrpSpPr>
          <p:grpSpPr>
            <a:xfrm>
              <a:off x="6012160" y="2204864"/>
              <a:ext cx="1440160" cy="1440160"/>
              <a:chOff x="1907704" y="2564904"/>
              <a:chExt cx="1440160" cy="1440160"/>
            </a:xfrm>
            <a:scene3d>
              <a:camera prst="isometricRightUp"/>
              <a:lightRig rig="threePt" dir="t"/>
            </a:scene3d>
          </p:grpSpPr>
          <p:sp>
            <p:nvSpPr>
              <p:cNvPr id="692" name="Rectangle 69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3" name="Rectangle 69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4" name="Rectangle 69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5" name="Rectangle 69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6" name="Rectangle 69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7" name="Rectangle 69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8" name="Rectangle 69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9" name="Rectangle 69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0" name="Rectangle 69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1" name="Rectangle 70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2" name="Rectangle 70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3" name="Rectangle 70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4" name="Rectangle 70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5" name="Rectangle 70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6" name="Rectangle 70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7" name="Rectangle 70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34" name="Group 255"/>
          <p:cNvGrpSpPr/>
          <p:nvPr/>
        </p:nvGrpSpPr>
        <p:grpSpPr>
          <a:xfrm>
            <a:off x="4355976" y="3573016"/>
            <a:ext cx="576064" cy="548680"/>
            <a:chOff x="5004048" y="1340768"/>
            <a:chExt cx="2448272" cy="2304256"/>
          </a:xfrm>
        </p:grpSpPr>
        <p:grpSp>
          <p:nvGrpSpPr>
            <p:cNvPr id="1335" name="Group 94"/>
            <p:cNvGrpSpPr/>
            <p:nvPr/>
          </p:nvGrpSpPr>
          <p:grpSpPr>
            <a:xfrm>
              <a:off x="5508104" y="1340768"/>
              <a:ext cx="1440160" cy="1440160"/>
              <a:chOff x="1907704" y="2564904"/>
              <a:chExt cx="1440160" cy="1440160"/>
            </a:xfrm>
            <a:scene3d>
              <a:camera prst="isometricTopUp"/>
              <a:lightRig rig="threePt" dir="t"/>
            </a:scene3d>
          </p:grpSpPr>
          <p:sp>
            <p:nvSpPr>
              <p:cNvPr id="776" name="Rectangle 77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7" name="Rectangle 77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8" name="Rectangle 777"/>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9" name="Rectangle 778"/>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0" name="Rectangle 77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1" name="Rectangle 78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2" name="Rectangle 781"/>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3" name="Rectangle 782"/>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4" name="Rectangle 78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5" name="Rectangle 78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6" name="Rectangle 78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7" name="Rectangle 78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8" name="Rectangle 78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9" name="Rectangle 78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0" name="Rectangle 78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1" name="Rectangle 79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36" name="Group 111"/>
            <p:cNvGrpSpPr/>
            <p:nvPr/>
          </p:nvGrpSpPr>
          <p:grpSpPr>
            <a:xfrm>
              <a:off x="5004048" y="2204864"/>
              <a:ext cx="1440160" cy="1440160"/>
              <a:chOff x="1907704" y="2564904"/>
              <a:chExt cx="1440160" cy="1440160"/>
            </a:xfrm>
            <a:scene3d>
              <a:camera prst="isometricLeftDown"/>
              <a:lightRig rig="threePt" dir="t"/>
            </a:scene3d>
          </p:grpSpPr>
          <p:sp>
            <p:nvSpPr>
              <p:cNvPr id="760" name="Rectangle 75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1" name="Rectangle 76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2" name="Rectangle 761"/>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3" name="Rectangle 762"/>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4" name="Rectangle 76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5" name="Rectangle 76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6" name="Rectangle 765"/>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7" name="Rectangle 76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8" name="Rectangle 76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9" name="Rectangle 76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0" name="Rectangle 76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1" name="Rectangle 77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2" name="Rectangle 77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3" name="Rectangle 77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4" name="Rectangle 77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5" name="Rectangle 77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37" name="Group 128"/>
            <p:cNvGrpSpPr/>
            <p:nvPr/>
          </p:nvGrpSpPr>
          <p:grpSpPr>
            <a:xfrm>
              <a:off x="6012160" y="2204864"/>
              <a:ext cx="1440160" cy="1440160"/>
              <a:chOff x="1907704" y="2564904"/>
              <a:chExt cx="1440160" cy="1440160"/>
            </a:xfrm>
            <a:scene3d>
              <a:camera prst="isometricRightUp"/>
              <a:lightRig rig="threePt" dir="t"/>
            </a:scene3d>
          </p:grpSpPr>
          <p:sp>
            <p:nvSpPr>
              <p:cNvPr id="744" name="Rectangle 74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5" name="Rectangle 74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6" name="Rectangle 745"/>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7" name="Rectangle 746"/>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8" name="Rectangle 74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9" name="Rectangle 74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0" name="Rectangle 749"/>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1" name="Rectangle 75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2" name="Rectangle 75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3" name="Rectangle 75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4" name="Rectangle 75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5" name="Rectangle 75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6" name="Rectangle 75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7" name="Rectangle 75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8" name="Rectangle 75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9" name="Rectangle 75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38" name="Group 255"/>
          <p:cNvGrpSpPr/>
          <p:nvPr/>
        </p:nvGrpSpPr>
        <p:grpSpPr>
          <a:xfrm>
            <a:off x="2699792" y="3140968"/>
            <a:ext cx="576064" cy="548680"/>
            <a:chOff x="5004048" y="1340768"/>
            <a:chExt cx="2448272" cy="2304256"/>
          </a:xfrm>
        </p:grpSpPr>
        <p:grpSp>
          <p:nvGrpSpPr>
            <p:cNvPr id="1339" name="Group 94"/>
            <p:cNvGrpSpPr/>
            <p:nvPr/>
          </p:nvGrpSpPr>
          <p:grpSpPr>
            <a:xfrm>
              <a:off x="5508104" y="1340768"/>
              <a:ext cx="1440160" cy="1440160"/>
              <a:chOff x="1907704" y="2564904"/>
              <a:chExt cx="1440160" cy="1440160"/>
            </a:xfrm>
            <a:scene3d>
              <a:camera prst="isometricTopUp"/>
              <a:lightRig rig="threePt" dir="t"/>
            </a:scene3d>
          </p:grpSpPr>
          <p:sp>
            <p:nvSpPr>
              <p:cNvPr id="828" name="Rectangle 82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9" name="Rectangle 82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0" name="Rectangle 829"/>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1" name="Rectangle 830"/>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2" name="Rectangle 83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3" name="Rectangle 83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4" name="Rectangle 833"/>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5" name="Rectangle 834"/>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6" name="Rectangle 83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7" name="Rectangle 83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8" name="Rectangle 83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9" name="Rectangle 83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0" name="Rectangle 83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1" name="Rectangle 84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2" name="Rectangle 84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3" name="Rectangle 84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40" name="Group 111"/>
            <p:cNvGrpSpPr/>
            <p:nvPr/>
          </p:nvGrpSpPr>
          <p:grpSpPr>
            <a:xfrm>
              <a:off x="5004048" y="2204864"/>
              <a:ext cx="1440160" cy="1440160"/>
              <a:chOff x="1907704" y="2564904"/>
              <a:chExt cx="1440160" cy="1440160"/>
            </a:xfrm>
            <a:scene3d>
              <a:camera prst="isometricLeftDown"/>
              <a:lightRig rig="threePt" dir="t"/>
            </a:scene3d>
          </p:grpSpPr>
          <p:sp>
            <p:nvSpPr>
              <p:cNvPr id="812" name="Rectangle 81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3" name="Rectangle 81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4" name="Rectangle 813"/>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5" name="Rectangle 814"/>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6" name="Rectangle 81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7" name="Rectangle 81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8" name="Rectangle 817"/>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9" name="Rectangle 81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0" name="Rectangle 81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1" name="Rectangle 82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2" name="Rectangle 82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3" name="Rectangle 82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4" name="Rectangle 82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5" name="Rectangle 82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6" name="Rectangle 82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7" name="Rectangle 82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41" name="Group 128"/>
            <p:cNvGrpSpPr/>
            <p:nvPr/>
          </p:nvGrpSpPr>
          <p:grpSpPr>
            <a:xfrm>
              <a:off x="6012160" y="2204864"/>
              <a:ext cx="1440160" cy="1440160"/>
              <a:chOff x="1907704" y="2564904"/>
              <a:chExt cx="1440160" cy="1440160"/>
            </a:xfrm>
            <a:scene3d>
              <a:camera prst="isometricRightUp"/>
              <a:lightRig rig="threePt" dir="t"/>
            </a:scene3d>
          </p:grpSpPr>
          <p:sp>
            <p:nvSpPr>
              <p:cNvPr id="796" name="Rectangle 79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7" name="Rectangle 79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8" name="Rectangle 797"/>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9" name="Rectangle 798"/>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0" name="Rectangle 79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1" name="Rectangle 80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2" name="Rectangle 801"/>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3" name="Rectangle 80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4" name="Rectangle 80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5" name="Rectangle 80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6" name="Rectangle 80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7" name="Rectangle 80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8" name="Rectangle 80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9" name="Rectangle 80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0" name="Rectangle 80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1" name="Rectangle 81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42" name="Group 255"/>
          <p:cNvGrpSpPr/>
          <p:nvPr/>
        </p:nvGrpSpPr>
        <p:grpSpPr>
          <a:xfrm>
            <a:off x="2699792" y="3861048"/>
            <a:ext cx="576064" cy="548680"/>
            <a:chOff x="5004048" y="1340768"/>
            <a:chExt cx="2448272" cy="2304256"/>
          </a:xfrm>
        </p:grpSpPr>
        <p:grpSp>
          <p:nvGrpSpPr>
            <p:cNvPr id="1343" name="Group 94"/>
            <p:cNvGrpSpPr/>
            <p:nvPr/>
          </p:nvGrpSpPr>
          <p:grpSpPr>
            <a:xfrm>
              <a:off x="5508104" y="1340768"/>
              <a:ext cx="1440160" cy="1440160"/>
              <a:chOff x="1907704" y="2564904"/>
              <a:chExt cx="1440160" cy="1440160"/>
            </a:xfrm>
            <a:scene3d>
              <a:camera prst="isometricTopUp"/>
              <a:lightRig rig="threePt" dir="t"/>
            </a:scene3d>
          </p:grpSpPr>
          <p:sp>
            <p:nvSpPr>
              <p:cNvPr id="880" name="Rectangle 87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1" name="Rectangle 88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2" name="Rectangle 881"/>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3" name="Rectangle 882"/>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4" name="Rectangle 88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5" name="Rectangle 88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6" name="Rectangle 885"/>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7" name="Rectangle 886"/>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8" name="Rectangle 88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9" name="Rectangle 88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0" name="Rectangle 88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1" name="Rectangle 89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2" name="Rectangle 89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3" name="Rectangle 89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4" name="Rectangle 89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5" name="Rectangle 89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44" name="Group 111"/>
            <p:cNvGrpSpPr/>
            <p:nvPr/>
          </p:nvGrpSpPr>
          <p:grpSpPr>
            <a:xfrm>
              <a:off x="5004048" y="2204864"/>
              <a:ext cx="1440160" cy="1440160"/>
              <a:chOff x="1907704" y="2564904"/>
              <a:chExt cx="1440160" cy="1440160"/>
            </a:xfrm>
            <a:scene3d>
              <a:camera prst="isometricLeftDown"/>
              <a:lightRig rig="threePt" dir="t"/>
            </a:scene3d>
          </p:grpSpPr>
          <p:sp>
            <p:nvSpPr>
              <p:cNvPr id="864" name="Rectangle 86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5" name="Rectangle 86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6" name="Rectangle 865"/>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7" name="Rectangle 866"/>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8" name="Rectangle 86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9" name="Rectangle 86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0" name="Rectangle 869"/>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1" name="Rectangle 87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2" name="Rectangle 87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3" name="Rectangle 87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4" name="Rectangle 87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5" name="Rectangle 87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6" name="Rectangle 87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7" name="Rectangle 87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8" name="Rectangle 87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9" name="Rectangle 87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45" name="Group 128"/>
            <p:cNvGrpSpPr/>
            <p:nvPr/>
          </p:nvGrpSpPr>
          <p:grpSpPr>
            <a:xfrm>
              <a:off x="6012160" y="2204864"/>
              <a:ext cx="1440160" cy="1440160"/>
              <a:chOff x="1907704" y="2564904"/>
              <a:chExt cx="1440160" cy="1440160"/>
            </a:xfrm>
            <a:scene3d>
              <a:camera prst="isometricRightUp"/>
              <a:lightRig rig="threePt" dir="t"/>
            </a:scene3d>
          </p:grpSpPr>
          <p:sp>
            <p:nvSpPr>
              <p:cNvPr id="848" name="Rectangle 84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9" name="Rectangle 84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0" name="Rectangle 849"/>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1" name="Rectangle 850"/>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2" name="Rectangle 85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3" name="Rectangle 85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4" name="Rectangle 853"/>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5" name="Rectangle 85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6" name="Rectangle 85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7" name="Rectangle 85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8" name="Rectangle 85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9" name="Rectangle 85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0" name="Rectangle 85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1" name="Rectangle 86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2" name="Rectangle 86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3" name="Rectangle 86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348" name="Group 255"/>
          <p:cNvGrpSpPr/>
          <p:nvPr/>
        </p:nvGrpSpPr>
        <p:grpSpPr>
          <a:xfrm>
            <a:off x="2699792" y="4536504"/>
            <a:ext cx="576064" cy="548680"/>
            <a:chOff x="5004048" y="1340768"/>
            <a:chExt cx="2448272" cy="2304256"/>
          </a:xfrm>
        </p:grpSpPr>
        <p:grpSp>
          <p:nvGrpSpPr>
            <p:cNvPr id="1349" name="Group 94"/>
            <p:cNvGrpSpPr/>
            <p:nvPr/>
          </p:nvGrpSpPr>
          <p:grpSpPr>
            <a:xfrm>
              <a:off x="5508104" y="1340768"/>
              <a:ext cx="1440160" cy="1440160"/>
              <a:chOff x="1907704" y="2564904"/>
              <a:chExt cx="1440160" cy="1440160"/>
            </a:xfrm>
            <a:scene3d>
              <a:camera prst="isometricTopUp"/>
              <a:lightRig rig="threePt" dir="t"/>
            </a:scene3d>
          </p:grpSpPr>
          <p:sp>
            <p:nvSpPr>
              <p:cNvPr id="984" name="Rectangle 98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5" name="Rectangle 98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6" name="Rectangle 98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7" name="Rectangle 986"/>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8" name="Rectangle 98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9" name="Rectangle 98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0" name="Rectangle 98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1" name="Rectangle 99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2" name="Rectangle 99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3" name="Rectangle 99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4" name="Rectangle 99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5" name="Rectangle 99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6" name="Rectangle 99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7" name="Rectangle 99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8" name="Rectangle 99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9" name="Rectangle 99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50" name="Group 111"/>
            <p:cNvGrpSpPr/>
            <p:nvPr/>
          </p:nvGrpSpPr>
          <p:grpSpPr>
            <a:xfrm>
              <a:off x="5004048" y="2204864"/>
              <a:ext cx="1440160" cy="1440160"/>
              <a:chOff x="1907704" y="2564904"/>
              <a:chExt cx="1440160" cy="1440160"/>
            </a:xfrm>
            <a:scene3d>
              <a:camera prst="isometricLeftDown"/>
              <a:lightRig rig="threePt" dir="t"/>
            </a:scene3d>
          </p:grpSpPr>
          <p:sp>
            <p:nvSpPr>
              <p:cNvPr id="968" name="Rectangle 96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9" name="Rectangle 96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0" name="Rectangle 96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1" name="Rectangle 97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2" name="Rectangle 97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3" name="Rectangle 97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4" name="Rectangle 97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5" name="Rectangle 97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6" name="Rectangle 97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7" name="Rectangle 97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8" name="Rectangle 97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9" name="Rectangle 97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0" name="Rectangle 97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1" name="Rectangle 98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2" name="Rectangle 98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3" name="Rectangle 98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51" name="Group 128"/>
            <p:cNvGrpSpPr/>
            <p:nvPr/>
          </p:nvGrpSpPr>
          <p:grpSpPr>
            <a:xfrm>
              <a:off x="6012160" y="2204864"/>
              <a:ext cx="1440160" cy="1440160"/>
              <a:chOff x="1907704" y="2564904"/>
              <a:chExt cx="1440160" cy="1440160"/>
            </a:xfrm>
            <a:scene3d>
              <a:camera prst="isometricRightUp"/>
              <a:lightRig rig="threePt" dir="t"/>
            </a:scene3d>
          </p:grpSpPr>
          <p:sp>
            <p:nvSpPr>
              <p:cNvPr id="952" name="Rectangle 95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3" name="Rectangle 95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4" name="Rectangle 95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5" name="Rectangle 95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6" name="Rectangle 95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7" name="Rectangle 95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8" name="Rectangle 95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9" name="Rectangle 95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0" name="Rectangle 95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1" name="Rectangle 96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2" name="Rectangle 96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3" name="Rectangle 96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4" name="Rectangle 96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5" name="Rectangle 96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6" name="Rectangle 96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7" name="Rectangle 96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64" name="Group 255"/>
          <p:cNvGrpSpPr/>
          <p:nvPr/>
        </p:nvGrpSpPr>
        <p:grpSpPr>
          <a:xfrm>
            <a:off x="2699792" y="5301208"/>
            <a:ext cx="576064" cy="548680"/>
            <a:chOff x="5004048" y="1340768"/>
            <a:chExt cx="2448272" cy="2304256"/>
          </a:xfrm>
        </p:grpSpPr>
        <p:grpSp>
          <p:nvGrpSpPr>
            <p:cNvPr id="65" name="Group 94"/>
            <p:cNvGrpSpPr/>
            <p:nvPr/>
          </p:nvGrpSpPr>
          <p:grpSpPr>
            <a:xfrm>
              <a:off x="5508104" y="1340768"/>
              <a:ext cx="1440160" cy="1440160"/>
              <a:chOff x="1907704" y="2564904"/>
              <a:chExt cx="1440160" cy="1440160"/>
            </a:xfrm>
            <a:scene3d>
              <a:camera prst="isometricTopUp"/>
              <a:lightRig rig="threePt" dir="t"/>
            </a:scene3d>
          </p:grpSpPr>
          <p:sp>
            <p:nvSpPr>
              <p:cNvPr id="1036" name="Rectangle 103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7" name="Rectangle 103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8" name="Rectangle 1037"/>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9" name="Rectangle 1038"/>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0" name="Rectangle 103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1" name="Rectangle 104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2" name="Rectangle 1041"/>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3" name="Rectangle 1042"/>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4" name="Rectangle 104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5" name="Rectangle 104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6" name="Rectangle 104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7" name="Rectangle 104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8" name="Rectangle 104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9" name="Rectangle 104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0" name="Rectangle 104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1" name="Rectangle 105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6" name="Group 111"/>
            <p:cNvGrpSpPr/>
            <p:nvPr/>
          </p:nvGrpSpPr>
          <p:grpSpPr>
            <a:xfrm>
              <a:off x="5004048" y="2204864"/>
              <a:ext cx="1440160" cy="1440160"/>
              <a:chOff x="1907704" y="2564904"/>
              <a:chExt cx="1440160" cy="1440160"/>
            </a:xfrm>
            <a:scene3d>
              <a:camera prst="isometricLeftDown"/>
              <a:lightRig rig="threePt" dir="t"/>
            </a:scene3d>
          </p:grpSpPr>
          <p:sp>
            <p:nvSpPr>
              <p:cNvPr id="1020" name="Rectangle 101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1" name="Rectangle 102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2" name="Rectangle 1021"/>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3" name="Rectangle 1022"/>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4" name="Rectangle 102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5" name="Rectangle 102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6" name="Rectangle 1025"/>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7" name="Rectangle 102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8" name="Rectangle 102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9" name="Rectangle 102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0" name="Rectangle 102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1" name="Rectangle 103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2" name="Rectangle 103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3" name="Rectangle 103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4" name="Rectangle 103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5" name="Rectangle 103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7" name="Group 128"/>
            <p:cNvGrpSpPr/>
            <p:nvPr/>
          </p:nvGrpSpPr>
          <p:grpSpPr>
            <a:xfrm>
              <a:off x="6012160" y="2204864"/>
              <a:ext cx="1440160" cy="1440160"/>
              <a:chOff x="1907704" y="2564904"/>
              <a:chExt cx="1440160" cy="1440160"/>
            </a:xfrm>
            <a:scene3d>
              <a:camera prst="isometricRightUp"/>
              <a:lightRig rig="threePt" dir="t"/>
            </a:scene3d>
          </p:grpSpPr>
          <p:sp>
            <p:nvSpPr>
              <p:cNvPr id="1004" name="Rectangle 100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5" name="Rectangle 100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6" name="Rectangle 1005"/>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7" name="Rectangle 1006"/>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8" name="Rectangle 100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9" name="Rectangle 100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0" name="Rectangle 1009"/>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1" name="Rectangle 101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2" name="Rectangle 101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3" name="Rectangle 101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4" name="Rectangle 101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5" name="Rectangle 101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6" name="Rectangle 101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7" name="Rectangle 101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8" name="Rectangle 101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9" name="Rectangle 101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68" name="Group 255"/>
          <p:cNvGrpSpPr/>
          <p:nvPr/>
        </p:nvGrpSpPr>
        <p:grpSpPr>
          <a:xfrm>
            <a:off x="2339752" y="288032"/>
            <a:ext cx="576064" cy="548680"/>
            <a:chOff x="5004048" y="1340768"/>
            <a:chExt cx="2448272" cy="2304256"/>
          </a:xfrm>
        </p:grpSpPr>
        <p:grpSp>
          <p:nvGrpSpPr>
            <p:cNvPr id="69" name="Group 94"/>
            <p:cNvGrpSpPr/>
            <p:nvPr/>
          </p:nvGrpSpPr>
          <p:grpSpPr>
            <a:xfrm>
              <a:off x="5508104" y="1340768"/>
              <a:ext cx="1440160" cy="1440160"/>
              <a:chOff x="1907704" y="2564904"/>
              <a:chExt cx="1440160" cy="1440160"/>
            </a:xfrm>
            <a:scene3d>
              <a:camera prst="isometricTopUp"/>
              <a:lightRig rig="threePt" dir="t"/>
            </a:scene3d>
          </p:grpSpPr>
          <p:sp>
            <p:nvSpPr>
              <p:cNvPr id="1088" name="Rectangle 108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9" name="Rectangle 108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0" name="Rectangle 1089"/>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1" name="Rectangle 1090"/>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2" name="Rectangle 109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3" name="Rectangle 109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4" name="Rectangle 1093"/>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5" name="Rectangle 1094"/>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6" name="Rectangle 109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7" name="Rectangle 109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8" name="Rectangle 109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9" name="Rectangle 109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0" name="Rectangle 109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1" name="Rectangle 110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2" name="Rectangle 110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3" name="Rectangle 110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0" name="Group 111"/>
            <p:cNvGrpSpPr/>
            <p:nvPr/>
          </p:nvGrpSpPr>
          <p:grpSpPr>
            <a:xfrm>
              <a:off x="5004048" y="2204864"/>
              <a:ext cx="1440160" cy="1440160"/>
              <a:chOff x="1907704" y="2564904"/>
              <a:chExt cx="1440160" cy="1440160"/>
            </a:xfrm>
            <a:scene3d>
              <a:camera prst="isometricLeftDown"/>
              <a:lightRig rig="threePt" dir="t"/>
            </a:scene3d>
          </p:grpSpPr>
          <p:sp>
            <p:nvSpPr>
              <p:cNvPr id="1072" name="Rectangle 107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3" name="Rectangle 107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4" name="Rectangle 1073"/>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5" name="Rectangle 1074"/>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6" name="Rectangle 107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7" name="Rectangle 107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8" name="Rectangle 1077"/>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9" name="Rectangle 107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0" name="Rectangle 107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1" name="Rectangle 108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2" name="Rectangle 108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3" name="Rectangle 108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4" name="Rectangle 108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5" name="Rectangle 108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6" name="Rectangle 108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7" name="Rectangle 108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1" name="Group 128"/>
            <p:cNvGrpSpPr/>
            <p:nvPr/>
          </p:nvGrpSpPr>
          <p:grpSpPr>
            <a:xfrm>
              <a:off x="6012160" y="2204864"/>
              <a:ext cx="1440160" cy="1440160"/>
              <a:chOff x="1907704" y="2564904"/>
              <a:chExt cx="1440160" cy="1440160"/>
            </a:xfrm>
            <a:scene3d>
              <a:camera prst="isometricRightUp"/>
              <a:lightRig rig="threePt" dir="t"/>
            </a:scene3d>
          </p:grpSpPr>
          <p:sp>
            <p:nvSpPr>
              <p:cNvPr id="1056" name="Rectangle 105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7" name="Rectangle 105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8" name="Rectangle 1057"/>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9" name="Rectangle 1058"/>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0" name="Rectangle 105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1" name="Rectangle 106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2" name="Rectangle 1061"/>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3" name="Rectangle 106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4" name="Rectangle 106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5" name="Rectangle 106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6" name="Rectangle 106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7" name="Rectangle 106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8" name="Rectangle 106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9" name="Rectangle 106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0" name="Rectangle 106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1" name="Rectangle 107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72" name="Group 255"/>
          <p:cNvGrpSpPr/>
          <p:nvPr/>
        </p:nvGrpSpPr>
        <p:grpSpPr>
          <a:xfrm>
            <a:off x="4355976" y="4149080"/>
            <a:ext cx="576064" cy="548680"/>
            <a:chOff x="5004048" y="1340768"/>
            <a:chExt cx="2448272" cy="2304256"/>
          </a:xfrm>
        </p:grpSpPr>
        <p:grpSp>
          <p:nvGrpSpPr>
            <p:cNvPr id="75" name="Group 94"/>
            <p:cNvGrpSpPr/>
            <p:nvPr/>
          </p:nvGrpSpPr>
          <p:grpSpPr>
            <a:xfrm>
              <a:off x="5508104" y="1340768"/>
              <a:ext cx="1440160" cy="1440160"/>
              <a:chOff x="1907704" y="2564904"/>
              <a:chExt cx="1440160" cy="1440160"/>
            </a:xfrm>
            <a:scene3d>
              <a:camera prst="isometricTopUp"/>
              <a:lightRig rig="threePt" dir="t"/>
            </a:scene3d>
          </p:grpSpPr>
          <p:sp>
            <p:nvSpPr>
              <p:cNvPr id="1140" name="Rectangle 113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1" name="Rectangle 114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2" name="Rectangle 1141"/>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3" name="Rectangle 1142"/>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4" name="Rectangle 114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5" name="Rectangle 114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6" name="Rectangle 1145"/>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7" name="Rectangle 1146"/>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8" name="Rectangle 114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9" name="Rectangle 114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0" name="Rectangle 114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1" name="Rectangle 115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2" name="Rectangle 115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3" name="Rectangle 115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4" name="Rectangle 115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5" name="Rectangle 115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6" name="Group 111"/>
            <p:cNvGrpSpPr/>
            <p:nvPr/>
          </p:nvGrpSpPr>
          <p:grpSpPr>
            <a:xfrm>
              <a:off x="5004048" y="2204864"/>
              <a:ext cx="1440160" cy="1440160"/>
              <a:chOff x="1907704" y="2564904"/>
              <a:chExt cx="1440160" cy="1440160"/>
            </a:xfrm>
            <a:scene3d>
              <a:camera prst="isometricLeftDown"/>
              <a:lightRig rig="threePt" dir="t"/>
            </a:scene3d>
          </p:grpSpPr>
          <p:sp>
            <p:nvSpPr>
              <p:cNvPr id="1124" name="Rectangle 112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5" name="Rectangle 112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6" name="Rectangle 1125"/>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7" name="Rectangle 1126"/>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8" name="Rectangle 112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9" name="Rectangle 112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0" name="Rectangle 1129"/>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1" name="Rectangle 113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2" name="Rectangle 113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3" name="Rectangle 113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4" name="Rectangle 113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5" name="Rectangle 113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6" name="Rectangle 113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7" name="Rectangle 113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8" name="Rectangle 113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9" name="Rectangle 113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7" name="Group 128"/>
            <p:cNvGrpSpPr/>
            <p:nvPr/>
          </p:nvGrpSpPr>
          <p:grpSpPr>
            <a:xfrm>
              <a:off x="6012160" y="2204864"/>
              <a:ext cx="1440160" cy="1440160"/>
              <a:chOff x="1907704" y="2564904"/>
              <a:chExt cx="1440160" cy="1440160"/>
            </a:xfrm>
            <a:scene3d>
              <a:camera prst="isometricRightUp"/>
              <a:lightRig rig="threePt" dir="t"/>
            </a:scene3d>
          </p:grpSpPr>
          <p:sp>
            <p:nvSpPr>
              <p:cNvPr id="1108" name="Rectangle 110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9" name="Rectangle 110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0" name="Rectangle 1109"/>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1" name="Rectangle 1110"/>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2" name="Rectangle 111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3" name="Rectangle 111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4" name="Rectangle 1113"/>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5" name="Rectangle 111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6" name="Rectangle 111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7" name="Rectangle 111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8" name="Rectangle 111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9" name="Rectangle 111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0" name="Rectangle 111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1" name="Rectangle 112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2" name="Rectangle 112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3" name="Rectangle 112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aphicFrame>
        <p:nvGraphicFramePr>
          <p:cNvPr id="127" name="Chart 126"/>
          <p:cNvGraphicFramePr/>
          <p:nvPr/>
        </p:nvGraphicFramePr>
        <p:xfrm>
          <a:off x="3779912" y="2060848"/>
          <a:ext cx="1584176" cy="10081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56" name="Chart 1155"/>
          <p:cNvGraphicFramePr/>
          <p:nvPr/>
        </p:nvGraphicFramePr>
        <p:xfrm>
          <a:off x="6948264" y="260648"/>
          <a:ext cx="576064" cy="5486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57" name="Chart 1156"/>
          <p:cNvGraphicFramePr/>
          <p:nvPr/>
        </p:nvGraphicFramePr>
        <p:xfrm>
          <a:off x="6300192" y="3645024"/>
          <a:ext cx="755576" cy="576064"/>
        </p:xfrm>
        <a:graphic>
          <a:graphicData uri="http://schemas.openxmlformats.org/drawingml/2006/chart">
            <c:chart xmlns:c="http://schemas.openxmlformats.org/drawingml/2006/chart" xmlns:r="http://schemas.openxmlformats.org/officeDocument/2006/relationships" r:id="rId5"/>
          </a:graphicData>
        </a:graphic>
      </p:graphicFrame>
      <p:grpSp>
        <p:nvGrpSpPr>
          <p:cNvPr id="79" name="Group 255"/>
          <p:cNvGrpSpPr/>
          <p:nvPr/>
        </p:nvGrpSpPr>
        <p:grpSpPr>
          <a:xfrm>
            <a:off x="2339752" y="1600522"/>
            <a:ext cx="576064" cy="548680"/>
            <a:chOff x="5004048" y="1340768"/>
            <a:chExt cx="2448272" cy="2304256"/>
          </a:xfrm>
        </p:grpSpPr>
        <p:grpSp>
          <p:nvGrpSpPr>
            <p:cNvPr id="81" name="Group 94"/>
            <p:cNvGrpSpPr/>
            <p:nvPr/>
          </p:nvGrpSpPr>
          <p:grpSpPr>
            <a:xfrm>
              <a:off x="5508104" y="1340768"/>
              <a:ext cx="1440160" cy="1440160"/>
              <a:chOff x="1907704" y="2564904"/>
              <a:chExt cx="1440160" cy="1440160"/>
            </a:xfrm>
            <a:scene3d>
              <a:camera prst="isometricTopUp"/>
              <a:lightRig rig="threePt" dir="t"/>
            </a:scene3d>
          </p:grpSpPr>
          <p:sp>
            <p:nvSpPr>
              <p:cNvPr id="1195" name="Rectangle 1194"/>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6" name="Rectangle 1195"/>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7" name="Rectangle 1196"/>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8" name="Rectangle 1197"/>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9" name="Rectangle 1198"/>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0" name="Rectangle 1199"/>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1" name="Rectangle 1200"/>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2" name="Rectangle 1201"/>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3" name="Rectangle 1202"/>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4" name="Rectangle 1203"/>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5" name="Rectangle 1204"/>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6" name="Rectangle 1205"/>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7" name="Rectangle 1206"/>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8" name="Rectangle 1207"/>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9" name="Rectangle 1208"/>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0" name="Rectangle 1209"/>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2" name="Group 111"/>
            <p:cNvGrpSpPr/>
            <p:nvPr/>
          </p:nvGrpSpPr>
          <p:grpSpPr>
            <a:xfrm>
              <a:off x="5004048" y="2204864"/>
              <a:ext cx="1440160" cy="1440160"/>
              <a:chOff x="1907704" y="2564904"/>
              <a:chExt cx="1440160" cy="1440160"/>
            </a:xfrm>
            <a:scene3d>
              <a:camera prst="isometricLeftDown"/>
              <a:lightRig rig="threePt" dir="t"/>
            </a:scene3d>
          </p:grpSpPr>
          <p:sp>
            <p:nvSpPr>
              <p:cNvPr id="1179" name="Rectangle 1178"/>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0" name="Rectangle 1179"/>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1" name="Rectangle 1180"/>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2" name="Rectangle 1181"/>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3" name="Rectangle 1182"/>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4" name="Rectangle 1183"/>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5" name="Rectangle 1184"/>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6" name="Rectangle 1185"/>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7" name="Rectangle 1186"/>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8" name="Rectangle 1187"/>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9" name="Rectangle 1188"/>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0" name="Rectangle 1189"/>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1" name="Rectangle 1190"/>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2" name="Rectangle 1191"/>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3" name="Rectangle 1192"/>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4" name="Rectangle 1193"/>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3" name="Group 128"/>
            <p:cNvGrpSpPr/>
            <p:nvPr/>
          </p:nvGrpSpPr>
          <p:grpSpPr>
            <a:xfrm>
              <a:off x="6012160" y="2204864"/>
              <a:ext cx="1440160" cy="1440160"/>
              <a:chOff x="1907704" y="2564904"/>
              <a:chExt cx="1440160" cy="1440160"/>
            </a:xfrm>
            <a:scene3d>
              <a:camera prst="isometricRightUp"/>
              <a:lightRig rig="threePt" dir="t"/>
            </a:scene3d>
          </p:grpSpPr>
          <p:sp>
            <p:nvSpPr>
              <p:cNvPr id="1163" name="Rectangle 1162"/>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4" name="Rectangle 1163"/>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5" name="Rectangle 1164"/>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6" name="Rectangle 1165"/>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7" name="Rectangle 1166"/>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8" name="Rectangle 1167"/>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9" name="Rectangle 1168"/>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0" name="Rectangle 1169"/>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1" name="Rectangle 1170"/>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2" name="Rectangle 1171"/>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3" name="Rectangle 1172"/>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4" name="Rectangle 1173"/>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5" name="Rectangle 1174"/>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6" name="Rectangle 1175"/>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7" name="Rectangle 1176"/>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8" name="Rectangle 1177"/>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aphicFrame>
        <p:nvGraphicFramePr>
          <p:cNvPr id="1211" name="Chart 1210"/>
          <p:cNvGraphicFramePr/>
          <p:nvPr/>
        </p:nvGraphicFramePr>
        <p:xfrm>
          <a:off x="1475656" y="1628800"/>
          <a:ext cx="864096" cy="576064"/>
        </p:xfrm>
        <a:graphic>
          <a:graphicData uri="http://schemas.openxmlformats.org/drawingml/2006/chart">
            <c:chart xmlns:c="http://schemas.openxmlformats.org/drawingml/2006/chart" xmlns:r="http://schemas.openxmlformats.org/officeDocument/2006/relationships" r:id="rId6"/>
          </a:graphicData>
        </a:graphic>
      </p:graphicFrame>
      <p:grpSp>
        <p:nvGrpSpPr>
          <p:cNvPr id="84" name="Group 255"/>
          <p:cNvGrpSpPr/>
          <p:nvPr/>
        </p:nvGrpSpPr>
        <p:grpSpPr>
          <a:xfrm>
            <a:off x="2339752" y="936104"/>
            <a:ext cx="576064" cy="548680"/>
            <a:chOff x="5004048" y="1340768"/>
            <a:chExt cx="2448272" cy="2304256"/>
          </a:xfrm>
        </p:grpSpPr>
        <p:grpSp>
          <p:nvGrpSpPr>
            <p:cNvPr id="85" name="Group 94"/>
            <p:cNvGrpSpPr/>
            <p:nvPr/>
          </p:nvGrpSpPr>
          <p:grpSpPr>
            <a:xfrm>
              <a:off x="5508104" y="1340768"/>
              <a:ext cx="1440160" cy="1440160"/>
              <a:chOff x="1907704" y="2564904"/>
              <a:chExt cx="1440160" cy="1440160"/>
            </a:xfrm>
            <a:scene3d>
              <a:camera prst="isometricTopUp"/>
              <a:lightRig rig="threePt" dir="t"/>
            </a:scene3d>
          </p:grpSpPr>
          <p:sp>
            <p:nvSpPr>
              <p:cNvPr id="1250" name="Rectangle 124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1" name="Rectangle 125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2" name="Rectangle 1251"/>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3" name="Rectangle 1252"/>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4" name="Rectangle 125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5" name="Rectangle 125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6" name="Rectangle 1255"/>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7" name="Rectangle 1256"/>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8" name="Rectangle 125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9" name="Rectangle 125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0" name="Rectangle 125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1" name="Rectangle 126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2" name="Rectangle 126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3" name="Rectangle 126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4" name="Rectangle 126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5" name="Rectangle 126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6" name="Group 111"/>
            <p:cNvGrpSpPr/>
            <p:nvPr/>
          </p:nvGrpSpPr>
          <p:grpSpPr>
            <a:xfrm>
              <a:off x="5004048" y="2204864"/>
              <a:ext cx="1440160" cy="1440160"/>
              <a:chOff x="1907704" y="2564904"/>
              <a:chExt cx="1440160" cy="1440160"/>
            </a:xfrm>
            <a:scene3d>
              <a:camera prst="isometricLeftDown"/>
              <a:lightRig rig="threePt" dir="t"/>
            </a:scene3d>
          </p:grpSpPr>
          <p:sp>
            <p:nvSpPr>
              <p:cNvPr id="1234" name="Rectangle 123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5" name="Rectangle 123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6" name="Rectangle 1235"/>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7" name="Rectangle 1236"/>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8" name="Rectangle 123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9" name="Rectangle 123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0" name="Rectangle 1239"/>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1" name="Rectangle 1240"/>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2" name="Rectangle 124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3" name="Rectangle 124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4" name="Rectangle 124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5" name="Rectangle 124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6" name="Rectangle 124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7" name="Rectangle 124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8" name="Rectangle 124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49" name="Rectangle 124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88" name="Group 128"/>
            <p:cNvGrpSpPr/>
            <p:nvPr/>
          </p:nvGrpSpPr>
          <p:grpSpPr>
            <a:xfrm>
              <a:off x="6012160" y="2204864"/>
              <a:ext cx="1440160" cy="1440160"/>
              <a:chOff x="1907704" y="2564904"/>
              <a:chExt cx="1440160" cy="1440160"/>
            </a:xfrm>
            <a:scene3d>
              <a:camera prst="isometricRightUp"/>
              <a:lightRig rig="threePt" dir="t"/>
            </a:scene3d>
          </p:grpSpPr>
          <p:sp>
            <p:nvSpPr>
              <p:cNvPr id="1218" name="Rectangle 121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9" name="Rectangle 121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0" name="Rectangle 1219"/>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1" name="Rectangle 1220"/>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2" name="Rectangle 122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3" name="Rectangle 122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4" name="Rectangle 1223"/>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5" name="Rectangle 122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6" name="Rectangle 122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7" name="Rectangle 122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8" name="Rectangle 122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9" name="Rectangle 122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0" name="Rectangle 122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1" name="Rectangle 123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2" name="Rectangle 123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3" name="Rectangle 123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89" name="Group 255"/>
          <p:cNvGrpSpPr/>
          <p:nvPr/>
        </p:nvGrpSpPr>
        <p:grpSpPr>
          <a:xfrm>
            <a:off x="2339752" y="2232248"/>
            <a:ext cx="576064" cy="548680"/>
            <a:chOff x="5004048" y="1340768"/>
            <a:chExt cx="2448272" cy="2304256"/>
          </a:xfrm>
        </p:grpSpPr>
        <p:grpSp>
          <p:nvGrpSpPr>
            <p:cNvPr id="90" name="Group 94"/>
            <p:cNvGrpSpPr/>
            <p:nvPr/>
          </p:nvGrpSpPr>
          <p:grpSpPr>
            <a:xfrm>
              <a:off x="5508104" y="1340768"/>
              <a:ext cx="1440160" cy="1440160"/>
              <a:chOff x="1907704" y="2564904"/>
              <a:chExt cx="1440160" cy="1440160"/>
            </a:xfrm>
            <a:scene3d>
              <a:camera prst="isometricTopUp"/>
              <a:lightRig rig="threePt" dir="t"/>
            </a:scene3d>
          </p:grpSpPr>
          <p:sp>
            <p:nvSpPr>
              <p:cNvPr id="1302" name="Rectangle 130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3" name="Rectangle 130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4" name="Rectangle 1303"/>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5" name="Rectangle 1304"/>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6" name="Rectangle 130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7" name="Rectangle 130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8" name="Rectangle 1307"/>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9" name="Rectangle 1308"/>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0" name="Rectangle 130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1" name="Rectangle 131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2" name="Rectangle 131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3" name="Rectangle 131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4" name="Rectangle 131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5" name="Rectangle 131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6" name="Rectangle 131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7" name="Rectangle 131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1" name="Group 111"/>
            <p:cNvGrpSpPr/>
            <p:nvPr/>
          </p:nvGrpSpPr>
          <p:grpSpPr>
            <a:xfrm>
              <a:off x="5004048" y="2204864"/>
              <a:ext cx="1440160" cy="1440160"/>
              <a:chOff x="1907704" y="2564904"/>
              <a:chExt cx="1440160" cy="1440160"/>
            </a:xfrm>
            <a:scene3d>
              <a:camera prst="isometricLeftDown"/>
              <a:lightRig rig="threePt" dir="t"/>
            </a:scene3d>
          </p:grpSpPr>
          <p:sp>
            <p:nvSpPr>
              <p:cNvPr id="1286" name="Rectangle 128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7" name="Rectangle 128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8" name="Rectangle 1287"/>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9" name="Rectangle 1288"/>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0" name="Rectangle 128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1" name="Rectangle 129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2" name="Rectangle 1291"/>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3" name="Rectangle 129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4" name="Rectangle 129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5" name="Rectangle 129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6" name="Rectangle 129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7" name="Rectangle 129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8" name="Rectangle 129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9" name="Rectangle 129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0" name="Rectangle 129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1" name="Rectangle 130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2" name="Group 128"/>
            <p:cNvGrpSpPr/>
            <p:nvPr/>
          </p:nvGrpSpPr>
          <p:grpSpPr>
            <a:xfrm>
              <a:off x="6012160" y="2204864"/>
              <a:ext cx="1440160" cy="1440160"/>
              <a:chOff x="1907704" y="2564904"/>
              <a:chExt cx="1440160" cy="1440160"/>
            </a:xfrm>
            <a:scene3d>
              <a:camera prst="isometricRightUp"/>
              <a:lightRig rig="threePt" dir="t"/>
            </a:scene3d>
          </p:grpSpPr>
          <p:sp>
            <p:nvSpPr>
              <p:cNvPr id="1270" name="Rectangle 126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1" name="Rectangle 127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2" name="Rectangle 1271"/>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3" name="Rectangle 1272"/>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4" name="Rectangle 127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5" name="Rectangle 127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6" name="Rectangle 1275"/>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7" name="Rectangle 127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8" name="Rectangle 127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9" name="Rectangle 127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0" name="Rectangle 127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1" name="Rectangle 128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2" name="Rectangle 128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3" name="Rectangle 128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4" name="Rectangle 128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5" name="Rectangle 128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aphicFrame>
        <p:nvGraphicFramePr>
          <p:cNvPr id="1319" name="Chart 1318"/>
          <p:cNvGraphicFramePr/>
          <p:nvPr/>
        </p:nvGraphicFramePr>
        <p:xfrm>
          <a:off x="2123728" y="4293096"/>
          <a:ext cx="576064" cy="64807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33" name="Chart 1332"/>
          <p:cNvGraphicFramePr/>
          <p:nvPr/>
        </p:nvGraphicFramePr>
        <p:xfrm>
          <a:off x="4572000" y="5733256"/>
          <a:ext cx="648072" cy="504056"/>
        </p:xfrm>
        <a:graphic>
          <a:graphicData uri="http://schemas.openxmlformats.org/drawingml/2006/chart">
            <c:chart xmlns:c="http://schemas.openxmlformats.org/drawingml/2006/chart" xmlns:r="http://schemas.openxmlformats.org/officeDocument/2006/relationships" r:id="rId8"/>
          </a:graphicData>
        </a:graphic>
      </p:graphicFrame>
      <p:sp>
        <p:nvSpPr>
          <p:cNvPr id="1346" name="Rectangle 1345"/>
          <p:cNvSpPr/>
          <p:nvPr/>
        </p:nvSpPr>
        <p:spPr>
          <a:xfrm>
            <a:off x="3635896" y="260648"/>
            <a:ext cx="208823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47" name="Oval 1346"/>
          <p:cNvSpPr/>
          <p:nvPr/>
        </p:nvSpPr>
        <p:spPr>
          <a:xfrm>
            <a:off x="3707904" y="404664"/>
            <a:ext cx="1872208"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1200" b="1" dirty="0" smtClean="0">
                <a:solidFill>
                  <a:schemeClr val="tx1"/>
                </a:solidFill>
                <a:latin typeface="Arial" pitchFamily="34" charset="0"/>
                <a:cs typeface="Arial" pitchFamily="34" charset="0"/>
              </a:rPr>
              <a:t>Main cube</a:t>
            </a:r>
            <a:endParaRPr lang="en-AU" sz="1200" b="1" dirty="0">
              <a:solidFill>
                <a:schemeClr val="tx1"/>
              </a:solidFill>
              <a:latin typeface="Arial" pitchFamily="34" charset="0"/>
              <a:cs typeface="Arial" pitchFamily="34" charset="0"/>
            </a:endParaRPr>
          </a:p>
        </p:txBody>
      </p:sp>
      <p:grpSp>
        <p:nvGrpSpPr>
          <p:cNvPr id="93" name="Group 255"/>
          <p:cNvGrpSpPr/>
          <p:nvPr/>
        </p:nvGrpSpPr>
        <p:grpSpPr>
          <a:xfrm>
            <a:off x="4067944" y="1052736"/>
            <a:ext cx="1080120" cy="1008112"/>
            <a:chOff x="5004048" y="1340768"/>
            <a:chExt cx="2448272" cy="2304256"/>
          </a:xfrm>
        </p:grpSpPr>
        <p:grpSp>
          <p:nvGrpSpPr>
            <p:cNvPr id="94" name="Group 94"/>
            <p:cNvGrpSpPr/>
            <p:nvPr/>
          </p:nvGrpSpPr>
          <p:grpSpPr>
            <a:xfrm>
              <a:off x="5508104" y="1340768"/>
              <a:ext cx="1440160" cy="1440160"/>
              <a:chOff x="1907704" y="2564904"/>
              <a:chExt cx="1440160" cy="1440160"/>
            </a:xfrm>
            <a:scene3d>
              <a:camera prst="isometricTopUp"/>
              <a:lightRig rig="threePt" dir="t"/>
            </a:scene3d>
          </p:grpSpPr>
          <p:sp>
            <p:nvSpPr>
              <p:cNvPr id="1384" name="Rectangle 138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5" name="Rectangle 138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6" name="Rectangle 138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7" name="Rectangle 1386"/>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8" name="Rectangle 138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9" name="Rectangle 138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0" name="Rectangle 138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1" name="Rectangle 139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2" name="Rectangle 139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3" name="Rectangle 139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4" name="Rectangle 139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5" name="Rectangle 139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6" name="Rectangle 139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7" name="Rectangle 139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8" name="Rectangle 139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9" name="Rectangle 139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5" name="Group 111"/>
            <p:cNvGrpSpPr/>
            <p:nvPr/>
          </p:nvGrpSpPr>
          <p:grpSpPr>
            <a:xfrm>
              <a:off x="5004048" y="2204864"/>
              <a:ext cx="1440160" cy="1440160"/>
              <a:chOff x="1907704" y="2564904"/>
              <a:chExt cx="1440160" cy="1440160"/>
            </a:xfrm>
            <a:scene3d>
              <a:camera prst="isometricLeftDown"/>
              <a:lightRig rig="threePt" dir="t"/>
            </a:scene3d>
          </p:grpSpPr>
          <p:sp>
            <p:nvSpPr>
              <p:cNvPr id="1368" name="Rectangle 136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9" name="Rectangle 136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0" name="Rectangle 136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1" name="Rectangle 137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2" name="Rectangle 137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3" name="Rectangle 137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4" name="Rectangle 137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5" name="Rectangle 137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6" name="Rectangle 137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7" name="Rectangle 137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8" name="Rectangle 137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79" name="Rectangle 137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0" name="Rectangle 137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1" name="Rectangle 138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2" name="Rectangle 138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3" name="Rectangle 138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01" name="Group 128"/>
            <p:cNvGrpSpPr/>
            <p:nvPr/>
          </p:nvGrpSpPr>
          <p:grpSpPr>
            <a:xfrm>
              <a:off x="6012160" y="2204864"/>
              <a:ext cx="1440160" cy="1440160"/>
              <a:chOff x="1907704" y="2564904"/>
              <a:chExt cx="1440160" cy="1440160"/>
            </a:xfrm>
            <a:scene3d>
              <a:camera prst="isometricRightUp"/>
              <a:lightRig rig="threePt" dir="t"/>
            </a:scene3d>
          </p:grpSpPr>
          <p:sp>
            <p:nvSpPr>
              <p:cNvPr id="1352" name="Rectangle 135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3" name="Rectangle 135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4" name="Rectangle 135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5" name="Rectangle 135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6" name="Rectangle 135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7" name="Rectangle 135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8" name="Rectangle 135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59" name="Rectangle 135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0" name="Rectangle 135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1" name="Rectangle 136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2" name="Rectangle 136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3" name="Rectangle 136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4" name="Rectangle 136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5" name="Rectangle 136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6" name="Rectangle 136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67" name="Rectangle 136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cxnSp>
        <p:nvCxnSpPr>
          <p:cNvPr id="1400" name="Straight Connector 1399"/>
          <p:cNvCxnSpPr/>
          <p:nvPr/>
        </p:nvCxnSpPr>
        <p:spPr>
          <a:xfrm flipH="1">
            <a:off x="2915816" y="1484784"/>
            <a:ext cx="1008112"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2" name="Straight Connector 1401"/>
          <p:cNvCxnSpPr/>
          <p:nvPr/>
        </p:nvCxnSpPr>
        <p:spPr>
          <a:xfrm flipH="1" flipV="1">
            <a:off x="2915816" y="1268760"/>
            <a:ext cx="1008112"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5" name="Straight Connector 1404"/>
          <p:cNvCxnSpPr/>
          <p:nvPr/>
        </p:nvCxnSpPr>
        <p:spPr>
          <a:xfrm flipH="1" flipV="1">
            <a:off x="3068216" y="845096"/>
            <a:ext cx="855712" cy="639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8" name="Straight Connector 1407"/>
          <p:cNvCxnSpPr/>
          <p:nvPr/>
        </p:nvCxnSpPr>
        <p:spPr>
          <a:xfrm flipH="1">
            <a:off x="2915816" y="1484784"/>
            <a:ext cx="1008112"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1" name="Rectangle 1410"/>
          <p:cNvSpPr/>
          <p:nvPr/>
        </p:nvSpPr>
        <p:spPr>
          <a:xfrm>
            <a:off x="3995936" y="2924944"/>
            <a:ext cx="1184940" cy="646331"/>
          </a:xfrm>
          <a:prstGeom prst="rect">
            <a:avLst/>
          </a:prstGeom>
          <a:ln>
            <a:noFill/>
          </a:ln>
        </p:spPr>
        <p:txBody>
          <a:bodyPr wrap="none">
            <a:spAutoFit/>
          </a:bodyPr>
          <a:lstStyle/>
          <a:p>
            <a:pPr algn="ctr"/>
            <a:r>
              <a:rPr lang="en-AU" b="1" dirty="0" smtClean="0">
                <a:latin typeface="Arial" pitchFamily="34" charset="0"/>
                <a:cs typeface="Arial" pitchFamily="34" charset="0"/>
              </a:rPr>
              <a:t>1655 </a:t>
            </a:r>
          </a:p>
          <a:p>
            <a:pPr algn="ctr"/>
            <a:r>
              <a:rPr lang="en-AU" b="1" dirty="0" smtClean="0">
                <a:latin typeface="Arial" pitchFamily="34" charset="0"/>
                <a:cs typeface="Arial" pitchFamily="34" charset="0"/>
              </a:rPr>
              <a:t>variables</a:t>
            </a:r>
            <a:endParaRPr lang="en-AU" b="1" dirty="0">
              <a:latin typeface="Arial" pitchFamily="34" charset="0"/>
              <a:cs typeface="Arial" pitchFamily="34" charset="0"/>
            </a:endParaRPr>
          </a:p>
        </p:txBody>
      </p:sp>
      <p:cxnSp>
        <p:nvCxnSpPr>
          <p:cNvPr id="1412" name="Straight Connector 1411"/>
          <p:cNvCxnSpPr/>
          <p:nvPr/>
        </p:nvCxnSpPr>
        <p:spPr>
          <a:xfrm flipV="1">
            <a:off x="5292080" y="1055667"/>
            <a:ext cx="864096" cy="434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3" name="Straight Connector 1412"/>
          <p:cNvCxnSpPr/>
          <p:nvPr/>
        </p:nvCxnSpPr>
        <p:spPr>
          <a:xfrm>
            <a:off x="5292080" y="1489913"/>
            <a:ext cx="864096" cy="217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4" name="Straight Connector 1413"/>
          <p:cNvCxnSpPr/>
          <p:nvPr/>
        </p:nvCxnSpPr>
        <p:spPr>
          <a:xfrm>
            <a:off x="5292080" y="1489913"/>
            <a:ext cx="733467" cy="642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5" name="Straight Connector 1414"/>
          <p:cNvCxnSpPr/>
          <p:nvPr/>
        </p:nvCxnSpPr>
        <p:spPr>
          <a:xfrm flipV="1">
            <a:off x="5292080" y="476672"/>
            <a:ext cx="864096" cy="101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7" name="Straight Connector 1416"/>
          <p:cNvCxnSpPr/>
          <p:nvPr/>
        </p:nvCxnSpPr>
        <p:spPr>
          <a:xfrm>
            <a:off x="5292080" y="1484784"/>
            <a:ext cx="877483" cy="1291015"/>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19" name="Straight Connector 1418"/>
          <p:cNvCxnSpPr/>
          <p:nvPr/>
        </p:nvCxnSpPr>
        <p:spPr>
          <a:xfrm>
            <a:off x="5076056" y="2060848"/>
            <a:ext cx="504056" cy="1656184"/>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21" name="Straight Connector 1420"/>
          <p:cNvCxnSpPr/>
          <p:nvPr/>
        </p:nvCxnSpPr>
        <p:spPr>
          <a:xfrm>
            <a:off x="5580112" y="3717032"/>
            <a:ext cx="144016" cy="72008"/>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24" name="Straight Connector 1423"/>
          <p:cNvCxnSpPr/>
          <p:nvPr/>
        </p:nvCxnSpPr>
        <p:spPr>
          <a:xfrm>
            <a:off x="5580112" y="3717032"/>
            <a:ext cx="144016" cy="648072"/>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26" name="Straight Connector 1425"/>
          <p:cNvCxnSpPr/>
          <p:nvPr/>
        </p:nvCxnSpPr>
        <p:spPr>
          <a:xfrm>
            <a:off x="5580112" y="3717032"/>
            <a:ext cx="144016" cy="1224136"/>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29" name="Straight Connector 1428"/>
          <p:cNvCxnSpPr/>
          <p:nvPr/>
        </p:nvCxnSpPr>
        <p:spPr>
          <a:xfrm>
            <a:off x="5580112" y="3717032"/>
            <a:ext cx="72008" cy="1872208"/>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31" name="Straight Connector 1430"/>
          <p:cNvCxnSpPr/>
          <p:nvPr/>
        </p:nvCxnSpPr>
        <p:spPr>
          <a:xfrm flipH="1">
            <a:off x="3419872" y="1988840"/>
            <a:ext cx="720080" cy="1368152"/>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33" name="Straight Connector 1432"/>
          <p:cNvCxnSpPr/>
          <p:nvPr/>
        </p:nvCxnSpPr>
        <p:spPr>
          <a:xfrm flipH="1">
            <a:off x="3275856" y="3356992"/>
            <a:ext cx="144016" cy="72008"/>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35" name="Straight Connector 1434"/>
          <p:cNvCxnSpPr/>
          <p:nvPr/>
        </p:nvCxnSpPr>
        <p:spPr>
          <a:xfrm flipH="1">
            <a:off x="3275856" y="3356992"/>
            <a:ext cx="144016" cy="792088"/>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37" name="Straight Connector 1436"/>
          <p:cNvCxnSpPr/>
          <p:nvPr/>
        </p:nvCxnSpPr>
        <p:spPr>
          <a:xfrm flipH="1">
            <a:off x="3275856" y="3356992"/>
            <a:ext cx="144016" cy="1512168"/>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42" name="Straight Connector 1441"/>
          <p:cNvCxnSpPr/>
          <p:nvPr/>
        </p:nvCxnSpPr>
        <p:spPr>
          <a:xfrm flipH="1">
            <a:off x="3275856" y="3356992"/>
            <a:ext cx="144016" cy="2232248"/>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44" name="Straight Connector 1443"/>
          <p:cNvCxnSpPr/>
          <p:nvPr/>
        </p:nvCxnSpPr>
        <p:spPr>
          <a:xfrm flipH="1">
            <a:off x="3995936" y="1988840"/>
            <a:ext cx="144016" cy="1656184"/>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47" name="Straight Connector 1446"/>
          <p:cNvCxnSpPr/>
          <p:nvPr/>
        </p:nvCxnSpPr>
        <p:spPr>
          <a:xfrm flipH="1" flipV="1">
            <a:off x="3995936" y="3645024"/>
            <a:ext cx="360040" cy="144016"/>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49" name="Straight Connector 1448"/>
          <p:cNvCxnSpPr/>
          <p:nvPr/>
        </p:nvCxnSpPr>
        <p:spPr>
          <a:xfrm flipH="1" flipV="1">
            <a:off x="3995936" y="3645024"/>
            <a:ext cx="504056" cy="576064"/>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452" name="Straight Connector 1451"/>
          <p:cNvCxnSpPr/>
          <p:nvPr/>
        </p:nvCxnSpPr>
        <p:spPr>
          <a:xfrm flipH="1" flipV="1">
            <a:off x="3995936" y="3645024"/>
            <a:ext cx="72008" cy="216024"/>
          </a:xfrm>
          <a:prstGeom prst="line">
            <a:avLst/>
          </a:prstGeom>
          <a:noFill/>
          <a:ln w="9525" cap="flat" cmpd="sng" algn="ctr">
            <a:solidFill>
              <a:schemeClr val="tx1"/>
            </a:solidFill>
            <a:prstDash val="soli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948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Is this a Semantic Stats problem?</a:t>
            </a:r>
            <a:br>
              <a:rPr lang="en-AU" dirty="0" smtClean="0"/>
            </a:br>
            <a:r>
              <a:rPr lang="en-AU" sz="2200" b="0" dirty="0" smtClean="0"/>
              <a:t>Problem – </a:t>
            </a:r>
            <a:r>
              <a:rPr lang="en-AU" sz="2200" dirty="0" smtClean="0"/>
              <a:t>Solution</a:t>
            </a:r>
            <a:r>
              <a:rPr lang="en-AU" sz="2200" b="0" dirty="0" smtClean="0"/>
              <a:t> – Remaining challenges</a:t>
            </a:r>
            <a:endParaRPr lang="en-AU" b="0" dirty="0"/>
          </a:p>
        </p:txBody>
      </p:sp>
      <p:sp>
        <p:nvSpPr>
          <p:cNvPr id="3" name="Content Placeholder 2"/>
          <p:cNvSpPr>
            <a:spLocks noGrp="1"/>
          </p:cNvSpPr>
          <p:nvPr>
            <p:ph idx="1"/>
          </p:nvPr>
        </p:nvSpPr>
        <p:spPr/>
        <p:txBody>
          <a:bodyPr>
            <a:normAutofit/>
          </a:bodyPr>
          <a:lstStyle/>
          <a:p>
            <a:r>
              <a:rPr lang="en-AU" sz="3200" dirty="0" smtClean="0"/>
              <a:t>Solution: </a:t>
            </a:r>
            <a:r>
              <a:rPr lang="en-AU" sz="2800" b="1" dirty="0" smtClean="0"/>
              <a:t>Nested Data Cubes</a:t>
            </a:r>
          </a:p>
          <a:p>
            <a:pPr lvl="2"/>
            <a:r>
              <a:rPr lang="en-AU" sz="2800" dirty="0" smtClean="0"/>
              <a:t>Based on big table defining which variables go in which cubes</a:t>
            </a:r>
            <a:endParaRPr lang="en-AU" sz="2200" dirty="0"/>
          </a:p>
          <a:p>
            <a:endParaRPr lang="en-AU" sz="2600" dirty="0" smtClean="0"/>
          </a:p>
          <a:p>
            <a:endParaRPr lang="en-AU" sz="26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16</a:t>
            </a:fld>
            <a:r>
              <a:rPr lang="en-AU" smtClean="0"/>
              <a:t>  |</a:t>
            </a:r>
            <a:endParaRPr lang="en-AU" dirty="0"/>
          </a:p>
        </p:txBody>
      </p:sp>
    </p:spTree>
    <p:extLst>
      <p:ext uri="{BB962C8B-B14F-4D97-AF65-F5344CB8AC3E}">
        <p14:creationId xmlns:p14="http://schemas.microsoft.com/office/powerpoint/2010/main" val="2207937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                                                            </a:t>
            </a:r>
            <a:endParaRPr lang="en-AU" dirty="0">
              <a:solidFill>
                <a:schemeClr val="tx1"/>
              </a:solidFill>
            </a:endParaRPr>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17</a:t>
            </a:fld>
            <a:r>
              <a:rPr lang="en-AU" smtClean="0"/>
              <a:t>  |</a:t>
            </a:r>
            <a:endParaRPr lang="en-AU" dirty="0"/>
          </a:p>
        </p:txBody>
      </p:sp>
      <p:sp>
        <p:nvSpPr>
          <p:cNvPr id="7" name="Rectangle 6"/>
          <p:cNvSpPr/>
          <p:nvPr/>
        </p:nvSpPr>
        <p:spPr>
          <a:xfrm>
            <a:off x="7020272" y="4869160"/>
            <a:ext cx="1944216" cy="369332"/>
          </a:xfrm>
          <a:prstGeom prst="rect">
            <a:avLst/>
          </a:prstGeom>
        </p:spPr>
        <p:txBody>
          <a:bodyPr wrap="square">
            <a:spAutoFit/>
          </a:bodyPr>
          <a:lstStyle/>
          <a:p>
            <a:r>
              <a:rPr lang="en-AU" dirty="0" smtClean="0"/>
              <a:t>Medication obs.</a:t>
            </a:r>
            <a:endParaRPr lang="en-AU" dirty="0"/>
          </a:p>
        </p:txBody>
      </p:sp>
      <p:sp>
        <p:nvSpPr>
          <p:cNvPr id="15" name="Rectangle 14"/>
          <p:cNvSpPr/>
          <p:nvPr/>
        </p:nvSpPr>
        <p:spPr>
          <a:xfrm>
            <a:off x="2627784" y="3502749"/>
            <a:ext cx="1656184" cy="646331"/>
          </a:xfrm>
          <a:prstGeom prst="rect">
            <a:avLst/>
          </a:prstGeom>
        </p:spPr>
        <p:txBody>
          <a:bodyPr wrap="square">
            <a:spAutoFit/>
          </a:bodyPr>
          <a:lstStyle/>
          <a:p>
            <a:r>
              <a:rPr lang="en-AU" dirty="0" smtClean="0"/>
              <a:t>Core obs.(links to special. </a:t>
            </a:r>
            <a:r>
              <a:rPr lang="en-AU" dirty="0" err="1" smtClean="0"/>
              <a:t>obs</a:t>
            </a:r>
            <a:r>
              <a:rPr lang="en-AU" dirty="0" smtClean="0"/>
              <a:t>)</a:t>
            </a:r>
            <a:endParaRPr lang="en-AU" dirty="0"/>
          </a:p>
        </p:txBody>
      </p:sp>
      <p:sp>
        <p:nvSpPr>
          <p:cNvPr id="23" name="Rectangle 22"/>
          <p:cNvSpPr/>
          <p:nvPr/>
        </p:nvSpPr>
        <p:spPr>
          <a:xfrm>
            <a:off x="1259632" y="0"/>
            <a:ext cx="2952328" cy="923330"/>
          </a:xfrm>
          <a:prstGeom prst="rect">
            <a:avLst/>
          </a:prstGeom>
        </p:spPr>
        <p:txBody>
          <a:bodyPr wrap="square">
            <a:spAutoFit/>
          </a:bodyPr>
          <a:lstStyle/>
          <a:p>
            <a:r>
              <a:rPr lang="en-AU" dirty="0" smtClean="0"/>
              <a:t>Product -&gt; Study Phase -&gt; </a:t>
            </a:r>
          </a:p>
          <a:p>
            <a:r>
              <a:rPr lang="en-AU" dirty="0" smtClean="0"/>
              <a:t>Universe  -&gt; </a:t>
            </a:r>
          </a:p>
          <a:p>
            <a:r>
              <a:rPr lang="en-AU" dirty="0" smtClean="0"/>
              <a:t>(Date) -&gt; (Time) </a:t>
            </a:r>
            <a:endParaRPr lang="en-AU" dirty="0"/>
          </a:p>
        </p:txBody>
      </p:sp>
      <p:grpSp>
        <p:nvGrpSpPr>
          <p:cNvPr id="3" name="Group 255"/>
          <p:cNvGrpSpPr/>
          <p:nvPr/>
        </p:nvGrpSpPr>
        <p:grpSpPr>
          <a:xfrm>
            <a:off x="179512" y="548680"/>
            <a:ext cx="1224136" cy="1152128"/>
            <a:chOff x="5004048" y="1340768"/>
            <a:chExt cx="2448272" cy="2304256"/>
          </a:xfrm>
        </p:grpSpPr>
        <p:grpSp>
          <p:nvGrpSpPr>
            <p:cNvPr id="6" name="Group 94"/>
            <p:cNvGrpSpPr/>
            <p:nvPr/>
          </p:nvGrpSpPr>
          <p:grpSpPr>
            <a:xfrm>
              <a:off x="5508104" y="1340768"/>
              <a:ext cx="1440160" cy="1440160"/>
              <a:chOff x="1907704" y="2564904"/>
              <a:chExt cx="1440160" cy="1440160"/>
            </a:xfrm>
            <a:scene3d>
              <a:camera prst="isometricTopUp"/>
              <a:lightRig rig="threePt" dir="t"/>
            </a:scene3d>
          </p:grpSpPr>
          <p:sp>
            <p:nvSpPr>
              <p:cNvPr id="184" name="Rectangle 18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5" name="Rectangle 18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6" name="Rectangle 18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7" name="Rectangle 186"/>
              <p:cNvSpPr/>
              <p:nvPr/>
            </p:nvSpPr>
            <p:spPr>
              <a:xfrm>
                <a:off x="2267744" y="3068960"/>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8" name="Rectangle 18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9" name="Rectangle 18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0" name="Rectangle 18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1" name="Rectangle 19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2" name="Rectangle 19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3" name="Rectangle 19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4" name="Rectangle 19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5" name="Rectangle 19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6" name="Rectangle 19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7" name="Rectangle 19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8" name="Rectangle 19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9" name="Rectangle 19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8" name="Group 111"/>
            <p:cNvGrpSpPr/>
            <p:nvPr/>
          </p:nvGrpSpPr>
          <p:grpSpPr>
            <a:xfrm>
              <a:off x="5004048" y="2204864"/>
              <a:ext cx="1440160" cy="1440160"/>
              <a:chOff x="1907704" y="2564904"/>
              <a:chExt cx="1440160" cy="1440160"/>
            </a:xfrm>
            <a:scene3d>
              <a:camera prst="isometricLeftDown"/>
              <a:lightRig rig="threePt" dir="t"/>
            </a:scene3d>
          </p:grpSpPr>
          <p:sp>
            <p:nvSpPr>
              <p:cNvPr id="168" name="Rectangle 16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9" name="Rectangle 16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0" name="Rectangle 16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1" name="Rectangle 17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2" name="Rectangle 17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3" name="Rectangle 17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4" name="Rectangle 17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5" name="Rectangle 17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6" name="Rectangle 17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7" name="Rectangle 17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8" name="Rectangle 17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9" name="Rectangle 17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0" name="Rectangle 17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1" name="Rectangle 18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2" name="Rectangle 18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3" name="Rectangle 18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9" name="Group 128"/>
            <p:cNvGrpSpPr/>
            <p:nvPr/>
          </p:nvGrpSpPr>
          <p:grpSpPr>
            <a:xfrm>
              <a:off x="6012160" y="2204864"/>
              <a:ext cx="1440160" cy="1440160"/>
              <a:chOff x="1907704" y="2564904"/>
              <a:chExt cx="1440160" cy="1440160"/>
            </a:xfrm>
            <a:scene3d>
              <a:camera prst="isometricRightUp"/>
              <a:lightRig rig="threePt" dir="t"/>
            </a:scene3d>
          </p:grpSpPr>
          <p:sp>
            <p:nvSpPr>
              <p:cNvPr id="152" name="Rectangle 15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3" name="Rectangle 15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4" name="Rectangle 15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5" name="Rectangle 15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6" name="Rectangle 15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7" name="Rectangle 15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8" name="Rectangle 15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9" name="Rectangle 15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0" name="Rectangle 15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1" name="Rectangle 16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2" name="Rectangle 16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3" name="Rectangle 16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4" name="Rectangle 16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5" name="Rectangle 16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6" name="Rectangle 16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7" name="Rectangle 16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sp>
        <p:nvSpPr>
          <p:cNvPr id="39" name="Rectangle 38"/>
          <p:cNvSpPr/>
          <p:nvPr/>
        </p:nvSpPr>
        <p:spPr>
          <a:xfrm rot="16200000">
            <a:off x="364178" y="3460358"/>
            <a:ext cx="1728192" cy="369332"/>
          </a:xfrm>
          <a:prstGeom prst="rect">
            <a:avLst/>
          </a:prstGeom>
        </p:spPr>
        <p:txBody>
          <a:bodyPr wrap="square">
            <a:spAutoFit/>
          </a:bodyPr>
          <a:lstStyle/>
          <a:p>
            <a:r>
              <a:rPr lang="en-AU" dirty="0" smtClean="0"/>
              <a:t>Cross-section</a:t>
            </a:r>
            <a:endParaRPr lang="en-AU" dirty="0"/>
          </a:p>
        </p:txBody>
      </p:sp>
      <p:cxnSp>
        <p:nvCxnSpPr>
          <p:cNvPr id="518" name="Straight Arrow Connector 517"/>
          <p:cNvCxnSpPr/>
          <p:nvPr/>
        </p:nvCxnSpPr>
        <p:spPr>
          <a:xfrm>
            <a:off x="1403648" y="836712"/>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0" name="Straight Arrow Connector 519"/>
          <p:cNvCxnSpPr/>
          <p:nvPr/>
        </p:nvCxnSpPr>
        <p:spPr>
          <a:xfrm>
            <a:off x="899592" y="1772816"/>
            <a:ext cx="0" cy="12961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1" name="Rectangle 520"/>
          <p:cNvSpPr/>
          <p:nvPr/>
        </p:nvSpPr>
        <p:spPr>
          <a:xfrm rot="16200000">
            <a:off x="-437202" y="2380238"/>
            <a:ext cx="2160240" cy="369332"/>
          </a:xfrm>
          <a:prstGeom prst="rect">
            <a:avLst/>
          </a:prstGeom>
        </p:spPr>
        <p:txBody>
          <a:bodyPr wrap="square">
            <a:spAutoFit/>
          </a:bodyPr>
          <a:lstStyle/>
          <a:p>
            <a:r>
              <a:rPr lang="en-AU" dirty="0" smtClean="0"/>
              <a:t>Participant &lt;- Node</a:t>
            </a:r>
            <a:endParaRPr lang="en-AU" dirty="0"/>
          </a:p>
        </p:txBody>
      </p:sp>
      <p:sp>
        <p:nvSpPr>
          <p:cNvPr id="26" name="Rectangle 25"/>
          <p:cNvSpPr/>
          <p:nvPr/>
        </p:nvSpPr>
        <p:spPr>
          <a:xfrm>
            <a:off x="0" y="0"/>
            <a:ext cx="1187624" cy="646331"/>
          </a:xfrm>
          <a:prstGeom prst="rect">
            <a:avLst/>
          </a:prstGeom>
        </p:spPr>
        <p:txBody>
          <a:bodyPr wrap="square">
            <a:spAutoFit/>
          </a:bodyPr>
          <a:lstStyle/>
          <a:p>
            <a:pPr algn="ctr"/>
            <a:r>
              <a:rPr lang="en-AU" dirty="0" smtClean="0"/>
              <a:t>Core AIBL</a:t>
            </a:r>
          </a:p>
          <a:p>
            <a:pPr algn="ctr"/>
            <a:r>
              <a:rPr lang="en-AU" dirty="0" smtClean="0"/>
              <a:t>Cube </a:t>
            </a:r>
            <a:endParaRPr lang="en-AU" dirty="0"/>
          </a:p>
        </p:txBody>
      </p:sp>
      <p:sp>
        <p:nvSpPr>
          <p:cNvPr id="522" name="Cube 521"/>
          <p:cNvSpPr/>
          <p:nvPr/>
        </p:nvSpPr>
        <p:spPr>
          <a:xfrm>
            <a:off x="3491880" y="764704"/>
            <a:ext cx="93610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1,2</a:t>
            </a:r>
            <a:endParaRPr lang="en-AU" dirty="0">
              <a:solidFill>
                <a:schemeClr val="tx1"/>
              </a:solidFill>
            </a:endParaRPr>
          </a:p>
        </p:txBody>
      </p:sp>
      <p:sp>
        <p:nvSpPr>
          <p:cNvPr id="523" name="Cube 522"/>
          <p:cNvSpPr/>
          <p:nvPr/>
        </p:nvSpPr>
        <p:spPr>
          <a:xfrm rot="16200000">
            <a:off x="503548" y="3465004"/>
            <a:ext cx="93610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3,4</a:t>
            </a:r>
            <a:endParaRPr lang="en-AU" dirty="0">
              <a:solidFill>
                <a:schemeClr val="tx1"/>
              </a:solidFill>
            </a:endParaRPr>
          </a:p>
        </p:txBody>
      </p:sp>
      <p:sp>
        <p:nvSpPr>
          <p:cNvPr id="525" name="Cube 524"/>
          <p:cNvSpPr/>
          <p:nvPr/>
        </p:nvSpPr>
        <p:spPr>
          <a:xfrm>
            <a:off x="4139952" y="3356992"/>
            <a:ext cx="288032" cy="288032"/>
          </a:xfrm>
          <a:prstGeom prst="cube">
            <a:avLst/>
          </a:prstGeom>
          <a:solidFill>
            <a:schemeClr val="bg2">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A</a:t>
            </a:r>
            <a:endParaRPr lang="en-AU" dirty="0">
              <a:solidFill>
                <a:schemeClr val="tx1"/>
              </a:solidFill>
            </a:endParaRPr>
          </a:p>
        </p:txBody>
      </p:sp>
      <p:sp>
        <p:nvSpPr>
          <p:cNvPr id="526" name="Rectangle 525"/>
          <p:cNvSpPr/>
          <p:nvPr/>
        </p:nvSpPr>
        <p:spPr>
          <a:xfrm>
            <a:off x="3491880" y="1052736"/>
            <a:ext cx="1368152" cy="369332"/>
          </a:xfrm>
          <a:prstGeom prst="rect">
            <a:avLst/>
          </a:prstGeom>
        </p:spPr>
        <p:txBody>
          <a:bodyPr wrap="square">
            <a:spAutoFit/>
          </a:bodyPr>
          <a:lstStyle/>
          <a:p>
            <a:r>
              <a:rPr lang="en-AU" dirty="0" smtClean="0"/>
              <a:t>Time Series</a:t>
            </a:r>
            <a:endParaRPr lang="en-AU" dirty="0"/>
          </a:p>
        </p:txBody>
      </p:sp>
      <p:cxnSp>
        <p:nvCxnSpPr>
          <p:cNvPr id="529" name="Straight Arrow Connector 528"/>
          <p:cNvCxnSpPr/>
          <p:nvPr/>
        </p:nvCxnSpPr>
        <p:spPr>
          <a:xfrm>
            <a:off x="4283968" y="1340768"/>
            <a:ext cx="0" cy="1907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4" name="Straight Arrow Connector 533"/>
          <p:cNvCxnSpPr/>
          <p:nvPr/>
        </p:nvCxnSpPr>
        <p:spPr>
          <a:xfrm>
            <a:off x="1475656" y="3501008"/>
            <a:ext cx="23042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5" name="Straight Arrow Connector 534"/>
          <p:cNvCxnSpPr/>
          <p:nvPr/>
        </p:nvCxnSpPr>
        <p:spPr>
          <a:xfrm>
            <a:off x="1403648" y="836712"/>
            <a:ext cx="3672408"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255"/>
          <p:cNvGrpSpPr/>
          <p:nvPr/>
        </p:nvGrpSpPr>
        <p:grpSpPr>
          <a:xfrm>
            <a:off x="4860032" y="1412776"/>
            <a:ext cx="1224136" cy="1152128"/>
            <a:chOff x="5004048" y="1340768"/>
            <a:chExt cx="2448272" cy="2304256"/>
          </a:xfrm>
        </p:grpSpPr>
        <p:grpSp>
          <p:nvGrpSpPr>
            <p:cNvPr id="11" name="Group 94"/>
            <p:cNvGrpSpPr/>
            <p:nvPr/>
          </p:nvGrpSpPr>
          <p:grpSpPr>
            <a:xfrm>
              <a:off x="5508104" y="1340768"/>
              <a:ext cx="1440160" cy="1440160"/>
              <a:chOff x="1907704" y="2564904"/>
              <a:chExt cx="1440160" cy="1440160"/>
            </a:xfrm>
            <a:scene3d>
              <a:camera prst="isometricTopUp"/>
              <a:lightRig rig="threePt" dir="t"/>
            </a:scene3d>
          </p:grpSpPr>
          <p:sp>
            <p:nvSpPr>
              <p:cNvPr id="574" name="Rectangle 573"/>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5" name="Rectangle 574"/>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6" name="Rectangle 575"/>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7" name="Rectangle 576"/>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8" name="Rectangle 577"/>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9" name="Rectangle 578"/>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0" name="Rectangle 579"/>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1" name="Rectangle 580"/>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2" name="Rectangle 581"/>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3" name="Rectangle 582"/>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4" name="Rectangle 583"/>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5" name="Rectangle 584"/>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6" name="Rectangle 585"/>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7" name="Rectangle 586"/>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8" name="Rectangle 587"/>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9" name="Rectangle 588"/>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2" name="Group 111"/>
            <p:cNvGrpSpPr/>
            <p:nvPr/>
          </p:nvGrpSpPr>
          <p:grpSpPr>
            <a:xfrm>
              <a:off x="5004048" y="2204864"/>
              <a:ext cx="1440160" cy="1440160"/>
              <a:chOff x="1907704" y="2564904"/>
              <a:chExt cx="1440160" cy="1440160"/>
            </a:xfrm>
            <a:scene3d>
              <a:camera prst="isometricLeftDown"/>
              <a:lightRig rig="threePt" dir="t"/>
            </a:scene3d>
          </p:grpSpPr>
          <p:sp>
            <p:nvSpPr>
              <p:cNvPr id="558" name="Rectangle 557"/>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9" name="Rectangle 558"/>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0" name="Rectangle 559"/>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1" name="Rectangle 560"/>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2" name="Rectangle 561"/>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3" name="Rectangle 562"/>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4" name="Rectangle 563"/>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5" name="Rectangle 564"/>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6" name="Rectangle 565"/>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7" name="Rectangle 566"/>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8" name="Rectangle 567"/>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9" name="Rectangle 568"/>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0" name="Rectangle 569"/>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1" name="Rectangle 570"/>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2" name="Rectangle 571"/>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73" name="Rectangle 572"/>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3" name="Group 128"/>
            <p:cNvGrpSpPr/>
            <p:nvPr/>
          </p:nvGrpSpPr>
          <p:grpSpPr>
            <a:xfrm>
              <a:off x="6012160" y="2204864"/>
              <a:ext cx="1440160" cy="1440160"/>
              <a:chOff x="1907704" y="2564904"/>
              <a:chExt cx="1440160" cy="1440160"/>
            </a:xfrm>
            <a:scene3d>
              <a:camera prst="isometricRightUp"/>
              <a:lightRig rig="threePt" dir="t"/>
            </a:scene3d>
          </p:grpSpPr>
          <p:sp>
            <p:nvSpPr>
              <p:cNvPr id="542" name="Rectangle 54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3" name="Rectangle 54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4" name="Rectangle 543"/>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5" name="Rectangle 544"/>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6" name="Rectangle 54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7" name="Rectangle 54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8" name="Rectangle 547"/>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9" name="Rectangle 548"/>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0" name="Rectangle 54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1" name="Rectangle 55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2" name="Rectangle 55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3" name="Rectangle 55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4" name="Rectangle 55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5" name="Rectangle 55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6" name="Rectangle 55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57" name="Rectangle 55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sp>
        <p:nvSpPr>
          <p:cNvPr id="590" name="Rectangle 589"/>
          <p:cNvSpPr/>
          <p:nvPr/>
        </p:nvSpPr>
        <p:spPr>
          <a:xfrm>
            <a:off x="4355976" y="908720"/>
            <a:ext cx="2448272" cy="646331"/>
          </a:xfrm>
          <a:prstGeom prst="rect">
            <a:avLst/>
          </a:prstGeom>
        </p:spPr>
        <p:txBody>
          <a:bodyPr wrap="square">
            <a:spAutoFit/>
          </a:bodyPr>
          <a:lstStyle/>
          <a:p>
            <a:pPr algn="ctr"/>
            <a:r>
              <a:rPr lang="en-AU" dirty="0" smtClean="0"/>
              <a:t>Specialised </a:t>
            </a:r>
          </a:p>
          <a:p>
            <a:pPr algn="ctr"/>
            <a:r>
              <a:rPr lang="en-AU" dirty="0" smtClean="0"/>
              <a:t>Medication Cube</a:t>
            </a:r>
            <a:endParaRPr lang="en-AU" dirty="0"/>
          </a:p>
        </p:txBody>
      </p:sp>
      <p:cxnSp>
        <p:nvCxnSpPr>
          <p:cNvPr id="591" name="Straight Arrow Connector 590"/>
          <p:cNvCxnSpPr/>
          <p:nvPr/>
        </p:nvCxnSpPr>
        <p:spPr>
          <a:xfrm>
            <a:off x="1403648" y="836712"/>
            <a:ext cx="360040" cy="3600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255"/>
          <p:cNvGrpSpPr/>
          <p:nvPr/>
        </p:nvGrpSpPr>
        <p:grpSpPr>
          <a:xfrm>
            <a:off x="1691680" y="4293096"/>
            <a:ext cx="1224136" cy="1152128"/>
            <a:chOff x="5004048" y="1340768"/>
            <a:chExt cx="2448272" cy="2304256"/>
          </a:xfrm>
        </p:grpSpPr>
        <p:grpSp>
          <p:nvGrpSpPr>
            <p:cNvPr id="16" name="Group 94"/>
            <p:cNvGrpSpPr/>
            <p:nvPr/>
          </p:nvGrpSpPr>
          <p:grpSpPr>
            <a:xfrm>
              <a:off x="5508104" y="1340768"/>
              <a:ext cx="1440160" cy="1440160"/>
              <a:chOff x="1907704" y="2564904"/>
              <a:chExt cx="1440160" cy="1440160"/>
            </a:xfrm>
            <a:scene3d>
              <a:camera prst="isometricTopUp"/>
              <a:lightRig rig="threePt" dir="t"/>
            </a:scene3d>
          </p:grpSpPr>
          <p:sp>
            <p:nvSpPr>
              <p:cNvPr id="632" name="Rectangle 631"/>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3" name="Rectangle 632"/>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4" name="Rectangle 633"/>
              <p:cNvSpPr/>
              <p:nvPr/>
            </p:nvSpPr>
            <p:spPr>
              <a:xfrm>
                <a:off x="190770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5" name="Rectangle 634"/>
              <p:cNvSpPr/>
              <p:nvPr/>
            </p:nvSpPr>
            <p:spPr>
              <a:xfrm>
                <a:off x="226774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6" name="Rectangle 635"/>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7" name="Rectangle 636"/>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8" name="Rectangle 637"/>
              <p:cNvSpPr/>
              <p:nvPr/>
            </p:nvSpPr>
            <p:spPr>
              <a:xfrm>
                <a:off x="262778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9" name="Rectangle 638"/>
              <p:cNvSpPr/>
              <p:nvPr/>
            </p:nvSpPr>
            <p:spPr>
              <a:xfrm>
                <a:off x="2987824" y="292494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0" name="Rectangle 639"/>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1" name="Rectangle 640"/>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2" name="Rectangle 641"/>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3" name="Rectangle 642"/>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4" name="Rectangle 643"/>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5" name="Rectangle 644"/>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6" name="Rectangle 645"/>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7" name="Rectangle 646"/>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7" name="Group 111"/>
            <p:cNvGrpSpPr/>
            <p:nvPr/>
          </p:nvGrpSpPr>
          <p:grpSpPr>
            <a:xfrm>
              <a:off x="5004048" y="2204864"/>
              <a:ext cx="1440160" cy="1440160"/>
              <a:chOff x="1907704" y="2564904"/>
              <a:chExt cx="1440160" cy="1440160"/>
            </a:xfrm>
            <a:scene3d>
              <a:camera prst="isometricLeftDown"/>
              <a:lightRig rig="threePt" dir="t"/>
            </a:scene3d>
          </p:grpSpPr>
          <p:sp>
            <p:nvSpPr>
              <p:cNvPr id="616" name="Rectangle 615"/>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7" name="Rectangle 616"/>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8" name="Rectangle 617"/>
              <p:cNvSpPr/>
              <p:nvPr/>
            </p:nvSpPr>
            <p:spPr>
              <a:xfrm>
                <a:off x="190770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9" name="Rectangle 618"/>
              <p:cNvSpPr/>
              <p:nvPr/>
            </p:nvSpPr>
            <p:spPr>
              <a:xfrm>
                <a:off x="226774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0" name="Rectangle 619"/>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1" name="Rectangle 620"/>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2" name="Rectangle 621"/>
              <p:cNvSpPr/>
              <p:nvPr/>
            </p:nvSpPr>
            <p:spPr>
              <a:xfrm>
                <a:off x="2627784" y="2924944"/>
                <a:ext cx="360040" cy="36004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3" name="Rectangle 622"/>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4" name="Rectangle 623"/>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5" name="Rectangle 624"/>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6" name="Rectangle 625"/>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7" name="Rectangle 626"/>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8" name="Rectangle 627"/>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9" name="Rectangle 628"/>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0" name="Rectangle 629"/>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31" name="Rectangle 630"/>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8" name="Group 128"/>
            <p:cNvGrpSpPr/>
            <p:nvPr/>
          </p:nvGrpSpPr>
          <p:grpSpPr>
            <a:xfrm>
              <a:off x="6012160" y="2204864"/>
              <a:ext cx="1440160" cy="1440160"/>
              <a:chOff x="1907704" y="2564904"/>
              <a:chExt cx="1440160" cy="1440160"/>
            </a:xfrm>
            <a:scene3d>
              <a:camera prst="isometricRightUp"/>
              <a:lightRig rig="threePt" dir="t"/>
            </a:scene3d>
          </p:grpSpPr>
          <p:sp>
            <p:nvSpPr>
              <p:cNvPr id="600" name="Rectangle 599"/>
              <p:cNvSpPr/>
              <p:nvPr/>
            </p:nvSpPr>
            <p:spPr>
              <a:xfrm>
                <a:off x="190770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1" name="Rectangle 600"/>
              <p:cNvSpPr/>
              <p:nvPr/>
            </p:nvSpPr>
            <p:spPr>
              <a:xfrm>
                <a:off x="226774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2" name="Rectangle 601"/>
              <p:cNvSpPr/>
              <p:nvPr/>
            </p:nvSpPr>
            <p:spPr>
              <a:xfrm>
                <a:off x="190770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3" name="Rectangle 602"/>
              <p:cNvSpPr/>
              <p:nvPr/>
            </p:nvSpPr>
            <p:spPr>
              <a:xfrm>
                <a:off x="226774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4" name="Rectangle 603"/>
              <p:cNvSpPr/>
              <p:nvPr/>
            </p:nvSpPr>
            <p:spPr>
              <a:xfrm>
                <a:off x="262778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5" name="Rectangle 604"/>
              <p:cNvSpPr/>
              <p:nvPr/>
            </p:nvSpPr>
            <p:spPr>
              <a:xfrm>
                <a:off x="2987824" y="256490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6" name="Rectangle 605"/>
              <p:cNvSpPr/>
              <p:nvPr/>
            </p:nvSpPr>
            <p:spPr>
              <a:xfrm>
                <a:off x="262778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7" name="Rectangle 606"/>
              <p:cNvSpPr/>
              <p:nvPr/>
            </p:nvSpPr>
            <p:spPr>
              <a:xfrm>
                <a:off x="2987824" y="2924944"/>
                <a:ext cx="360040" cy="360040"/>
              </a:xfrm>
              <a:prstGeom prst="rect">
                <a:avLst/>
              </a:prstGeom>
              <a:solidFill>
                <a:schemeClr val="bg2">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8" name="Rectangle 607"/>
              <p:cNvSpPr/>
              <p:nvPr/>
            </p:nvSpPr>
            <p:spPr>
              <a:xfrm>
                <a:off x="190770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9" name="Rectangle 608"/>
              <p:cNvSpPr/>
              <p:nvPr/>
            </p:nvSpPr>
            <p:spPr>
              <a:xfrm>
                <a:off x="226774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0" name="Rectangle 609"/>
              <p:cNvSpPr/>
              <p:nvPr/>
            </p:nvSpPr>
            <p:spPr>
              <a:xfrm>
                <a:off x="190770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1" name="Rectangle 610"/>
              <p:cNvSpPr/>
              <p:nvPr/>
            </p:nvSpPr>
            <p:spPr>
              <a:xfrm>
                <a:off x="226774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2" name="Rectangle 611"/>
              <p:cNvSpPr/>
              <p:nvPr/>
            </p:nvSpPr>
            <p:spPr>
              <a:xfrm>
                <a:off x="262778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3" name="Rectangle 612"/>
              <p:cNvSpPr/>
              <p:nvPr/>
            </p:nvSpPr>
            <p:spPr>
              <a:xfrm>
                <a:off x="2987824" y="328498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4" name="Rectangle 613"/>
              <p:cNvSpPr/>
              <p:nvPr/>
            </p:nvSpPr>
            <p:spPr>
              <a:xfrm>
                <a:off x="262778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15" name="Rectangle 614"/>
              <p:cNvSpPr/>
              <p:nvPr/>
            </p:nvSpPr>
            <p:spPr>
              <a:xfrm>
                <a:off x="2987824" y="3645024"/>
                <a:ext cx="360040" cy="3600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sp>
        <p:nvSpPr>
          <p:cNvPr id="648" name="Rectangle 647"/>
          <p:cNvSpPr/>
          <p:nvPr/>
        </p:nvSpPr>
        <p:spPr>
          <a:xfrm>
            <a:off x="395536" y="4437112"/>
            <a:ext cx="1656184" cy="923330"/>
          </a:xfrm>
          <a:prstGeom prst="rect">
            <a:avLst/>
          </a:prstGeom>
        </p:spPr>
        <p:txBody>
          <a:bodyPr wrap="square">
            <a:spAutoFit/>
          </a:bodyPr>
          <a:lstStyle/>
          <a:p>
            <a:pPr algn="ctr"/>
            <a:r>
              <a:rPr lang="en-AU" dirty="0" smtClean="0"/>
              <a:t>Specialised Vital Signs</a:t>
            </a:r>
          </a:p>
          <a:p>
            <a:pPr algn="ctr"/>
            <a:r>
              <a:rPr lang="en-AU" dirty="0" smtClean="0"/>
              <a:t>Cube</a:t>
            </a:r>
            <a:endParaRPr lang="en-AU" dirty="0"/>
          </a:p>
        </p:txBody>
      </p:sp>
      <p:cxnSp>
        <p:nvCxnSpPr>
          <p:cNvPr id="649" name="Straight Arrow Connector 648"/>
          <p:cNvCxnSpPr/>
          <p:nvPr/>
        </p:nvCxnSpPr>
        <p:spPr>
          <a:xfrm>
            <a:off x="7740352" y="220486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0" name="Cube 649"/>
          <p:cNvSpPr/>
          <p:nvPr/>
        </p:nvSpPr>
        <p:spPr>
          <a:xfrm>
            <a:off x="8244408" y="2024844"/>
            <a:ext cx="648072"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7b</a:t>
            </a:r>
            <a:endParaRPr lang="en-AU" dirty="0">
              <a:solidFill>
                <a:schemeClr val="tx1"/>
              </a:solidFill>
            </a:endParaRPr>
          </a:p>
        </p:txBody>
      </p:sp>
      <p:sp>
        <p:nvSpPr>
          <p:cNvPr id="653" name="Rectangle 652"/>
          <p:cNvSpPr/>
          <p:nvPr/>
        </p:nvSpPr>
        <p:spPr>
          <a:xfrm>
            <a:off x="8172400" y="2348880"/>
            <a:ext cx="792088" cy="369332"/>
          </a:xfrm>
          <a:prstGeom prst="rect">
            <a:avLst/>
          </a:prstGeom>
        </p:spPr>
        <p:txBody>
          <a:bodyPr wrap="square">
            <a:spAutoFit/>
          </a:bodyPr>
          <a:lstStyle/>
          <a:p>
            <a:r>
              <a:rPr lang="en-AU" dirty="0" smtClean="0"/>
              <a:t>Slice</a:t>
            </a:r>
            <a:endParaRPr lang="en-AU" dirty="0"/>
          </a:p>
        </p:txBody>
      </p:sp>
      <p:sp>
        <p:nvSpPr>
          <p:cNvPr id="654" name="Rectangle 653"/>
          <p:cNvSpPr/>
          <p:nvPr/>
        </p:nvSpPr>
        <p:spPr>
          <a:xfrm>
            <a:off x="6228184" y="1412776"/>
            <a:ext cx="2915816" cy="646331"/>
          </a:xfrm>
          <a:prstGeom prst="rect">
            <a:avLst/>
          </a:prstGeom>
        </p:spPr>
        <p:txBody>
          <a:bodyPr wrap="square">
            <a:spAutoFit/>
          </a:bodyPr>
          <a:lstStyle/>
          <a:p>
            <a:r>
              <a:rPr lang="en-AU" dirty="0" smtClean="0"/>
              <a:t>Id-&gt; Phase -&gt; Variable -&gt;</a:t>
            </a:r>
            <a:r>
              <a:rPr lang="en-AU" dirty="0" smtClean="0">
                <a:solidFill>
                  <a:srgbClr val="FF0000"/>
                </a:solidFill>
              </a:rPr>
              <a:t> </a:t>
            </a:r>
            <a:r>
              <a:rPr lang="en-AU" dirty="0" smtClean="0"/>
              <a:t> (Date. Time)</a:t>
            </a:r>
            <a:endParaRPr lang="en-AU" dirty="0"/>
          </a:p>
        </p:txBody>
      </p:sp>
      <p:cxnSp>
        <p:nvCxnSpPr>
          <p:cNvPr id="655" name="Straight Arrow Connector 654"/>
          <p:cNvCxnSpPr/>
          <p:nvPr/>
        </p:nvCxnSpPr>
        <p:spPr>
          <a:xfrm>
            <a:off x="5796136" y="2708920"/>
            <a:ext cx="1080120" cy="144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6" name="Rectangle 655"/>
          <p:cNvSpPr/>
          <p:nvPr/>
        </p:nvSpPr>
        <p:spPr>
          <a:xfrm rot="2910687">
            <a:off x="5673643" y="2904890"/>
            <a:ext cx="2160240" cy="646331"/>
          </a:xfrm>
          <a:prstGeom prst="rect">
            <a:avLst/>
          </a:prstGeom>
        </p:spPr>
        <p:txBody>
          <a:bodyPr wrap="square">
            <a:spAutoFit/>
          </a:bodyPr>
          <a:lstStyle/>
          <a:p>
            <a:r>
              <a:rPr lang="en-AU" dirty="0" smtClean="0"/>
              <a:t>ATC DDD  levels </a:t>
            </a:r>
          </a:p>
          <a:p>
            <a:r>
              <a:rPr lang="en-AU" dirty="0" smtClean="0"/>
              <a:t>5 &lt;- 4 &lt;- 3 &lt;- 2 &lt;- 1</a:t>
            </a:r>
          </a:p>
        </p:txBody>
      </p:sp>
      <p:sp>
        <p:nvSpPr>
          <p:cNvPr id="657" name="Cube 656"/>
          <p:cNvSpPr/>
          <p:nvPr/>
        </p:nvSpPr>
        <p:spPr>
          <a:xfrm rot="2963736">
            <a:off x="7029040" y="4173459"/>
            <a:ext cx="57606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9</a:t>
            </a:r>
            <a:endParaRPr lang="en-AU" dirty="0">
              <a:solidFill>
                <a:schemeClr val="tx1"/>
              </a:solidFill>
            </a:endParaRPr>
          </a:p>
        </p:txBody>
      </p:sp>
      <p:sp>
        <p:nvSpPr>
          <p:cNvPr id="658" name="Cube 657"/>
          <p:cNvSpPr/>
          <p:nvPr/>
        </p:nvSpPr>
        <p:spPr>
          <a:xfrm>
            <a:off x="8460432" y="4653136"/>
            <a:ext cx="288032" cy="288032"/>
          </a:xfrm>
          <a:prstGeom prst="cube">
            <a:avLst/>
          </a:prstGeom>
          <a:solidFill>
            <a:schemeClr val="bg2">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C</a:t>
            </a:r>
            <a:endParaRPr lang="en-AU" dirty="0">
              <a:solidFill>
                <a:schemeClr val="tx1"/>
              </a:solidFill>
            </a:endParaRPr>
          </a:p>
        </p:txBody>
      </p:sp>
      <p:cxnSp>
        <p:nvCxnSpPr>
          <p:cNvPr id="659" name="Straight Arrow Connector 658"/>
          <p:cNvCxnSpPr/>
          <p:nvPr/>
        </p:nvCxnSpPr>
        <p:spPr>
          <a:xfrm>
            <a:off x="8604448" y="2708920"/>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0" name="Straight Arrow Connector 659"/>
          <p:cNvCxnSpPr/>
          <p:nvPr/>
        </p:nvCxnSpPr>
        <p:spPr>
          <a:xfrm>
            <a:off x="5652120" y="4797152"/>
            <a:ext cx="27363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2" name="Straight Arrow Connector 661"/>
          <p:cNvCxnSpPr/>
          <p:nvPr/>
        </p:nvCxnSpPr>
        <p:spPr>
          <a:xfrm>
            <a:off x="2843808" y="458112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3" name="Cube 662"/>
          <p:cNvSpPr/>
          <p:nvPr/>
        </p:nvSpPr>
        <p:spPr>
          <a:xfrm>
            <a:off x="4067944" y="4509120"/>
            <a:ext cx="57606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7a</a:t>
            </a:r>
            <a:endParaRPr lang="en-AU" dirty="0">
              <a:solidFill>
                <a:schemeClr val="tx1"/>
              </a:solidFill>
            </a:endParaRPr>
          </a:p>
        </p:txBody>
      </p:sp>
      <p:sp>
        <p:nvSpPr>
          <p:cNvPr id="665" name="Rectangle 664"/>
          <p:cNvSpPr/>
          <p:nvPr/>
        </p:nvSpPr>
        <p:spPr>
          <a:xfrm>
            <a:off x="2915816" y="4581128"/>
            <a:ext cx="1728192" cy="646331"/>
          </a:xfrm>
          <a:prstGeom prst="rect">
            <a:avLst/>
          </a:prstGeom>
        </p:spPr>
        <p:txBody>
          <a:bodyPr wrap="square">
            <a:spAutoFit/>
          </a:bodyPr>
          <a:lstStyle/>
          <a:p>
            <a:r>
              <a:rPr lang="en-AU" dirty="0" smtClean="0"/>
              <a:t>Id-&gt; Phase </a:t>
            </a:r>
          </a:p>
          <a:p>
            <a:r>
              <a:rPr lang="en-AU" dirty="0" smtClean="0"/>
              <a:t>-&gt; (Date. Time)</a:t>
            </a:r>
            <a:endParaRPr lang="en-AU" dirty="0"/>
          </a:p>
        </p:txBody>
      </p:sp>
      <p:cxnSp>
        <p:nvCxnSpPr>
          <p:cNvPr id="667" name="Straight Arrow Connector 666"/>
          <p:cNvCxnSpPr/>
          <p:nvPr/>
        </p:nvCxnSpPr>
        <p:spPr>
          <a:xfrm>
            <a:off x="4419600" y="4869160"/>
            <a:ext cx="8384" cy="51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9" name="Cube 668"/>
          <p:cNvSpPr/>
          <p:nvPr/>
        </p:nvSpPr>
        <p:spPr>
          <a:xfrm>
            <a:off x="4355976" y="5589240"/>
            <a:ext cx="288032" cy="288032"/>
          </a:xfrm>
          <a:prstGeom prst="cube">
            <a:avLst/>
          </a:prstGeom>
          <a:solidFill>
            <a:schemeClr val="bg2">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B</a:t>
            </a:r>
            <a:endParaRPr lang="en-AU" dirty="0">
              <a:solidFill>
                <a:schemeClr val="tx1"/>
              </a:solidFill>
            </a:endParaRPr>
          </a:p>
        </p:txBody>
      </p:sp>
      <p:sp>
        <p:nvSpPr>
          <p:cNvPr id="670" name="Rectangle 669"/>
          <p:cNvSpPr/>
          <p:nvPr/>
        </p:nvSpPr>
        <p:spPr>
          <a:xfrm>
            <a:off x="4716016" y="5589240"/>
            <a:ext cx="1656184" cy="369332"/>
          </a:xfrm>
          <a:prstGeom prst="rect">
            <a:avLst/>
          </a:prstGeom>
        </p:spPr>
        <p:txBody>
          <a:bodyPr wrap="square">
            <a:spAutoFit/>
          </a:bodyPr>
          <a:lstStyle/>
          <a:p>
            <a:r>
              <a:rPr lang="en-AU" dirty="0" smtClean="0"/>
              <a:t>Vital Sign obs.</a:t>
            </a:r>
            <a:endParaRPr lang="en-AU" dirty="0"/>
          </a:p>
        </p:txBody>
      </p:sp>
      <p:cxnSp>
        <p:nvCxnSpPr>
          <p:cNvPr id="672" name="Straight Arrow Connector 671"/>
          <p:cNvCxnSpPr/>
          <p:nvPr/>
        </p:nvCxnSpPr>
        <p:spPr>
          <a:xfrm>
            <a:off x="971601" y="5301208"/>
            <a:ext cx="0" cy="216024"/>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4" name="Straight Arrow Connector 673"/>
          <p:cNvCxnSpPr/>
          <p:nvPr/>
        </p:nvCxnSpPr>
        <p:spPr>
          <a:xfrm>
            <a:off x="1187624" y="5805264"/>
            <a:ext cx="3096344"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77" name="Cube 676"/>
          <p:cNvSpPr/>
          <p:nvPr/>
        </p:nvSpPr>
        <p:spPr>
          <a:xfrm rot="16200000">
            <a:off x="647565" y="5769260"/>
            <a:ext cx="576064" cy="216023"/>
          </a:xfrm>
          <a:prstGeom prst="cub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8a</a:t>
            </a:r>
            <a:endParaRPr lang="en-AU" dirty="0">
              <a:solidFill>
                <a:schemeClr val="tx1"/>
              </a:solidFill>
            </a:endParaRPr>
          </a:p>
        </p:txBody>
      </p:sp>
      <p:cxnSp>
        <p:nvCxnSpPr>
          <p:cNvPr id="681" name="Shape 680"/>
          <p:cNvCxnSpPr>
            <a:stCxn id="522" idx="5"/>
            <a:endCxn id="650" idx="0"/>
          </p:cNvCxnSpPr>
          <p:nvPr/>
        </p:nvCxnSpPr>
        <p:spPr>
          <a:xfrm>
            <a:off x="4427984" y="872716"/>
            <a:ext cx="4176464" cy="1152128"/>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2" name="Shape 681"/>
          <p:cNvCxnSpPr>
            <a:stCxn id="525" idx="5"/>
            <a:endCxn id="658" idx="1"/>
          </p:cNvCxnSpPr>
          <p:nvPr/>
        </p:nvCxnSpPr>
        <p:spPr>
          <a:xfrm>
            <a:off x="4427984" y="3465004"/>
            <a:ext cx="4140460" cy="1260140"/>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6" name="Shape 685"/>
          <p:cNvCxnSpPr>
            <a:stCxn id="525" idx="4"/>
            <a:endCxn id="669" idx="5"/>
          </p:cNvCxnSpPr>
          <p:nvPr/>
        </p:nvCxnSpPr>
        <p:spPr>
          <a:xfrm>
            <a:off x="4355976" y="3537012"/>
            <a:ext cx="288032" cy="2160240"/>
          </a:xfrm>
          <a:prstGeom prst="curvedConnector3">
            <a:avLst>
              <a:gd name="adj1" fmla="val 179366"/>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90" name="Shape 689"/>
          <p:cNvCxnSpPr>
            <a:stCxn id="522" idx="5"/>
            <a:endCxn id="663" idx="5"/>
          </p:cNvCxnSpPr>
          <p:nvPr/>
        </p:nvCxnSpPr>
        <p:spPr>
          <a:xfrm>
            <a:off x="4427984" y="872716"/>
            <a:ext cx="216024" cy="3744416"/>
          </a:xfrm>
          <a:prstGeom prst="curvedConnector3">
            <a:avLst>
              <a:gd name="adj1" fmla="val 20582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7" name="Shape 685"/>
          <p:cNvCxnSpPr>
            <a:stCxn id="523" idx="4"/>
            <a:endCxn id="700" idx="3"/>
          </p:cNvCxnSpPr>
          <p:nvPr/>
        </p:nvCxnSpPr>
        <p:spPr>
          <a:xfrm rot="5400000" flipH="1" flipV="1">
            <a:off x="3635896" y="-315416"/>
            <a:ext cx="900100" cy="6156684"/>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0" name="Cube 699"/>
          <p:cNvSpPr/>
          <p:nvPr/>
        </p:nvSpPr>
        <p:spPr>
          <a:xfrm>
            <a:off x="6732240" y="2024844"/>
            <a:ext cx="93610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7b</a:t>
            </a:r>
            <a:endParaRPr lang="en-AU" dirty="0">
              <a:solidFill>
                <a:schemeClr val="tx1"/>
              </a:solidFill>
            </a:endParaRPr>
          </a:p>
        </p:txBody>
      </p:sp>
      <p:cxnSp>
        <p:nvCxnSpPr>
          <p:cNvPr id="703" name="Straight Arrow Connector 702"/>
          <p:cNvCxnSpPr/>
          <p:nvPr/>
        </p:nvCxnSpPr>
        <p:spPr>
          <a:xfrm>
            <a:off x="6156176" y="213285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2" name="Title 1"/>
          <p:cNvSpPr txBox="1">
            <a:spLocks/>
          </p:cNvSpPr>
          <p:nvPr/>
        </p:nvSpPr>
        <p:spPr>
          <a:xfrm>
            <a:off x="4049217" y="0"/>
            <a:ext cx="5094783" cy="852487"/>
          </a:xfrm>
          <a:prstGeom prst="rect">
            <a:avLst/>
          </a:prstGeom>
        </p:spPr>
        <p:txBody>
          <a:bodyPr vert="horz" lIns="0" tIns="0" rIns="0" bIns="0" rtlCol="0" anchor="t" anchorCtr="0">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3600" b="1" i="0" u="none" strike="noStrike" kern="1200" cap="none" spc="0" normalizeH="0" baseline="0" noProof="0" dirty="0" smtClean="0">
                <a:ln>
                  <a:noFill/>
                </a:ln>
                <a:solidFill>
                  <a:schemeClr val="accent2"/>
                </a:solidFill>
                <a:effectLst/>
                <a:uLnTx/>
                <a:uFillTx/>
                <a:latin typeface="+mj-lt"/>
                <a:ea typeface="+mj-ea"/>
                <a:cs typeface="+mj-cs"/>
              </a:rPr>
              <a:t>Solution:</a:t>
            </a:r>
            <a:r>
              <a:rPr kumimoji="0" lang="en-AU" sz="3600" b="1" i="0" u="none" strike="noStrike" kern="1200" cap="none" spc="0" normalizeH="0" noProof="0" dirty="0" smtClean="0">
                <a:ln>
                  <a:noFill/>
                </a:ln>
                <a:solidFill>
                  <a:schemeClr val="accent2"/>
                </a:solidFill>
                <a:effectLst/>
                <a:uLnTx/>
                <a:uFillTx/>
                <a:latin typeface="+mj-lt"/>
                <a:ea typeface="+mj-ea"/>
                <a:cs typeface="+mj-cs"/>
              </a:rPr>
              <a:t> </a:t>
            </a:r>
            <a:r>
              <a:rPr lang="en-AU" sz="3600" b="1" dirty="0" smtClean="0">
                <a:solidFill>
                  <a:schemeClr val="accent2"/>
                </a:solidFill>
                <a:latin typeface="+mj-lt"/>
                <a:ea typeface="+mj-ea"/>
                <a:cs typeface="+mj-cs"/>
              </a:rPr>
              <a:t>N</a:t>
            </a:r>
            <a:r>
              <a:rPr lang="en-AU" sz="3600" b="1" baseline="0" dirty="0" smtClean="0">
                <a:solidFill>
                  <a:schemeClr val="accent2"/>
                </a:solidFill>
                <a:latin typeface="+mj-lt"/>
                <a:ea typeface="+mj-ea"/>
                <a:cs typeface="+mj-cs"/>
              </a:rPr>
              <a:t>ested</a:t>
            </a:r>
            <a:r>
              <a:rPr lang="en-AU" sz="3600" b="1" dirty="0" smtClean="0">
                <a:solidFill>
                  <a:schemeClr val="accent2"/>
                </a:solidFill>
                <a:latin typeface="+mj-lt"/>
                <a:ea typeface="+mj-ea"/>
                <a:cs typeface="+mj-cs"/>
              </a:rPr>
              <a:t> data cubes</a:t>
            </a:r>
            <a:endParaRPr kumimoji="0" lang="en-AU" sz="3600" b="1" i="0" u="none" strike="noStrike" kern="1200" cap="none" spc="0" normalizeH="0" baseline="0" noProof="0" dirty="0">
              <a:ln>
                <a:noFill/>
              </a:ln>
              <a:solidFill>
                <a:schemeClr val="accent2"/>
              </a:solidFill>
              <a:effectLst/>
              <a:uLnTx/>
              <a:uFillTx/>
              <a:latin typeface="+mj-lt"/>
              <a:ea typeface="+mj-ea"/>
              <a:cs typeface="+mj-cs"/>
            </a:endParaRPr>
          </a:p>
        </p:txBody>
      </p:sp>
      <p:sp>
        <p:nvSpPr>
          <p:cNvPr id="207" name="Cube 206"/>
          <p:cNvSpPr/>
          <p:nvPr/>
        </p:nvSpPr>
        <p:spPr>
          <a:xfrm rot="16200000">
            <a:off x="5184068" y="4617132"/>
            <a:ext cx="576064" cy="216023"/>
          </a:xfrm>
          <a:prstGeom prst="cub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8b</a:t>
            </a:r>
            <a:endParaRPr lang="en-AU" dirty="0">
              <a:solidFill>
                <a:schemeClr val="tx1"/>
              </a:solidFill>
            </a:endParaRPr>
          </a:p>
        </p:txBody>
      </p:sp>
      <p:cxnSp>
        <p:nvCxnSpPr>
          <p:cNvPr id="211" name="Elbow Connector 210"/>
          <p:cNvCxnSpPr>
            <a:stCxn id="523" idx="2"/>
            <a:endCxn id="207" idx="5"/>
          </p:cNvCxnSpPr>
          <p:nvPr/>
        </p:nvCxnSpPr>
        <p:spPr>
          <a:xfrm rot="16200000" flipH="1">
            <a:off x="3046331" y="2038345"/>
            <a:ext cx="360040" cy="44374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7668344" y="4581128"/>
            <a:ext cx="648072"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6" name="Cube 215"/>
          <p:cNvSpPr/>
          <p:nvPr/>
        </p:nvSpPr>
        <p:spPr>
          <a:xfrm rot="2963736">
            <a:off x="1844464" y="1653179"/>
            <a:ext cx="57606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5</a:t>
            </a:r>
            <a:endParaRPr lang="en-AU" dirty="0">
              <a:solidFill>
                <a:schemeClr val="tx1"/>
              </a:solidFill>
            </a:endParaRPr>
          </a:p>
        </p:txBody>
      </p:sp>
      <p:sp>
        <p:nvSpPr>
          <p:cNvPr id="217" name="Cube 216"/>
          <p:cNvSpPr/>
          <p:nvPr/>
        </p:nvSpPr>
        <p:spPr>
          <a:xfrm rot="2963736">
            <a:off x="1988482" y="2229241"/>
            <a:ext cx="576064" cy="288032"/>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6</a:t>
            </a:r>
            <a:endParaRPr lang="en-AU" dirty="0">
              <a:solidFill>
                <a:schemeClr val="tx1"/>
              </a:solidFill>
            </a:endParaRPr>
          </a:p>
        </p:txBody>
      </p:sp>
      <p:cxnSp>
        <p:nvCxnSpPr>
          <p:cNvPr id="218" name="Straight Arrow Connector 217"/>
          <p:cNvCxnSpPr/>
          <p:nvPr/>
        </p:nvCxnSpPr>
        <p:spPr>
          <a:xfrm>
            <a:off x="2483768" y="2636912"/>
            <a:ext cx="1656184"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1259632" y="1556792"/>
            <a:ext cx="5760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a:off x="2483768" y="1988840"/>
            <a:ext cx="4392488" cy="2304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29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Is this a Semantic Stats problem?</a:t>
            </a:r>
            <a:br>
              <a:rPr lang="en-AU" dirty="0" smtClean="0"/>
            </a:br>
            <a:r>
              <a:rPr lang="en-AU" sz="2200" b="0" dirty="0" smtClean="0"/>
              <a:t>Problem – </a:t>
            </a:r>
            <a:r>
              <a:rPr lang="en-AU" sz="2200" dirty="0" smtClean="0"/>
              <a:t>Solution</a:t>
            </a:r>
            <a:r>
              <a:rPr lang="en-AU" sz="2200" b="0" dirty="0" smtClean="0"/>
              <a:t> – Remaining challenges</a:t>
            </a:r>
            <a:endParaRPr lang="en-AU" b="0" dirty="0"/>
          </a:p>
        </p:txBody>
      </p:sp>
      <p:sp>
        <p:nvSpPr>
          <p:cNvPr id="3" name="Content Placeholder 2"/>
          <p:cNvSpPr>
            <a:spLocks noGrp="1"/>
          </p:cNvSpPr>
          <p:nvPr>
            <p:ph idx="1"/>
          </p:nvPr>
        </p:nvSpPr>
        <p:spPr/>
        <p:txBody>
          <a:bodyPr>
            <a:normAutofit/>
          </a:bodyPr>
          <a:lstStyle/>
          <a:p>
            <a:r>
              <a:rPr lang="en-AU" sz="3200" dirty="0" smtClean="0"/>
              <a:t>Solution: </a:t>
            </a:r>
            <a:r>
              <a:rPr lang="en-AU" sz="2800" dirty="0" smtClean="0"/>
              <a:t>Nested Data Cubes </a:t>
            </a:r>
            <a:r>
              <a:rPr lang="en-AU" sz="2800" b="1" dirty="0" smtClean="0"/>
              <a:t>based on RDF Data Cube vocabulary</a:t>
            </a:r>
          </a:p>
          <a:p>
            <a:pPr lvl="2"/>
            <a:r>
              <a:rPr lang="en-AU" sz="2800" dirty="0" smtClean="0"/>
              <a:t>Maximum compatibility required to be able to reuse tooling developed according to W3C specification </a:t>
            </a:r>
          </a:p>
          <a:p>
            <a:pPr lvl="2"/>
            <a:r>
              <a:rPr lang="en-AU" sz="2800" dirty="0" smtClean="0"/>
              <a:t>Plus URI scheme</a:t>
            </a:r>
          </a:p>
          <a:p>
            <a:pPr lvl="2"/>
            <a:endParaRPr lang="en-AU" sz="2200" dirty="0"/>
          </a:p>
          <a:p>
            <a:endParaRPr lang="en-AU" sz="2600" dirty="0" smtClean="0"/>
          </a:p>
          <a:p>
            <a:endParaRPr lang="en-AU" sz="26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18</a:t>
            </a:fld>
            <a:r>
              <a:rPr lang="en-AU" smtClean="0"/>
              <a:t>  |</a:t>
            </a:r>
            <a:endParaRPr lang="en-AU" dirty="0"/>
          </a:p>
        </p:txBody>
      </p:sp>
    </p:spTree>
    <p:extLst>
      <p:ext uri="{BB962C8B-B14F-4D97-AF65-F5344CB8AC3E}">
        <p14:creationId xmlns:p14="http://schemas.microsoft.com/office/powerpoint/2010/main" val="2837046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Nested Data Cubes with QB</a:t>
            </a:r>
            <a:endParaRPr lang="en-AU" dirty="0"/>
          </a:p>
        </p:txBody>
      </p:sp>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19</a:t>
            </a:fld>
            <a:r>
              <a:rPr lang="en-AU" smtClean="0"/>
              <a:t>  |</a:t>
            </a:r>
            <a:endParaRPr lang="en-AU" dirty="0"/>
          </a:p>
        </p:txBody>
      </p:sp>
      <p:grpSp>
        <p:nvGrpSpPr>
          <p:cNvPr id="6" name="Group 5"/>
          <p:cNvGrpSpPr/>
          <p:nvPr/>
        </p:nvGrpSpPr>
        <p:grpSpPr>
          <a:xfrm>
            <a:off x="107505" y="1240460"/>
            <a:ext cx="9145015" cy="4377080"/>
            <a:chOff x="105295" y="75178"/>
            <a:chExt cx="9145015" cy="4377080"/>
          </a:xfrm>
        </p:grpSpPr>
        <p:sp>
          <p:nvSpPr>
            <p:cNvPr id="8" name="Rectángulo redondeado 58"/>
            <p:cNvSpPr/>
            <p:nvPr/>
          </p:nvSpPr>
          <p:spPr>
            <a:xfrm>
              <a:off x="5499614" y="2444313"/>
              <a:ext cx="1952706" cy="408623"/>
            </a:xfrm>
            <a:prstGeom prst="roundRect">
              <a:avLst/>
            </a:prstGeom>
            <a:noFill/>
            <a:ln>
              <a:solidFill>
                <a:srgbClr val="00B050"/>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r" fontAlgn="auto">
                <a:spcBef>
                  <a:spcPts val="0"/>
                </a:spcBef>
                <a:spcAft>
                  <a:spcPts val="0"/>
                </a:spcAft>
                <a:defRPr/>
              </a:pPr>
              <a:r>
                <a:rPr lang="en-GB" dirty="0" err="1" smtClean="0">
                  <a:cs typeface="Arial"/>
                </a:rPr>
                <a:t>ObservationGroup</a:t>
              </a:r>
              <a:endParaRPr lang="en-GB" dirty="0">
                <a:cs typeface="Arial"/>
              </a:endParaRPr>
            </a:p>
          </p:txBody>
        </p:sp>
        <p:sp>
          <p:nvSpPr>
            <p:cNvPr id="9" name="Cube 8"/>
            <p:cNvSpPr/>
            <p:nvPr/>
          </p:nvSpPr>
          <p:spPr>
            <a:xfrm>
              <a:off x="2123728" y="1009159"/>
              <a:ext cx="1008112" cy="331609"/>
            </a:xfrm>
            <a:prstGeom prst="cub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Dated</a:t>
              </a:r>
              <a:endParaRPr lang="en-AU" dirty="0">
                <a:solidFill>
                  <a:schemeClr val="tx1"/>
                </a:solidFill>
              </a:endParaRPr>
            </a:p>
          </p:txBody>
        </p:sp>
        <p:cxnSp>
          <p:nvCxnSpPr>
            <p:cNvPr id="10" name="Straight Arrow Connector 9"/>
            <p:cNvCxnSpPr>
              <a:stCxn id="14" idx="5"/>
              <a:endCxn id="32" idx="1"/>
            </p:cNvCxnSpPr>
            <p:nvPr/>
          </p:nvCxnSpPr>
          <p:spPr>
            <a:xfrm>
              <a:off x="4644008" y="3628349"/>
              <a:ext cx="3061595" cy="40858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5"/>
              <a:endCxn id="52" idx="1"/>
            </p:cNvCxnSpPr>
            <p:nvPr/>
          </p:nvCxnSpPr>
          <p:spPr>
            <a:xfrm>
              <a:off x="3131840" y="1133512"/>
              <a:ext cx="3888432" cy="33956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5" idx="5"/>
              <a:endCxn id="32" idx="1"/>
            </p:cNvCxnSpPr>
            <p:nvPr/>
          </p:nvCxnSpPr>
          <p:spPr>
            <a:xfrm flipV="1">
              <a:off x="4788025" y="4036929"/>
              <a:ext cx="2917578" cy="208073"/>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2" idx="3"/>
              <a:endCxn id="23" idx="0"/>
            </p:cNvCxnSpPr>
            <p:nvPr/>
          </p:nvCxnSpPr>
          <p:spPr>
            <a:xfrm>
              <a:off x="519341" y="1369199"/>
              <a:ext cx="686286" cy="1815346"/>
            </a:xfrm>
            <a:prstGeom prst="straightConnector1">
              <a:avLst/>
            </a:prstGeom>
            <a:ln>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Cube 13"/>
            <p:cNvSpPr/>
            <p:nvPr/>
          </p:nvSpPr>
          <p:spPr>
            <a:xfrm>
              <a:off x="3100317" y="3505788"/>
              <a:ext cx="1543691" cy="326829"/>
            </a:xfrm>
            <a:prstGeom prst="cube">
              <a:avLst/>
            </a:prstGeom>
            <a:noFill/>
            <a:ln>
              <a:solidFill>
                <a:srgbClr val="ED5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Sub-theme</a:t>
              </a:r>
              <a:endParaRPr lang="en-AU" dirty="0">
                <a:solidFill>
                  <a:schemeClr val="tx1"/>
                </a:solidFill>
              </a:endParaRPr>
            </a:p>
          </p:txBody>
        </p:sp>
        <p:sp>
          <p:nvSpPr>
            <p:cNvPr id="15" name="Cube 14"/>
            <p:cNvSpPr/>
            <p:nvPr/>
          </p:nvSpPr>
          <p:spPr>
            <a:xfrm>
              <a:off x="3203848" y="4120649"/>
              <a:ext cx="1584177" cy="331609"/>
            </a:xfrm>
            <a:prstGeom prst="cub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Sub-Theme</a:t>
              </a:r>
              <a:endParaRPr lang="en-AU" dirty="0">
                <a:solidFill>
                  <a:schemeClr val="tx1"/>
                </a:solidFill>
              </a:endParaRPr>
            </a:p>
          </p:txBody>
        </p:sp>
        <p:sp>
          <p:nvSpPr>
            <p:cNvPr id="16" name="Cube 15"/>
            <p:cNvSpPr/>
            <p:nvPr/>
          </p:nvSpPr>
          <p:spPr>
            <a:xfrm>
              <a:off x="2172216" y="649119"/>
              <a:ext cx="936104" cy="331609"/>
            </a:xfrm>
            <a:prstGeom prst="cub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Phase</a:t>
              </a:r>
              <a:endParaRPr lang="en-AU" dirty="0">
                <a:solidFill>
                  <a:schemeClr val="tx1"/>
                </a:solidFill>
              </a:endParaRPr>
            </a:p>
          </p:txBody>
        </p:sp>
        <p:cxnSp>
          <p:nvCxnSpPr>
            <p:cNvPr id="17" name="Straight Arrow Connector 16"/>
            <p:cNvCxnSpPr>
              <a:stCxn id="21" idx="5"/>
              <a:endCxn id="52" idx="1"/>
            </p:cNvCxnSpPr>
            <p:nvPr/>
          </p:nvCxnSpPr>
          <p:spPr>
            <a:xfrm flipV="1">
              <a:off x="3203848" y="1473072"/>
              <a:ext cx="3816424" cy="38052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Cube 17"/>
            <p:cNvSpPr/>
            <p:nvPr/>
          </p:nvSpPr>
          <p:spPr>
            <a:xfrm>
              <a:off x="2123728" y="2348880"/>
              <a:ext cx="1345340" cy="331609"/>
            </a:xfrm>
            <a:prstGeom prst="cub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Sub-theme</a:t>
              </a:r>
              <a:endParaRPr lang="en-AU" dirty="0">
                <a:solidFill>
                  <a:schemeClr val="tx1"/>
                </a:solidFill>
              </a:endParaRPr>
            </a:p>
          </p:txBody>
        </p:sp>
        <p:cxnSp>
          <p:nvCxnSpPr>
            <p:cNvPr id="19" name="Straight Arrow Connector 18"/>
            <p:cNvCxnSpPr>
              <a:stCxn id="18" idx="5"/>
              <a:endCxn id="52" idx="1"/>
            </p:cNvCxnSpPr>
            <p:nvPr/>
          </p:nvCxnSpPr>
          <p:spPr>
            <a:xfrm flipV="1">
              <a:off x="3469068" y="1473072"/>
              <a:ext cx="3551204" cy="1000161"/>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36096" y="836712"/>
              <a:ext cx="223003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qb:observation</a:t>
              </a:r>
              <a:endParaRPr lang="en-AU" dirty="0"/>
            </a:p>
          </p:txBody>
        </p:sp>
        <p:sp>
          <p:nvSpPr>
            <p:cNvPr id="21" name="Cube 20"/>
            <p:cNvSpPr/>
            <p:nvPr/>
          </p:nvSpPr>
          <p:spPr>
            <a:xfrm>
              <a:off x="2155748" y="1729239"/>
              <a:ext cx="1048100" cy="331609"/>
            </a:xfrm>
            <a:prstGeom prst="cub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Subject</a:t>
              </a:r>
              <a:endParaRPr lang="en-AU" dirty="0">
                <a:solidFill>
                  <a:schemeClr val="tx1"/>
                </a:solidFill>
              </a:endParaRPr>
            </a:p>
          </p:txBody>
        </p:sp>
        <p:sp>
          <p:nvSpPr>
            <p:cNvPr id="22" name="Cube 21"/>
            <p:cNvSpPr/>
            <p:nvPr/>
          </p:nvSpPr>
          <p:spPr>
            <a:xfrm>
              <a:off x="105295" y="361087"/>
              <a:ext cx="1080119" cy="1008112"/>
            </a:xfrm>
            <a:prstGeom prst="cub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Main</a:t>
              </a:r>
              <a:endParaRPr lang="en-AU" dirty="0">
                <a:solidFill>
                  <a:schemeClr val="tx1"/>
                </a:solidFill>
              </a:endParaRPr>
            </a:p>
          </p:txBody>
        </p:sp>
        <p:sp>
          <p:nvSpPr>
            <p:cNvPr id="23" name="Cube 22"/>
            <p:cNvSpPr/>
            <p:nvPr/>
          </p:nvSpPr>
          <p:spPr>
            <a:xfrm>
              <a:off x="539553" y="3184545"/>
              <a:ext cx="1080119" cy="1008112"/>
            </a:xfrm>
            <a:prstGeom prst="cub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dirty="0" smtClean="0">
                  <a:solidFill>
                    <a:schemeClr val="tx1"/>
                  </a:solidFill>
                </a:rPr>
                <a:t>Specialised</a:t>
              </a:r>
              <a:endParaRPr lang="en-AU" dirty="0">
                <a:solidFill>
                  <a:schemeClr val="tx1"/>
                </a:solidFill>
              </a:endParaRPr>
            </a:p>
          </p:txBody>
        </p:sp>
        <p:sp>
          <p:nvSpPr>
            <p:cNvPr id="24" name="Rectangle 23"/>
            <p:cNvSpPr/>
            <p:nvPr/>
          </p:nvSpPr>
          <p:spPr>
            <a:xfrm>
              <a:off x="1835696" y="361087"/>
              <a:ext cx="815608"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b="1" dirty="0" smtClean="0"/>
                <a:t>SERIES</a:t>
              </a:r>
              <a:endParaRPr lang="en-AU" b="1" dirty="0"/>
            </a:p>
          </p:txBody>
        </p:sp>
        <p:sp>
          <p:nvSpPr>
            <p:cNvPr id="25" name="Rectangle 24"/>
            <p:cNvSpPr/>
            <p:nvPr/>
          </p:nvSpPr>
          <p:spPr>
            <a:xfrm>
              <a:off x="1723700" y="1412776"/>
              <a:ext cx="111697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b="1" dirty="0" smtClean="0"/>
                <a:t>SECTIONS</a:t>
              </a:r>
              <a:endParaRPr lang="en-AU" b="1" dirty="0"/>
            </a:p>
          </p:txBody>
        </p:sp>
        <p:sp>
          <p:nvSpPr>
            <p:cNvPr id="26" name="Rectangle 25"/>
            <p:cNvSpPr/>
            <p:nvPr/>
          </p:nvSpPr>
          <p:spPr>
            <a:xfrm>
              <a:off x="1763688" y="2060848"/>
              <a:ext cx="79316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b="1" dirty="0" smtClean="0"/>
                <a:t>SLICES</a:t>
              </a:r>
              <a:endParaRPr lang="en-AU" b="1" dirty="0"/>
            </a:p>
          </p:txBody>
        </p:sp>
        <p:sp>
          <p:nvSpPr>
            <p:cNvPr id="27" name="Rectangle 26"/>
            <p:cNvSpPr/>
            <p:nvPr/>
          </p:nvSpPr>
          <p:spPr>
            <a:xfrm>
              <a:off x="2668268" y="3184545"/>
              <a:ext cx="815608"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b="1" dirty="0" smtClean="0"/>
                <a:t>SERIES</a:t>
              </a:r>
              <a:endParaRPr lang="en-AU" b="1" dirty="0"/>
            </a:p>
          </p:txBody>
        </p:sp>
        <p:sp>
          <p:nvSpPr>
            <p:cNvPr id="28" name="Rectangle 27"/>
            <p:cNvSpPr/>
            <p:nvPr/>
          </p:nvSpPr>
          <p:spPr>
            <a:xfrm>
              <a:off x="2771800" y="3832617"/>
              <a:ext cx="111697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b="1" dirty="0" smtClean="0"/>
                <a:t>SECTIONS</a:t>
              </a:r>
              <a:endParaRPr lang="en-AU" b="1" dirty="0"/>
            </a:p>
          </p:txBody>
        </p:sp>
        <p:cxnSp>
          <p:nvCxnSpPr>
            <p:cNvPr id="29" name="Straight Arrow Connector 28"/>
            <p:cNvCxnSpPr>
              <a:stCxn id="16" idx="5"/>
              <a:endCxn id="52" idx="1"/>
            </p:cNvCxnSpPr>
            <p:nvPr/>
          </p:nvCxnSpPr>
          <p:spPr>
            <a:xfrm>
              <a:off x="3108320" y="773472"/>
              <a:ext cx="3911952" cy="69960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0" name="Rectángulo redondeado 58"/>
            <p:cNvSpPr/>
            <p:nvPr/>
          </p:nvSpPr>
          <p:spPr>
            <a:xfrm>
              <a:off x="5436096" y="2372305"/>
              <a:ext cx="1952706" cy="408623"/>
            </a:xfrm>
            <a:prstGeom prst="roundRect">
              <a:avLst/>
            </a:prstGeom>
            <a:solidFill>
              <a:schemeClr val="accent3">
                <a:lumMod val="40000"/>
                <a:lumOff val="6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r" fontAlgn="auto">
                <a:spcBef>
                  <a:spcPts val="0"/>
                </a:spcBef>
                <a:spcAft>
                  <a:spcPts val="0"/>
                </a:spcAft>
                <a:defRPr/>
              </a:pPr>
              <a:r>
                <a:rPr lang="en-GB" dirty="0" err="1" smtClean="0">
                  <a:cs typeface="Arial"/>
                </a:rPr>
                <a:t>ObservationGroup</a:t>
              </a:r>
              <a:endParaRPr lang="en-GB" dirty="0">
                <a:cs typeface="Arial"/>
              </a:endParaRPr>
            </a:p>
          </p:txBody>
        </p:sp>
        <p:sp>
          <p:nvSpPr>
            <p:cNvPr id="31" name="Rectángulo redondeado 58"/>
            <p:cNvSpPr/>
            <p:nvPr/>
          </p:nvSpPr>
          <p:spPr>
            <a:xfrm>
              <a:off x="7777611" y="3904625"/>
              <a:ext cx="1366389" cy="408623"/>
            </a:xfrm>
            <a:prstGeom prst="roundRect">
              <a:avLst/>
            </a:prstGeom>
            <a:no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r" fontAlgn="auto">
                <a:spcBef>
                  <a:spcPts val="0"/>
                </a:spcBef>
                <a:spcAft>
                  <a:spcPts val="0"/>
                </a:spcAft>
                <a:defRPr/>
              </a:pPr>
              <a:r>
                <a:rPr lang="en-GB" dirty="0" smtClean="0">
                  <a:cs typeface="Arial"/>
                </a:rPr>
                <a:t>Observation</a:t>
              </a:r>
              <a:endParaRPr lang="en-GB" dirty="0">
                <a:cs typeface="Arial"/>
              </a:endParaRPr>
            </a:p>
          </p:txBody>
        </p:sp>
        <p:sp>
          <p:nvSpPr>
            <p:cNvPr id="32" name="Rectángulo redondeado 58"/>
            <p:cNvSpPr/>
            <p:nvPr/>
          </p:nvSpPr>
          <p:spPr>
            <a:xfrm>
              <a:off x="7705603" y="3832617"/>
              <a:ext cx="1366389" cy="408623"/>
            </a:xfrm>
            <a:prstGeom prst="roundRect">
              <a:avLst/>
            </a:prstGeom>
            <a:solidFill>
              <a:schemeClr val="accent1">
                <a:lumMod val="40000"/>
                <a:lumOff val="60000"/>
              </a:schemeClr>
            </a:solidFill>
            <a:ln>
              <a:solidFill>
                <a:schemeClr val="tx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r" fontAlgn="auto">
                <a:spcBef>
                  <a:spcPts val="0"/>
                </a:spcBef>
                <a:spcAft>
                  <a:spcPts val="0"/>
                </a:spcAft>
                <a:defRPr/>
              </a:pPr>
              <a:r>
                <a:rPr lang="en-GB" dirty="0" smtClean="0">
                  <a:cs typeface="Arial"/>
                </a:rPr>
                <a:t>Observation</a:t>
              </a:r>
              <a:endParaRPr lang="en-GB" dirty="0">
                <a:cs typeface="Arial"/>
              </a:endParaRPr>
            </a:p>
          </p:txBody>
        </p:sp>
        <p:cxnSp>
          <p:nvCxnSpPr>
            <p:cNvPr id="33" name="Curved Connector 32"/>
            <p:cNvCxnSpPr>
              <a:stCxn id="22" idx="5"/>
              <a:endCxn id="16" idx="2"/>
            </p:cNvCxnSpPr>
            <p:nvPr/>
          </p:nvCxnSpPr>
          <p:spPr>
            <a:xfrm>
              <a:off x="1185414" y="739129"/>
              <a:ext cx="986802" cy="117246"/>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113406" y="433095"/>
              <a:ext cx="100811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qb:slice</a:t>
              </a:r>
              <a:endParaRPr lang="en-AU" dirty="0"/>
            </a:p>
          </p:txBody>
        </p:sp>
        <p:cxnSp>
          <p:nvCxnSpPr>
            <p:cNvPr id="35" name="Curved Connector 34"/>
            <p:cNvCxnSpPr>
              <a:stCxn id="22" idx="5"/>
              <a:endCxn id="9" idx="2"/>
            </p:cNvCxnSpPr>
            <p:nvPr/>
          </p:nvCxnSpPr>
          <p:spPr>
            <a:xfrm>
              <a:off x="1185414" y="739129"/>
              <a:ext cx="938314" cy="477286"/>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2" idx="5"/>
              <a:endCxn id="21" idx="2"/>
            </p:cNvCxnSpPr>
            <p:nvPr/>
          </p:nvCxnSpPr>
          <p:spPr>
            <a:xfrm>
              <a:off x="1185414" y="739129"/>
              <a:ext cx="970334" cy="1197366"/>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22" idx="5"/>
              <a:endCxn id="18" idx="2"/>
            </p:cNvCxnSpPr>
            <p:nvPr/>
          </p:nvCxnSpPr>
          <p:spPr>
            <a:xfrm>
              <a:off x="1185414" y="739129"/>
              <a:ext cx="938314" cy="181700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52" idx="0"/>
              <a:endCxn id="22" idx="0"/>
            </p:cNvCxnSpPr>
            <p:nvPr/>
          </p:nvCxnSpPr>
          <p:spPr>
            <a:xfrm rot="16200000" flipV="1">
              <a:off x="3783582" y="-2651125"/>
              <a:ext cx="907673" cy="6932098"/>
            </a:xfrm>
            <a:prstGeom prst="curvedConnector3">
              <a:avLst>
                <a:gd name="adj1" fmla="val 12518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915816" y="75178"/>
              <a:ext cx="129614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qb:dataSet</a:t>
              </a:r>
              <a:endParaRPr lang="en-AU" dirty="0"/>
            </a:p>
          </p:txBody>
        </p:sp>
        <p:cxnSp>
          <p:nvCxnSpPr>
            <p:cNvPr id="40" name="Curved Connector 39"/>
            <p:cNvCxnSpPr>
              <a:stCxn id="23" idx="5"/>
              <a:endCxn id="14" idx="2"/>
            </p:cNvCxnSpPr>
            <p:nvPr/>
          </p:nvCxnSpPr>
          <p:spPr>
            <a:xfrm>
              <a:off x="1619672" y="3562587"/>
              <a:ext cx="1480645" cy="147469"/>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23" idx="5"/>
              <a:endCxn id="15" idx="2"/>
            </p:cNvCxnSpPr>
            <p:nvPr/>
          </p:nvCxnSpPr>
          <p:spPr>
            <a:xfrm>
              <a:off x="1619672" y="3562587"/>
              <a:ext cx="1584176" cy="76531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6" idx="5"/>
              <a:endCxn id="30" idx="1"/>
            </p:cNvCxnSpPr>
            <p:nvPr/>
          </p:nvCxnSpPr>
          <p:spPr>
            <a:xfrm>
              <a:off x="3108320" y="773472"/>
              <a:ext cx="2327776" cy="1803145"/>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9" idx="5"/>
              <a:endCxn id="30" idx="1"/>
            </p:cNvCxnSpPr>
            <p:nvPr/>
          </p:nvCxnSpPr>
          <p:spPr>
            <a:xfrm>
              <a:off x="3131840" y="1133512"/>
              <a:ext cx="2304256" cy="1443105"/>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21" idx="5"/>
              <a:endCxn id="30" idx="1"/>
            </p:cNvCxnSpPr>
            <p:nvPr/>
          </p:nvCxnSpPr>
          <p:spPr>
            <a:xfrm>
              <a:off x="3203848" y="1853592"/>
              <a:ext cx="2232248" cy="723025"/>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619672" y="3256553"/>
              <a:ext cx="1022783"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qb:slice</a:t>
              </a:r>
              <a:endParaRPr lang="en-AU" dirty="0"/>
            </a:p>
          </p:txBody>
        </p:sp>
        <p:cxnSp>
          <p:nvCxnSpPr>
            <p:cNvPr id="46" name="Curved Connector 45"/>
            <p:cNvCxnSpPr>
              <a:stCxn id="30" idx="3"/>
              <a:endCxn id="32" idx="0"/>
            </p:cNvCxnSpPr>
            <p:nvPr/>
          </p:nvCxnSpPr>
          <p:spPr>
            <a:xfrm>
              <a:off x="7388802" y="2576617"/>
              <a:ext cx="999996" cy="1256000"/>
            </a:xfrm>
            <a:prstGeom prst="curved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32" idx="0"/>
              <a:endCxn id="23" idx="0"/>
            </p:cNvCxnSpPr>
            <p:nvPr/>
          </p:nvCxnSpPr>
          <p:spPr>
            <a:xfrm rot="16200000" flipV="1">
              <a:off x="4473176" y="-83005"/>
              <a:ext cx="648072" cy="7183172"/>
            </a:xfrm>
            <a:prstGeom prst="curvedConnector3">
              <a:avLst>
                <a:gd name="adj1" fmla="val 13527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364088" y="3040529"/>
              <a:ext cx="129614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qb:dataSet</a:t>
              </a:r>
              <a:endParaRPr lang="en-AU" dirty="0"/>
            </a:p>
          </p:txBody>
        </p:sp>
        <p:sp>
          <p:nvSpPr>
            <p:cNvPr id="49" name="Rectangle 48"/>
            <p:cNvSpPr/>
            <p:nvPr/>
          </p:nvSpPr>
          <p:spPr>
            <a:xfrm>
              <a:off x="3316735" y="2527181"/>
              <a:ext cx="2191369" cy="369332"/>
            </a:xfrm>
            <a:prstGeom prst="rect">
              <a:avLst/>
            </a:prstGeom>
            <a:ln>
              <a:noFill/>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qb:observationGroup</a:t>
              </a:r>
              <a:endParaRPr lang="en-AU" dirty="0"/>
            </a:p>
          </p:txBody>
        </p:sp>
        <p:sp>
          <p:nvSpPr>
            <p:cNvPr id="50" name="Rectangle 49"/>
            <p:cNvSpPr/>
            <p:nvPr/>
          </p:nvSpPr>
          <p:spPr>
            <a:xfrm>
              <a:off x="6012160" y="3544585"/>
              <a:ext cx="165618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smtClean="0"/>
                <a:t>qb:observation</a:t>
              </a:r>
              <a:endParaRPr lang="en-AU" dirty="0"/>
            </a:p>
          </p:txBody>
        </p:sp>
        <p:sp>
          <p:nvSpPr>
            <p:cNvPr id="51" name="Rectángulo redondeado 58"/>
            <p:cNvSpPr/>
            <p:nvPr/>
          </p:nvSpPr>
          <p:spPr>
            <a:xfrm>
              <a:off x="7092280" y="1340768"/>
              <a:ext cx="1366389" cy="408623"/>
            </a:xfrm>
            <a:prstGeom prst="roundRect">
              <a:avLst/>
            </a:prstGeom>
            <a:no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r" fontAlgn="auto">
                <a:spcBef>
                  <a:spcPts val="0"/>
                </a:spcBef>
                <a:spcAft>
                  <a:spcPts val="0"/>
                </a:spcAft>
                <a:defRPr/>
              </a:pPr>
              <a:r>
                <a:rPr lang="en-GB" dirty="0" smtClean="0">
                  <a:cs typeface="Arial"/>
                </a:rPr>
                <a:t>Observation</a:t>
              </a:r>
              <a:endParaRPr lang="en-GB" dirty="0">
                <a:cs typeface="Arial"/>
              </a:endParaRPr>
            </a:p>
          </p:txBody>
        </p:sp>
        <p:sp>
          <p:nvSpPr>
            <p:cNvPr id="52" name="Rectángulo redondeado 58"/>
            <p:cNvSpPr/>
            <p:nvPr/>
          </p:nvSpPr>
          <p:spPr>
            <a:xfrm>
              <a:off x="7020272" y="1268760"/>
              <a:ext cx="1366389" cy="408623"/>
            </a:xfrm>
            <a:prstGeom prst="roundRect">
              <a:avLst/>
            </a:prstGeom>
            <a:solidFill>
              <a:schemeClr val="accent1">
                <a:lumMod val="40000"/>
                <a:lumOff val="60000"/>
              </a:schemeClr>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r" fontAlgn="auto">
                <a:spcBef>
                  <a:spcPts val="0"/>
                </a:spcBef>
                <a:spcAft>
                  <a:spcPts val="0"/>
                </a:spcAft>
                <a:defRPr/>
              </a:pPr>
              <a:r>
                <a:rPr lang="en-GB" dirty="0" smtClean="0">
                  <a:cs typeface="Arial"/>
                </a:rPr>
                <a:t>Observation</a:t>
              </a:r>
              <a:endParaRPr lang="en-GB" dirty="0">
                <a:cs typeface="Arial"/>
              </a:endParaRPr>
            </a:p>
          </p:txBody>
        </p:sp>
        <p:cxnSp>
          <p:nvCxnSpPr>
            <p:cNvPr id="53" name="Curved Connector 52"/>
            <p:cNvCxnSpPr>
              <a:stCxn id="30" idx="3"/>
              <a:endCxn id="52" idx="2"/>
            </p:cNvCxnSpPr>
            <p:nvPr/>
          </p:nvCxnSpPr>
          <p:spPr>
            <a:xfrm flipV="1">
              <a:off x="7388802" y="1677383"/>
              <a:ext cx="314665" cy="899234"/>
            </a:xfrm>
            <a:prstGeom prst="curvedConnector2">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18" idx="5"/>
              <a:endCxn id="30" idx="1"/>
            </p:cNvCxnSpPr>
            <p:nvPr/>
          </p:nvCxnSpPr>
          <p:spPr>
            <a:xfrm>
              <a:off x="3469068" y="2473233"/>
              <a:ext cx="1967028" cy="103384"/>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4" idx="5"/>
              <a:endCxn id="30" idx="1"/>
            </p:cNvCxnSpPr>
            <p:nvPr/>
          </p:nvCxnSpPr>
          <p:spPr>
            <a:xfrm flipV="1">
              <a:off x="4644008" y="2576617"/>
              <a:ext cx="792088" cy="1051732"/>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15" idx="5"/>
              <a:endCxn id="30" idx="1"/>
            </p:cNvCxnSpPr>
            <p:nvPr/>
          </p:nvCxnSpPr>
          <p:spPr>
            <a:xfrm flipV="1">
              <a:off x="4788025" y="2576617"/>
              <a:ext cx="648071" cy="1668385"/>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20272" y="1916832"/>
              <a:ext cx="223003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a:t>
              </a:r>
              <a:r>
                <a:rPr lang="en-AU" dirty="0" err="1" smtClean="0"/>
                <a:t>mainObservation</a:t>
              </a:r>
              <a:endParaRPr lang="en-AU" dirty="0"/>
            </a:p>
          </p:txBody>
        </p:sp>
      </p:grpSp>
      <p:sp>
        <p:nvSpPr>
          <p:cNvPr id="7" name="Rectangle 6"/>
          <p:cNvSpPr/>
          <p:nvPr/>
        </p:nvSpPr>
        <p:spPr>
          <a:xfrm>
            <a:off x="6588224" y="4018218"/>
            <a:ext cx="251807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a:t>
            </a:r>
            <a:r>
              <a:rPr lang="en-AU" dirty="0" err="1" smtClean="0"/>
              <a:t>specialisedObservation</a:t>
            </a:r>
            <a:endParaRPr lang="en-AU" dirty="0"/>
          </a:p>
        </p:txBody>
      </p:sp>
    </p:spTree>
    <p:extLst>
      <p:ext uri="{BB962C8B-B14F-4D97-AF65-F5344CB8AC3E}">
        <p14:creationId xmlns:p14="http://schemas.microsoft.com/office/powerpoint/2010/main" val="3812078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Australian </a:t>
            </a:r>
            <a:r>
              <a:rPr lang="en-AU" dirty="0"/>
              <a:t>Imaging Biomarkers and </a:t>
            </a:r>
            <a:r>
              <a:rPr lang="en-AU" dirty="0" smtClean="0"/>
              <a:t>Lifestyle data </a:t>
            </a:r>
            <a:br>
              <a:rPr lang="en-AU" dirty="0" smtClean="0"/>
            </a:br>
            <a:r>
              <a:rPr lang="en-AU" sz="2200" dirty="0" smtClean="0"/>
              <a:t>Problem </a:t>
            </a:r>
            <a:r>
              <a:rPr lang="en-AU" sz="2200" b="0" dirty="0" smtClean="0"/>
              <a:t>– Solution – Remaining challenges</a:t>
            </a:r>
            <a:endParaRPr lang="en-AU" b="0" dirty="0"/>
          </a:p>
        </p:txBody>
      </p:sp>
      <p:sp>
        <p:nvSpPr>
          <p:cNvPr id="3" name="Content Placeholder 2"/>
          <p:cNvSpPr>
            <a:spLocks noGrp="1"/>
          </p:cNvSpPr>
          <p:nvPr>
            <p:ph idx="1"/>
          </p:nvPr>
        </p:nvSpPr>
        <p:spPr/>
        <p:txBody>
          <a:bodyPr>
            <a:normAutofit fontScale="92500" lnSpcReduction="20000"/>
          </a:bodyPr>
          <a:lstStyle/>
          <a:p>
            <a:r>
              <a:rPr lang="en-AU" dirty="0" smtClean="0"/>
              <a:t>Data collected for the AIBL study </a:t>
            </a:r>
          </a:p>
          <a:p>
            <a:pPr lvl="1"/>
            <a:r>
              <a:rPr lang="en-AU" sz="2400" dirty="0" smtClean="0"/>
              <a:t>(</a:t>
            </a:r>
            <a:r>
              <a:rPr lang="en-AU" sz="2400" dirty="0" smtClean="0">
                <a:hlinkClick r:id="rId3"/>
              </a:rPr>
              <a:t>aibl.csiro.au</a:t>
            </a:r>
            <a:r>
              <a:rPr lang="en-AU" sz="2400" dirty="0" smtClean="0"/>
              <a:t>) </a:t>
            </a:r>
          </a:p>
          <a:p>
            <a:pPr lvl="1"/>
            <a:endParaRPr lang="en-AU" sz="2400" dirty="0" smtClean="0"/>
          </a:p>
          <a:p>
            <a:r>
              <a:rPr lang="en-AU" dirty="0" smtClean="0"/>
              <a:t>For the early </a:t>
            </a:r>
            <a:r>
              <a:rPr lang="en-AU" dirty="0"/>
              <a:t>detection of Alzheimer’s </a:t>
            </a:r>
            <a:r>
              <a:rPr lang="en-AU" dirty="0" smtClean="0"/>
              <a:t>Disease</a:t>
            </a:r>
          </a:p>
          <a:p>
            <a:r>
              <a:rPr lang="en-AU" dirty="0" smtClean="0"/>
              <a:t>Protocol aligned with Alzheimer’s </a:t>
            </a:r>
            <a:r>
              <a:rPr lang="en-AU" dirty="0"/>
              <a:t>Disease Neuroimaging </a:t>
            </a:r>
            <a:r>
              <a:rPr lang="en-AU" dirty="0" smtClean="0"/>
              <a:t>Initiative (ADNI)</a:t>
            </a:r>
          </a:p>
          <a:p>
            <a:pPr lvl="1"/>
            <a:r>
              <a:rPr lang="en-AU" sz="2400" dirty="0" smtClean="0"/>
              <a:t>Plus nutrition, lifestyle</a:t>
            </a:r>
          </a:p>
          <a:p>
            <a:r>
              <a:rPr lang="en-AU" dirty="0" err="1" smtClean="0"/>
              <a:t>Microdata</a:t>
            </a:r>
            <a:r>
              <a:rPr lang="en-AU" dirty="0" smtClean="0"/>
              <a:t> collected via electronic data capture tool (</a:t>
            </a:r>
            <a:r>
              <a:rPr lang="en-AU" dirty="0" err="1" smtClean="0"/>
              <a:t>OpenClinica</a:t>
            </a:r>
            <a:r>
              <a:rPr lang="en-AU" dirty="0" smtClean="0"/>
              <a:t>)</a:t>
            </a:r>
          </a:p>
          <a:p>
            <a:r>
              <a:rPr lang="en-AU" dirty="0" smtClean="0"/>
              <a:t>To be consumed by researchers </a:t>
            </a:r>
          </a:p>
          <a:p>
            <a:pPr lvl="1"/>
            <a:r>
              <a:rPr lang="en-AU" sz="2400" dirty="0" smtClean="0"/>
              <a:t>1) discovery + data quality assessment </a:t>
            </a:r>
            <a:r>
              <a:rPr lang="en-AU" sz="2400" dirty="0"/>
              <a:t>(</a:t>
            </a:r>
            <a:r>
              <a:rPr lang="en-AU" sz="2400" dirty="0" smtClean="0"/>
              <a:t>fix)</a:t>
            </a:r>
          </a:p>
          <a:p>
            <a:pPr lvl="1"/>
            <a:r>
              <a:rPr lang="en-AU" sz="2400" dirty="0" smtClean="0"/>
              <a:t>2) production of publishable results</a:t>
            </a:r>
          </a:p>
          <a:p>
            <a:pPr lvl="1"/>
            <a:endParaRPr lang="en-AU" sz="2200" dirty="0"/>
          </a:p>
          <a:p>
            <a:r>
              <a:rPr lang="en-AU" sz="2600" dirty="0" smtClean="0"/>
              <a:t>Original format (export format): CDISC ODM</a:t>
            </a:r>
          </a:p>
          <a:p>
            <a:pPr lvl="1"/>
            <a:r>
              <a:rPr lang="en-AU" sz="2400" dirty="0" smtClean="0"/>
              <a:t>Clinical Data Interchange Standards Consortium</a:t>
            </a:r>
          </a:p>
          <a:p>
            <a:pPr lvl="1"/>
            <a:r>
              <a:rPr lang="en-AU" sz="2400" dirty="0" smtClean="0"/>
              <a:t>Operational </a:t>
            </a:r>
            <a:r>
              <a:rPr lang="en-AU" sz="2400" dirty="0"/>
              <a:t>Data Model </a:t>
            </a:r>
          </a:p>
          <a:p>
            <a:pPr lvl="1"/>
            <a:endParaRPr lang="en-AU" sz="22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544" y="1052736"/>
            <a:ext cx="4139952" cy="103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72" y="1556792"/>
            <a:ext cx="1102660" cy="491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3639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07269582"/>
              </p:ext>
            </p:extLst>
          </p:nvPr>
        </p:nvGraphicFramePr>
        <p:xfrm>
          <a:off x="251520" y="332652"/>
          <a:ext cx="8784976" cy="5616627"/>
        </p:xfrm>
        <a:graphic>
          <a:graphicData uri="http://schemas.openxmlformats.org/drawingml/2006/table">
            <a:tbl>
              <a:tblPr firstRow="1" firstCol="1" bandRow="1">
                <a:tableStyleId>{5C22544A-7EE6-4342-B048-85BDC9FD1C3A}</a:tableStyleId>
              </a:tblPr>
              <a:tblGrid>
                <a:gridCol w="3061743"/>
                <a:gridCol w="5723233"/>
              </a:tblGrid>
              <a:tr h="379321">
                <a:tc>
                  <a:txBody>
                    <a:bodyPr/>
                    <a:lstStyle/>
                    <a:p>
                      <a:pPr indent="144145" algn="l" fontAlgn="b" hangingPunct="1">
                        <a:lnSpc>
                          <a:spcPts val="1275"/>
                        </a:lnSpc>
                        <a:spcAft>
                          <a:spcPts val="0"/>
                        </a:spcAft>
                      </a:pPr>
                      <a:r>
                        <a:rPr lang="en-AU" sz="2400" kern="1200">
                          <a:effectLst/>
                        </a:rPr>
                        <a:t>Main cube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URI scheme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Product series (pr)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fr-FR" sz="2400" kern="1200">
                          <a:effectLst/>
                        </a:rPr>
                        <a:t>ROOT/{dataset}/ts/pr/{pr}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Phase series (ph)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ROOT/{dataset}/ts/pr/{pr}/ph/{ph} </a:t>
                      </a:r>
                      <a:endParaRPr lang="en-AU" sz="2400">
                        <a:effectLst/>
                        <a:latin typeface="Times New Roman"/>
                        <a:ea typeface="Times New Roman"/>
                      </a:endParaRPr>
                    </a:p>
                  </a:txBody>
                  <a:tcPr marL="9525" marR="9525" marT="9525" marB="0" anchor="b"/>
                </a:tc>
              </a:tr>
              <a:tr h="734246">
                <a:tc>
                  <a:txBody>
                    <a:bodyPr/>
                    <a:lstStyle/>
                    <a:p>
                      <a:pPr indent="144145" algn="l" fontAlgn="b" hangingPunct="1">
                        <a:lnSpc>
                          <a:spcPts val="1275"/>
                        </a:lnSpc>
                        <a:spcAft>
                          <a:spcPts val="0"/>
                        </a:spcAft>
                      </a:pPr>
                      <a:r>
                        <a:rPr lang="en-AU" sz="2400" kern="1200">
                          <a:effectLst/>
                        </a:rPr>
                        <a:t>Dated series (dt)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ROOT/{dataset}/ts/pr/{pr}/ph/{ph}/dt/{dt}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Product section (pr)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ROOT/{dataset}/cs/pr/{pr}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Node section (nd)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ROOT/{dataset}/cs/pr/{pr}/nd/{nd}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Gender section (gd)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ROOT/{dataset}/cs/pr/{pr}/gd/{gd} </a:t>
                      </a:r>
                      <a:endParaRPr lang="en-AU" sz="2400">
                        <a:effectLst/>
                        <a:latin typeface="Times New Roman"/>
                        <a:ea typeface="Times New Roman"/>
                      </a:endParaRPr>
                    </a:p>
                  </a:txBody>
                  <a:tcPr marL="9525" marR="9525" marT="9525" marB="0" anchor="b"/>
                </a:tc>
              </a:tr>
              <a:tr h="734246">
                <a:tc>
                  <a:txBody>
                    <a:bodyPr/>
                    <a:lstStyle/>
                    <a:p>
                      <a:pPr indent="144145" algn="l" fontAlgn="b" hangingPunct="1">
                        <a:lnSpc>
                          <a:spcPts val="1275"/>
                        </a:lnSpc>
                        <a:spcAft>
                          <a:spcPts val="0"/>
                        </a:spcAft>
                      </a:pPr>
                      <a:r>
                        <a:rPr lang="en-AU" sz="2400" kern="1200">
                          <a:effectLst/>
                        </a:rPr>
                        <a:t>Subject section (su)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ROOT/{dataset}/cs/pr/{pr}/nd/{nd}/su/{su}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Product slices (pr)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fr-FR" sz="2400" kern="1200">
                          <a:effectLst/>
                        </a:rPr>
                        <a:t>ROOT/{dataset}/ds/pr/{pr}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Theme slices (th)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ROOT/{dataset}/ds/pr/{pr}/th/{th} </a:t>
                      </a:r>
                      <a:endParaRPr lang="en-AU" sz="2400">
                        <a:effectLst/>
                        <a:latin typeface="Times New Roman"/>
                        <a:ea typeface="Times New Roman"/>
                      </a:endParaRPr>
                    </a:p>
                  </a:txBody>
                  <a:tcPr marL="9525" marR="9525" marT="9525" marB="0" anchor="b"/>
                </a:tc>
              </a:tr>
              <a:tr h="734246">
                <a:tc>
                  <a:txBody>
                    <a:bodyPr/>
                    <a:lstStyle/>
                    <a:p>
                      <a:pPr indent="144145" algn="l" fontAlgn="b" hangingPunct="1">
                        <a:lnSpc>
                          <a:spcPts val="1275"/>
                        </a:lnSpc>
                        <a:spcAft>
                          <a:spcPts val="0"/>
                        </a:spcAft>
                      </a:pPr>
                      <a:r>
                        <a:rPr lang="en-AU" sz="2400" kern="1200">
                          <a:effectLst/>
                        </a:rPr>
                        <a:t>Sub-theme slices (st)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a:effectLst/>
                        </a:rPr>
                        <a:t>ROOT/{dataset}/ds/pr/{pr}/th/{th}/st/{st} </a:t>
                      </a:r>
                      <a:endParaRPr lang="en-AU" sz="2400">
                        <a:effectLst/>
                        <a:latin typeface="Times New Roman"/>
                        <a:ea typeface="Times New Roman"/>
                      </a:endParaRPr>
                    </a:p>
                  </a:txBody>
                  <a:tcPr marL="9525" marR="9525" marT="9525" marB="0" anchor="b"/>
                </a:tc>
              </a:tr>
              <a:tr h="379321">
                <a:tc>
                  <a:txBody>
                    <a:bodyPr/>
                    <a:lstStyle/>
                    <a:p>
                      <a:pPr indent="144145" algn="l" fontAlgn="b" hangingPunct="1">
                        <a:lnSpc>
                          <a:spcPts val="1275"/>
                        </a:lnSpc>
                        <a:spcAft>
                          <a:spcPts val="0"/>
                        </a:spcAft>
                      </a:pPr>
                      <a:r>
                        <a:rPr lang="en-AU" sz="2400" kern="1200">
                          <a:effectLst/>
                        </a:rPr>
                        <a:t>Observation groups </a:t>
                      </a:r>
                      <a:endParaRPr lang="en-AU" sz="2400">
                        <a:effectLst/>
                        <a:latin typeface="Times New Roman"/>
                        <a:ea typeface="Times New Roman"/>
                      </a:endParaRPr>
                    </a:p>
                  </a:txBody>
                  <a:tcPr marL="9525" marR="9525" marT="9525" marB="0" anchor="b"/>
                </a:tc>
                <a:tc>
                  <a:txBody>
                    <a:bodyPr/>
                    <a:lstStyle/>
                    <a:p>
                      <a:pPr indent="144145" algn="l" fontAlgn="b" hangingPunct="1">
                        <a:lnSpc>
                          <a:spcPts val="1275"/>
                        </a:lnSpc>
                        <a:spcAft>
                          <a:spcPts val="0"/>
                        </a:spcAft>
                      </a:pPr>
                      <a:r>
                        <a:rPr lang="en-AU" sz="2400" kern="1200" dirty="0">
                          <a:effectLst/>
                        </a:rPr>
                        <a:t>ROOT/{dataset}/</a:t>
                      </a:r>
                      <a:r>
                        <a:rPr lang="en-AU" sz="2400" kern="1200" dirty="0" err="1">
                          <a:effectLst/>
                        </a:rPr>
                        <a:t>pr</a:t>
                      </a:r>
                      <a:r>
                        <a:rPr lang="en-AU" sz="2400" kern="1200" dirty="0">
                          <a:effectLst/>
                        </a:rPr>
                        <a:t>/{</a:t>
                      </a:r>
                      <a:r>
                        <a:rPr lang="en-AU" sz="2400" kern="1200" dirty="0" err="1">
                          <a:effectLst/>
                        </a:rPr>
                        <a:t>pr</a:t>
                      </a:r>
                      <a:r>
                        <a:rPr lang="en-AU" sz="2400" kern="1200" dirty="0">
                          <a:effectLst/>
                        </a:rPr>
                        <a:t>}/</a:t>
                      </a:r>
                      <a:r>
                        <a:rPr lang="en-AU" sz="2400" kern="1200" dirty="0" err="1">
                          <a:effectLst/>
                        </a:rPr>
                        <a:t>ph</a:t>
                      </a:r>
                      <a:r>
                        <a:rPr lang="en-AU" sz="2400" kern="1200" dirty="0">
                          <a:effectLst/>
                        </a:rPr>
                        <a:t>/{</a:t>
                      </a:r>
                      <a:r>
                        <a:rPr lang="en-AU" sz="2400" kern="1200" dirty="0" err="1">
                          <a:effectLst/>
                        </a:rPr>
                        <a:t>ph</a:t>
                      </a:r>
                      <a:r>
                        <a:rPr lang="en-AU" sz="2400" kern="1200" dirty="0">
                          <a:effectLst/>
                        </a:rPr>
                        <a:t>}/</a:t>
                      </a:r>
                      <a:r>
                        <a:rPr lang="en-AU" sz="2400" kern="1200" dirty="0" err="1">
                          <a:effectLst/>
                        </a:rPr>
                        <a:t>su</a:t>
                      </a:r>
                      <a:r>
                        <a:rPr lang="en-AU" sz="2400" kern="1200" dirty="0">
                          <a:effectLst/>
                        </a:rPr>
                        <a:t>/{</a:t>
                      </a:r>
                      <a:r>
                        <a:rPr lang="en-AU" sz="2400" kern="1200" dirty="0" err="1">
                          <a:effectLst/>
                        </a:rPr>
                        <a:t>su</a:t>
                      </a:r>
                      <a:r>
                        <a:rPr lang="en-AU" sz="2400" kern="1200" dirty="0">
                          <a:effectLst/>
                        </a:rPr>
                        <a:t>} </a:t>
                      </a:r>
                      <a:endParaRPr lang="en-AU" sz="2400" dirty="0">
                        <a:effectLst/>
                        <a:latin typeface="Times New Roman"/>
                        <a:ea typeface="Times New Roman"/>
                      </a:endParaRPr>
                    </a:p>
                  </a:txBody>
                  <a:tcPr marL="9525" marR="9525" marT="9525" marB="0" anchor="b"/>
                </a:tc>
              </a:tr>
            </a:tbl>
          </a:graphicData>
        </a:graphic>
      </p:graphicFrame>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20</a:t>
            </a:fld>
            <a:r>
              <a:rPr lang="en-AU" smtClean="0"/>
              <a:t>  |</a:t>
            </a:r>
            <a:endParaRPr lang="en-AU" dirty="0"/>
          </a:p>
        </p:txBody>
      </p:sp>
    </p:spTree>
    <p:extLst>
      <p:ext uri="{BB962C8B-B14F-4D97-AF65-F5344CB8AC3E}">
        <p14:creationId xmlns:p14="http://schemas.microsoft.com/office/powerpoint/2010/main" val="4287902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Access via SPARQL (+ Visual Box)</a:t>
            </a:r>
            <a:endParaRPr lang="en-AU" dirty="0"/>
          </a:p>
        </p:txBody>
      </p:sp>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21</a:t>
            </a:fld>
            <a:r>
              <a:rPr lang="en-AU" smtClean="0"/>
              <a:t>  |</a:t>
            </a:r>
            <a:endParaRPr lang="en-AU"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9" y="1340768"/>
            <a:ext cx="8671433" cy="459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297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Holes</a:t>
            </a:r>
            <a:br>
              <a:rPr lang="en-AU" dirty="0" smtClean="0"/>
            </a:br>
            <a:r>
              <a:rPr lang="en-AU" sz="2200" b="0" dirty="0" smtClean="0"/>
              <a:t>Problem – Solution – </a:t>
            </a:r>
            <a:r>
              <a:rPr lang="en-AU" sz="2200" dirty="0" smtClean="0"/>
              <a:t>Remaining challenges</a:t>
            </a:r>
            <a:endParaRPr lang="en-AU" dirty="0"/>
          </a:p>
        </p:txBody>
      </p:sp>
      <p:sp>
        <p:nvSpPr>
          <p:cNvPr id="3" name="Content Placeholder 2"/>
          <p:cNvSpPr>
            <a:spLocks noGrp="1"/>
          </p:cNvSpPr>
          <p:nvPr>
            <p:ph idx="1"/>
          </p:nvPr>
        </p:nvSpPr>
        <p:spPr/>
        <p:txBody>
          <a:bodyPr>
            <a:normAutofit/>
          </a:bodyPr>
          <a:lstStyle/>
          <a:p>
            <a:r>
              <a:rPr lang="en-AU" sz="2800" dirty="0" smtClean="0"/>
              <a:t>Survey-originated data more likely to have missing data</a:t>
            </a:r>
          </a:p>
          <a:p>
            <a:pPr lvl="1"/>
            <a:r>
              <a:rPr lang="en-AU" sz="2200" dirty="0" smtClean="0"/>
              <a:t>Rule-based forms: </a:t>
            </a:r>
            <a:r>
              <a:rPr lang="en-AU" sz="2200" i="1" dirty="0" smtClean="0"/>
              <a:t>if X … then display box to enter the value of Y</a:t>
            </a:r>
          </a:p>
          <a:p>
            <a:pPr lvl="1"/>
            <a:r>
              <a:rPr lang="en-AU" sz="2200" dirty="0" smtClean="0"/>
              <a:t>Cases where the patient is no longer available for the study (deceased patient or “</a:t>
            </a:r>
            <a:r>
              <a:rPr lang="en-AU" sz="2200" dirty="0" err="1" smtClean="0"/>
              <a:t>lost”patient</a:t>
            </a:r>
            <a:r>
              <a:rPr lang="en-AU" sz="2200" dirty="0" smtClean="0"/>
              <a:t>)</a:t>
            </a:r>
          </a:p>
          <a:p>
            <a:r>
              <a:rPr lang="en-AU" sz="2600" dirty="0"/>
              <a:t>Question </a:t>
            </a:r>
            <a:r>
              <a:rPr lang="en-AU" sz="2600" dirty="0" smtClean="0"/>
              <a:t>(specs writer): how can you handle datasets with holes?</a:t>
            </a:r>
          </a:p>
          <a:p>
            <a:pPr lvl="1"/>
            <a:r>
              <a:rPr lang="en-AU" sz="2200" dirty="0" smtClean="0"/>
              <a:t>QB example: issue with some IC constraints (see paper)</a:t>
            </a:r>
            <a:endParaRPr lang="en-AU" sz="2200" dirty="0"/>
          </a:p>
          <a:p>
            <a:r>
              <a:rPr lang="en-AU" dirty="0"/>
              <a:t>Question (tools developers): can you handle datasets with holes (and help the user to avoid them and understand them</a:t>
            </a:r>
            <a:r>
              <a:rPr lang="en-AU" dirty="0" smtClean="0"/>
              <a:t>)?</a:t>
            </a:r>
            <a:endParaRPr lang="en-AU" dirty="0"/>
          </a:p>
          <a:p>
            <a:pPr lvl="1"/>
            <a:endParaRPr lang="en-AU" sz="2600" dirty="0" smtClean="0"/>
          </a:p>
          <a:p>
            <a:endParaRPr lang="en-AU" sz="26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22</a:t>
            </a:fld>
            <a:r>
              <a:rPr lang="en-AU" smtClean="0"/>
              <a:t>  |</a:t>
            </a:r>
            <a:endParaRPr lang="en-AU" dirty="0"/>
          </a:p>
        </p:txBody>
      </p:sp>
    </p:spTree>
    <p:extLst>
      <p:ext uri="{BB962C8B-B14F-4D97-AF65-F5344CB8AC3E}">
        <p14:creationId xmlns:p14="http://schemas.microsoft.com/office/powerpoint/2010/main" val="1447134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Sensitive data</a:t>
            </a:r>
            <a:br>
              <a:rPr lang="en-AU" dirty="0" smtClean="0"/>
            </a:br>
            <a:r>
              <a:rPr lang="en-AU" sz="2200" b="0" dirty="0" smtClean="0"/>
              <a:t>Problem – Solution – </a:t>
            </a:r>
            <a:r>
              <a:rPr lang="en-AU" sz="2200" dirty="0" smtClean="0"/>
              <a:t>Remaining challenges</a:t>
            </a:r>
            <a:endParaRPr lang="en-AU" dirty="0"/>
          </a:p>
        </p:txBody>
      </p:sp>
      <p:sp>
        <p:nvSpPr>
          <p:cNvPr id="3" name="Content Placeholder 2"/>
          <p:cNvSpPr>
            <a:spLocks noGrp="1"/>
          </p:cNvSpPr>
          <p:nvPr>
            <p:ph idx="1"/>
          </p:nvPr>
        </p:nvSpPr>
        <p:spPr/>
        <p:txBody>
          <a:bodyPr>
            <a:normAutofit/>
          </a:bodyPr>
          <a:lstStyle/>
          <a:p>
            <a:r>
              <a:rPr lang="en-AU" sz="2800" dirty="0" smtClean="0"/>
              <a:t>Need to answer privacy issue with data like AIBL </a:t>
            </a:r>
          </a:p>
          <a:p>
            <a:r>
              <a:rPr lang="en-AU" sz="2600" dirty="0" smtClean="0"/>
              <a:t>Proposal: add different identifiers for each specialised data cube</a:t>
            </a:r>
            <a:r>
              <a:rPr lang="en-AU" dirty="0" smtClean="0"/>
              <a:t> with links at the slice level?</a:t>
            </a:r>
          </a:p>
          <a:p>
            <a:pPr lvl="1"/>
            <a:r>
              <a:rPr lang="en-AU" sz="2200" dirty="0" smtClean="0"/>
              <a:t>To allow browsing /exploration of one data cube at a time with lighter research approval regime (to give enough information for specialist working on data quality issues and for researchers to decide if they need to apply to be granted full access).</a:t>
            </a:r>
          </a:p>
          <a:p>
            <a:pPr lvl="1"/>
            <a:r>
              <a:rPr lang="en-AU" sz="2200" dirty="0" smtClean="0"/>
              <a:t>Question: implementation /access control  and performance constraints for queries accessing multiple cubes</a:t>
            </a:r>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23</a:t>
            </a:fld>
            <a:r>
              <a:rPr lang="en-AU" smtClean="0"/>
              <a:t>  |</a:t>
            </a:r>
            <a:endParaRPr lang="en-AU" dirty="0"/>
          </a:p>
        </p:txBody>
      </p:sp>
    </p:spTree>
    <p:extLst>
      <p:ext uri="{BB962C8B-B14F-4D97-AF65-F5344CB8AC3E}">
        <p14:creationId xmlns:p14="http://schemas.microsoft.com/office/powerpoint/2010/main" val="1826987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Conclusions</a:t>
            </a:r>
            <a:br>
              <a:rPr lang="en-AU" dirty="0" smtClean="0"/>
            </a:br>
            <a:r>
              <a:rPr lang="en-AU" sz="2200" b="0" dirty="0" smtClean="0"/>
              <a:t>Problem – Solution – </a:t>
            </a:r>
            <a:r>
              <a:rPr lang="en-AU" sz="2200" dirty="0" smtClean="0"/>
              <a:t>Remaining challenges</a:t>
            </a:r>
            <a:endParaRPr lang="en-AU" dirty="0"/>
          </a:p>
        </p:txBody>
      </p:sp>
      <p:sp>
        <p:nvSpPr>
          <p:cNvPr id="3" name="Content Placeholder 2"/>
          <p:cNvSpPr>
            <a:spLocks noGrp="1"/>
          </p:cNvSpPr>
          <p:nvPr>
            <p:ph idx="1"/>
          </p:nvPr>
        </p:nvSpPr>
        <p:spPr/>
        <p:txBody>
          <a:bodyPr>
            <a:normAutofit/>
          </a:bodyPr>
          <a:lstStyle/>
          <a:p>
            <a:r>
              <a:rPr lang="en-AU" sz="2800" dirty="0" smtClean="0"/>
              <a:t>Benefits of semantic statistics vocabularies</a:t>
            </a:r>
          </a:p>
          <a:p>
            <a:r>
              <a:rPr lang="en-AU" dirty="0" smtClean="0"/>
              <a:t>Adoption of SDMX best practices (SDMX </a:t>
            </a:r>
            <a:r>
              <a:rPr lang="en-AU" dirty="0"/>
              <a:t>guidelines for </a:t>
            </a:r>
            <a:r>
              <a:rPr lang="en-AU" dirty="0" smtClean="0"/>
              <a:t>DSDs Statistical </a:t>
            </a:r>
            <a:r>
              <a:rPr lang="en-AU" dirty="0"/>
              <a:t>Data and Metadata Exchange </a:t>
            </a:r>
            <a:r>
              <a:rPr lang="en-AU" dirty="0" smtClean="0"/>
              <a:t>2012)</a:t>
            </a:r>
          </a:p>
          <a:p>
            <a:r>
              <a:rPr lang="en-AU" dirty="0" smtClean="0"/>
              <a:t>Modularity</a:t>
            </a:r>
          </a:p>
          <a:p>
            <a:r>
              <a:rPr lang="en-AU" dirty="0" smtClean="0"/>
              <a:t>Approach reusable for other domains</a:t>
            </a:r>
          </a:p>
          <a:p>
            <a:endParaRPr lang="en-AU" dirty="0" smtClean="0"/>
          </a:p>
          <a:p>
            <a:r>
              <a:rPr lang="en-AU" sz="2800" dirty="0" smtClean="0"/>
              <a:t>Ongoing work on vocabulary mappings (Medications)</a:t>
            </a:r>
          </a:p>
          <a:p>
            <a:endParaRPr lang="en-AU" sz="2800" dirty="0"/>
          </a:p>
          <a:p>
            <a:r>
              <a:rPr lang="en-AU" sz="2800" dirty="0" smtClean="0"/>
              <a:t>Adoption by </a:t>
            </a:r>
            <a:r>
              <a:rPr lang="en-AU" sz="2800" dirty="0" err="1" smtClean="0"/>
              <a:t>Pharma</a:t>
            </a:r>
            <a:r>
              <a:rPr lang="en-AU" sz="2800" dirty="0" smtClean="0"/>
              <a:t> community (FDA/</a:t>
            </a:r>
            <a:r>
              <a:rPr lang="en-AU" sz="2800" dirty="0" err="1" smtClean="0"/>
              <a:t>PhUSE</a:t>
            </a:r>
            <a:r>
              <a:rPr lang="en-AU" sz="2800" dirty="0" smtClean="0"/>
              <a:t>)?</a:t>
            </a:r>
          </a:p>
          <a:p>
            <a:endParaRPr lang="en-AU" sz="2800" dirty="0" smtClean="0"/>
          </a:p>
          <a:p>
            <a:endParaRPr lang="en-AU" sz="22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24</a:t>
            </a:fld>
            <a:r>
              <a:rPr lang="en-AU" smtClean="0"/>
              <a:t>  |</a:t>
            </a:r>
            <a:endParaRPr lang="en-AU" dirty="0"/>
          </a:p>
        </p:txBody>
      </p:sp>
    </p:spTree>
    <p:extLst>
      <p:ext uri="{BB962C8B-B14F-4D97-AF65-F5344CB8AC3E}">
        <p14:creationId xmlns:p14="http://schemas.microsoft.com/office/powerpoint/2010/main" val="583199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309570" cy="1539200"/>
          </a:xfrm>
        </p:spPr>
        <p:txBody>
          <a:bodyPr/>
          <a:lstStyle/>
          <a:p>
            <a:pPr>
              <a:lnSpc>
                <a:spcPct val="80000"/>
              </a:lnSpc>
              <a:spcAft>
                <a:spcPct val="0"/>
              </a:spcAft>
            </a:pPr>
            <a:r>
              <a:rPr lang="en-US" sz="1500" dirty="0" smtClean="0"/>
              <a:t>CSIRO COMPUTATIONAL INFORMATICS</a:t>
            </a:r>
          </a:p>
          <a:p>
            <a:pPr lvl="1">
              <a:lnSpc>
                <a:spcPct val="80000"/>
              </a:lnSpc>
              <a:tabLst>
                <a:tab pos="355600" algn="l"/>
              </a:tabLst>
            </a:pPr>
            <a:r>
              <a:rPr lang="en-US" sz="1500" dirty="0" smtClean="0"/>
              <a:t>Laurent </a:t>
            </a:r>
            <a:r>
              <a:rPr lang="en-US" sz="1500" dirty="0" err="1" smtClean="0"/>
              <a:t>Lefort</a:t>
            </a:r>
            <a:r>
              <a:rPr lang="en-US" sz="1500" dirty="0" smtClean="0"/>
              <a:t/>
            </a:r>
            <a:br>
              <a:rPr lang="en-US" sz="1500" dirty="0" smtClean="0"/>
            </a:br>
            <a:r>
              <a:rPr lang="en-US" sz="1500" dirty="0" err="1" smtClean="0"/>
              <a:t>Ontologist</a:t>
            </a:r>
            <a:endParaRPr lang="en-US" sz="1500" dirty="0" smtClean="0"/>
          </a:p>
          <a:p>
            <a:pPr marL="270000" lvl="2" indent="-270000">
              <a:lnSpc>
                <a:spcPct val="80000"/>
              </a:lnSpc>
              <a:spcAft>
                <a:spcPct val="0"/>
              </a:spcAft>
            </a:pPr>
            <a:r>
              <a:rPr lang="en-US" sz="1500" b="1" dirty="0" smtClean="0"/>
              <a:t>t</a:t>
            </a:r>
            <a:r>
              <a:rPr lang="en-US" sz="1500" dirty="0" smtClean="0"/>
              <a:t>	+61 2 9123 4567</a:t>
            </a:r>
          </a:p>
          <a:p>
            <a:pPr marL="270000" lvl="2" indent="-270000">
              <a:lnSpc>
                <a:spcPct val="80000"/>
              </a:lnSpc>
              <a:spcAft>
                <a:spcPct val="0"/>
              </a:spcAft>
            </a:pPr>
            <a:r>
              <a:rPr lang="en-US" sz="1500" b="1" dirty="0" smtClean="0"/>
              <a:t>e</a:t>
            </a:r>
            <a:r>
              <a:rPr lang="en-US" sz="1500" dirty="0" smtClean="0"/>
              <a:t>	laurent.lefort@csiro.au</a:t>
            </a:r>
          </a:p>
        </p:txBody>
      </p:sp>
      <p:sp>
        <p:nvSpPr>
          <p:cNvPr id="38913" name="Title 3"/>
          <p:cNvSpPr>
            <a:spLocks noGrp="1"/>
          </p:cNvSpPr>
          <p:nvPr>
            <p:ph type="title"/>
          </p:nvPr>
        </p:nvSpPr>
        <p:spPr/>
        <p:txBody>
          <a:bodyPr/>
          <a:lstStyle/>
          <a:p>
            <a:pPr eaLnBrk="1" hangingPunct="1">
              <a:spcAft>
                <a:spcPct val="0"/>
              </a:spcAft>
            </a:pPr>
            <a:r>
              <a:rPr lang="en-US" dirty="0" smtClean="0"/>
              <a:t>Thank you</a:t>
            </a:r>
          </a:p>
        </p:txBody>
      </p:sp>
      <p:sp>
        <p:nvSpPr>
          <p:cNvPr id="7" name="Text Placeholder 9"/>
          <p:cNvSpPr>
            <a:spLocks noGrp="1"/>
          </p:cNvSpPr>
          <p:nvPr>
            <p:ph type="body" sz="quarter" idx="17"/>
          </p:nvPr>
        </p:nvSpPr>
        <p:spPr/>
        <p:txBody>
          <a:bodyPr/>
          <a:lstStyle/>
          <a:p>
            <a:r>
              <a:rPr lang="en-AU" dirty="0" smtClean="0"/>
              <a:t>CSIRO Computational Informatics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AIBL Protocol</a:t>
            </a:r>
            <a:br>
              <a:rPr lang="en-AU" dirty="0" smtClean="0"/>
            </a:br>
            <a:r>
              <a:rPr lang="en-AU" dirty="0" smtClean="0"/>
              <a:t>and e-data capture</a:t>
            </a:r>
            <a:endParaRPr lang="en-AU" dirty="0"/>
          </a:p>
        </p:txBody>
      </p:sp>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cxnSp>
        <p:nvCxnSpPr>
          <p:cNvPr id="7" name="Straight Connector 6"/>
          <p:cNvCxnSpPr/>
          <p:nvPr/>
        </p:nvCxnSpPr>
        <p:spPr>
          <a:xfrm>
            <a:off x="35496" y="1844824"/>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496" y="227687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496" y="2708920"/>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496" y="3212976"/>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496" y="371703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496" y="4293096"/>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496" y="4869160"/>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496" y="5373216"/>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3848"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79912"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55976"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932040"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08104"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84168"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60232"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36296" y="1844824"/>
            <a:ext cx="0" cy="4032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203848"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779912"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355976"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932040"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508104"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084168"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660232"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236296" y="332656"/>
            <a:ext cx="1152128" cy="1512168"/>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25183" y="1844824"/>
            <a:ext cx="1385764" cy="769441"/>
          </a:xfrm>
          <a:prstGeom prst="rect">
            <a:avLst/>
          </a:prstGeom>
          <a:ln>
            <a:noFill/>
          </a:ln>
        </p:spPr>
        <p:txBody>
          <a:bodyPr wrap="none">
            <a:spAutoFit/>
          </a:bodyPr>
          <a:lstStyle/>
          <a:p>
            <a:pPr algn="ctr"/>
            <a:r>
              <a:rPr lang="en-AU" sz="2200" b="1" dirty="0">
                <a:latin typeface="Calibri" panose="020F0502020204030204" pitchFamily="34" charset="0"/>
                <a:cs typeface="Arial" pitchFamily="34" charset="0"/>
              </a:rPr>
              <a:t>Vital Signs</a:t>
            </a:r>
          </a:p>
          <a:p>
            <a:pPr algn="ctr"/>
            <a:endParaRPr lang="en-AU" sz="2200" b="1" dirty="0">
              <a:latin typeface="Calibri" panose="020F0502020204030204" pitchFamily="34" charset="0"/>
              <a:cs typeface="Arial" pitchFamily="34" charset="0"/>
            </a:endParaRPr>
          </a:p>
        </p:txBody>
      </p:sp>
      <p:sp>
        <p:nvSpPr>
          <p:cNvPr id="51" name="Rectangle 50"/>
          <p:cNvSpPr/>
          <p:nvPr/>
        </p:nvSpPr>
        <p:spPr>
          <a:xfrm>
            <a:off x="1184295" y="2276872"/>
            <a:ext cx="867546"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Blood</a:t>
            </a:r>
            <a:endParaRPr lang="en-AU" sz="2200" b="1" dirty="0">
              <a:latin typeface="Calibri" panose="020F0502020204030204" pitchFamily="34" charset="0"/>
              <a:cs typeface="Arial" pitchFamily="34" charset="0"/>
            </a:endParaRPr>
          </a:p>
        </p:txBody>
      </p:sp>
      <p:sp>
        <p:nvSpPr>
          <p:cNvPr id="52" name="Rectangle 51"/>
          <p:cNvSpPr/>
          <p:nvPr/>
        </p:nvSpPr>
        <p:spPr>
          <a:xfrm>
            <a:off x="147140" y="2780928"/>
            <a:ext cx="2771977"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Neuropsychological  t.</a:t>
            </a:r>
            <a:endParaRPr lang="en-AU" sz="2200" b="1" dirty="0">
              <a:latin typeface="Calibri" panose="020F0502020204030204" pitchFamily="34" charset="0"/>
              <a:cs typeface="Arial" pitchFamily="34" charset="0"/>
            </a:endParaRPr>
          </a:p>
        </p:txBody>
      </p:sp>
      <p:sp>
        <p:nvSpPr>
          <p:cNvPr id="53" name="Rectangle 52"/>
          <p:cNvSpPr/>
          <p:nvPr/>
        </p:nvSpPr>
        <p:spPr>
          <a:xfrm>
            <a:off x="677554" y="3284984"/>
            <a:ext cx="1855188"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Demographics</a:t>
            </a:r>
            <a:endParaRPr lang="en-AU" sz="2200" b="1" dirty="0">
              <a:latin typeface="Calibri" panose="020F0502020204030204" pitchFamily="34" charset="0"/>
              <a:cs typeface="Arial" pitchFamily="34" charset="0"/>
            </a:endParaRPr>
          </a:p>
        </p:txBody>
      </p:sp>
      <p:sp>
        <p:nvSpPr>
          <p:cNvPr id="54" name="Rectangle 53"/>
          <p:cNvSpPr/>
          <p:nvPr/>
        </p:nvSpPr>
        <p:spPr>
          <a:xfrm>
            <a:off x="718389" y="3789040"/>
            <a:ext cx="1629484" cy="430887"/>
          </a:xfrm>
          <a:prstGeom prst="rect">
            <a:avLst/>
          </a:prstGeom>
          <a:ln>
            <a:noFill/>
          </a:ln>
        </p:spPr>
        <p:txBody>
          <a:bodyPr wrap="none">
            <a:spAutoFit/>
          </a:bodyPr>
          <a:lstStyle/>
          <a:p>
            <a:pPr algn="ctr"/>
            <a:r>
              <a:rPr lang="en-AU" sz="2200" b="1" dirty="0">
                <a:latin typeface="Calibri" panose="020F0502020204030204" pitchFamily="34" charset="0"/>
                <a:cs typeface="Arial" pitchFamily="34" charset="0"/>
              </a:rPr>
              <a:t>Medications</a:t>
            </a:r>
          </a:p>
        </p:txBody>
      </p:sp>
      <p:sp>
        <p:nvSpPr>
          <p:cNvPr id="56" name="Rectangle 55"/>
          <p:cNvSpPr/>
          <p:nvPr/>
        </p:nvSpPr>
        <p:spPr>
          <a:xfrm>
            <a:off x="-36512" y="4365104"/>
            <a:ext cx="3341429" cy="430887"/>
          </a:xfrm>
          <a:prstGeom prst="rect">
            <a:avLst/>
          </a:prstGeom>
          <a:ln>
            <a:noFill/>
          </a:ln>
        </p:spPr>
        <p:txBody>
          <a:bodyPr wrap="none">
            <a:spAutoFit/>
          </a:bodyPr>
          <a:lstStyle/>
          <a:p>
            <a:pPr algn="ctr"/>
            <a:r>
              <a:rPr lang="en-AU" sz="2200" b="1" dirty="0" err="1">
                <a:latin typeface="Calibri" panose="020F0502020204030204" pitchFamily="34" charset="0"/>
                <a:cs typeface="Arial" pitchFamily="34" charset="0"/>
              </a:rPr>
              <a:t>PiB</a:t>
            </a:r>
            <a:r>
              <a:rPr lang="en-AU" sz="2200" b="1" dirty="0">
                <a:latin typeface="Calibri" panose="020F0502020204030204" pitchFamily="34" charset="0"/>
                <a:cs typeface="Arial" pitchFamily="34" charset="0"/>
              </a:rPr>
              <a:t> PET scan and MRI for ¼</a:t>
            </a:r>
          </a:p>
        </p:txBody>
      </p:sp>
      <p:cxnSp>
        <p:nvCxnSpPr>
          <p:cNvPr id="57" name="Straight Connector 56"/>
          <p:cNvCxnSpPr/>
          <p:nvPr/>
        </p:nvCxnSpPr>
        <p:spPr>
          <a:xfrm>
            <a:off x="35496" y="5877272"/>
            <a:ext cx="72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71035" y="4869160"/>
            <a:ext cx="2582438"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Diagnostic Summary</a:t>
            </a:r>
            <a:endParaRPr lang="en-AU" sz="2200" b="1" dirty="0">
              <a:latin typeface="Calibri" panose="020F0502020204030204" pitchFamily="34" charset="0"/>
              <a:cs typeface="Arial" pitchFamily="34" charset="0"/>
            </a:endParaRPr>
          </a:p>
        </p:txBody>
      </p:sp>
      <p:sp>
        <p:nvSpPr>
          <p:cNvPr id="59" name="Rectangle 58"/>
          <p:cNvSpPr/>
          <p:nvPr/>
        </p:nvSpPr>
        <p:spPr>
          <a:xfrm>
            <a:off x="361986" y="5446385"/>
            <a:ext cx="2489400"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Diet and lifestyle Q.</a:t>
            </a:r>
            <a:endParaRPr lang="en-AU" sz="2200" b="1" dirty="0">
              <a:latin typeface="Calibri" panose="020F0502020204030204" pitchFamily="34" charset="0"/>
              <a:cs typeface="Arial" pitchFamily="34" charset="0"/>
            </a:endParaRPr>
          </a:p>
        </p:txBody>
      </p:sp>
      <p:sp>
        <p:nvSpPr>
          <p:cNvPr id="60" name="Rectangle 59"/>
          <p:cNvSpPr/>
          <p:nvPr/>
        </p:nvSpPr>
        <p:spPr>
          <a:xfrm rot="18504772">
            <a:off x="3381446" y="905885"/>
            <a:ext cx="1322863"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Screening</a:t>
            </a:r>
            <a:endParaRPr lang="en-AU" sz="2200" b="1" dirty="0">
              <a:latin typeface="Calibri" panose="020F0502020204030204" pitchFamily="34" charset="0"/>
              <a:cs typeface="Arial" pitchFamily="34" charset="0"/>
            </a:endParaRPr>
          </a:p>
        </p:txBody>
      </p:sp>
      <p:sp>
        <p:nvSpPr>
          <p:cNvPr id="61" name="Rectangle 60"/>
          <p:cNvSpPr/>
          <p:nvPr/>
        </p:nvSpPr>
        <p:spPr>
          <a:xfrm rot="18504772">
            <a:off x="4127851" y="841348"/>
            <a:ext cx="1168911"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Baseline</a:t>
            </a:r>
            <a:endParaRPr lang="en-AU" sz="2200" b="1" dirty="0">
              <a:latin typeface="Calibri" panose="020F0502020204030204" pitchFamily="34" charset="0"/>
              <a:cs typeface="Arial" pitchFamily="34" charset="0"/>
            </a:endParaRPr>
          </a:p>
        </p:txBody>
      </p:sp>
      <p:sp>
        <p:nvSpPr>
          <p:cNvPr id="62" name="Rectangle 61"/>
          <p:cNvSpPr/>
          <p:nvPr/>
        </p:nvSpPr>
        <p:spPr>
          <a:xfrm rot="18504772">
            <a:off x="4526966" y="853042"/>
            <a:ext cx="1441998"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18 Months</a:t>
            </a:r>
            <a:endParaRPr lang="en-AU" sz="2200" b="1" dirty="0">
              <a:latin typeface="Calibri" panose="020F0502020204030204" pitchFamily="34" charset="0"/>
              <a:cs typeface="Arial" pitchFamily="34" charset="0"/>
            </a:endParaRPr>
          </a:p>
        </p:txBody>
      </p:sp>
      <p:sp>
        <p:nvSpPr>
          <p:cNvPr id="63" name="Rectangle 62"/>
          <p:cNvSpPr/>
          <p:nvPr/>
        </p:nvSpPr>
        <p:spPr>
          <a:xfrm rot="18504772">
            <a:off x="5178431" y="816015"/>
            <a:ext cx="1441998"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36 Months</a:t>
            </a:r>
            <a:endParaRPr lang="en-AU" sz="2200" b="1" dirty="0">
              <a:latin typeface="Calibri" panose="020F0502020204030204" pitchFamily="34" charset="0"/>
              <a:cs typeface="Arial" pitchFamily="34" charset="0"/>
            </a:endParaRPr>
          </a:p>
        </p:txBody>
      </p:sp>
      <p:sp>
        <p:nvSpPr>
          <p:cNvPr id="64" name="Rectangle 63"/>
          <p:cNvSpPr/>
          <p:nvPr/>
        </p:nvSpPr>
        <p:spPr>
          <a:xfrm rot="18504772">
            <a:off x="5754495" y="816015"/>
            <a:ext cx="1441998"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54 Months</a:t>
            </a:r>
            <a:endParaRPr lang="en-AU" sz="2200" b="1" dirty="0">
              <a:latin typeface="Calibri" panose="020F0502020204030204" pitchFamily="34" charset="0"/>
              <a:cs typeface="Arial" pitchFamily="34" charset="0"/>
            </a:endParaRPr>
          </a:p>
        </p:txBody>
      </p:sp>
      <p:sp>
        <p:nvSpPr>
          <p:cNvPr id="65" name="Rectangle 64"/>
          <p:cNvSpPr/>
          <p:nvPr/>
        </p:nvSpPr>
        <p:spPr>
          <a:xfrm rot="18504772">
            <a:off x="6330559" y="816015"/>
            <a:ext cx="1441998"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72 Months</a:t>
            </a:r>
            <a:endParaRPr lang="en-AU" sz="2200" b="1" dirty="0">
              <a:latin typeface="Calibri" panose="020F0502020204030204" pitchFamily="34" charset="0"/>
              <a:cs typeface="Arial" pitchFamily="34" charset="0"/>
            </a:endParaRPr>
          </a:p>
        </p:txBody>
      </p:sp>
      <p:sp>
        <p:nvSpPr>
          <p:cNvPr id="66" name="Rectangle 65"/>
          <p:cNvSpPr/>
          <p:nvPr/>
        </p:nvSpPr>
        <p:spPr>
          <a:xfrm rot="18504772">
            <a:off x="7435102" y="816015"/>
            <a:ext cx="385041"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a:t>
            </a:r>
            <a:endParaRPr lang="en-AU" sz="2200" b="1" dirty="0">
              <a:latin typeface="Calibri" panose="020F0502020204030204" pitchFamily="34" charset="0"/>
              <a:cs typeface="Arial" pitchFamily="34" charset="0"/>
            </a:endParaRPr>
          </a:p>
        </p:txBody>
      </p:sp>
      <p:sp>
        <p:nvSpPr>
          <p:cNvPr id="69" name="Rectangle 68"/>
          <p:cNvSpPr/>
          <p:nvPr/>
        </p:nvSpPr>
        <p:spPr>
          <a:xfrm>
            <a:off x="3419872" y="342900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p:cNvSpPr/>
          <p:nvPr/>
        </p:nvSpPr>
        <p:spPr>
          <a:xfrm>
            <a:off x="3347864" y="501317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p:cNvSpPr/>
          <p:nvPr/>
        </p:nvSpPr>
        <p:spPr>
          <a:xfrm>
            <a:off x="4024714" y="342900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3995936" y="393305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4572000" y="393305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p:cNvSpPr/>
          <p:nvPr/>
        </p:nvSpPr>
        <p:spPr>
          <a:xfrm>
            <a:off x="5176842" y="393305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p:cNvSpPr/>
          <p:nvPr/>
        </p:nvSpPr>
        <p:spPr>
          <a:xfrm>
            <a:off x="5724128" y="393305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Rectangle 75"/>
          <p:cNvSpPr/>
          <p:nvPr/>
        </p:nvSpPr>
        <p:spPr>
          <a:xfrm>
            <a:off x="6372200" y="393305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Rectangle 76"/>
          <p:cNvSpPr/>
          <p:nvPr/>
        </p:nvSpPr>
        <p:spPr>
          <a:xfrm>
            <a:off x="3995936" y="450912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Rectangle 77"/>
          <p:cNvSpPr/>
          <p:nvPr/>
        </p:nvSpPr>
        <p:spPr>
          <a:xfrm>
            <a:off x="4572000" y="450912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Rectangle 78"/>
          <p:cNvSpPr/>
          <p:nvPr/>
        </p:nvSpPr>
        <p:spPr>
          <a:xfrm>
            <a:off x="5176842" y="450912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Rectangle 79"/>
          <p:cNvSpPr/>
          <p:nvPr/>
        </p:nvSpPr>
        <p:spPr>
          <a:xfrm>
            <a:off x="5724128" y="450912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Rectangle 80"/>
          <p:cNvSpPr/>
          <p:nvPr/>
        </p:nvSpPr>
        <p:spPr>
          <a:xfrm>
            <a:off x="6372200" y="450912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ectangle 81"/>
          <p:cNvSpPr/>
          <p:nvPr/>
        </p:nvSpPr>
        <p:spPr>
          <a:xfrm>
            <a:off x="3995936" y="2924944"/>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Rectangle 82"/>
          <p:cNvSpPr/>
          <p:nvPr/>
        </p:nvSpPr>
        <p:spPr>
          <a:xfrm>
            <a:off x="4572000" y="2924944"/>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Rectangle 83"/>
          <p:cNvSpPr/>
          <p:nvPr/>
        </p:nvSpPr>
        <p:spPr>
          <a:xfrm>
            <a:off x="5176842" y="2924944"/>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Rectangle 84"/>
          <p:cNvSpPr/>
          <p:nvPr/>
        </p:nvSpPr>
        <p:spPr>
          <a:xfrm>
            <a:off x="5724128" y="2924944"/>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Rectangle 85"/>
          <p:cNvSpPr/>
          <p:nvPr/>
        </p:nvSpPr>
        <p:spPr>
          <a:xfrm>
            <a:off x="6372200" y="2924944"/>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Rectangle 86"/>
          <p:cNvSpPr/>
          <p:nvPr/>
        </p:nvSpPr>
        <p:spPr>
          <a:xfrm>
            <a:off x="3995936" y="19888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Rectangle 87"/>
          <p:cNvSpPr/>
          <p:nvPr/>
        </p:nvSpPr>
        <p:spPr>
          <a:xfrm>
            <a:off x="4572000" y="19888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Rectangle 88"/>
          <p:cNvSpPr/>
          <p:nvPr/>
        </p:nvSpPr>
        <p:spPr>
          <a:xfrm>
            <a:off x="5176842" y="19888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Rectangle 89"/>
          <p:cNvSpPr/>
          <p:nvPr/>
        </p:nvSpPr>
        <p:spPr>
          <a:xfrm>
            <a:off x="5724128" y="19888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Rectangle 90"/>
          <p:cNvSpPr/>
          <p:nvPr/>
        </p:nvSpPr>
        <p:spPr>
          <a:xfrm>
            <a:off x="6372200" y="19888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Rectangle 91"/>
          <p:cNvSpPr/>
          <p:nvPr/>
        </p:nvSpPr>
        <p:spPr>
          <a:xfrm>
            <a:off x="4024714" y="2420888"/>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Rectangle 92"/>
          <p:cNvSpPr/>
          <p:nvPr/>
        </p:nvSpPr>
        <p:spPr>
          <a:xfrm>
            <a:off x="4600778" y="2420888"/>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Rectangle 93"/>
          <p:cNvSpPr/>
          <p:nvPr/>
        </p:nvSpPr>
        <p:spPr>
          <a:xfrm>
            <a:off x="5205620" y="2420888"/>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Rectangle 94"/>
          <p:cNvSpPr/>
          <p:nvPr/>
        </p:nvSpPr>
        <p:spPr>
          <a:xfrm>
            <a:off x="5752906" y="2420888"/>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Rectangle 95"/>
          <p:cNvSpPr/>
          <p:nvPr/>
        </p:nvSpPr>
        <p:spPr>
          <a:xfrm>
            <a:off x="6400978" y="2420888"/>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Rectangle 96"/>
          <p:cNvSpPr/>
          <p:nvPr/>
        </p:nvSpPr>
        <p:spPr>
          <a:xfrm>
            <a:off x="3995936" y="55892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Rectangle 97"/>
          <p:cNvSpPr/>
          <p:nvPr/>
        </p:nvSpPr>
        <p:spPr>
          <a:xfrm>
            <a:off x="4572000" y="55892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Rectangle 98"/>
          <p:cNvSpPr/>
          <p:nvPr/>
        </p:nvSpPr>
        <p:spPr>
          <a:xfrm>
            <a:off x="5176842" y="55892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Rectangle 99"/>
          <p:cNvSpPr/>
          <p:nvPr/>
        </p:nvSpPr>
        <p:spPr>
          <a:xfrm>
            <a:off x="5724128" y="55892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Rectangle 100"/>
          <p:cNvSpPr/>
          <p:nvPr/>
        </p:nvSpPr>
        <p:spPr>
          <a:xfrm>
            <a:off x="6372200" y="5589240"/>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Rectangle 101"/>
          <p:cNvSpPr/>
          <p:nvPr/>
        </p:nvSpPr>
        <p:spPr>
          <a:xfrm>
            <a:off x="3995936" y="501317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Rectangle 102"/>
          <p:cNvSpPr/>
          <p:nvPr/>
        </p:nvSpPr>
        <p:spPr>
          <a:xfrm>
            <a:off x="4572000" y="501317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Rectangle 103"/>
          <p:cNvSpPr/>
          <p:nvPr/>
        </p:nvSpPr>
        <p:spPr>
          <a:xfrm>
            <a:off x="5176842" y="501317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Rectangle 104"/>
          <p:cNvSpPr/>
          <p:nvPr/>
        </p:nvSpPr>
        <p:spPr>
          <a:xfrm>
            <a:off x="5724128" y="501317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Rectangle 105"/>
          <p:cNvSpPr/>
          <p:nvPr/>
        </p:nvSpPr>
        <p:spPr>
          <a:xfrm>
            <a:off x="6372200" y="5013176"/>
            <a:ext cx="115238"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7" name="Picture 4"/>
          <p:cNvPicPr>
            <a:picLocks noChangeAspect="1" noChangeArrowheads="1"/>
          </p:cNvPicPr>
          <p:nvPr/>
        </p:nvPicPr>
        <p:blipFill>
          <a:blip r:embed="rId3" cstate="print"/>
          <a:srcRect/>
          <a:stretch>
            <a:fillRect/>
          </a:stretch>
        </p:blipFill>
        <p:spPr bwMode="auto">
          <a:xfrm>
            <a:off x="7380312" y="1915671"/>
            <a:ext cx="1814458" cy="1657345"/>
          </a:xfrm>
          <a:prstGeom prst="rect">
            <a:avLst/>
          </a:prstGeom>
          <a:noFill/>
          <a:ln w="9525">
            <a:noFill/>
            <a:miter lim="800000"/>
            <a:headEnd/>
            <a:tailEnd/>
          </a:ln>
        </p:spPr>
      </p:pic>
      <p:cxnSp>
        <p:nvCxnSpPr>
          <p:cNvPr id="112" name="Straight Connector 111"/>
          <p:cNvCxnSpPr>
            <a:stCxn id="107" idx="1"/>
            <a:endCxn id="87" idx="2"/>
          </p:cNvCxnSpPr>
          <p:nvPr/>
        </p:nvCxnSpPr>
        <p:spPr>
          <a:xfrm flipH="1" flipV="1">
            <a:off x="4053555" y="2132856"/>
            <a:ext cx="3326757" cy="6114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7" idx="1"/>
            <a:endCxn id="88" idx="2"/>
          </p:cNvCxnSpPr>
          <p:nvPr/>
        </p:nvCxnSpPr>
        <p:spPr>
          <a:xfrm flipH="1" flipV="1">
            <a:off x="4629619" y="2132856"/>
            <a:ext cx="2750693" cy="6114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7" idx="1"/>
            <a:endCxn id="89" idx="2"/>
          </p:cNvCxnSpPr>
          <p:nvPr/>
        </p:nvCxnSpPr>
        <p:spPr>
          <a:xfrm flipH="1" flipV="1">
            <a:off x="5234461" y="2132856"/>
            <a:ext cx="2145851" cy="6114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07" idx="1"/>
            <a:endCxn id="90" idx="2"/>
          </p:cNvCxnSpPr>
          <p:nvPr/>
        </p:nvCxnSpPr>
        <p:spPr>
          <a:xfrm flipH="1" flipV="1">
            <a:off x="5781747" y="2132856"/>
            <a:ext cx="1598565" cy="6114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07" idx="1"/>
            <a:endCxn id="91" idx="2"/>
          </p:cNvCxnSpPr>
          <p:nvPr/>
        </p:nvCxnSpPr>
        <p:spPr>
          <a:xfrm flipH="1" flipV="1">
            <a:off x="6429819" y="2132856"/>
            <a:ext cx="950493" cy="611488"/>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76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3789040"/>
            <a:ext cx="2284085" cy="142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0" name="Straight Connector 129"/>
          <p:cNvCxnSpPr>
            <a:stCxn id="27650" idx="1"/>
            <a:endCxn id="72" idx="2"/>
          </p:cNvCxnSpPr>
          <p:nvPr/>
        </p:nvCxnSpPr>
        <p:spPr>
          <a:xfrm flipH="1" flipV="1">
            <a:off x="4053555" y="4077072"/>
            <a:ext cx="2678685" cy="4245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27650" idx="1"/>
            <a:endCxn id="73" idx="2"/>
          </p:cNvCxnSpPr>
          <p:nvPr/>
        </p:nvCxnSpPr>
        <p:spPr>
          <a:xfrm flipH="1" flipV="1">
            <a:off x="4629619" y="4077072"/>
            <a:ext cx="2102621" cy="4245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27650" idx="1"/>
            <a:endCxn id="74" idx="2"/>
          </p:cNvCxnSpPr>
          <p:nvPr/>
        </p:nvCxnSpPr>
        <p:spPr>
          <a:xfrm flipH="1" flipV="1">
            <a:off x="5234461" y="4077072"/>
            <a:ext cx="1497779" cy="4245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27650" idx="1"/>
            <a:endCxn id="75" idx="2"/>
          </p:cNvCxnSpPr>
          <p:nvPr/>
        </p:nvCxnSpPr>
        <p:spPr>
          <a:xfrm flipH="1" flipV="1">
            <a:off x="5781747" y="4077072"/>
            <a:ext cx="950493" cy="4245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27650" idx="1"/>
            <a:endCxn id="76" idx="2"/>
          </p:cNvCxnSpPr>
          <p:nvPr/>
        </p:nvCxnSpPr>
        <p:spPr>
          <a:xfrm flipH="1" flipV="1">
            <a:off x="6429819" y="4077072"/>
            <a:ext cx="302421" cy="42450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4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0.70"/>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Examples of forms</a:t>
            </a:r>
            <a:br>
              <a:rPr lang="en-AU" dirty="0" smtClean="0"/>
            </a:br>
            <a:r>
              <a:rPr lang="en-AU" dirty="0" smtClean="0"/>
              <a:t>(</a:t>
            </a:r>
            <a:r>
              <a:rPr lang="en-AU" dirty="0" err="1" smtClean="0"/>
              <a:t>OpenClinica</a:t>
            </a:r>
            <a:r>
              <a:rPr lang="en-AU" dirty="0" smtClean="0"/>
              <a:t>)</a:t>
            </a:r>
            <a:endParaRPr lang="en-AU" dirty="0"/>
          </a:p>
        </p:txBody>
      </p:sp>
      <p:sp>
        <p:nvSpPr>
          <p:cNvPr id="4" name="Footer Placeholder 3"/>
          <p:cNvSpPr>
            <a:spLocks noGrp="1"/>
          </p:cNvSpPr>
          <p:nvPr>
            <p:ph type="ftr" sz="quarter" idx="11"/>
          </p:nvPr>
        </p:nvSpPr>
        <p:spPr/>
        <p:txBody>
          <a:bodyPr/>
          <a:lstStyle/>
          <a:p>
            <a:r>
              <a:rPr lang="en-AU"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2917706"/>
            <a:ext cx="7236296" cy="307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cstate="print"/>
          <a:srcRect/>
          <a:stretch>
            <a:fillRect/>
          </a:stretch>
        </p:blipFill>
        <p:spPr bwMode="auto">
          <a:xfrm>
            <a:off x="4085920" y="0"/>
            <a:ext cx="5526640" cy="5048092"/>
          </a:xfrm>
          <a:prstGeom prst="rect">
            <a:avLst/>
          </a:prstGeom>
          <a:noFill/>
          <a:ln w="9525">
            <a:noFill/>
            <a:miter lim="800000"/>
            <a:headEnd/>
            <a:tailEnd/>
          </a:ln>
        </p:spPr>
      </p:pic>
    </p:spTree>
    <p:extLst>
      <p:ext uri="{BB962C8B-B14F-4D97-AF65-F5344CB8AC3E}">
        <p14:creationId xmlns:p14="http://schemas.microsoft.com/office/powerpoint/2010/main" val="145122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
        <p:nvSpPr>
          <p:cNvPr id="6" name="Rectangle 5"/>
          <p:cNvSpPr/>
          <p:nvPr/>
        </p:nvSpPr>
        <p:spPr>
          <a:xfrm>
            <a:off x="4531691" y="2691977"/>
            <a:ext cx="1898363"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Study Event Def</a:t>
            </a:r>
            <a:endParaRPr lang="en-AU" dirty="0">
              <a:solidFill>
                <a:schemeClr val="tx1"/>
              </a:solidFill>
            </a:endParaRPr>
          </a:p>
        </p:txBody>
      </p:sp>
      <p:sp>
        <p:nvSpPr>
          <p:cNvPr id="7" name="Rectangle 6"/>
          <p:cNvSpPr/>
          <p:nvPr/>
        </p:nvSpPr>
        <p:spPr>
          <a:xfrm>
            <a:off x="4531691" y="2988480"/>
            <a:ext cx="1197787"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*Form Def</a:t>
            </a:r>
            <a:endParaRPr lang="en-AU" dirty="0">
              <a:solidFill>
                <a:schemeClr val="tx1"/>
              </a:solidFill>
            </a:endParaRPr>
          </a:p>
        </p:txBody>
      </p:sp>
      <p:sp>
        <p:nvSpPr>
          <p:cNvPr id="8" name="Rectangle 7"/>
          <p:cNvSpPr/>
          <p:nvPr/>
        </p:nvSpPr>
        <p:spPr>
          <a:xfrm>
            <a:off x="4531691" y="3284984"/>
            <a:ext cx="1819264"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a:t>
            </a:r>
            <a:r>
              <a:rPr lang="en-AU" dirty="0" err="1" smtClean="0">
                <a:solidFill>
                  <a:schemeClr val="tx1"/>
                </a:solidFill>
              </a:rPr>
              <a:t>ItemGroup</a:t>
            </a:r>
            <a:r>
              <a:rPr lang="en-AU" dirty="0" smtClean="0">
                <a:solidFill>
                  <a:schemeClr val="tx1"/>
                </a:solidFill>
              </a:rPr>
              <a:t> Def</a:t>
            </a:r>
            <a:endParaRPr lang="en-AU" dirty="0">
              <a:solidFill>
                <a:schemeClr val="tx1"/>
              </a:solidFill>
            </a:endParaRPr>
          </a:p>
        </p:txBody>
      </p:sp>
      <p:sp>
        <p:nvSpPr>
          <p:cNvPr id="9" name="Rectangle 8"/>
          <p:cNvSpPr/>
          <p:nvPr/>
        </p:nvSpPr>
        <p:spPr>
          <a:xfrm>
            <a:off x="4531691" y="3581487"/>
            <a:ext cx="1186477"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Item Def</a:t>
            </a:r>
            <a:endParaRPr lang="en-AU" dirty="0">
              <a:solidFill>
                <a:schemeClr val="tx1"/>
              </a:solidFill>
            </a:endParaRPr>
          </a:p>
        </p:txBody>
      </p:sp>
      <p:sp>
        <p:nvSpPr>
          <p:cNvPr id="10" name="Rectangle 9"/>
          <p:cNvSpPr/>
          <p:nvPr/>
        </p:nvSpPr>
        <p:spPr>
          <a:xfrm>
            <a:off x="1163227" y="2336173"/>
            <a:ext cx="857169"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*Study</a:t>
            </a:r>
            <a:endParaRPr lang="en-AU" dirty="0">
              <a:solidFill>
                <a:schemeClr val="tx1"/>
              </a:solidFill>
            </a:endParaRPr>
          </a:p>
        </p:txBody>
      </p:sp>
      <p:sp>
        <p:nvSpPr>
          <p:cNvPr id="11" name="Rectangle 10"/>
          <p:cNvSpPr/>
          <p:nvPr/>
        </p:nvSpPr>
        <p:spPr>
          <a:xfrm>
            <a:off x="2199094" y="2514075"/>
            <a:ext cx="1977461"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a:t>
            </a:r>
            <a:r>
              <a:rPr lang="en-AU" dirty="0" err="1" smtClean="0">
                <a:solidFill>
                  <a:schemeClr val="tx1"/>
                </a:solidFill>
              </a:rPr>
              <a:t>MetadataVersion</a:t>
            </a:r>
            <a:endParaRPr lang="en-AU" dirty="0">
              <a:solidFill>
                <a:schemeClr val="tx1"/>
              </a:solidFill>
            </a:endParaRPr>
          </a:p>
        </p:txBody>
      </p:sp>
      <p:cxnSp>
        <p:nvCxnSpPr>
          <p:cNvPr id="12" name="Shape 11"/>
          <p:cNvCxnSpPr>
            <a:stCxn id="10" idx="3"/>
            <a:endCxn id="11" idx="1"/>
          </p:cNvCxnSpPr>
          <p:nvPr/>
        </p:nvCxnSpPr>
        <p:spPr>
          <a:xfrm>
            <a:off x="2020396" y="2454774"/>
            <a:ext cx="178698" cy="17790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hape 12"/>
          <p:cNvCxnSpPr>
            <a:endCxn id="6" idx="1"/>
          </p:cNvCxnSpPr>
          <p:nvPr/>
        </p:nvCxnSpPr>
        <p:spPr>
          <a:xfrm>
            <a:off x="4176555" y="2632676"/>
            <a:ext cx="355136" cy="17790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hape 123"/>
          <p:cNvCxnSpPr>
            <a:endCxn id="7" idx="1"/>
          </p:cNvCxnSpPr>
          <p:nvPr/>
        </p:nvCxnSpPr>
        <p:spPr>
          <a:xfrm>
            <a:off x="4176555" y="2632676"/>
            <a:ext cx="355136" cy="474406"/>
          </a:xfrm>
          <a:prstGeom prst="bentConnector3">
            <a:avLst>
              <a:gd name="adj1" fmla="val 50000"/>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5" name="Shape 123"/>
          <p:cNvCxnSpPr>
            <a:endCxn id="9" idx="1"/>
          </p:cNvCxnSpPr>
          <p:nvPr/>
        </p:nvCxnSpPr>
        <p:spPr>
          <a:xfrm>
            <a:off x="4176555" y="2632676"/>
            <a:ext cx="355136" cy="1067413"/>
          </a:xfrm>
          <a:prstGeom prst="bentConnector3">
            <a:avLst>
              <a:gd name="adj1" fmla="val 50000"/>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6" name="Shape 123"/>
          <p:cNvCxnSpPr>
            <a:endCxn id="8" idx="1"/>
          </p:cNvCxnSpPr>
          <p:nvPr/>
        </p:nvCxnSpPr>
        <p:spPr>
          <a:xfrm>
            <a:off x="4176555" y="2632676"/>
            <a:ext cx="355136" cy="770909"/>
          </a:xfrm>
          <a:prstGeom prst="bentConnector3">
            <a:avLst>
              <a:gd name="adj1" fmla="val 50000"/>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18" idx="3"/>
            <a:endCxn id="29" idx="1"/>
          </p:cNvCxnSpPr>
          <p:nvPr/>
        </p:nvCxnSpPr>
        <p:spPr>
          <a:xfrm>
            <a:off x="964673" y="2158271"/>
            <a:ext cx="198554" cy="1681599"/>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7504" y="2039669"/>
            <a:ext cx="857169"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ODM</a:t>
            </a:r>
            <a:endParaRPr lang="en-AU" dirty="0">
              <a:solidFill>
                <a:schemeClr val="tx1"/>
              </a:solidFill>
            </a:endParaRPr>
          </a:p>
        </p:txBody>
      </p:sp>
      <p:sp>
        <p:nvSpPr>
          <p:cNvPr id="19" name="Rectangle 18"/>
          <p:cNvSpPr/>
          <p:nvPr/>
        </p:nvSpPr>
        <p:spPr>
          <a:xfrm>
            <a:off x="2439083" y="4055893"/>
            <a:ext cx="1502871"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*Subject Data</a:t>
            </a:r>
            <a:endParaRPr lang="en-AU" dirty="0">
              <a:solidFill>
                <a:schemeClr val="tx1"/>
              </a:solidFill>
            </a:endParaRPr>
          </a:p>
        </p:txBody>
      </p:sp>
      <p:cxnSp>
        <p:nvCxnSpPr>
          <p:cNvPr id="20" name="Shape 19"/>
          <p:cNvCxnSpPr>
            <a:stCxn id="29" idx="3"/>
            <a:endCxn id="19" idx="1"/>
          </p:cNvCxnSpPr>
          <p:nvPr/>
        </p:nvCxnSpPr>
        <p:spPr>
          <a:xfrm flipH="1">
            <a:off x="2439083" y="3839870"/>
            <a:ext cx="306113" cy="334625"/>
          </a:xfrm>
          <a:prstGeom prst="bentConnector5">
            <a:avLst>
              <a:gd name="adj1" fmla="val -74678"/>
              <a:gd name="adj2" fmla="val 50000"/>
              <a:gd name="adj3" fmla="val 174678"/>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735227" y="4343925"/>
            <a:ext cx="1977461"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Study Event Data</a:t>
            </a:r>
            <a:endParaRPr lang="en-AU" dirty="0">
              <a:solidFill>
                <a:schemeClr val="tx1"/>
              </a:solidFill>
            </a:endParaRPr>
          </a:p>
        </p:txBody>
      </p:sp>
      <p:sp>
        <p:nvSpPr>
          <p:cNvPr id="22" name="Rectangle 21"/>
          <p:cNvSpPr/>
          <p:nvPr/>
        </p:nvSpPr>
        <p:spPr>
          <a:xfrm>
            <a:off x="5292080" y="4703965"/>
            <a:ext cx="1265575"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*Form Data</a:t>
            </a:r>
            <a:endParaRPr lang="en-AU" dirty="0">
              <a:solidFill>
                <a:schemeClr val="tx1"/>
              </a:solidFill>
            </a:endParaRPr>
          </a:p>
        </p:txBody>
      </p:sp>
      <p:sp>
        <p:nvSpPr>
          <p:cNvPr id="23" name="Rectangle 22"/>
          <p:cNvSpPr/>
          <p:nvPr/>
        </p:nvSpPr>
        <p:spPr>
          <a:xfrm>
            <a:off x="6300192" y="4991997"/>
            <a:ext cx="1898363" cy="2314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a:t>
            </a:r>
            <a:r>
              <a:rPr lang="en-AU" dirty="0" err="1" smtClean="0">
                <a:solidFill>
                  <a:schemeClr val="tx1"/>
                </a:solidFill>
              </a:rPr>
              <a:t>ItemGroup</a:t>
            </a:r>
            <a:r>
              <a:rPr lang="en-AU" dirty="0" smtClean="0">
                <a:solidFill>
                  <a:schemeClr val="tx1"/>
                </a:solidFill>
              </a:rPr>
              <a:t> Data</a:t>
            </a:r>
            <a:endParaRPr lang="en-AU" dirty="0">
              <a:solidFill>
                <a:schemeClr val="tx1"/>
              </a:solidFill>
            </a:endParaRPr>
          </a:p>
        </p:txBody>
      </p:sp>
      <p:sp>
        <p:nvSpPr>
          <p:cNvPr id="24" name="Rectangle 23"/>
          <p:cNvSpPr/>
          <p:nvPr/>
        </p:nvSpPr>
        <p:spPr>
          <a:xfrm>
            <a:off x="7596336" y="5280029"/>
            <a:ext cx="1304317"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 Item Data</a:t>
            </a:r>
            <a:endParaRPr lang="en-AU" dirty="0">
              <a:solidFill>
                <a:schemeClr val="tx1"/>
              </a:solidFill>
            </a:endParaRPr>
          </a:p>
        </p:txBody>
      </p:sp>
      <p:cxnSp>
        <p:nvCxnSpPr>
          <p:cNvPr id="25" name="Shape 24"/>
          <p:cNvCxnSpPr>
            <a:stCxn id="19" idx="3"/>
            <a:endCxn id="21" idx="1"/>
          </p:cNvCxnSpPr>
          <p:nvPr/>
        </p:nvCxnSpPr>
        <p:spPr>
          <a:xfrm flipH="1">
            <a:off x="3735227" y="4174495"/>
            <a:ext cx="206727" cy="288032"/>
          </a:xfrm>
          <a:prstGeom prst="bentConnector5">
            <a:avLst>
              <a:gd name="adj1" fmla="val -110581"/>
              <a:gd name="adj2" fmla="val 50000"/>
              <a:gd name="adj3" fmla="val 21058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21" idx="3"/>
            <a:endCxn id="22" idx="1"/>
          </p:cNvCxnSpPr>
          <p:nvPr/>
        </p:nvCxnSpPr>
        <p:spPr>
          <a:xfrm flipH="1">
            <a:off x="5292080" y="4462527"/>
            <a:ext cx="420608" cy="360040"/>
          </a:xfrm>
          <a:prstGeom prst="bentConnector5">
            <a:avLst>
              <a:gd name="adj1" fmla="val -54350"/>
              <a:gd name="adj2" fmla="val 50000"/>
              <a:gd name="adj3" fmla="val 15435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22" idx="3"/>
            <a:endCxn id="23" idx="1"/>
          </p:cNvCxnSpPr>
          <p:nvPr/>
        </p:nvCxnSpPr>
        <p:spPr>
          <a:xfrm flipH="1">
            <a:off x="6300192" y="4822567"/>
            <a:ext cx="257463" cy="285171"/>
          </a:xfrm>
          <a:prstGeom prst="bentConnector5">
            <a:avLst>
              <a:gd name="adj1" fmla="val -88789"/>
              <a:gd name="adj2" fmla="val 50501"/>
              <a:gd name="adj3" fmla="val 188789"/>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23" idx="3"/>
            <a:endCxn id="24" idx="1"/>
          </p:cNvCxnSpPr>
          <p:nvPr/>
        </p:nvCxnSpPr>
        <p:spPr>
          <a:xfrm flipH="1">
            <a:off x="7596336" y="5107738"/>
            <a:ext cx="602219" cy="290893"/>
          </a:xfrm>
          <a:prstGeom prst="bentConnector5">
            <a:avLst>
              <a:gd name="adj1" fmla="val -37960"/>
              <a:gd name="adj2" fmla="val 49508"/>
              <a:gd name="adj3" fmla="val 13796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63227" y="3721268"/>
            <a:ext cx="1581969" cy="2372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*Clinical Data</a:t>
            </a:r>
            <a:endParaRPr lang="en-AU" dirty="0">
              <a:solidFill>
                <a:schemeClr val="tx1"/>
              </a:solidFill>
            </a:endParaRPr>
          </a:p>
        </p:txBody>
      </p:sp>
      <p:cxnSp>
        <p:nvCxnSpPr>
          <p:cNvPr id="30" name="Shape 29"/>
          <p:cNvCxnSpPr>
            <a:stCxn id="18" idx="3"/>
            <a:endCxn id="10" idx="1"/>
          </p:cNvCxnSpPr>
          <p:nvPr/>
        </p:nvCxnSpPr>
        <p:spPr>
          <a:xfrm>
            <a:off x="964673" y="2158270"/>
            <a:ext cx="198554" cy="296504"/>
          </a:xfrm>
          <a:prstGeom prst="bentConnector3">
            <a:avLst>
              <a:gd name="adj1" fmla="val 15896"/>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043608" y="3335813"/>
            <a:ext cx="748853" cy="304156"/>
          </a:xfrm>
          <a:prstGeom prst="rect">
            <a:avLst/>
          </a:prstGeom>
          <a:noFill/>
        </p:spPr>
        <p:txBody>
          <a:bodyPr wrap="square">
            <a:spAutoFit/>
          </a:bodyPr>
          <a:lstStyle/>
          <a:p>
            <a:r>
              <a:rPr lang="en-AU" b="1" dirty="0" smtClean="0"/>
              <a:t>DATA</a:t>
            </a:r>
            <a:endParaRPr lang="en-AU" b="1" dirty="0"/>
          </a:p>
        </p:txBody>
      </p:sp>
      <p:sp>
        <p:nvSpPr>
          <p:cNvPr id="55" name="Rectangle 54"/>
          <p:cNvSpPr/>
          <p:nvPr/>
        </p:nvSpPr>
        <p:spPr>
          <a:xfrm>
            <a:off x="1043608" y="1967661"/>
            <a:ext cx="1352261" cy="304156"/>
          </a:xfrm>
          <a:prstGeom prst="rect">
            <a:avLst/>
          </a:prstGeom>
          <a:noFill/>
        </p:spPr>
        <p:txBody>
          <a:bodyPr wrap="square">
            <a:spAutoFit/>
          </a:bodyPr>
          <a:lstStyle/>
          <a:p>
            <a:r>
              <a:rPr lang="en-AU" b="1" dirty="0" smtClean="0"/>
              <a:t>METADATA</a:t>
            </a:r>
            <a:endParaRPr lang="en-AU" b="1" dirty="0"/>
          </a:p>
        </p:txBody>
      </p:sp>
      <p:sp>
        <p:nvSpPr>
          <p:cNvPr id="31" name="Title 1"/>
          <p:cNvSpPr>
            <a:spLocks noGrp="1"/>
          </p:cNvSpPr>
          <p:nvPr>
            <p:ph type="title"/>
          </p:nvPr>
        </p:nvSpPr>
        <p:spPr>
          <a:xfrm>
            <a:off x="358776" y="274638"/>
            <a:ext cx="8461374" cy="852487"/>
          </a:xfrm>
        </p:spPr>
        <p:txBody>
          <a:bodyPr>
            <a:normAutofit/>
          </a:bodyPr>
          <a:lstStyle/>
          <a:p>
            <a:r>
              <a:rPr lang="en-AU" dirty="0" smtClean="0"/>
              <a:t>CDISC ODM XML Schema</a:t>
            </a:r>
            <a:endParaRPr lang="en-AU" dirty="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4273" y="1028773"/>
            <a:ext cx="2406239" cy="219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7500672" y="2696663"/>
            <a:ext cx="793551"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Form</a:t>
            </a:r>
            <a:endParaRPr lang="en-AU" sz="2200" b="1" dirty="0">
              <a:latin typeface="Calibri" panose="020F0502020204030204" pitchFamily="34" charset="0"/>
              <a:cs typeface="Arial" pitchFamily="34" charset="0"/>
            </a:endParaRPr>
          </a:p>
        </p:txBody>
      </p:sp>
      <p:cxnSp>
        <p:nvCxnSpPr>
          <p:cNvPr id="3" name="Curved Connector 2"/>
          <p:cNvCxnSpPr>
            <a:stCxn id="38" idx="3"/>
            <a:endCxn id="39" idx="3"/>
          </p:cNvCxnSpPr>
          <p:nvPr/>
        </p:nvCxnSpPr>
        <p:spPr>
          <a:xfrm>
            <a:off x="8723980" y="3818690"/>
            <a:ext cx="53251" cy="2058582"/>
          </a:xfrm>
          <a:prstGeom prst="curvedConnector3">
            <a:avLst>
              <a:gd name="adj1" fmla="val 529288"/>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289548" y="3603246"/>
            <a:ext cx="1434432"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Data </a:t>
            </a:r>
            <a:r>
              <a:rPr lang="en-AU" sz="2200" b="1" dirty="0">
                <a:latin typeface="Calibri" panose="020F0502020204030204" pitchFamily="34" charset="0"/>
                <a:cs typeface="Arial" pitchFamily="34" charset="0"/>
              </a:rPr>
              <a:t>types</a:t>
            </a:r>
          </a:p>
        </p:txBody>
      </p:sp>
      <p:sp>
        <p:nvSpPr>
          <p:cNvPr id="39" name="Rectangle 38"/>
          <p:cNvSpPr/>
          <p:nvPr/>
        </p:nvSpPr>
        <p:spPr>
          <a:xfrm>
            <a:off x="7236296" y="5661828"/>
            <a:ext cx="1540935" cy="430887"/>
          </a:xfrm>
          <a:prstGeom prst="rect">
            <a:avLst/>
          </a:prstGeom>
          <a:ln>
            <a:noFill/>
          </a:ln>
        </p:spPr>
        <p:txBody>
          <a:bodyPr wrap="none">
            <a:spAutoFit/>
          </a:bodyPr>
          <a:lstStyle/>
          <a:p>
            <a:pPr algn="ctr"/>
            <a:r>
              <a:rPr lang="en-AU" sz="2200" b="1" dirty="0" smtClean="0">
                <a:latin typeface="Calibri" panose="020F0502020204030204" pitchFamily="34" charset="0"/>
                <a:cs typeface="Arial" pitchFamily="34" charset="0"/>
              </a:rPr>
              <a:t>Data values</a:t>
            </a:r>
            <a:endParaRPr lang="en-AU" sz="2200" b="1" dirty="0">
              <a:latin typeface="Calibri" panose="020F0502020204030204" pitchFamily="34" charset="0"/>
              <a:cs typeface="Arial" pitchFamily="34" charset="0"/>
            </a:endParaRPr>
          </a:p>
        </p:txBody>
      </p:sp>
      <p:sp>
        <p:nvSpPr>
          <p:cNvPr id="37" name="Rectangle 36"/>
          <p:cNvSpPr/>
          <p:nvPr/>
        </p:nvSpPr>
        <p:spPr>
          <a:xfrm>
            <a:off x="7740352" y="4343925"/>
            <a:ext cx="1125629" cy="369332"/>
          </a:xfrm>
          <a:prstGeom prst="rect">
            <a:avLst/>
          </a:prstGeom>
        </p:spPr>
        <p:txBody>
          <a:bodyPr wrap="none">
            <a:spAutoFit/>
          </a:bodyPr>
          <a:lstStyle/>
          <a:p>
            <a:r>
              <a:rPr lang="en-AU" b="1" i="1" dirty="0" smtClean="0">
                <a:latin typeface="Calibri" panose="020F0502020204030204" pitchFamily="34" charset="0"/>
                <a:cs typeface="Arial" pitchFamily="34" charset="0"/>
              </a:rPr>
              <a:t>Same OID</a:t>
            </a:r>
            <a:endParaRPr lang="en-AU" i="1" dirty="0"/>
          </a:p>
        </p:txBody>
      </p:sp>
    </p:spTree>
    <p:extLst>
      <p:ext uri="{BB962C8B-B14F-4D97-AF65-F5344CB8AC3E}">
        <p14:creationId xmlns:p14="http://schemas.microsoft.com/office/powerpoint/2010/main" val="1222088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Current use of AIBL data </a:t>
            </a:r>
            <a:br>
              <a:rPr lang="en-AU" dirty="0" smtClean="0"/>
            </a:br>
            <a:r>
              <a:rPr lang="en-AU" sz="2200" dirty="0" smtClean="0"/>
              <a:t>Problem </a:t>
            </a:r>
            <a:r>
              <a:rPr lang="en-AU" sz="2200" b="0" dirty="0" smtClean="0"/>
              <a:t>– Solution – Remaining challenges</a:t>
            </a:r>
            <a:endParaRPr lang="en-AU" b="0" dirty="0"/>
          </a:p>
        </p:txBody>
      </p:sp>
      <p:sp>
        <p:nvSpPr>
          <p:cNvPr id="3" name="Content Placeholder 2"/>
          <p:cNvSpPr>
            <a:spLocks noGrp="1"/>
          </p:cNvSpPr>
          <p:nvPr>
            <p:ph idx="1"/>
          </p:nvPr>
        </p:nvSpPr>
        <p:spPr/>
        <p:txBody>
          <a:bodyPr>
            <a:normAutofit/>
          </a:bodyPr>
          <a:lstStyle/>
          <a:p>
            <a:r>
              <a:rPr lang="en-AU" sz="2600" dirty="0" smtClean="0"/>
              <a:t>Conversion in tabular format (Excel or CSV)</a:t>
            </a:r>
          </a:p>
          <a:p>
            <a:r>
              <a:rPr lang="en-AU" sz="2600" dirty="0" smtClean="0"/>
              <a:t>Browser-based exploration tool</a:t>
            </a:r>
          </a:p>
          <a:p>
            <a:r>
              <a:rPr lang="en-AU" sz="2600" dirty="0" smtClean="0"/>
              <a:t>Additional processing via Excel or R or …</a:t>
            </a:r>
          </a:p>
          <a:p>
            <a:r>
              <a:rPr lang="en-AU" sz="2600" dirty="0" smtClean="0"/>
              <a:t>(different toolset for AIBL and ADNI)</a:t>
            </a:r>
            <a:endParaRPr lang="en-AU" sz="2600" dirty="0"/>
          </a:p>
          <a:p>
            <a:endParaRPr lang="en-AU" sz="26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3964090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Primary motivation: add new dimensions</a:t>
            </a:r>
            <a:endParaRPr lang="en-AU" b="0" dirty="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
        <p:nvSpPr>
          <p:cNvPr id="6" name="Rectangle 5"/>
          <p:cNvSpPr/>
          <p:nvPr/>
        </p:nvSpPr>
        <p:spPr>
          <a:xfrm>
            <a:off x="2339752" y="4005064"/>
            <a:ext cx="833883" cy="369332"/>
          </a:xfrm>
          <a:prstGeom prst="rect">
            <a:avLst/>
          </a:prstGeom>
        </p:spPr>
        <p:txBody>
          <a:bodyPr wrap="none">
            <a:spAutoFit/>
          </a:bodyPr>
          <a:lstStyle/>
          <a:p>
            <a:r>
              <a:rPr lang="en-AU" dirty="0" smtClean="0">
                <a:solidFill>
                  <a:schemeClr val="accent1">
                    <a:lumMod val="75000"/>
                  </a:schemeClr>
                </a:solidFill>
              </a:rPr>
              <a:t>Theme</a:t>
            </a:r>
            <a:endParaRPr lang="en-AU" dirty="0">
              <a:solidFill>
                <a:schemeClr val="accent1">
                  <a:lumMod val="75000"/>
                </a:schemeClr>
              </a:solidFill>
            </a:endParaRPr>
          </a:p>
        </p:txBody>
      </p:sp>
      <p:sp>
        <p:nvSpPr>
          <p:cNvPr id="7" name="Rectangle 6"/>
          <p:cNvSpPr/>
          <p:nvPr/>
        </p:nvSpPr>
        <p:spPr>
          <a:xfrm rot="18089015">
            <a:off x="7392087" y="5389424"/>
            <a:ext cx="1716621" cy="584775"/>
          </a:xfrm>
          <a:prstGeom prst="rect">
            <a:avLst/>
          </a:prstGeom>
        </p:spPr>
        <p:txBody>
          <a:bodyPr wrap="square">
            <a:spAutoFit/>
          </a:bodyPr>
          <a:lstStyle/>
          <a:p>
            <a:pPr marL="342900" indent="-342900"/>
            <a:r>
              <a:rPr lang="en-AU" sz="1600" dirty="0" smtClean="0">
                <a:solidFill>
                  <a:srgbClr val="7030A0"/>
                </a:solidFill>
              </a:rPr>
              <a:t>(1) ATC top group</a:t>
            </a:r>
          </a:p>
          <a:p>
            <a:pPr marL="342900" indent="-342900"/>
            <a:r>
              <a:rPr lang="en-AU" sz="1600" dirty="0" smtClean="0">
                <a:solidFill>
                  <a:srgbClr val="7030A0"/>
                </a:solidFill>
              </a:rPr>
              <a:t>     (anatomical)</a:t>
            </a:r>
            <a:endParaRPr lang="en-AU" sz="1600" dirty="0">
              <a:solidFill>
                <a:srgbClr val="7030A0"/>
              </a:solidFill>
            </a:endParaRPr>
          </a:p>
        </p:txBody>
      </p:sp>
      <p:cxnSp>
        <p:nvCxnSpPr>
          <p:cNvPr id="8" name="Straight Connector 7"/>
          <p:cNvCxnSpPr/>
          <p:nvPr/>
        </p:nvCxnSpPr>
        <p:spPr>
          <a:xfrm flipV="1">
            <a:off x="7092878" y="3212976"/>
            <a:ext cx="576064" cy="338063"/>
          </a:xfrm>
          <a:prstGeom prst="line">
            <a:avLst/>
          </a:prstGeom>
          <a:ln w="254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843808" y="2924944"/>
            <a:ext cx="864096" cy="100811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flipH="1">
            <a:off x="2843808" y="3140968"/>
            <a:ext cx="864096" cy="0"/>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07504" y="1916832"/>
            <a:ext cx="1584176" cy="646331"/>
          </a:xfrm>
          <a:prstGeom prst="rect">
            <a:avLst/>
          </a:prstGeom>
        </p:spPr>
        <p:txBody>
          <a:bodyPr wrap="square">
            <a:spAutoFit/>
          </a:bodyPr>
          <a:lstStyle/>
          <a:p>
            <a:r>
              <a:rPr lang="en-AU" dirty="0" smtClean="0">
                <a:solidFill>
                  <a:schemeClr val="accent1">
                    <a:lumMod val="75000"/>
                  </a:schemeClr>
                </a:solidFill>
              </a:rPr>
              <a:t>     Study Event</a:t>
            </a:r>
          </a:p>
          <a:p>
            <a:r>
              <a:rPr lang="en-AU" dirty="0" smtClean="0">
                <a:solidFill>
                  <a:schemeClr val="accent1">
                    <a:lumMod val="75000"/>
                  </a:schemeClr>
                </a:solidFill>
              </a:rPr>
              <a:t>(scale = phase)</a:t>
            </a:r>
            <a:endParaRPr lang="en-AU" dirty="0">
              <a:solidFill>
                <a:schemeClr val="accent1">
                  <a:lumMod val="75000"/>
                </a:schemeClr>
              </a:solidFill>
            </a:endParaRPr>
          </a:p>
        </p:txBody>
      </p:sp>
      <p:cxnSp>
        <p:nvCxnSpPr>
          <p:cNvPr id="12" name="Straight Connector 11"/>
          <p:cNvCxnSpPr/>
          <p:nvPr/>
        </p:nvCxnSpPr>
        <p:spPr>
          <a:xfrm flipH="1">
            <a:off x="467544" y="3717032"/>
            <a:ext cx="2383395" cy="1224136"/>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411760" y="3861048"/>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14" name="Straight Connector 13"/>
          <p:cNvCxnSpPr/>
          <p:nvPr/>
        </p:nvCxnSpPr>
        <p:spPr>
          <a:xfrm>
            <a:off x="1482788" y="1957482"/>
            <a:ext cx="1368151" cy="1255494"/>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1568995" y="2041754"/>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16" name="Rectangle 15"/>
          <p:cNvSpPr/>
          <p:nvPr/>
        </p:nvSpPr>
        <p:spPr>
          <a:xfrm rot="18197172">
            <a:off x="7174004" y="5519804"/>
            <a:ext cx="1050282" cy="338554"/>
          </a:xfrm>
          <a:prstGeom prst="rect">
            <a:avLst/>
          </a:prstGeom>
        </p:spPr>
        <p:txBody>
          <a:bodyPr wrap="square">
            <a:spAutoFit/>
          </a:bodyPr>
          <a:lstStyle/>
          <a:p>
            <a:r>
              <a:rPr lang="en-AU" sz="1600" dirty="0" smtClean="0">
                <a:solidFill>
                  <a:srgbClr val="7030A0"/>
                </a:solidFill>
              </a:rPr>
              <a:t>(2) </a:t>
            </a:r>
            <a:r>
              <a:rPr lang="en-AU" sz="1600" dirty="0" err="1" smtClean="0">
                <a:solidFill>
                  <a:srgbClr val="7030A0"/>
                </a:solidFill>
              </a:rPr>
              <a:t>Therap</a:t>
            </a:r>
            <a:endParaRPr lang="en-AU" sz="1600" dirty="0">
              <a:solidFill>
                <a:srgbClr val="7030A0"/>
              </a:solidFill>
            </a:endParaRPr>
          </a:p>
        </p:txBody>
      </p:sp>
      <p:sp>
        <p:nvSpPr>
          <p:cNvPr id="17" name="Rectangle 16"/>
          <p:cNvSpPr/>
          <p:nvPr/>
        </p:nvSpPr>
        <p:spPr>
          <a:xfrm rot="18245050">
            <a:off x="6542554" y="5544571"/>
            <a:ext cx="1115148" cy="338554"/>
          </a:xfrm>
          <a:prstGeom prst="rect">
            <a:avLst/>
          </a:prstGeom>
        </p:spPr>
        <p:txBody>
          <a:bodyPr wrap="square">
            <a:spAutoFit/>
          </a:bodyPr>
          <a:lstStyle/>
          <a:p>
            <a:r>
              <a:rPr lang="en-AU" sz="1600" dirty="0" smtClean="0">
                <a:solidFill>
                  <a:srgbClr val="7030A0"/>
                </a:solidFill>
              </a:rPr>
              <a:t>(3) </a:t>
            </a:r>
            <a:r>
              <a:rPr lang="en-AU" sz="1600" dirty="0" err="1" smtClean="0">
                <a:solidFill>
                  <a:srgbClr val="7030A0"/>
                </a:solidFill>
              </a:rPr>
              <a:t>Pharma</a:t>
            </a:r>
            <a:endParaRPr lang="en-AU" sz="1600" dirty="0">
              <a:solidFill>
                <a:srgbClr val="7030A0"/>
              </a:solidFill>
            </a:endParaRPr>
          </a:p>
        </p:txBody>
      </p:sp>
      <p:sp>
        <p:nvSpPr>
          <p:cNvPr id="18" name="Rectangle 17"/>
          <p:cNvSpPr/>
          <p:nvPr/>
        </p:nvSpPr>
        <p:spPr>
          <a:xfrm rot="18212233">
            <a:off x="6030472" y="5376568"/>
            <a:ext cx="1152128" cy="338554"/>
          </a:xfrm>
          <a:prstGeom prst="rect">
            <a:avLst/>
          </a:prstGeom>
        </p:spPr>
        <p:txBody>
          <a:bodyPr wrap="square">
            <a:spAutoFit/>
          </a:bodyPr>
          <a:lstStyle/>
          <a:p>
            <a:r>
              <a:rPr lang="en-AU" sz="1600" dirty="0" smtClean="0">
                <a:solidFill>
                  <a:srgbClr val="7030A0"/>
                </a:solidFill>
              </a:rPr>
              <a:t>(4) </a:t>
            </a:r>
            <a:r>
              <a:rPr lang="en-AU" sz="1600" dirty="0" err="1" smtClean="0">
                <a:solidFill>
                  <a:srgbClr val="7030A0"/>
                </a:solidFill>
              </a:rPr>
              <a:t>Chem</a:t>
            </a:r>
            <a:endParaRPr lang="en-AU" sz="1600" dirty="0">
              <a:solidFill>
                <a:srgbClr val="7030A0"/>
              </a:solidFill>
            </a:endParaRPr>
          </a:p>
        </p:txBody>
      </p:sp>
      <p:sp>
        <p:nvSpPr>
          <p:cNvPr id="19" name="Rectangle 18"/>
          <p:cNvSpPr/>
          <p:nvPr/>
        </p:nvSpPr>
        <p:spPr>
          <a:xfrm rot="18427897">
            <a:off x="5484831" y="5369753"/>
            <a:ext cx="1152128" cy="338554"/>
          </a:xfrm>
          <a:prstGeom prst="rect">
            <a:avLst/>
          </a:prstGeom>
        </p:spPr>
        <p:txBody>
          <a:bodyPr wrap="square">
            <a:spAutoFit/>
          </a:bodyPr>
          <a:lstStyle/>
          <a:p>
            <a:r>
              <a:rPr lang="en-AU" sz="1600" dirty="0" smtClean="0">
                <a:solidFill>
                  <a:srgbClr val="7030A0"/>
                </a:solidFill>
              </a:rPr>
              <a:t>(5) </a:t>
            </a:r>
            <a:r>
              <a:rPr lang="en-AU" sz="1600" dirty="0" err="1" smtClean="0">
                <a:solidFill>
                  <a:srgbClr val="7030A0"/>
                </a:solidFill>
              </a:rPr>
              <a:t>Subst</a:t>
            </a:r>
            <a:endParaRPr lang="en-AU" sz="1600" dirty="0">
              <a:solidFill>
                <a:srgbClr val="7030A0"/>
              </a:solidFill>
            </a:endParaRPr>
          </a:p>
        </p:txBody>
      </p:sp>
      <p:cxnSp>
        <p:nvCxnSpPr>
          <p:cNvPr id="20" name="Straight Connector 19"/>
          <p:cNvCxnSpPr/>
          <p:nvPr/>
        </p:nvCxnSpPr>
        <p:spPr>
          <a:xfrm>
            <a:off x="6147176" y="5011584"/>
            <a:ext cx="2831625" cy="0"/>
          </a:xfrm>
          <a:prstGeom prst="line">
            <a:avLst/>
          </a:prstGeom>
          <a:ln w="254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271001" y="4937982"/>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7030A0"/>
              </a:solidFill>
            </a:endParaRPr>
          </a:p>
        </p:txBody>
      </p:sp>
      <p:sp>
        <p:nvSpPr>
          <p:cNvPr id="22" name="Oval 21"/>
          <p:cNvSpPr/>
          <p:nvPr/>
        </p:nvSpPr>
        <p:spPr>
          <a:xfrm>
            <a:off x="7960721" y="4928457"/>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7030A0"/>
              </a:solidFill>
            </a:endParaRPr>
          </a:p>
        </p:txBody>
      </p:sp>
      <p:sp>
        <p:nvSpPr>
          <p:cNvPr id="23" name="Oval 22"/>
          <p:cNvSpPr/>
          <p:nvPr/>
        </p:nvSpPr>
        <p:spPr>
          <a:xfrm>
            <a:off x="8580774" y="4933655"/>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7030A0"/>
              </a:solidFill>
            </a:endParaRPr>
          </a:p>
        </p:txBody>
      </p:sp>
      <p:sp>
        <p:nvSpPr>
          <p:cNvPr id="24" name="Oval 23"/>
          <p:cNvSpPr/>
          <p:nvPr/>
        </p:nvSpPr>
        <p:spPr>
          <a:xfrm>
            <a:off x="6801666" y="4937982"/>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7030A0"/>
              </a:solidFill>
            </a:endParaRPr>
          </a:p>
        </p:txBody>
      </p:sp>
      <p:sp>
        <p:nvSpPr>
          <p:cNvPr id="25" name="Oval 24"/>
          <p:cNvSpPr/>
          <p:nvPr/>
        </p:nvSpPr>
        <p:spPr>
          <a:xfrm>
            <a:off x="7351121" y="4937982"/>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7030A0"/>
              </a:solidFill>
            </a:endParaRPr>
          </a:p>
        </p:txBody>
      </p:sp>
      <p:sp>
        <p:nvSpPr>
          <p:cNvPr id="26" name="Rectangle 25"/>
          <p:cNvSpPr/>
          <p:nvPr/>
        </p:nvSpPr>
        <p:spPr>
          <a:xfrm>
            <a:off x="6772171" y="4593285"/>
            <a:ext cx="1865895" cy="369332"/>
          </a:xfrm>
          <a:prstGeom prst="rect">
            <a:avLst/>
          </a:prstGeom>
        </p:spPr>
        <p:txBody>
          <a:bodyPr wrap="none">
            <a:spAutoFit/>
          </a:bodyPr>
          <a:lstStyle/>
          <a:p>
            <a:r>
              <a:rPr lang="en-AU" dirty="0" smtClean="0">
                <a:solidFill>
                  <a:srgbClr val="7030A0"/>
                </a:solidFill>
              </a:rPr>
              <a:t>WHO CC ATC DDD</a:t>
            </a:r>
            <a:endParaRPr lang="en-AU" dirty="0">
              <a:solidFill>
                <a:srgbClr val="7030A0"/>
              </a:solidFill>
            </a:endParaRPr>
          </a:p>
        </p:txBody>
      </p:sp>
      <p:cxnSp>
        <p:nvCxnSpPr>
          <p:cNvPr id="27" name="Curved Connector 90"/>
          <p:cNvCxnSpPr>
            <a:stCxn id="21" idx="0"/>
          </p:cNvCxnSpPr>
          <p:nvPr/>
        </p:nvCxnSpPr>
        <p:spPr>
          <a:xfrm rot="5400000" flipH="1" flipV="1">
            <a:off x="6420414" y="3689455"/>
            <a:ext cx="1171123" cy="1325933"/>
          </a:xfrm>
          <a:prstGeom prst="curvedConnector2">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508702" y="3736980"/>
            <a:ext cx="827380" cy="196076"/>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464564" y="3241398"/>
            <a:ext cx="1249829" cy="369332"/>
          </a:xfrm>
          <a:prstGeom prst="rect">
            <a:avLst/>
          </a:prstGeom>
        </p:spPr>
        <p:txBody>
          <a:bodyPr wrap="none">
            <a:spAutoFit/>
          </a:bodyPr>
          <a:lstStyle/>
          <a:p>
            <a:r>
              <a:rPr lang="en-AU" dirty="0" smtClean="0">
                <a:solidFill>
                  <a:schemeClr val="accent1">
                    <a:lumMod val="75000"/>
                  </a:schemeClr>
                </a:solidFill>
              </a:rPr>
              <a:t>Medication</a:t>
            </a:r>
            <a:endParaRPr lang="en-AU" dirty="0">
              <a:solidFill>
                <a:schemeClr val="accent1">
                  <a:lumMod val="75000"/>
                </a:schemeClr>
              </a:solidFill>
            </a:endParaRPr>
          </a:p>
        </p:txBody>
      </p:sp>
      <p:cxnSp>
        <p:nvCxnSpPr>
          <p:cNvPr id="30" name="Straight Connector 29"/>
          <p:cNvCxnSpPr/>
          <p:nvPr/>
        </p:nvCxnSpPr>
        <p:spPr>
          <a:xfrm>
            <a:off x="6314990" y="3755351"/>
            <a:ext cx="1281944" cy="299744"/>
          </a:xfrm>
          <a:prstGeom prst="line">
            <a:avLst/>
          </a:prstGeom>
          <a:ln w="254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6314990" y="3551039"/>
            <a:ext cx="777888" cy="204312"/>
          </a:xfrm>
          <a:prstGeom prst="line">
            <a:avLst/>
          </a:prstGeom>
          <a:ln w="254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7596934" y="3140968"/>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33" name="Oval 32"/>
          <p:cNvSpPr/>
          <p:nvPr/>
        </p:nvSpPr>
        <p:spPr>
          <a:xfrm>
            <a:off x="7524926" y="3983087"/>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34" name="Oval 33"/>
          <p:cNvSpPr/>
          <p:nvPr/>
        </p:nvSpPr>
        <p:spPr>
          <a:xfrm>
            <a:off x="6242982" y="3683343"/>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35" name="Rectangle 34"/>
          <p:cNvSpPr/>
          <p:nvPr/>
        </p:nvSpPr>
        <p:spPr>
          <a:xfrm>
            <a:off x="7740950" y="2636912"/>
            <a:ext cx="1254061" cy="646331"/>
          </a:xfrm>
          <a:prstGeom prst="rect">
            <a:avLst/>
          </a:prstGeom>
        </p:spPr>
        <p:txBody>
          <a:bodyPr wrap="none">
            <a:spAutoFit/>
          </a:bodyPr>
          <a:lstStyle/>
          <a:p>
            <a:r>
              <a:rPr lang="en-AU" dirty="0" smtClean="0">
                <a:solidFill>
                  <a:schemeClr val="accent6">
                    <a:lumMod val="75000"/>
                  </a:schemeClr>
                </a:solidFill>
              </a:rPr>
              <a:t>AMT Trade </a:t>
            </a:r>
          </a:p>
          <a:p>
            <a:r>
              <a:rPr lang="en-AU" dirty="0" smtClean="0">
                <a:solidFill>
                  <a:schemeClr val="accent6">
                    <a:lumMod val="75000"/>
                  </a:schemeClr>
                </a:solidFill>
              </a:rPr>
              <a:t>Product id</a:t>
            </a:r>
            <a:endParaRPr lang="en-AU" dirty="0">
              <a:solidFill>
                <a:schemeClr val="accent6">
                  <a:lumMod val="75000"/>
                </a:schemeClr>
              </a:solidFill>
            </a:endParaRPr>
          </a:p>
        </p:txBody>
      </p:sp>
      <p:sp>
        <p:nvSpPr>
          <p:cNvPr id="36" name="Rectangle 35"/>
          <p:cNvSpPr/>
          <p:nvPr/>
        </p:nvSpPr>
        <p:spPr>
          <a:xfrm>
            <a:off x="7668942" y="3983087"/>
            <a:ext cx="1367554" cy="646331"/>
          </a:xfrm>
          <a:prstGeom prst="rect">
            <a:avLst/>
          </a:prstGeom>
        </p:spPr>
        <p:txBody>
          <a:bodyPr wrap="none">
            <a:spAutoFit/>
          </a:bodyPr>
          <a:lstStyle/>
          <a:p>
            <a:r>
              <a:rPr lang="en-AU" dirty="0" smtClean="0">
                <a:solidFill>
                  <a:schemeClr val="accent6">
                    <a:lumMod val="75000"/>
                  </a:schemeClr>
                </a:solidFill>
              </a:rPr>
              <a:t>SNOMED </a:t>
            </a:r>
          </a:p>
          <a:p>
            <a:r>
              <a:rPr lang="en-AU" dirty="0" smtClean="0">
                <a:solidFill>
                  <a:schemeClr val="accent6">
                    <a:lumMod val="75000"/>
                  </a:schemeClr>
                </a:solidFill>
              </a:rPr>
              <a:t>Substance id</a:t>
            </a:r>
            <a:endParaRPr lang="en-AU" dirty="0">
              <a:solidFill>
                <a:schemeClr val="accent6">
                  <a:lumMod val="75000"/>
                </a:schemeClr>
              </a:solidFill>
            </a:endParaRPr>
          </a:p>
        </p:txBody>
      </p:sp>
      <p:sp>
        <p:nvSpPr>
          <p:cNvPr id="37" name="Rectangle 36"/>
          <p:cNvSpPr/>
          <p:nvPr/>
        </p:nvSpPr>
        <p:spPr>
          <a:xfrm>
            <a:off x="7812958" y="3286725"/>
            <a:ext cx="1167307" cy="646331"/>
          </a:xfrm>
          <a:prstGeom prst="rect">
            <a:avLst/>
          </a:prstGeom>
        </p:spPr>
        <p:txBody>
          <a:bodyPr wrap="none">
            <a:spAutoFit/>
          </a:bodyPr>
          <a:lstStyle/>
          <a:p>
            <a:r>
              <a:rPr lang="en-AU" dirty="0" smtClean="0">
                <a:solidFill>
                  <a:schemeClr val="accent6">
                    <a:lumMod val="75000"/>
                  </a:schemeClr>
                </a:solidFill>
              </a:rPr>
              <a:t>AMT Med.</a:t>
            </a:r>
          </a:p>
          <a:p>
            <a:r>
              <a:rPr lang="en-AU" dirty="0" smtClean="0">
                <a:solidFill>
                  <a:schemeClr val="accent6">
                    <a:lumMod val="75000"/>
                  </a:schemeClr>
                </a:solidFill>
              </a:rPr>
              <a:t>Product id</a:t>
            </a:r>
            <a:endParaRPr lang="en-AU" dirty="0">
              <a:solidFill>
                <a:schemeClr val="accent6">
                  <a:lumMod val="75000"/>
                </a:schemeClr>
              </a:solidFill>
            </a:endParaRPr>
          </a:p>
        </p:txBody>
      </p:sp>
      <p:cxnSp>
        <p:nvCxnSpPr>
          <p:cNvPr id="38" name="Straight Connector 37"/>
          <p:cNvCxnSpPr>
            <a:endCxn id="39" idx="6"/>
          </p:cNvCxnSpPr>
          <p:nvPr/>
        </p:nvCxnSpPr>
        <p:spPr>
          <a:xfrm>
            <a:off x="7092878" y="3551039"/>
            <a:ext cx="720080" cy="145609"/>
          </a:xfrm>
          <a:prstGeom prst="line">
            <a:avLst/>
          </a:prstGeom>
          <a:ln w="254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7668942" y="3623047"/>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cxnSp>
        <p:nvCxnSpPr>
          <p:cNvPr id="40" name="Curved Connector 90"/>
          <p:cNvCxnSpPr>
            <a:stCxn id="33" idx="7"/>
            <a:endCxn id="39" idx="4"/>
          </p:cNvCxnSpPr>
          <p:nvPr/>
        </p:nvCxnSpPr>
        <p:spPr>
          <a:xfrm rot="5400000" flipH="1" flipV="1">
            <a:off x="7577203" y="3840898"/>
            <a:ext cx="234395" cy="93099"/>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123728" y="2564904"/>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42" name="Rectangle 41"/>
          <p:cNvSpPr/>
          <p:nvPr/>
        </p:nvSpPr>
        <p:spPr>
          <a:xfrm>
            <a:off x="1547664" y="2708920"/>
            <a:ext cx="943273" cy="369332"/>
          </a:xfrm>
          <a:prstGeom prst="rect">
            <a:avLst/>
          </a:prstGeom>
        </p:spPr>
        <p:txBody>
          <a:bodyPr wrap="square">
            <a:spAutoFit/>
          </a:bodyPr>
          <a:lstStyle/>
          <a:p>
            <a:r>
              <a:rPr lang="en-AU" dirty="0" smtClean="0">
                <a:solidFill>
                  <a:schemeClr val="accent1">
                    <a:lumMod val="75000"/>
                  </a:schemeClr>
                </a:solidFill>
              </a:rPr>
              <a:t>Product</a:t>
            </a:r>
            <a:endParaRPr lang="en-AU" dirty="0">
              <a:solidFill>
                <a:schemeClr val="accent1">
                  <a:lumMod val="75000"/>
                </a:schemeClr>
              </a:solidFill>
            </a:endParaRPr>
          </a:p>
        </p:txBody>
      </p:sp>
      <p:sp>
        <p:nvSpPr>
          <p:cNvPr id="43" name="Rectangle 42"/>
          <p:cNvSpPr/>
          <p:nvPr/>
        </p:nvSpPr>
        <p:spPr>
          <a:xfrm>
            <a:off x="1547664" y="4365104"/>
            <a:ext cx="1218603" cy="369332"/>
          </a:xfrm>
          <a:prstGeom prst="rect">
            <a:avLst/>
          </a:prstGeom>
        </p:spPr>
        <p:txBody>
          <a:bodyPr wrap="none">
            <a:spAutoFit/>
          </a:bodyPr>
          <a:lstStyle/>
          <a:p>
            <a:r>
              <a:rPr lang="en-AU" dirty="0" smtClean="0">
                <a:solidFill>
                  <a:schemeClr val="accent1">
                    <a:lumMod val="75000"/>
                  </a:schemeClr>
                </a:solidFill>
              </a:rPr>
              <a:t>Sub-theme</a:t>
            </a:r>
            <a:endParaRPr lang="en-AU" dirty="0">
              <a:solidFill>
                <a:schemeClr val="accent1">
                  <a:lumMod val="75000"/>
                </a:schemeClr>
              </a:solidFill>
            </a:endParaRPr>
          </a:p>
        </p:txBody>
      </p:sp>
      <p:sp>
        <p:nvSpPr>
          <p:cNvPr id="44" name="Oval 43"/>
          <p:cNvSpPr/>
          <p:nvPr/>
        </p:nvSpPr>
        <p:spPr>
          <a:xfrm>
            <a:off x="1619672" y="4221088"/>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45" name="Oval 44"/>
          <p:cNvSpPr/>
          <p:nvPr/>
        </p:nvSpPr>
        <p:spPr>
          <a:xfrm>
            <a:off x="755576" y="4653136"/>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46" name="Rectangle 45"/>
          <p:cNvSpPr/>
          <p:nvPr/>
        </p:nvSpPr>
        <p:spPr>
          <a:xfrm>
            <a:off x="899592" y="4725144"/>
            <a:ext cx="947695" cy="369332"/>
          </a:xfrm>
          <a:prstGeom prst="rect">
            <a:avLst/>
          </a:prstGeom>
        </p:spPr>
        <p:txBody>
          <a:bodyPr wrap="none">
            <a:spAutoFit/>
          </a:bodyPr>
          <a:lstStyle/>
          <a:p>
            <a:r>
              <a:rPr lang="en-AU" dirty="0" smtClean="0">
                <a:solidFill>
                  <a:schemeClr val="accent1">
                    <a:lumMod val="75000"/>
                  </a:schemeClr>
                </a:solidFill>
              </a:rPr>
              <a:t>Variable</a:t>
            </a:r>
            <a:endParaRPr lang="en-AU" dirty="0">
              <a:solidFill>
                <a:schemeClr val="accent1">
                  <a:lumMod val="75000"/>
                </a:schemeClr>
              </a:solidFill>
            </a:endParaRPr>
          </a:p>
        </p:txBody>
      </p:sp>
      <p:sp>
        <p:nvSpPr>
          <p:cNvPr id="47" name="Rectangle 46"/>
          <p:cNvSpPr/>
          <p:nvPr/>
        </p:nvSpPr>
        <p:spPr>
          <a:xfrm>
            <a:off x="899592" y="1711841"/>
            <a:ext cx="864096" cy="276999"/>
          </a:xfrm>
          <a:prstGeom prst="rect">
            <a:avLst/>
          </a:prstGeom>
        </p:spPr>
        <p:txBody>
          <a:bodyPr wrap="square">
            <a:spAutoFit/>
          </a:bodyPr>
          <a:lstStyle/>
          <a:p>
            <a:r>
              <a:rPr lang="en-AU" sz="1200" i="1" dirty="0" smtClean="0">
                <a:solidFill>
                  <a:schemeClr val="accent1">
                    <a:lumMod val="75000"/>
                  </a:schemeClr>
                </a:solidFill>
              </a:rPr>
              <a:t>{dataset}</a:t>
            </a:r>
            <a:endParaRPr lang="en-AU" sz="1200" i="1" dirty="0">
              <a:solidFill>
                <a:schemeClr val="accent1">
                  <a:lumMod val="75000"/>
                </a:schemeClr>
              </a:solidFill>
            </a:endParaRPr>
          </a:p>
        </p:txBody>
      </p:sp>
      <p:sp>
        <p:nvSpPr>
          <p:cNvPr id="48" name="Rectangle 47"/>
          <p:cNvSpPr/>
          <p:nvPr/>
        </p:nvSpPr>
        <p:spPr>
          <a:xfrm>
            <a:off x="1043608" y="4149080"/>
            <a:ext cx="539552" cy="276999"/>
          </a:xfrm>
          <a:prstGeom prst="rect">
            <a:avLst/>
          </a:prstGeom>
        </p:spPr>
        <p:txBody>
          <a:bodyPr wrap="square">
            <a:spAutoFit/>
          </a:bodyPr>
          <a:lstStyle/>
          <a:p>
            <a:r>
              <a:rPr lang="en-AU" sz="1200" i="1" dirty="0" smtClean="0">
                <a:solidFill>
                  <a:schemeClr val="accent1">
                    <a:lumMod val="75000"/>
                  </a:schemeClr>
                </a:solidFill>
              </a:rPr>
              <a:t>{</a:t>
            </a:r>
            <a:r>
              <a:rPr lang="en-AU" sz="1200" i="1" dirty="0" err="1" smtClean="0">
                <a:solidFill>
                  <a:schemeClr val="accent1">
                    <a:lumMod val="75000"/>
                  </a:schemeClr>
                </a:solidFill>
              </a:rPr>
              <a:t>ds</a:t>
            </a:r>
            <a:r>
              <a:rPr lang="en-AU" sz="1200" i="1" dirty="0" smtClean="0">
                <a:solidFill>
                  <a:schemeClr val="accent1">
                    <a:lumMod val="75000"/>
                  </a:schemeClr>
                </a:solidFill>
              </a:rPr>
              <a:t>}</a:t>
            </a:r>
            <a:endParaRPr lang="en-AU" sz="1200" i="1" dirty="0">
              <a:solidFill>
                <a:schemeClr val="accent1">
                  <a:lumMod val="75000"/>
                </a:schemeClr>
              </a:solidFill>
            </a:endParaRPr>
          </a:p>
        </p:txBody>
      </p:sp>
      <p:sp>
        <p:nvSpPr>
          <p:cNvPr id="49" name="Rectangle 48"/>
          <p:cNvSpPr/>
          <p:nvPr/>
        </p:nvSpPr>
        <p:spPr>
          <a:xfrm>
            <a:off x="1187624" y="1052736"/>
            <a:ext cx="667170" cy="369332"/>
          </a:xfrm>
          <a:prstGeom prst="rect">
            <a:avLst/>
          </a:prstGeom>
        </p:spPr>
        <p:txBody>
          <a:bodyPr wrap="none">
            <a:spAutoFit/>
          </a:bodyPr>
          <a:lstStyle/>
          <a:p>
            <a:r>
              <a:rPr lang="en-AU" dirty="0" smtClean="0">
                <a:solidFill>
                  <a:schemeClr val="accent2">
                    <a:lumMod val="75000"/>
                  </a:schemeClr>
                </a:solidFill>
              </a:rPr>
              <a:t>Main</a:t>
            </a:r>
            <a:endParaRPr lang="en-AU" dirty="0"/>
          </a:p>
        </p:txBody>
      </p:sp>
      <p:cxnSp>
        <p:nvCxnSpPr>
          <p:cNvPr id="50" name="Straight Connector 49"/>
          <p:cNvCxnSpPr/>
          <p:nvPr/>
        </p:nvCxnSpPr>
        <p:spPr>
          <a:xfrm>
            <a:off x="2699792" y="1484784"/>
            <a:ext cx="432049" cy="1440160"/>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563890" y="1196752"/>
            <a:ext cx="432046" cy="1728192"/>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2627784" y="1494076"/>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53" name="Oval 52"/>
          <p:cNvSpPr/>
          <p:nvPr/>
        </p:nvSpPr>
        <p:spPr>
          <a:xfrm>
            <a:off x="2915816" y="2417702"/>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54" name="Rectangle 53"/>
          <p:cNvSpPr/>
          <p:nvPr/>
        </p:nvSpPr>
        <p:spPr>
          <a:xfrm>
            <a:off x="2339752" y="2204864"/>
            <a:ext cx="792088" cy="369332"/>
          </a:xfrm>
          <a:prstGeom prst="rect">
            <a:avLst/>
          </a:prstGeom>
        </p:spPr>
        <p:txBody>
          <a:bodyPr wrap="square">
            <a:spAutoFit/>
          </a:bodyPr>
          <a:lstStyle/>
          <a:p>
            <a:r>
              <a:rPr lang="en-AU" dirty="0" smtClean="0">
                <a:solidFill>
                  <a:schemeClr val="accent1">
                    <a:lumMod val="75000"/>
                  </a:schemeClr>
                </a:solidFill>
              </a:rPr>
              <a:t>Node</a:t>
            </a:r>
            <a:endParaRPr lang="en-AU" dirty="0">
              <a:solidFill>
                <a:schemeClr val="accent1">
                  <a:lumMod val="75000"/>
                </a:schemeClr>
              </a:solidFill>
            </a:endParaRPr>
          </a:p>
        </p:txBody>
      </p:sp>
      <p:sp>
        <p:nvSpPr>
          <p:cNvPr id="55" name="Rectangle 54"/>
          <p:cNvSpPr/>
          <p:nvPr/>
        </p:nvSpPr>
        <p:spPr>
          <a:xfrm>
            <a:off x="1763688" y="1340768"/>
            <a:ext cx="1080120" cy="369332"/>
          </a:xfrm>
          <a:prstGeom prst="rect">
            <a:avLst/>
          </a:prstGeom>
        </p:spPr>
        <p:txBody>
          <a:bodyPr wrap="square">
            <a:spAutoFit/>
          </a:bodyPr>
          <a:lstStyle/>
          <a:p>
            <a:r>
              <a:rPr lang="en-AU" dirty="0" smtClean="0">
                <a:solidFill>
                  <a:schemeClr val="accent1">
                    <a:lumMod val="75000"/>
                  </a:schemeClr>
                </a:solidFill>
              </a:rPr>
              <a:t>Subject</a:t>
            </a:r>
            <a:endParaRPr lang="en-AU" dirty="0">
              <a:solidFill>
                <a:schemeClr val="accent1">
                  <a:lumMod val="75000"/>
                </a:schemeClr>
              </a:solidFill>
            </a:endParaRPr>
          </a:p>
        </p:txBody>
      </p:sp>
      <p:sp>
        <p:nvSpPr>
          <p:cNvPr id="56" name="Oval 55"/>
          <p:cNvSpPr/>
          <p:nvPr/>
        </p:nvSpPr>
        <p:spPr>
          <a:xfrm>
            <a:off x="3635896" y="2201678"/>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57" name="Oval 56"/>
          <p:cNvSpPr/>
          <p:nvPr/>
        </p:nvSpPr>
        <p:spPr>
          <a:xfrm>
            <a:off x="3779912" y="1772816"/>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58" name="Rectangle 57"/>
          <p:cNvSpPr/>
          <p:nvPr/>
        </p:nvSpPr>
        <p:spPr>
          <a:xfrm>
            <a:off x="3995936" y="980728"/>
            <a:ext cx="2195794" cy="369332"/>
          </a:xfrm>
          <a:prstGeom prst="rect">
            <a:avLst/>
          </a:prstGeom>
        </p:spPr>
        <p:txBody>
          <a:bodyPr wrap="none">
            <a:spAutoFit/>
          </a:bodyPr>
          <a:lstStyle/>
          <a:p>
            <a:r>
              <a:rPr lang="en-AU" dirty="0" smtClean="0">
                <a:solidFill>
                  <a:schemeClr val="accent1">
                    <a:lumMod val="75000"/>
                  </a:schemeClr>
                </a:solidFill>
              </a:rPr>
              <a:t>Time (scale = second)</a:t>
            </a:r>
            <a:endParaRPr lang="en-AU" dirty="0"/>
          </a:p>
        </p:txBody>
      </p:sp>
      <p:sp>
        <p:nvSpPr>
          <p:cNvPr id="59" name="Rectangle 58"/>
          <p:cNvSpPr/>
          <p:nvPr/>
        </p:nvSpPr>
        <p:spPr>
          <a:xfrm>
            <a:off x="3851920" y="1556792"/>
            <a:ext cx="1837747" cy="369332"/>
          </a:xfrm>
          <a:prstGeom prst="rect">
            <a:avLst/>
          </a:prstGeom>
        </p:spPr>
        <p:txBody>
          <a:bodyPr wrap="none">
            <a:spAutoFit/>
          </a:bodyPr>
          <a:lstStyle/>
          <a:p>
            <a:r>
              <a:rPr lang="en-AU" dirty="0" smtClean="0">
                <a:solidFill>
                  <a:schemeClr val="accent1">
                    <a:lumMod val="75000"/>
                  </a:schemeClr>
                </a:solidFill>
              </a:rPr>
              <a:t>Date (scale = day)</a:t>
            </a:r>
            <a:endParaRPr lang="en-AU" dirty="0"/>
          </a:p>
        </p:txBody>
      </p:sp>
      <p:sp>
        <p:nvSpPr>
          <p:cNvPr id="60" name="Oval 59"/>
          <p:cNvSpPr/>
          <p:nvPr/>
        </p:nvSpPr>
        <p:spPr>
          <a:xfrm>
            <a:off x="3932312" y="1124744"/>
            <a:ext cx="144016" cy="147202"/>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tx1"/>
              </a:solidFill>
            </a:endParaRPr>
          </a:p>
        </p:txBody>
      </p:sp>
      <p:sp>
        <p:nvSpPr>
          <p:cNvPr id="61" name="Rectangle 60"/>
          <p:cNvSpPr/>
          <p:nvPr/>
        </p:nvSpPr>
        <p:spPr>
          <a:xfrm>
            <a:off x="2555776" y="1196752"/>
            <a:ext cx="432048" cy="276999"/>
          </a:xfrm>
          <a:prstGeom prst="rect">
            <a:avLst/>
          </a:prstGeom>
        </p:spPr>
        <p:txBody>
          <a:bodyPr wrap="square">
            <a:spAutoFit/>
          </a:bodyPr>
          <a:lstStyle/>
          <a:p>
            <a:r>
              <a:rPr lang="en-AU" sz="1200" i="1" dirty="0" smtClean="0">
                <a:solidFill>
                  <a:schemeClr val="accent1">
                    <a:lumMod val="75000"/>
                  </a:schemeClr>
                </a:solidFill>
              </a:rPr>
              <a:t>{</a:t>
            </a:r>
            <a:r>
              <a:rPr lang="en-AU" sz="1200" i="1" dirty="0" err="1" smtClean="0">
                <a:solidFill>
                  <a:schemeClr val="accent1">
                    <a:lumMod val="75000"/>
                  </a:schemeClr>
                </a:solidFill>
              </a:rPr>
              <a:t>cs</a:t>
            </a:r>
            <a:r>
              <a:rPr lang="en-AU" sz="1200" i="1" dirty="0" smtClean="0">
                <a:solidFill>
                  <a:schemeClr val="accent1">
                    <a:lumMod val="75000"/>
                  </a:schemeClr>
                </a:solidFill>
              </a:rPr>
              <a:t>}</a:t>
            </a:r>
            <a:endParaRPr lang="en-AU" sz="1200" i="1" dirty="0">
              <a:solidFill>
                <a:schemeClr val="accent1">
                  <a:lumMod val="75000"/>
                </a:schemeClr>
              </a:solidFill>
            </a:endParaRPr>
          </a:p>
        </p:txBody>
      </p:sp>
      <p:sp>
        <p:nvSpPr>
          <p:cNvPr id="62" name="Rectangle 61"/>
          <p:cNvSpPr/>
          <p:nvPr/>
        </p:nvSpPr>
        <p:spPr>
          <a:xfrm rot="16395028">
            <a:off x="-122470" y="3603732"/>
            <a:ext cx="1809012" cy="276999"/>
          </a:xfrm>
          <a:prstGeom prst="rect">
            <a:avLst/>
          </a:prstGeom>
        </p:spPr>
        <p:txBody>
          <a:bodyPr wrap="square">
            <a:spAutoFit/>
          </a:bodyPr>
          <a:lstStyle/>
          <a:p>
            <a:r>
              <a:rPr lang="en-AU" sz="1200" i="1" dirty="0" smtClean="0">
                <a:solidFill>
                  <a:schemeClr val="accent1">
                    <a:lumMod val="75000"/>
                  </a:schemeClr>
                </a:solidFill>
              </a:rPr>
              <a:t>scheduled </a:t>
            </a:r>
            <a:r>
              <a:rPr lang="en-AU" sz="1200" i="1" dirty="0" err="1" smtClean="0">
                <a:solidFill>
                  <a:schemeClr val="accent1">
                    <a:lumMod val="75000"/>
                  </a:schemeClr>
                </a:solidFill>
              </a:rPr>
              <a:t>before,after,at</a:t>
            </a:r>
            <a:endParaRPr lang="en-AU" sz="1200" i="1" dirty="0">
              <a:solidFill>
                <a:schemeClr val="accent1">
                  <a:lumMod val="75000"/>
                </a:schemeClr>
              </a:solidFill>
            </a:endParaRPr>
          </a:p>
        </p:txBody>
      </p:sp>
      <p:sp>
        <p:nvSpPr>
          <p:cNvPr id="63" name="Rectangle 62"/>
          <p:cNvSpPr/>
          <p:nvPr/>
        </p:nvSpPr>
        <p:spPr>
          <a:xfrm>
            <a:off x="4644008" y="3429000"/>
            <a:ext cx="864096" cy="100811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4" name="Straight Connector 63"/>
          <p:cNvCxnSpPr/>
          <p:nvPr/>
        </p:nvCxnSpPr>
        <p:spPr>
          <a:xfrm flipH="1">
            <a:off x="4644008" y="3645024"/>
            <a:ext cx="864096" cy="0"/>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3275856" y="4437112"/>
            <a:ext cx="864096" cy="100811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6" name="Straight Connector 65"/>
          <p:cNvCxnSpPr/>
          <p:nvPr/>
        </p:nvCxnSpPr>
        <p:spPr>
          <a:xfrm flipH="1">
            <a:off x="3275856" y="4653136"/>
            <a:ext cx="864096" cy="0"/>
          </a:xfrm>
          <a:prstGeom prst="line">
            <a:avLst/>
          </a:prstGeom>
          <a:ln w="254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2915816" y="2852936"/>
            <a:ext cx="657552" cy="369332"/>
          </a:xfrm>
          <a:prstGeom prst="rect">
            <a:avLst/>
          </a:prstGeom>
        </p:spPr>
        <p:txBody>
          <a:bodyPr wrap="none">
            <a:spAutoFit/>
          </a:bodyPr>
          <a:lstStyle/>
          <a:p>
            <a:r>
              <a:rPr lang="en-AU" i="1" dirty="0" smtClean="0">
                <a:solidFill>
                  <a:schemeClr val="accent1">
                    <a:lumMod val="75000"/>
                  </a:schemeClr>
                </a:solidFill>
              </a:rPr>
              <a:t>main</a:t>
            </a:r>
            <a:endParaRPr lang="en-AU" dirty="0"/>
          </a:p>
        </p:txBody>
      </p:sp>
      <p:sp>
        <p:nvSpPr>
          <p:cNvPr id="68" name="Rectangle 67"/>
          <p:cNvSpPr/>
          <p:nvPr/>
        </p:nvSpPr>
        <p:spPr>
          <a:xfrm>
            <a:off x="4828492" y="3347700"/>
            <a:ext cx="463588" cy="369332"/>
          </a:xfrm>
          <a:prstGeom prst="rect">
            <a:avLst/>
          </a:prstGeom>
        </p:spPr>
        <p:txBody>
          <a:bodyPr wrap="none">
            <a:spAutoFit/>
          </a:bodyPr>
          <a:lstStyle/>
          <a:p>
            <a:r>
              <a:rPr lang="en-AU" i="1" dirty="0" smtClean="0">
                <a:solidFill>
                  <a:schemeClr val="accent1">
                    <a:lumMod val="75000"/>
                  </a:schemeClr>
                </a:solidFill>
              </a:rPr>
              <a:t>cm</a:t>
            </a:r>
            <a:endParaRPr lang="en-AU" dirty="0"/>
          </a:p>
        </p:txBody>
      </p:sp>
      <p:sp>
        <p:nvSpPr>
          <p:cNvPr id="69" name="Rectangle 68"/>
          <p:cNvSpPr/>
          <p:nvPr/>
        </p:nvSpPr>
        <p:spPr>
          <a:xfrm>
            <a:off x="3419872" y="4355812"/>
            <a:ext cx="376000" cy="369332"/>
          </a:xfrm>
          <a:prstGeom prst="rect">
            <a:avLst/>
          </a:prstGeom>
        </p:spPr>
        <p:txBody>
          <a:bodyPr wrap="none">
            <a:spAutoFit/>
          </a:bodyPr>
          <a:lstStyle/>
          <a:p>
            <a:r>
              <a:rPr lang="en-AU" i="1" dirty="0" err="1" smtClean="0">
                <a:solidFill>
                  <a:schemeClr val="accent1">
                    <a:lumMod val="75000"/>
                  </a:schemeClr>
                </a:solidFill>
              </a:rPr>
              <a:t>vs</a:t>
            </a:r>
            <a:endParaRPr lang="en-AU" dirty="0"/>
          </a:p>
        </p:txBody>
      </p:sp>
      <p:sp>
        <p:nvSpPr>
          <p:cNvPr id="70" name="Rectangle 69"/>
          <p:cNvSpPr/>
          <p:nvPr/>
        </p:nvSpPr>
        <p:spPr>
          <a:xfrm>
            <a:off x="8639944" y="5013176"/>
            <a:ext cx="504056" cy="276999"/>
          </a:xfrm>
          <a:prstGeom prst="rect">
            <a:avLst/>
          </a:prstGeom>
        </p:spPr>
        <p:txBody>
          <a:bodyPr wrap="square">
            <a:spAutoFit/>
          </a:bodyPr>
          <a:lstStyle/>
          <a:p>
            <a:r>
              <a:rPr lang="en-AU" sz="1200" i="1" dirty="0" smtClean="0">
                <a:solidFill>
                  <a:schemeClr val="accent1">
                    <a:lumMod val="75000"/>
                  </a:schemeClr>
                </a:solidFill>
              </a:rPr>
              <a:t>{</a:t>
            </a:r>
            <a:r>
              <a:rPr lang="en-AU" sz="1200" i="1" dirty="0" err="1" smtClean="0">
                <a:solidFill>
                  <a:schemeClr val="accent1">
                    <a:lumMod val="75000"/>
                  </a:schemeClr>
                </a:solidFill>
              </a:rPr>
              <a:t>atc</a:t>
            </a:r>
            <a:r>
              <a:rPr lang="en-AU" sz="1200" i="1" dirty="0" smtClean="0">
                <a:solidFill>
                  <a:schemeClr val="accent1">
                    <a:lumMod val="75000"/>
                  </a:schemeClr>
                </a:solidFill>
              </a:rPr>
              <a:t>}</a:t>
            </a:r>
            <a:endParaRPr lang="en-AU" sz="1200" i="1" dirty="0">
              <a:solidFill>
                <a:schemeClr val="accent1">
                  <a:lumMod val="75000"/>
                </a:schemeClr>
              </a:solidFill>
            </a:endParaRPr>
          </a:p>
        </p:txBody>
      </p:sp>
      <p:sp>
        <p:nvSpPr>
          <p:cNvPr id="71" name="Rectangle 70"/>
          <p:cNvSpPr/>
          <p:nvPr/>
        </p:nvSpPr>
        <p:spPr>
          <a:xfrm>
            <a:off x="3779912" y="2060848"/>
            <a:ext cx="2326534" cy="369332"/>
          </a:xfrm>
          <a:prstGeom prst="rect">
            <a:avLst/>
          </a:prstGeom>
        </p:spPr>
        <p:txBody>
          <a:bodyPr wrap="none">
            <a:spAutoFit/>
          </a:bodyPr>
          <a:lstStyle/>
          <a:p>
            <a:r>
              <a:rPr lang="en-AU" dirty="0" smtClean="0">
                <a:solidFill>
                  <a:schemeClr val="accent1">
                    <a:lumMod val="75000"/>
                  </a:schemeClr>
                </a:solidFill>
              </a:rPr>
              <a:t>Month (scale = month)</a:t>
            </a:r>
            <a:endParaRPr lang="en-AU" dirty="0"/>
          </a:p>
        </p:txBody>
      </p:sp>
      <p:cxnSp>
        <p:nvCxnSpPr>
          <p:cNvPr id="72" name="Curved Connector 90"/>
          <p:cNvCxnSpPr>
            <a:stCxn id="45" idx="7"/>
            <a:endCxn id="15" idx="4"/>
          </p:cNvCxnSpPr>
          <p:nvPr/>
        </p:nvCxnSpPr>
        <p:spPr>
          <a:xfrm rot="5400000" flipH="1" flipV="1">
            <a:off x="16884" y="3050574"/>
            <a:ext cx="2485737" cy="762502"/>
          </a:xfrm>
          <a:prstGeom prst="curvedConnector3">
            <a:avLst>
              <a:gd name="adj1" fmla="val 78611"/>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779912" y="836712"/>
            <a:ext cx="1872208" cy="276999"/>
          </a:xfrm>
          <a:prstGeom prst="rect">
            <a:avLst/>
          </a:prstGeom>
        </p:spPr>
        <p:txBody>
          <a:bodyPr wrap="square">
            <a:spAutoFit/>
          </a:bodyPr>
          <a:lstStyle/>
          <a:p>
            <a:r>
              <a:rPr lang="en-AU" sz="1200" i="1" dirty="0" smtClean="0">
                <a:solidFill>
                  <a:schemeClr val="accent1">
                    <a:lumMod val="75000"/>
                  </a:schemeClr>
                </a:solidFill>
              </a:rPr>
              <a:t>{</a:t>
            </a:r>
            <a:r>
              <a:rPr lang="en-AU" sz="1200" i="1" dirty="0" err="1" smtClean="0">
                <a:solidFill>
                  <a:schemeClr val="accent1">
                    <a:lumMod val="75000"/>
                  </a:schemeClr>
                </a:solidFill>
              </a:rPr>
              <a:t>ts</a:t>
            </a:r>
            <a:r>
              <a:rPr lang="en-AU" sz="1200" i="1" dirty="0" smtClean="0">
                <a:solidFill>
                  <a:schemeClr val="accent1">
                    <a:lumMod val="75000"/>
                  </a:schemeClr>
                </a:solidFill>
              </a:rPr>
              <a:t>} observation</a:t>
            </a:r>
            <a:endParaRPr lang="en-AU" sz="1200" i="1" dirty="0">
              <a:solidFill>
                <a:schemeClr val="accent1">
                  <a:lumMod val="75000"/>
                </a:schemeClr>
              </a:solidFill>
            </a:endParaRPr>
          </a:p>
        </p:txBody>
      </p:sp>
      <p:cxnSp>
        <p:nvCxnSpPr>
          <p:cNvPr id="74" name="Curved Connector 90"/>
          <p:cNvCxnSpPr>
            <a:stCxn id="57" idx="1"/>
            <a:endCxn id="15" idx="6"/>
          </p:cNvCxnSpPr>
          <p:nvPr/>
        </p:nvCxnSpPr>
        <p:spPr>
          <a:xfrm rot="16200000" flipH="1" flipV="1">
            <a:off x="2596516" y="910868"/>
            <a:ext cx="320982" cy="2087992"/>
          </a:xfrm>
          <a:prstGeom prst="curvedConnector4">
            <a:avLst>
              <a:gd name="adj1" fmla="val 77550"/>
              <a:gd name="adj2" fmla="val 8171"/>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697454" y="1874857"/>
            <a:ext cx="1290290" cy="276999"/>
          </a:xfrm>
          <a:prstGeom prst="rect">
            <a:avLst/>
          </a:prstGeom>
        </p:spPr>
        <p:txBody>
          <a:bodyPr wrap="square">
            <a:spAutoFit/>
          </a:bodyPr>
          <a:lstStyle/>
          <a:p>
            <a:r>
              <a:rPr lang="en-AU" sz="1200" i="1" dirty="0" err="1" smtClean="0">
                <a:solidFill>
                  <a:schemeClr val="accent1">
                    <a:lumMod val="75000"/>
                  </a:schemeClr>
                </a:solidFill>
              </a:rPr>
              <a:t>before,after,at</a:t>
            </a:r>
            <a:endParaRPr lang="en-AU" sz="1200" i="1" dirty="0">
              <a:solidFill>
                <a:schemeClr val="accent1">
                  <a:lumMod val="75000"/>
                </a:schemeClr>
              </a:solidFill>
            </a:endParaRPr>
          </a:p>
        </p:txBody>
      </p:sp>
      <p:sp>
        <p:nvSpPr>
          <p:cNvPr id="76" name="Rectangle 75"/>
          <p:cNvSpPr/>
          <p:nvPr/>
        </p:nvSpPr>
        <p:spPr>
          <a:xfrm>
            <a:off x="251520" y="5013176"/>
            <a:ext cx="539552" cy="276999"/>
          </a:xfrm>
          <a:prstGeom prst="rect">
            <a:avLst/>
          </a:prstGeom>
        </p:spPr>
        <p:txBody>
          <a:bodyPr wrap="square">
            <a:spAutoFit/>
          </a:bodyPr>
          <a:lstStyle/>
          <a:p>
            <a:r>
              <a:rPr lang="en-AU" sz="1200" i="1" dirty="0" smtClean="0">
                <a:solidFill>
                  <a:schemeClr val="accent1">
                    <a:lumMod val="75000"/>
                  </a:schemeClr>
                </a:solidFill>
              </a:rPr>
              <a:t>{v}</a:t>
            </a:r>
            <a:endParaRPr lang="en-AU" sz="1200" i="1" dirty="0">
              <a:solidFill>
                <a:schemeClr val="accent1">
                  <a:lumMod val="75000"/>
                </a:schemeClr>
              </a:solidFill>
            </a:endParaRPr>
          </a:p>
        </p:txBody>
      </p:sp>
    </p:spTree>
    <p:extLst>
      <p:ext uri="{BB962C8B-B14F-4D97-AF65-F5344CB8AC3E}">
        <p14:creationId xmlns:p14="http://schemas.microsoft.com/office/powerpoint/2010/main" val="3912143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Is this a Semantic Stats problem?</a:t>
            </a:r>
            <a:br>
              <a:rPr lang="en-AU" dirty="0" smtClean="0"/>
            </a:br>
            <a:r>
              <a:rPr lang="en-AU" sz="2200" b="0" dirty="0" smtClean="0"/>
              <a:t>Problem – </a:t>
            </a:r>
            <a:r>
              <a:rPr lang="en-AU" sz="2200" dirty="0" smtClean="0"/>
              <a:t>Solution</a:t>
            </a:r>
            <a:r>
              <a:rPr lang="en-AU" sz="2200" b="0" dirty="0" smtClean="0"/>
              <a:t> – Remaining challenges</a:t>
            </a:r>
            <a:endParaRPr lang="en-AU" b="0" dirty="0"/>
          </a:p>
        </p:txBody>
      </p:sp>
      <p:sp>
        <p:nvSpPr>
          <p:cNvPr id="3" name="Content Placeholder 2"/>
          <p:cNvSpPr>
            <a:spLocks noGrp="1"/>
          </p:cNvSpPr>
          <p:nvPr>
            <p:ph idx="1"/>
          </p:nvPr>
        </p:nvSpPr>
        <p:spPr/>
        <p:txBody>
          <a:bodyPr>
            <a:normAutofit/>
          </a:bodyPr>
          <a:lstStyle/>
          <a:p>
            <a:r>
              <a:rPr lang="en-AU" sz="3600" dirty="0" smtClean="0"/>
              <a:t>Yes!</a:t>
            </a:r>
          </a:p>
          <a:p>
            <a:pPr lvl="1"/>
            <a:r>
              <a:rPr lang="en-AU" sz="2800" dirty="0" smtClean="0"/>
              <a:t>Transition from monolithic tree structure to multi-dimensional data cube </a:t>
            </a:r>
            <a:r>
              <a:rPr lang="en-AU" sz="2800" dirty="0" smtClean="0">
                <a:sym typeface="Wingdings" panose="05000000000000000000" pitchFamily="2" charset="2"/>
              </a:rPr>
              <a:t> </a:t>
            </a:r>
            <a:r>
              <a:rPr lang="en-AU" sz="2800" dirty="0" smtClean="0"/>
              <a:t>RDF Data Cube Vocabulary (and associated SDMX best practices for slicing it)</a:t>
            </a:r>
          </a:p>
          <a:p>
            <a:pPr lvl="1"/>
            <a:endParaRPr lang="en-AU" sz="2800" dirty="0"/>
          </a:p>
          <a:p>
            <a:pPr lvl="1"/>
            <a:r>
              <a:rPr lang="en-AU" sz="2800" dirty="0" smtClean="0"/>
              <a:t>Complex study structure plus user-defined data types </a:t>
            </a:r>
            <a:r>
              <a:rPr lang="en-AU" sz="2800" dirty="0" smtClean="0">
                <a:sym typeface="Wingdings" panose="05000000000000000000" pitchFamily="2" charset="2"/>
              </a:rPr>
              <a:t> DDI-RDF Discovery (and associated DDI Best practices)</a:t>
            </a:r>
            <a:endParaRPr lang="en-AU" sz="2800" dirty="0" smtClean="0"/>
          </a:p>
          <a:p>
            <a:pPr lvl="2"/>
            <a:endParaRPr lang="en-AU" sz="2200" dirty="0"/>
          </a:p>
          <a:p>
            <a:endParaRPr lang="en-AU" sz="2600" dirty="0" smtClean="0"/>
          </a:p>
        </p:txBody>
      </p:sp>
      <p:sp>
        <p:nvSpPr>
          <p:cNvPr id="4" name="Footer Placeholder 3"/>
          <p:cNvSpPr>
            <a:spLocks noGrp="1"/>
          </p:cNvSpPr>
          <p:nvPr>
            <p:ph type="ftr" sz="quarter" idx="11"/>
          </p:nvPr>
        </p:nvSpPr>
        <p:spPr/>
        <p:txBody>
          <a:bodyPr/>
          <a:lstStyle/>
          <a:p>
            <a:r>
              <a:rPr lang="en-AU" dirty="0" smtClean="0"/>
              <a:t>Design and Generation of Linked Clinical Data Cubes | Laurent Lefort</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115542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p:cNvSpPr>
          <p:nvPr>
            <p:ph type="title"/>
          </p:nvPr>
        </p:nvSpPr>
        <p:spPr/>
        <p:txBody>
          <a:bodyPr>
            <a:normAutofit fontScale="90000"/>
          </a:bodyPr>
          <a:lstStyle/>
          <a:p>
            <a:r>
              <a:rPr lang="en-AU" dirty="0" smtClean="0"/>
              <a:t>RDF Data cube </a:t>
            </a:r>
            <a:r>
              <a:rPr lang="en-AU" b="0" dirty="0">
                <a:hlinkClick r:id="rId3"/>
              </a:rPr>
              <a:t>http://</a:t>
            </a:r>
            <a:r>
              <a:rPr lang="en-AU" b="0" dirty="0" smtClean="0">
                <a:hlinkClick r:id="rId3"/>
              </a:rPr>
              <a:t>purl.org/linked-data/cube</a:t>
            </a:r>
            <a:r>
              <a:rPr lang="en-AU" b="0" dirty="0"/>
              <a:t> </a:t>
            </a:r>
            <a:endParaRPr lang="en-AU" dirty="0" smtClean="0"/>
          </a:p>
        </p:txBody>
      </p:sp>
      <p:sp>
        <p:nvSpPr>
          <p:cNvPr id="386051" name="Rectangle 3"/>
          <p:cNvSpPr>
            <a:spLocks noGrp="1"/>
          </p:cNvSpPr>
          <p:nvPr>
            <p:ph type="body" idx="1"/>
          </p:nvPr>
        </p:nvSpPr>
        <p:spPr/>
        <p:txBody>
          <a:bodyPr>
            <a:normAutofit/>
          </a:bodyPr>
          <a:lstStyle/>
          <a:p>
            <a:r>
              <a:rPr lang="en-AU" dirty="0" smtClean="0">
                <a:hlinkClick r:id="rId4"/>
              </a:rPr>
              <a:t>RDF Data Cube</a:t>
            </a:r>
            <a:r>
              <a:rPr lang="en-AU" dirty="0" smtClean="0"/>
              <a:t> (</a:t>
            </a:r>
            <a:r>
              <a:rPr lang="en-AU" dirty="0" err="1" smtClean="0"/>
              <a:t>qb</a:t>
            </a:r>
            <a:r>
              <a:rPr lang="en-AU" dirty="0" smtClean="0"/>
              <a:t>): a method to organise linked data in slices </a:t>
            </a:r>
          </a:p>
          <a:p>
            <a:pPr lvl="1"/>
            <a:r>
              <a:rPr lang="en-AU" dirty="0" smtClean="0"/>
              <a:t>A vocabulary published by the W3C </a:t>
            </a:r>
            <a:r>
              <a:rPr lang="en-AU" dirty="0" smtClean="0">
                <a:hlinkClick r:id="rId5"/>
              </a:rPr>
              <a:t>Government Linked Data (GLD) Working Group</a:t>
            </a:r>
            <a:r>
              <a:rPr lang="en-AU" dirty="0" smtClean="0"/>
              <a:t> (Working Draft)</a:t>
            </a:r>
          </a:p>
          <a:p>
            <a:pPr lvl="1"/>
            <a:r>
              <a:rPr lang="en-AU" dirty="0" smtClean="0"/>
              <a:t>Also the method used to publish statistics data and environmental data in Europe e.g. for Bathing Water Quality in UK </a:t>
            </a:r>
            <a:r>
              <a:rPr lang="en-AU" dirty="0" smtClean="0">
                <a:hlinkClick r:id="rId6"/>
              </a:rPr>
              <a:t>http://www.epimorphics.com/web/projects/bathing-water-quality</a:t>
            </a:r>
            <a:r>
              <a:rPr lang="en-AU" dirty="0" smtClean="0"/>
              <a:t>  </a:t>
            </a:r>
          </a:p>
          <a:p>
            <a:r>
              <a:rPr lang="en-AU" dirty="0" smtClean="0"/>
              <a:t>Advantages</a:t>
            </a:r>
          </a:p>
          <a:p>
            <a:pPr lvl="1"/>
            <a:r>
              <a:rPr lang="en-AU" dirty="0" smtClean="0"/>
              <a:t>Allows multiple views on the same data (similar to OLAP)</a:t>
            </a:r>
          </a:p>
          <a:p>
            <a:pPr lvl="1"/>
            <a:r>
              <a:rPr lang="en-AU" dirty="0" smtClean="0"/>
              <a:t>Generic approach which supports the links to domain-specific definitions</a:t>
            </a:r>
          </a:p>
          <a:p>
            <a:r>
              <a:rPr lang="en-AU" dirty="0" smtClean="0"/>
              <a:t>Useable:</a:t>
            </a:r>
          </a:p>
          <a:p>
            <a:pPr lvl="1"/>
            <a:r>
              <a:rPr lang="en-AU" dirty="0" smtClean="0"/>
              <a:t>In any browser via Linked Data API (HTML output)</a:t>
            </a:r>
          </a:p>
          <a:p>
            <a:pPr lvl="1"/>
            <a:r>
              <a:rPr lang="en-AU" dirty="0" smtClean="0"/>
              <a:t>In JavaScript via Linked Data API (JSON output)</a:t>
            </a:r>
          </a:p>
          <a:p>
            <a:pPr lvl="1"/>
            <a:r>
              <a:rPr lang="en-AU" dirty="0" smtClean="0"/>
              <a:t>In R via SPARQL </a:t>
            </a:r>
          </a:p>
          <a:p>
            <a:pPr lvl="1"/>
            <a:endParaRPr lang="en-AU" dirty="0" smtClean="0"/>
          </a:p>
        </p:txBody>
      </p:sp>
      <p:sp>
        <p:nvSpPr>
          <p:cNvPr id="4" name="Slide Number Placeholder 3"/>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
        <p:nvSpPr>
          <p:cNvPr id="5" name="Footer Placeholder 4"/>
          <p:cNvSpPr>
            <a:spLocks noGrp="1"/>
          </p:cNvSpPr>
          <p:nvPr>
            <p:ph type="ftr" sz="quarter" idx="11"/>
          </p:nvPr>
        </p:nvSpPr>
        <p:spPr/>
        <p:txBody>
          <a:bodyPr/>
          <a:lstStyle/>
          <a:p>
            <a:r>
              <a:rPr lang="en-AU" dirty="0" smtClean="0"/>
              <a:t>Design and Generation of Linked Clinical Data Cubes | Laurent Lefort</a:t>
            </a:r>
            <a:endParaRPr lang="en-AU" dirty="0"/>
          </a:p>
        </p:txBody>
      </p:sp>
    </p:spTree>
    <p:extLst>
      <p:ext uri="{BB962C8B-B14F-4D97-AF65-F5344CB8AC3E}">
        <p14:creationId xmlns:p14="http://schemas.microsoft.com/office/powerpoint/2010/main" val="1028175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AnalyticsForTh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IRO_PowerPoint_Midday_120210">
  <a:themeElements>
    <a:clrScheme name="CSIRO Midday">
      <a:dk1>
        <a:sysClr val="windowText" lastClr="000000"/>
      </a:dk1>
      <a:lt1>
        <a:srgbClr val="FBFEFF"/>
      </a:lt1>
      <a:dk2>
        <a:srgbClr val="000000"/>
      </a:dk2>
      <a:lt2>
        <a:srgbClr val="FBFE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tx2">
              <a:lumMod val="40000"/>
              <a:lumOff val="60000"/>
            </a:schemeClr>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buFont typeface="Wingdings" pitchFamily="2" charset="2"/>
          <a:buChar char="§"/>
          <a:defRPr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AnalyticsForThe</Template>
  <TotalTime>7643</TotalTime>
  <Words>1657</Words>
  <Application>Microsoft Office PowerPoint</Application>
  <PresentationFormat>On-screen Show (4:3)</PresentationFormat>
  <Paragraphs>392</Paragraphs>
  <Slides>25</Slides>
  <Notes>13</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AnalyticsForThe</vt:lpstr>
      <vt:lpstr>CSIRO_PowerPoint_Midday_120210</vt:lpstr>
      <vt:lpstr>Design and generation of Linked Clinical Data Cube</vt:lpstr>
      <vt:lpstr>Australian Imaging Biomarkers and Lifestyle data  Problem – Solution – Remaining challenges</vt:lpstr>
      <vt:lpstr>AIBL Protocol and e-data capture</vt:lpstr>
      <vt:lpstr>Examples of forms (OpenClinica)</vt:lpstr>
      <vt:lpstr>CDISC ODM XML Schema</vt:lpstr>
      <vt:lpstr>Current use of AIBL data  Problem – Solution – Remaining challenges</vt:lpstr>
      <vt:lpstr>Primary motivation: add new dimensions</vt:lpstr>
      <vt:lpstr>Is this a Semantic Stats problem? Problem – Solution – Remaining challenges</vt:lpstr>
      <vt:lpstr>RDF Data cube http://purl.org/linked-data/cube </vt:lpstr>
      <vt:lpstr>QB (Candidate Rec. version)</vt:lpstr>
      <vt:lpstr>DDI-RDF Discovery</vt:lpstr>
      <vt:lpstr>Disco (study description)</vt:lpstr>
      <vt:lpstr>QB, Disco and ODM</vt:lpstr>
      <vt:lpstr>Is this a Semantic Stats problem? Problem – Solution – Remaining challenges</vt:lpstr>
      <vt:lpstr>PowerPoint Presentation</vt:lpstr>
      <vt:lpstr>Is this a Semantic Stats problem? Problem – Solution – Remaining challenges</vt:lpstr>
      <vt:lpstr>                                                            </vt:lpstr>
      <vt:lpstr>Is this a Semantic Stats problem? Problem – Solution – Remaining challenges</vt:lpstr>
      <vt:lpstr>Nested Data Cubes with QB</vt:lpstr>
      <vt:lpstr>PowerPoint Presentation</vt:lpstr>
      <vt:lpstr>Access via SPARQL (+ Visual Box)</vt:lpstr>
      <vt:lpstr>Holes Problem – Solution – Remaining challenges</vt:lpstr>
      <vt:lpstr>Sensitive data Problem – Solution – Remaining challenges</vt:lpstr>
      <vt:lpstr>Conclusions Problem – Solution – Remaining challenges</vt:lpstr>
      <vt:lpstr>Thank you</vt:lpstr>
    </vt:vector>
  </TitlesOfParts>
  <Company>CSIRO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Lefort, Laurent (ICT Centre, Acton)</dc:creator>
  <cp:lastModifiedBy>lolo</cp:lastModifiedBy>
  <cp:revision>870</cp:revision>
  <dcterms:created xsi:type="dcterms:W3CDTF">2012-10-02T00:27:00Z</dcterms:created>
  <dcterms:modified xsi:type="dcterms:W3CDTF">2013-10-25T01:13:10Z</dcterms:modified>
</cp:coreProperties>
</file>