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handoutMasterIdLst>
    <p:handoutMasterId r:id="rId30"/>
  </p:handoutMasterIdLst>
  <p:sldIdLst>
    <p:sldId id="307" r:id="rId4"/>
    <p:sldId id="293" r:id="rId5"/>
    <p:sldId id="294" r:id="rId6"/>
    <p:sldId id="282" r:id="rId7"/>
    <p:sldId id="308" r:id="rId8"/>
    <p:sldId id="285" r:id="rId9"/>
    <p:sldId id="315" r:id="rId10"/>
    <p:sldId id="317" r:id="rId11"/>
    <p:sldId id="316" r:id="rId12"/>
    <p:sldId id="312" r:id="rId13"/>
    <p:sldId id="311" r:id="rId14"/>
    <p:sldId id="314" r:id="rId15"/>
    <p:sldId id="313" r:id="rId16"/>
    <p:sldId id="295" r:id="rId17"/>
    <p:sldId id="302" r:id="rId18"/>
    <p:sldId id="298" r:id="rId19"/>
    <p:sldId id="291" r:id="rId20"/>
    <p:sldId id="321" r:id="rId21"/>
    <p:sldId id="322" r:id="rId22"/>
    <p:sldId id="301" r:id="rId23"/>
    <p:sldId id="323" r:id="rId24"/>
    <p:sldId id="289" r:id="rId25"/>
    <p:sldId id="292" r:id="rId26"/>
    <p:sldId id="303" r:id="rId27"/>
    <p:sldId id="273" r:id="rId28"/>
  </p:sldIdLst>
  <p:sldSz cx="9144000" cy="6858000" type="screen4x3"/>
  <p:notesSz cx="6797675" cy="9926638"/>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tair McN Hamilton" initials="AMH" lastIdx="7" clrIdx="0"/>
  <p:cmAuthor id="1" name="Aurito Rivera" initials="AR"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7" autoAdjust="0"/>
    <p:restoredTop sz="77265" autoAdjust="0"/>
  </p:normalViewPr>
  <p:slideViewPr>
    <p:cSldViewPr>
      <p:cViewPr>
        <p:scale>
          <a:sx n="60" d="100"/>
          <a:sy n="60" d="100"/>
        </p:scale>
        <p:origin x="-2400" y="-858"/>
      </p:cViewPr>
      <p:guideLst>
        <p:guide orient="horz" pos="2160"/>
        <p:guide pos="2880"/>
      </p:guideLst>
    </p:cSldViewPr>
  </p:slideViewPr>
  <p:notesTextViewPr>
    <p:cViewPr>
      <p:scale>
        <a:sx n="100" d="100"/>
        <a:sy n="100" d="100"/>
      </p:scale>
      <p:origin x="0" y="0"/>
    </p:cViewPr>
  </p:notesTextViewPr>
  <p:notesViewPr>
    <p:cSldViewPr>
      <p:cViewPr varScale="1">
        <p:scale>
          <a:sx n="42" d="100"/>
          <a:sy n="42" d="100"/>
        </p:scale>
        <p:origin x="-1950"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47107" name="Rectangle 3"/>
          <p:cNvSpPr>
            <a:spLocks noGrp="1" noChangeArrowheads="1"/>
          </p:cNvSpPr>
          <p:nvPr>
            <p:ph type="dt" sz="quarter"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47108" name="Rectangle 4"/>
          <p:cNvSpPr>
            <a:spLocks noGrp="1" noChangeArrowheads="1"/>
          </p:cNvSpPr>
          <p:nvPr>
            <p:ph type="ftr" sz="quarter" idx="2"/>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47109" name="Rectangle 5"/>
          <p:cNvSpPr>
            <a:spLocks noGrp="1" noChangeArrowheads="1"/>
          </p:cNvSpPr>
          <p:nvPr>
            <p:ph type="sldNum" sz="quarter" idx="3"/>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7294F7B-6649-4EA7-A86C-3A0A2F420B2F}" type="slidenum">
              <a:rPr lang="en-AU"/>
              <a:pPr/>
              <a:t>‹#›</a:t>
            </a:fld>
            <a:endParaRPr lang="en-AU"/>
          </a:p>
        </p:txBody>
      </p:sp>
    </p:spTree>
    <p:extLst>
      <p:ext uri="{BB962C8B-B14F-4D97-AF65-F5344CB8AC3E}">
        <p14:creationId xmlns:p14="http://schemas.microsoft.com/office/powerpoint/2010/main" val="32983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4915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4915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915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4915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FDB3C18-A65B-4056-87ED-B5EC3421A6EA}" type="slidenum">
              <a:rPr lang="en-AU"/>
              <a:pPr/>
              <a:t>‹#›</a:t>
            </a:fld>
            <a:endParaRPr lang="en-AU"/>
          </a:p>
        </p:txBody>
      </p:sp>
    </p:spTree>
    <p:extLst>
      <p:ext uri="{BB962C8B-B14F-4D97-AF65-F5344CB8AC3E}">
        <p14:creationId xmlns:p14="http://schemas.microsoft.com/office/powerpoint/2010/main" val="4282086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http://www.datalift.org/en/event/semstats2013</a:t>
            </a: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1</a:t>
            </a:fld>
            <a:endParaRPr lang="en-AU"/>
          </a:p>
        </p:txBody>
      </p:sp>
    </p:spTree>
    <p:extLst>
      <p:ext uri="{BB962C8B-B14F-4D97-AF65-F5344CB8AC3E}">
        <p14:creationId xmlns:p14="http://schemas.microsoft.com/office/powerpoint/2010/main" val="378091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spcBef>
                <a:spcPts val="0"/>
              </a:spcBef>
              <a:spcAft>
                <a:spcPts val="600"/>
              </a:spcAft>
              <a:buFont typeface="Arial" panose="020B0604020202020204" pitchFamily="34" charset="0"/>
              <a:buNone/>
            </a:pP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Interactive way of presenting Statistics (Web 2.0)</a:t>
            </a:r>
          </a:p>
          <a:p>
            <a:pPr marL="0" indent="0">
              <a:lnSpc>
                <a:spcPct val="150000"/>
              </a:lnSpc>
              <a:spcBef>
                <a:spcPts val="0"/>
              </a:spcBef>
              <a:spcAft>
                <a:spcPts val="600"/>
              </a:spcAft>
              <a:buFont typeface="Arial" panose="020B0604020202020204" pitchFamily="34" charset="0"/>
              <a:buNone/>
            </a:pPr>
            <a:endPar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marL="0" indent="0">
              <a:lnSpc>
                <a:spcPct val="150000"/>
              </a:lnSpc>
              <a:spcBef>
                <a:spcPts val="0"/>
              </a:spcBef>
              <a:spcAft>
                <a:spcPts val="600"/>
              </a:spcAft>
              <a:buFont typeface="Arial" panose="020B0604020202020204" pitchFamily="34" charset="0"/>
              <a:buNone/>
            </a:pP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Hans </a:t>
            </a:r>
            <a:r>
              <a:rPr lang="en-AU" sz="1200" b="0" i="0" u="none" strike="noStrike" kern="1200" baseline="0" dirty="0" err="1" smtClean="0">
                <a:solidFill>
                  <a:schemeClr val="tx1"/>
                </a:solidFill>
                <a:latin typeface="Arial" panose="020B0604020202020204" pitchFamily="34" charset="0"/>
                <a:ea typeface="+mn-ea"/>
                <a:cs typeface="Arial" panose="020B0604020202020204" pitchFamily="34" charset="0"/>
              </a:rPr>
              <a:t>Rosling’s</a:t>
            </a: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AU" sz="1200" b="0" i="0" u="none" strike="noStrike" kern="1200" baseline="0" dirty="0" err="1" smtClean="0">
                <a:solidFill>
                  <a:schemeClr val="tx1"/>
                </a:solidFill>
                <a:latin typeface="Arial" panose="020B0604020202020204" pitchFamily="34" charset="0"/>
                <a:ea typeface="+mn-ea"/>
                <a:cs typeface="Arial" panose="020B0604020202020204" pitchFamily="34" charset="0"/>
              </a:rPr>
              <a:t>Gapminder</a:t>
            </a: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 World provides an interactive way of visualising statistics in 3 dimensions. Data can be sliced and diced according to users preferences and the result is graphically displayed instantaneously. The screen shot shows an example implementation of </a:t>
            </a:r>
            <a:r>
              <a:rPr lang="en-AU" sz="1200" b="0" i="0" u="none" strike="noStrike" kern="1200" baseline="0" dirty="0" err="1" smtClean="0">
                <a:solidFill>
                  <a:schemeClr val="tx1"/>
                </a:solidFill>
                <a:latin typeface="Arial" panose="020B0604020202020204" pitchFamily="34" charset="0"/>
                <a:ea typeface="+mn-ea"/>
                <a:cs typeface="Arial" panose="020B0604020202020204" pitchFamily="34" charset="0"/>
              </a:rPr>
              <a:t>Gapminder</a:t>
            </a: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 World that can dynamically shows life expectancy and GDP per capita by country since 1800. </a:t>
            </a:r>
          </a:p>
          <a:p>
            <a:pPr>
              <a:spcBef>
                <a:spcPts val="0"/>
              </a:spcBef>
              <a:spcAft>
                <a:spcPts val="600"/>
              </a:spcAft>
            </a:pPr>
            <a:endPar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spcBef>
                <a:spcPts val="0"/>
              </a:spcBef>
              <a:spcAft>
                <a:spcPts val="600"/>
              </a:spcAft>
            </a:pP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Note to speaker: Mouse click on the picture will display the </a:t>
            </a:r>
            <a:r>
              <a:rPr lang="en-AU" sz="1200" b="0" i="0" u="none" strike="noStrike" kern="1200" baseline="0" dirty="0" err="1" smtClean="0">
                <a:solidFill>
                  <a:schemeClr val="tx1"/>
                </a:solidFill>
                <a:latin typeface="Arial" panose="020B0604020202020204" pitchFamily="34" charset="0"/>
                <a:ea typeface="+mn-ea"/>
                <a:cs typeface="Arial" panose="020B0604020202020204" pitchFamily="34" charset="0"/>
              </a:rPr>
              <a:t>Gapminder</a:t>
            </a: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 World online version on </a:t>
            </a:r>
            <a:r>
              <a:rPr lang="en-AU" sz="1200" b="0" i="0" u="none" strike="noStrike" kern="1200" baseline="0" dirty="0" err="1" smtClean="0">
                <a:solidFill>
                  <a:schemeClr val="tx1"/>
                </a:solidFill>
                <a:latin typeface="Arial" panose="020B0604020202020204" pitchFamily="34" charset="0"/>
                <a:ea typeface="+mn-ea"/>
                <a:cs typeface="Arial" panose="020B0604020202020204" pitchFamily="34" charset="0"/>
              </a:rPr>
              <a:t>Gapminder</a:t>
            </a: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 website for live demo. Please click on the slide header to navigate to the next screen. </a:t>
            </a:r>
          </a:p>
          <a:p>
            <a:pPr>
              <a:spcBef>
                <a:spcPts val="0"/>
              </a:spcBef>
              <a:spcAft>
                <a:spcPts val="600"/>
              </a:spcAft>
            </a:pPr>
            <a:endPar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a:spcBef>
                <a:spcPts val="0"/>
              </a:spcBef>
              <a:spcAft>
                <a:spcPts val="600"/>
              </a:spcAft>
            </a:pP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Offline version of </a:t>
            </a:r>
            <a:r>
              <a:rPr lang="en-AU" sz="1200" b="0" i="0" u="none" strike="noStrike" kern="1200" baseline="0" dirty="0" err="1" smtClean="0">
                <a:solidFill>
                  <a:schemeClr val="tx1"/>
                </a:solidFill>
                <a:latin typeface="Arial" panose="020B0604020202020204" pitchFamily="34" charset="0"/>
                <a:ea typeface="+mn-ea"/>
                <a:cs typeface="Arial" panose="020B0604020202020204" pitchFamily="34" charset="0"/>
              </a:rPr>
              <a:t>Gapminder</a:t>
            </a: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 can be downloaded from</a:t>
            </a:r>
          </a:p>
          <a:p>
            <a:pPr>
              <a:spcBef>
                <a:spcPts val="0"/>
              </a:spcBef>
              <a:spcAft>
                <a:spcPts val="600"/>
              </a:spcAft>
            </a:pPr>
            <a:r>
              <a:rPr lang="en-AU" sz="1200" b="0" i="0" u="none" strike="noStrike" kern="1200" baseline="0" dirty="0" smtClean="0">
                <a:solidFill>
                  <a:schemeClr val="tx1"/>
                </a:solidFill>
                <a:latin typeface="Arial" panose="020B0604020202020204" pitchFamily="34" charset="0"/>
                <a:ea typeface="+mn-ea"/>
                <a:cs typeface="Arial" panose="020B0604020202020204" pitchFamily="34" charset="0"/>
              </a:rPr>
              <a:t>http://www.gapminder.org/downloads/ </a:t>
            </a:r>
            <a:endParaRPr lang="en-AU" sz="1200" dirty="0" smtClean="0">
              <a:latin typeface="Arial" panose="020B0604020202020204" pitchFamily="34" charset="0"/>
              <a:cs typeface="Arial" panose="020B0604020202020204" pitchFamily="34" charset="0"/>
            </a:endParaRPr>
          </a:p>
          <a:p>
            <a:pPr>
              <a:spcBef>
                <a:spcPts val="0"/>
              </a:spcBef>
              <a:spcAft>
                <a:spcPts val="600"/>
              </a:spcAft>
            </a:pPr>
            <a:endParaRPr lang="en-AU"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A0D8D36-54C5-4989-9A76-A9A862F5FFA7}" type="slidenum">
              <a:rPr lang="en-AU" smtClean="0">
                <a:solidFill>
                  <a:prstClr val="black"/>
                </a:solidFill>
              </a:rPr>
              <a:pPr>
                <a:defRPr/>
              </a:pPr>
              <a:t>10</a:t>
            </a:fld>
            <a:endParaRPr lang="en-AU" dirty="0">
              <a:solidFill>
                <a:prstClr val="black"/>
              </a:solidFill>
            </a:endParaRPr>
          </a:p>
        </p:txBody>
      </p:sp>
    </p:spTree>
    <p:extLst>
      <p:ext uri="{BB962C8B-B14F-4D97-AF65-F5344CB8AC3E}">
        <p14:creationId xmlns:p14="http://schemas.microsoft.com/office/powerpoint/2010/main" val="197054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an example of an ABS product</a:t>
            </a:r>
            <a:r>
              <a:rPr lang="en-AU" baseline="0" dirty="0" smtClean="0"/>
              <a:t> presented using web 1.0 technology which only allows one way communication – displaying explanation text, charts and tables on a web page but contents are static.</a:t>
            </a:r>
          </a:p>
          <a:p>
            <a:endParaRPr lang="en-AU" baseline="0" dirty="0" smtClean="0"/>
          </a:p>
          <a:p>
            <a:r>
              <a:rPr lang="en-AU" baseline="0" dirty="0" smtClean="0"/>
              <a:t>In the subsequent slide, the same product is presented using web 2.0 technology which allows interactivity with users.</a:t>
            </a:r>
            <a:endParaRPr lang="en-AU" dirty="0" smtClean="0"/>
          </a:p>
        </p:txBody>
      </p:sp>
      <p:sp>
        <p:nvSpPr>
          <p:cNvPr id="4" name="Slide Number Placeholder 3"/>
          <p:cNvSpPr>
            <a:spLocks noGrp="1"/>
          </p:cNvSpPr>
          <p:nvPr>
            <p:ph type="sldNum" sz="quarter" idx="10"/>
          </p:nvPr>
        </p:nvSpPr>
        <p:spPr/>
        <p:txBody>
          <a:bodyPr/>
          <a:lstStyle/>
          <a:p>
            <a:pPr>
              <a:defRPr/>
            </a:pPr>
            <a:fld id="{4A0D8D36-54C5-4989-9A76-A9A862F5FFA7}" type="slidenum">
              <a:rPr lang="en-AU" smtClean="0">
                <a:solidFill>
                  <a:prstClr val="black"/>
                </a:solidFill>
              </a:rPr>
              <a:pPr>
                <a:defRPr/>
              </a:pPr>
              <a:t>11</a:t>
            </a:fld>
            <a:endParaRPr lang="en-AU" dirty="0">
              <a:solidFill>
                <a:prstClr val="black"/>
              </a:solidFill>
            </a:endParaRPr>
          </a:p>
        </p:txBody>
      </p:sp>
    </p:spTree>
    <p:extLst>
      <p:ext uri="{BB962C8B-B14F-4D97-AF65-F5344CB8AC3E}">
        <p14:creationId xmlns:p14="http://schemas.microsoft.com/office/powerpoint/2010/main" val="1970546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The same ABS product is presented using web 2.0 technology (Google Motion Chart in particular). </a:t>
            </a:r>
          </a:p>
          <a:p>
            <a:endParaRPr lang="en-AU" baseline="0" dirty="0" smtClean="0"/>
          </a:p>
          <a:p>
            <a:r>
              <a:rPr lang="en-AU" baseline="0" dirty="0" smtClean="0"/>
              <a:t>Note to speaker: Mouse click on the picture will trigger display of ABS House Price Indexes on the ABS web site for demo. Please click on the slide heading to navigate to the next slide.</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4A0D8D36-54C5-4989-9A76-A9A862F5FFA7}" type="slidenum">
              <a:rPr lang="en-AU" smtClean="0">
                <a:solidFill>
                  <a:prstClr val="black"/>
                </a:solidFill>
              </a:rPr>
              <a:pPr>
                <a:defRPr/>
              </a:pPr>
              <a:t>12</a:t>
            </a:fld>
            <a:endParaRPr lang="en-AU" dirty="0">
              <a:solidFill>
                <a:prstClr val="black"/>
              </a:solidFill>
            </a:endParaRPr>
          </a:p>
        </p:txBody>
      </p:sp>
    </p:spTree>
    <p:extLst>
      <p:ext uri="{BB962C8B-B14F-4D97-AF65-F5344CB8AC3E}">
        <p14:creationId xmlns:p14="http://schemas.microsoft.com/office/powerpoint/2010/main" val="197054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Apart</a:t>
            </a:r>
            <a:r>
              <a:rPr lang="en-AU" baseline="0" dirty="0" smtClean="0"/>
              <a:t> from Google Motion Chart, ABS also use other technology to present statistics in an interactive way. Australian Population Pyramid is an example.</a:t>
            </a:r>
          </a:p>
          <a:p>
            <a:endParaRPr lang="en-AU" baseline="0" dirty="0" smtClean="0"/>
          </a:p>
          <a:p>
            <a:r>
              <a:rPr lang="en-AU" baseline="0" dirty="0" smtClean="0"/>
              <a:t>Note to speaker: Mouse click on the picture will display ABS Australian Population Pyramid on the ABS website for demo. Please click on the slide title to navigate to the next slide.</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4A0D8D36-54C5-4989-9A76-A9A862F5FFA7}" type="slidenum">
              <a:rPr lang="en-AU" smtClean="0">
                <a:solidFill>
                  <a:prstClr val="black"/>
                </a:solidFill>
              </a:rPr>
              <a:pPr>
                <a:defRPr/>
              </a:pPr>
              <a:t>13</a:t>
            </a:fld>
            <a:endParaRPr lang="en-AU" dirty="0">
              <a:solidFill>
                <a:prstClr val="black"/>
              </a:solidFill>
            </a:endParaRPr>
          </a:p>
        </p:txBody>
      </p:sp>
    </p:spTree>
    <p:extLst>
      <p:ext uri="{BB962C8B-B14F-4D97-AF65-F5344CB8AC3E}">
        <p14:creationId xmlns:p14="http://schemas.microsoft.com/office/powerpoint/2010/main" val="1970546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i="1" dirty="0" smtClean="0"/>
              <a:t>One point of this slide –</a:t>
            </a:r>
            <a:r>
              <a:rPr lang="en-AU" i="1" baseline="0" dirty="0" smtClean="0"/>
              <a:t> there are some “constraints” on how official statistics can respond to the challenges, but there is also an obligation to respond to these challenges based on UN principles (</a:t>
            </a:r>
            <a:r>
              <a:rPr lang="en-AU" i="1" baseline="0" dirty="0" err="1" smtClean="0"/>
              <a:t>eg</a:t>
            </a:r>
            <a:r>
              <a:rPr lang="en-AU" i="1" baseline="0" dirty="0" smtClean="0"/>
              <a:t> to maintain “practical utility”).  Also, “not </a:t>
            </a:r>
            <a:r>
              <a:rPr lang="en-AU" i="1" baseline="0" dirty="0" err="1" smtClean="0"/>
              <a:t>negotiables</a:t>
            </a:r>
            <a:r>
              <a:rPr lang="en-AU" i="1" baseline="0" dirty="0" smtClean="0"/>
              <a:t>” in regard to official statistics (</a:t>
            </a:r>
            <a:r>
              <a:rPr lang="en-AU" i="1" baseline="0" dirty="0" err="1" smtClean="0"/>
              <a:t>eg</a:t>
            </a:r>
            <a:r>
              <a:rPr lang="en-AU" i="1" baseline="0" dirty="0" smtClean="0"/>
              <a:t> transparency, repeatability, reliability) should be taken into account in discussions/suggestions later in the day.  Not every exciting new data technique and source could be used for official statistics without first understanding its soundness from a statistical perspective.      </a:t>
            </a:r>
            <a:endParaRPr lang="en-AU" i="1"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sz="1200" dirty="0" smtClean="0"/>
              <a:t>“Official Statistics” need objective, rigorous and transparent methods together with clear explanations that support informed use.</a:t>
            </a:r>
          </a:p>
          <a:p>
            <a:pPr marL="171450" indent="-171450">
              <a:buFont typeface="Arial" panose="020B0604020202020204" pitchFamily="34" charset="0"/>
              <a:buChar char="•"/>
            </a:pPr>
            <a:endParaRPr lang="en-AU" dirty="0" smtClean="0"/>
          </a:p>
          <a:p>
            <a:pPr marL="171450" indent="-171450">
              <a:buFont typeface="Arial" panose="020B0604020202020204" pitchFamily="34" charset="0"/>
              <a:buChar char="•"/>
            </a:pPr>
            <a:r>
              <a:rPr lang="en-AU" dirty="0" smtClean="0"/>
              <a:t>Official Statistics are exciting, but also carry a lot of responsibility, because they are fundamental to the functioning of a democratic</a:t>
            </a:r>
            <a:r>
              <a:rPr lang="en-AU" baseline="0" dirty="0" smtClean="0"/>
              <a:t> – and well informed – society.</a:t>
            </a:r>
            <a:br>
              <a:rPr lang="en-AU" baseline="0" dirty="0" smtClean="0"/>
            </a:br>
            <a:endParaRPr lang="en-AU" baseline="0" dirty="0" smtClean="0"/>
          </a:p>
          <a:p>
            <a:pPr marL="171450" indent="-171450">
              <a:buFont typeface="Arial" panose="020B0604020202020204" pitchFamily="34" charset="0"/>
              <a:buChar char="•"/>
            </a:pPr>
            <a:r>
              <a:rPr lang="en-AU" baseline="0" dirty="0" smtClean="0"/>
              <a:t>The “test of practical utility” forms part of Principle 1.  As societies’ needs and practices change, official statistics must remain relevant.</a:t>
            </a:r>
          </a:p>
          <a:p>
            <a:pPr marL="171450" indent="-171450">
              <a:buFont typeface="Arial" panose="020B0604020202020204" pitchFamily="34" charset="0"/>
              <a:buChar char="•"/>
            </a:pPr>
            <a:endParaRPr lang="en-AU" baseline="0" dirty="0" smtClean="0"/>
          </a:p>
          <a:p>
            <a:pPr marL="171450" indent="-171450">
              <a:buFont typeface="Arial" panose="020B0604020202020204" pitchFamily="34" charset="0"/>
              <a:buChar char="•"/>
            </a:pPr>
            <a:r>
              <a:rPr lang="en-AU" baseline="0" dirty="0" smtClean="0"/>
              <a:t>The principle recognise that statistics provide an (indispensable) element of the information system of a democratic society – they are not the totality.  The UN recognises the “citizens’ entitlement to public information”.</a:t>
            </a:r>
          </a:p>
          <a:p>
            <a:pPr marL="628650" lvl="1" indent="-171450">
              <a:buFont typeface="Arial" panose="020B0604020202020204" pitchFamily="34" charset="0"/>
              <a:buChar char="•"/>
            </a:pPr>
            <a:r>
              <a:rPr lang="en-AU" baseline="0" dirty="0" smtClean="0"/>
              <a:t>As has been a long standing practice, if a producer official statistics (such as the ABS) can partner with others to help them also make reliable information available in the public domain, where that information can supplement, and be joined, with official statistics, the statistical agency is furthering fulfilment of Principle 1 even though the agency itself was not responsible for producing the supplementary information.   </a:t>
            </a:r>
            <a:r>
              <a:rPr lang="en-AU" dirty="0" smtClean="0"/>
              <a:t> </a:t>
            </a: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14</a:t>
            </a:fld>
            <a:endParaRPr lang="en-AU"/>
          </a:p>
        </p:txBody>
      </p:sp>
    </p:spTree>
    <p:extLst>
      <p:ext uri="{BB962C8B-B14F-4D97-AF65-F5344CB8AC3E}">
        <p14:creationId xmlns:p14="http://schemas.microsoft.com/office/powerpoint/2010/main" val="4002896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thinking of data</a:t>
            </a:r>
            <a:r>
              <a:rPr lang="en-AU" baseline="0" dirty="0" smtClean="0"/>
              <a:t> as Gold – often the focus is more on “Open” and less on “Linked”</a:t>
            </a: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15</a:t>
            </a:fld>
            <a:endParaRPr lang="en-AU"/>
          </a:p>
        </p:txBody>
      </p:sp>
    </p:spTree>
    <p:extLst>
      <p:ext uri="{BB962C8B-B14F-4D97-AF65-F5344CB8AC3E}">
        <p14:creationId xmlns:p14="http://schemas.microsoft.com/office/powerpoint/2010/main" val="15170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16</a:t>
            </a:fld>
            <a:endParaRPr lang="en-AU"/>
          </a:p>
        </p:txBody>
      </p:sp>
    </p:spTree>
    <p:extLst>
      <p:ext uri="{BB962C8B-B14F-4D97-AF65-F5344CB8AC3E}">
        <p14:creationId xmlns:p14="http://schemas.microsoft.com/office/powerpoint/2010/main" val="4135698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indent="0">
              <a:spcBef>
                <a:spcPts val="0"/>
              </a:spcBef>
              <a:spcAft>
                <a:spcPts val="0"/>
              </a:spcAft>
              <a:buFont typeface="Arial" pitchFamily="34" charset="0"/>
              <a:buNone/>
            </a:pPr>
            <a:r>
              <a:rPr lang="en-AU" dirty="0" smtClean="0">
                <a:latin typeface="Candara" pitchFamily="34" charset="0"/>
                <a:ea typeface="Verdana" pitchFamily="34" charset="0"/>
                <a:cs typeface="Verdana" pitchFamily="34" charset="0"/>
              </a:rPr>
              <a:t>To some extent this slide summarises the challenges mentioned on previous slides.  As</a:t>
            </a:r>
            <a:r>
              <a:rPr lang="en-AU" baseline="0" dirty="0" smtClean="0">
                <a:latin typeface="Candara" pitchFamily="34" charset="0"/>
                <a:ea typeface="Verdana" pitchFamily="34" charset="0"/>
                <a:cs typeface="Verdana" pitchFamily="34" charset="0"/>
              </a:rPr>
              <a:t> this is an “internationally agreed” summary of the challenges faced by the official statistics community, it can be used to emphasise that statistical agencies around the world </a:t>
            </a:r>
            <a:r>
              <a:rPr lang="en-AU" dirty="0" smtClean="0">
                <a:latin typeface="Candara" pitchFamily="34" charset="0"/>
                <a:ea typeface="Verdana" pitchFamily="34" charset="0"/>
                <a:cs typeface="Verdana" pitchFamily="34" charset="0"/>
              </a:rPr>
              <a:t>all face similar challenges and </a:t>
            </a:r>
            <a:r>
              <a:rPr lang="en-AU" baseline="0" dirty="0" smtClean="0">
                <a:latin typeface="Candara" pitchFamily="34" charset="0"/>
                <a:ea typeface="Verdana" pitchFamily="34" charset="0"/>
                <a:cs typeface="Verdana" pitchFamily="34" charset="0"/>
              </a:rPr>
              <a:t>recognise these challenges are </a:t>
            </a:r>
            <a:r>
              <a:rPr lang="en-AU" dirty="0" smtClean="0">
                <a:latin typeface="Candara" pitchFamily="34" charset="0"/>
                <a:ea typeface="Verdana" pitchFamily="34" charset="0"/>
                <a:cs typeface="Verdana" pitchFamily="34" charset="0"/>
              </a:rPr>
              <a:t>shared.  They are working together to address them on a shared basis. </a:t>
            </a:r>
          </a:p>
          <a:p>
            <a:pPr marL="0" indent="0">
              <a:spcBef>
                <a:spcPts val="0"/>
              </a:spcBef>
              <a:spcAft>
                <a:spcPts val="0"/>
              </a:spcAft>
              <a:buFont typeface="Arial" pitchFamily="34" charset="0"/>
              <a:buNone/>
            </a:pPr>
            <a:endParaRPr lang="en-AU" dirty="0" smtClean="0">
              <a:latin typeface="Candara" pitchFamily="34" charset="0"/>
              <a:ea typeface="Verdana" pitchFamily="34" charset="0"/>
              <a:cs typeface="Verdana" pitchFamily="34" charset="0"/>
            </a:endParaRPr>
          </a:p>
          <a:p>
            <a:pPr marL="0" indent="0">
              <a:spcBef>
                <a:spcPts val="0"/>
              </a:spcBef>
              <a:spcAft>
                <a:spcPts val="0"/>
              </a:spcAft>
              <a:buFont typeface="Arial" pitchFamily="34" charset="0"/>
              <a:buNone/>
            </a:pPr>
            <a:r>
              <a:rPr lang="en-AU" dirty="0" smtClean="0">
                <a:latin typeface="Candara" pitchFamily="34" charset="0"/>
                <a:ea typeface="Verdana" pitchFamily="34" charset="0"/>
                <a:cs typeface="Verdana" pitchFamily="34" charset="0"/>
              </a:rPr>
              <a:t>I have left the original</a:t>
            </a:r>
            <a:r>
              <a:rPr lang="en-AU" baseline="0" dirty="0" smtClean="0">
                <a:latin typeface="Candara" pitchFamily="34" charset="0"/>
                <a:ea typeface="Verdana" pitchFamily="34" charset="0"/>
                <a:cs typeface="Verdana" pitchFamily="34" charset="0"/>
              </a:rPr>
              <a:t> speakers’ notes for this slide below – for information - but I expect you don’t need them.</a:t>
            </a:r>
            <a:endParaRPr lang="en-AU" dirty="0" smtClean="0">
              <a:latin typeface="Candara" pitchFamily="34" charset="0"/>
              <a:ea typeface="Verdana" pitchFamily="34" charset="0"/>
              <a:cs typeface="Verdana" pitchFamily="34" charset="0"/>
            </a:endParaRPr>
          </a:p>
          <a:p>
            <a:pPr marL="0" indent="0">
              <a:spcBef>
                <a:spcPts val="0"/>
              </a:spcBef>
              <a:spcAft>
                <a:spcPts val="0"/>
              </a:spcAft>
              <a:buFont typeface="Arial" pitchFamily="34" charset="0"/>
              <a:buNone/>
            </a:pPr>
            <a:endParaRPr lang="en-AU" dirty="0">
              <a:latin typeface="Candara" pitchFamily="34" charset="0"/>
              <a:ea typeface="Verdana" pitchFamily="34" charset="0"/>
              <a:cs typeface="Verdana" pitchFamily="34" charset="0"/>
            </a:endParaRPr>
          </a:p>
          <a:p>
            <a:pPr defTabSz="914319">
              <a:spcAft>
                <a:spcPts val="0"/>
              </a:spcAft>
              <a:defRPr/>
            </a:pPr>
            <a:r>
              <a:rPr lang="en-AU" b="1" i="1" dirty="0">
                <a:latin typeface="Candara" pitchFamily="34" charset="0"/>
                <a:ea typeface="Verdana" pitchFamily="34" charset="0"/>
                <a:cs typeface="Verdana" pitchFamily="34" charset="0"/>
              </a:rPr>
              <a:t>External Challenges</a:t>
            </a:r>
          </a:p>
          <a:p>
            <a:pPr marL="171435" indent="-171435" defTabSz="914319">
              <a:spcAft>
                <a:spcPts val="0"/>
              </a:spcAft>
              <a:buFont typeface="Arial" pitchFamily="34" charset="0"/>
              <a:buChar char="•"/>
              <a:defRPr/>
            </a:pPr>
            <a:r>
              <a:rPr lang="en-AU" i="1" dirty="0" smtClean="0">
                <a:latin typeface="Candara" pitchFamily="34" charset="0"/>
                <a:ea typeface="Verdana" pitchFamily="34" charset="0"/>
                <a:cs typeface="Verdana" pitchFamily="34" charset="0"/>
              </a:rPr>
              <a:t>Rapidly </a:t>
            </a:r>
            <a:r>
              <a:rPr lang="en-AU" i="1" dirty="0">
                <a:latin typeface="Candara" pitchFamily="34" charset="0"/>
                <a:ea typeface="Verdana" pitchFamily="34" charset="0"/>
                <a:cs typeface="Verdana" pitchFamily="34" charset="0"/>
              </a:rPr>
              <a:t>changing external environment </a:t>
            </a:r>
            <a:r>
              <a:rPr lang="en-AU" i="1" dirty="0" smtClean="0">
                <a:latin typeface="Candara" pitchFamily="34" charset="0"/>
                <a:ea typeface="Verdana" pitchFamily="34" charset="0"/>
                <a:cs typeface="Verdana" pitchFamily="34" charset="0"/>
              </a:rPr>
              <a:t> - 24 / 7 access to information</a:t>
            </a:r>
            <a:endParaRPr lang="en-AU" i="1" dirty="0">
              <a:latin typeface="Candara" pitchFamily="34" charset="0"/>
              <a:ea typeface="Verdana" pitchFamily="34" charset="0"/>
              <a:cs typeface="Verdana" pitchFamily="34" charset="0"/>
            </a:endParaRPr>
          </a:p>
          <a:p>
            <a:pPr marL="171435" indent="-171435" defTabSz="914319">
              <a:spcAft>
                <a:spcPts val="0"/>
              </a:spcAft>
              <a:buFont typeface="Arial" pitchFamily="34" charset="0"/>
              <a:buChar char="•"/>
              <a:defRPr/>
            </a:pPr>
            <a:r>
              <a:rPr lang="en-AU" i="1" dirty="0" smtClean="0">
                <a:latin typeface="Candara" pitchFamily="34" charset="0"/>
                <a:ea typeface="Verdana" pitchFamily="34" charset="0"/>
                <a:cs typeface="Verdana" pitchFamily="34" charset="0"/>
              </a:rPr>
              <a:t>Increasing demand by sophisticated users for more timely, relevant statistical data to meet ‘current’ day issues</a:t>
            </a:r>
            <a:endParaRPr lang="en-AU" i="1" dirty="0">
              <a:latin typeface="Candara" pitchFamily="34" charset="0"/>
              <a:ea typeface="Verdana" pitchFamily="34" charset="0"/>
              <a:cs typeface="Verdana" pitchFamily="34" charset="0"/>
            </a:endParaRPr>
          </a:p>
          <a:p>
            <a:pPr marL="171435" indent="-171435" defTabSz="914319">
              <a:spcAft>
                <a:spcPts val="0"/>
              </a:spcAft>
              <a:buFont typeface="Arial" pitchFamily="34" charset="0"/>
              <a:buChar char="•"/>
              <a:defRPr/>
            </a:pPr>
            <a:r>
              <a:rPr lang="en-AU" i="1" dirty="0">
                <a:latin typeface="Candara" pitchFamily="34" charset="0"/>
                <a:ea typeface="Verdana" pitchFamily="34" charset="0"/>
                <a:cs typeface="Verdana" pitchFamily="34" charset="0"/>
              </a:rPr>
              <a:t>increasing demand for more accessible and ‘joined up’ data to solve complex policy </a:t>
            </a:r>
            <a:r>
              <a:rPr lang="en-AU" i="1" dirty="0" smtClean="0">
                <a:latin typeface="Candara" pitchFamily="34" charset="0"/>
                <a:ea typeface="Verdana" pitchFamily="34" charset="0"/>
                <a:cs typeface="Verdana" pitchFamily="34" charset="0"/>
              </a:rPr>
              <a:t>questions</a:t>
            </a:r>
          </a:p>
          <a:p>
            <a:pPr>
              <a:spcAft>
                <a:spcPts val="0"/>
              </a:spcAft>
            </a:pPr>
            <a:endParaRPr lang="en-AU" b="0" i="1" dirty="0">
              <a:latin typeface="Candara" pitchFamily="34" charset="0"/>
              <a:ea typeface="Verdana" pitchFamily="34" charset="0"/>
              <a:cs typeface="Verdana" pitchFamily="34" charset="0"/>
            </a:endParaRPr>
          </a:p>
          <a:p>
            <a:pPr>
              <a:spcAft>
                <a:spcPts val="0"/>
              </a:spcAft>
            </a:pPr>
            <a:r>
              <a:rPr lang="en-AU" b="1" i="1" dirty="0">
                <a:latin typeface="Candara" pitchFamily="34" charset="0"/>
                <a:ea typeface="Verdana" pitchFamily="34" charset="0"/>
                <a:cs typeface="Verdana" pitchFamily="34" charset="0"/>
              </a:rPr>
              <a:t>Constraints</a:t>
            </a:r>
          </a:p>
          <a:p>
            <a:pPr marL="171435" indent="-171435">
              <a:spcAft>
                <a:spcPts val="0"/>
              </a:spcAft>
              <a:buFont typeface="Arial" pitchFamily="34" charset="0"/>
              <a:buChar char="•"/>
            </a:pPr>
            <a:r>
              <a:rPr lang="en-AU" i="1" dirty="0">
                <a:latin typeface="Candara" pitchFamily="34" charset="0"/>
                <a:ea typeface="Verdana" pitchFamily="34" charset="0"/>
                <a:cs typeface="Verdana" pitchFamily="34" charset="0"/>
              </a:rPr>
              <a:t>Reduced funding and volatility in funding </a:t>
            </a:r>
          </a:p>
          <a:p>
            <a:pPr marL="171435" indent="-171435">
              <a:spcAft>
                <a:spcPts val="0"/>
              </a:spcAft>
              <a:buFont typeface="Arial" pitchFamily="34" charset="0"/>
              <a:buChar char="•"/>
            </a:pPr>
            <a:r>
              <a:rPr lang="en-AU" i="1" dirty="0">
                <a:latin typeface="Candara" pitchFamily="34" charset="0"/>
                <a:ea typeface="Verdana" pitchFamily="34" charset="0"/>
                <a:cs typeface="Verdana" pitchFamily="34" charset="0"/>
              </a:rPr>
              <a:t>Our costs are increasing significantly – unable to contact many households, response rates </a:t>
            </a:r>
            <a:r>
              <a:rPr lang="en-AU" i="1" dirty="0" smtClean="0">
                <a:latin typeface="Candara" pitchFamily="34" charset="0"/>
                <a:ea typeface="Verdana" pitchFamily="34" charset="0"/>
                <a:cs typeface="Verdana" pitchFamily="34" charset="0"/>
              </a:rPr>
              <a:t>are dropping</a:t>
            </a:r>
            <a:r>
              <a:rPr lang="en-AU" i="1" dirty="0">
                <a:latin typeface="Candara" pitchFamily="34" charset="0"/>
                <a:ea typeface="Verdana" pitchFamily="34" charset="0"/>
                <a:cs typeface="Verdana" pitchFamily="34" charset="0"/>
              </a:rPr>
              <a:t>, </a:t>
            </a:r>
            <a:r>
              <a:rPr lang="en-AU" i="1" dirty="0" smtClean="0">
                <a:latin typeface="Candara" pitchFamily="34" charset="0"/>
                <a:ea typeface="Verdana" pitchFamily="34" charset="0"/>
                <a:cs typeface="Verdana" pitchFamily="34" charset="0"/>
              </a:rPr>
              <a:t>it is becoming more and more difficult </a:t>
            </a:r>
            <a:r>
              <a:rPr lang="en-AU" i="1" dirty="0">
                <a:latin typeface="Candara" pitchFamily="34" charset="0"/>
                <a:ea typeface="Verdana" pitchFamily="34" charset="0"/>
                <a:cs typeface="Verdana" pitchFamily="34" charset="0"/>
              </a:rPr>
              <a:t>to recruit and retain interviewers </a:t>
            </a:r>
          </a:p>
          <a:p>
            <a:pPr marL="171435" indent="-171435">
              <a:spcAft>
                <a:spcPts val="0"/>
              </a:spcAft>
              <a:buFont typeface="Arial" pitchFamily="34" charset="0"/>
              <a:buChar char="•"/>
            </a:pPr>
            <a:r>
              <a:rPr lang="en-AU" i="1" dirty="0">
                <a:latin typeface="Candara" pitchFamily="34" charset="0"/>
                <a:ea typeface="Verdana" pitchFamily="34" charset="0"/>
                <a:cs typeface="Verdana" pitchFamily="34" charset="0"/>
              </a:rPr>
              <a:t>skills shortages – competing for statistical and ICT skills across government </a:t>
            </a:r>
          </a:p>
          <a:p>
            <a:pPr marL="171435" indent="-171435">
              <a:spcAft>
                <a:spcPts val="0"/>
              </a:spcAft>
              <a:buFont typeface="Arial" pitchFamily="34" charset="0"/>
              <a:buChar char="•"/>
            </a:pPr>
            <a:r>
              <a:rPr lang="en-AU" i="1" dirty="0">
                <a:latin typeface="Candara" pitchFamily="34" charset="0"/>
                <a:ea typeface="Verdana" pitchFamily="34" charset="0"/>
                <a:cs typeface="Verdana" pitchFamily="34" charset="0"/>
              </a:rPr>
              <a:t>complex work programs </a:t>
            </a:r>
          </a:p>
          <a:p>
            <a:pPr marL="171435" indent="-171435">
              <a:spcAft>
                <a:spcPts val="0"/>
              </a:spcAft>
              <a:buFont typeface="Arial" pitchFamily="34" charset="0"/>
              <a:buChar char="•"/>
            </a:pPr>
            <a:r>
              <a:rPr lang="en-AU" i="1" dirty="0">
                <a:latin typeface="Candara" pitchFamily="34" charset="0"/>
                <a:ea typeface="Verdana" pitchFamily="34" charset="0"/>
                <a:cs typeface="Verdana" pitchFamily="34" charset="0"/>
              </a:rPr>
              <a:t>siloed processes</a:t>
            </a:r>
          </a:p>
          <a:p>
            <a:pPr marL="171435" indent="-171435">
              <a:spcAft>
                <a:spcPts val="0"/>
              </a:spcAft>
              <a:buFont typeface="Arial" pitchFamily="34" charset="0"/>
              <a:buChar char="•"/>
            </a:pPr>
            <a:r>
              <a:rPr lang="en-AU" i="1" dirty="0">
                <a:latin typeface="Candara" pitchFamily="34" charset="0"/>
                <a:ea typeface="Verdana" pitchFamily="34" charset="0"/>
                <a:cs typeface="Verdana" pitchFamily="34" charset="0"/>
              </a:rPr>
              <a:t>and aging infrastructure</a:t>
            </a:r>
          </a:p>
          <a:p>
            <a:pPr>
              <a:spcAft>
                <a:spcPts val="1200"/>
              </a:spcAft>
            </a:pPr>
            <a:endParaRPr lang="en-AU" dirty="0">
              <a:latin typeface="Candara" pitchFamily="34" charset="0"/>
              <a:ea typeface="Verdana" pitchFamily="34" charset="0"/>
              <a:cs typeface="Verdana" pitchFamily="34" charset="0"/>
            </a:endParaRPr>
          </a:p>
          <a:p>
            <a:pPr marL="342869" indent="-342869">
              <a:buFont typeface="Arial" pitchFamily="34" charset="0"/>
              <a:buChar char="•"/>
            </a:pPr>
            <a:endParaRPr lang="en-AU" dirty="0">
              <a:latin typeface="Candara" pitchFamily="34" charset="0"/>
              <a:ea typeface="Verdana" pitchFamily="34" charset="0"/>
              <a:cs typeface="Verdana" pitchFamily="34" charset="0"/>
            </a:endParaRPr>
          </a:p>
          <a:p>
            <a:pPr marL="171422" indent="-171422">
              <a:spcBef>
                <a:spcPts val="0"/>
              </a:spcBef>
              <a:spcAft>
                <a:spcPts val="0"/>
              </a:spcAft>
              <a:buFont typeface="Arial" pitchFamily="34" charset="0"/>
              <a:buChar char="•"/>
            </a:pP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solidFill>
                  <a:prstClr val="black"/>
                </a:solidFill>
              </a:rPr>
              <a:pPr/>
              <a:t>17</a:t>
            </a:fld>
            <a:endParaRPr lang="en-AU" dirty="0">
              <a:solidFill>
                <a:prstClr val="black"/>
              </a:solidFill>
            </a:endParaRPr>
          </a:p>
        </p:txBody>
      </p:sp>
    </p:spTree>
    <p:extLst>
      <p:ext uri="{BB962C8B-B14F-4D97-AF65-F5344CB8AC3E}">
        <p14:creationId xmlns:p14="http://schemas.microsoft.com/office/powerpoint/2010/main" val="2978479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Next step: using Semantic</a:t>
            </a:r>
            <a:r>
              <a:rPr lang="en-AU" baseline="0" dirty="0" smtClean="0"/>
              <a:t> technologies to help people engage with data on their own terms</a:t>
            </a: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18</a:t>
            </a:fld>
            <a:endParaRPr lang="en-AU"/>
          </a:p>
        </p:txBody>
      </p:sp>
    </p:spTree>
    <p:extLst>
      <p:ext uri="{BB962C8B-B14F-4D97-AF65-F5344CB8AC3E}">
        <p14:creationId xmlns:p14="http://schemas.microsoft.com/office/powerpoint/2010/main" val="2561902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19</a:t>
            </a:fld>
            <a:endParaRPr lang="en-AU" dirty="0"/>
          </a:p>
        </p:txBody>
      </p:sp>
    </p:spTree>
    <p:extLst>
      <p:ext uri="{BB962C8B-B14F-4D97-AF65-F5344CB8AC3E}">
        <p14:creationId xmlns:p14="http://schemas.microsoft.com/office/powerpoint/2010/main" val="204537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The goal of this workshop as advertised on the web site  - exploring and strengthening the relationship between the semantic web and statistical communities - is very important.  I look forward very much to today’s engagement.</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dirty="0" smtClean="0">
                <a:latin typeface="Arial" panose="020B0604020202020204" pitchFamily="34" charset="0"/>
                <a:cs typeface="Arial" panose="020B0604020202020204" pitchFamily="34" charset="0"/>
              </a:rPr>
              <a:t>In order to “explore and strengthen the relationship” between the two communities, each</a:t>
            </a:r>
            <a:r>
              <a:rPr lang="en-AU" baseline="0" dirty="0" smtClean="0">
                <a:latin typeface="Arial" panose="020B0604020202020204" pitchFamily="34" charset="0"/>
                <a:cs typeface="Arial" panose="020B0604020202020204" pitchFamily="34" charset="0"/>
              </a:rPr>
              <a:t> needs to have a basic understanding of the other community – what are its goals, its values, what challenges is it facing, what strategic directions is it pursuing</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Most of the participants today are experts in regard to Semantic Web, leaders of the associated community and fully aware of its strategic directions.</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My background is in the statistical community.  I would like to open this workshop by briefly sharing with you a little more about the goals and values of this community, the challenges we are facing and how we are responding to these challenges.</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Introducing the values associated with the statistical community, and challenges faced us, may help those participants from the semantic web community identify new areas where there can be fruitful engagement between the two communities today, and possibly areas for ongoing collaboration.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&lt;next&gt;</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The outcome proposed on the website would be excellent for the Linked Open Data community, and would assist producers of statistics in fulfilling our mission.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I would like to invite participants in this workshop, however, to consider more broadly the extent to which the semantic web community may be able to assist the statistical community with the challenges we face, and our responses to these challenges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AU" baseline="0" dirty="0" smtClean="0">
                <a:latin typeface="Arial" panose="020B0604020202020204" pitchFamily="34" charset="0"/>
                <a:cs typeface="Arial" panose="020B0604020202020204" pitchFamily="34" charset="0"/>
              </a:rPr>
              <a:t>&lt;next&gt;</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AU"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FDB3C18-A65B-4056-87ED-B5EC3421A6EA}" type="slidenum">
              <a:rPr lang="en-AU" smtClean="0"/>
              <a:pPr/>
              <a:t>2</a:t>
            </a:fld>
            <a:endParaRPr lang="en-AU"/>
          </a:p>
        </p:txBody>
      </p:sp>
    </p:spTree>
    <p:extLst>
      <p:ext uri="{BB962C8B-B14F-4D97-AF65-F5344CB8AC3E}">
        <p14:creationId xmlns:p14="http://schemas.microsoft.com/office/powerpoint/2010/main" val="3378121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20</a:t>
            </a:fld>
            <a:endParaRPr lang="en-AU"/>
          </a:p>
        </p:txBody>
      </p:sp>
    </p:spTree>
    <p:extLst>
      <p:ext uri="{BB962C8B-B14F-4D97-AF65-F5344CB8AC3E}">
        <p14:creationId xmlns:p14="http://schemas.microsoft.com/office/powerpoint/2010/main" val="2634659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21</a:t>
            </a:fld>
            <a:endParaRPr lang="en-AU"/>
          </a:p>
        </p:txBody>
      </p:sp>
    </p:spTree>
    <p:extLst>
      <p:ext uri="{BB962C8B-B14F-4D97-AF65-F5344CB8AC3E}">
        <p14:creationId xmlns:p14="http://schemas.microsoft.com/office/powerpoint/2010/main" val="263465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en-AU" sz="1200" dirty="0" smtClean="0">
                <a:latin typeface="Arial" panose="020B0604020202020204" pitchFamily="34" charset="0"/>
                <a:cs typeface="Arial" panose="020B0604020202020204" pitchFamily="34" charset="0"/>
              </a:rPr>
              <a:t>Must be sustainable and not</a:t>
            </a:r>
            <a:r>
              <a:rPr lang="en-AU" sz="1200" baseline="0" dirty="0" smtClean="0">
                <a:latin typeface="Arial" panose="020B0604020202020204" pitchFamily="34" charset="0"/>
                <a:cs typeface="Arial" panose="020B0604020202020204" pitchFamily="34" charset="0"/>
              </a:rPr>
              <a:t> require </a:t>
            </a:r>
            <a:r>
              <a:rPr lang="en-AU" sz="1200" dirty="0" smtClean="0">
                <a:latin typeface="Arial" panose="020B0604020202020204" pitchFamily="34" charset="0"/>
                <a:cs typeface="Arial" panose="020B0604020202020204" pitchFamily="34" charset="0"/>
              </a:rPr>
              <a:t>agencies to deliver statistics in an unsustainable array of different formats</a:t>
            </a:r>
          </a:p>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22</a:t>
            </a:fld>
            <a:endParaRPr lang="en-AU"/>
          </a:p>
        </p:txBody>
      </p:sp>
    </p:spTree>
    <p:extLst>
      <p:ext uri="{BB962C8B-B14F-4D97-AF65-F5344CB8AC3E}">
        <p14:creationId xmlns:p14="http://schemas.microsoft.com/office/powerpoint/2010/main" val="2634659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latin typeface="Arial" panose="020B0604020202020204" pitchFamily="34" charset="0"/>
                <a:cs typeface="Arial" panose="020B0604020202020204" pitchFamily="34" charset="0"/>
              </a:rPr>
              <a:t>If risks do exist, what are the best means of minimising</a:t>
            </a:r>
            <a:r>
              <a:rPr lang="en-AU" sz="1200" baseline="0" dirty="0" smtClean="0">
                <a:latin typeface="Arial" panose="020B0604020202020204" pitchFamily="34" charset="0"/>
                <a:cs typeface="Arial" panose="020B0604020202020204" pitchFamily="34" charset="0"/>
              </a:rPr>
              <a:t> them, or otherwise addressing them?</a:t>
            </a:r>
          </a:p>
          <a:p>
            <a:endParaRPr lang="en-AU" sz="1200" baseline="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AU" sz="1200" i="1" baseline="0" dirty="0" smtClean="0">
                <a:latin typeface="Arial" panose="020B0604020202020204" pitchFamily="34" charset="0"/>
                <a:cs typeface="Arial" panose="020B0604020202020204" pitchFamily="34" charset="0"/>
              </a:rPr>
              <a:t>The first dot point is a “leading question”.  Probably part of the answer is to make statistical classifications available as ontologies for others in the semantic web community to use so they have less reason to create their own.</a:t>
            </a:r>
          </a:p>
          <a:p>
            <a:pPr marL="0" indent="0">
              <a:buFont typeface="Arial" panose="020B0604020202020204" pitchFamily="34" charset="0"/>
              <a:buNone/>
            </a:pPr>
            <a:endParaRPr lang="en-AU" sz="1200" i="1" baseline="0" dirty="0" smtClean="0">
              <a:latin typeface="Arial" panose="020B0604020202020204" pitchFamily="34" charset="0"/>
              <a:cs typeface="Arial" panose="020B0604020202020204" pitchFamily="34" charset="0"/>
            </a:endParaRPr>
          </a:p>
          <a:p>
            <a:r>
              <a:rPr lang="en-AU" sz="1200" i="1" baseline="0" dirty="0" smtClean="0">
                <a:latin typeface="Arial" panose="020B0604020202020204" pitchFamily="34" charset="0"/>
                <a:cs typeface="Arial" panose="020B0604020202020204" pitchFamily="34" charset="0"/>
              </a:rPr>
              <a:t>The second dot point is about potential </a:t>
            </a:r>
            <a:r>
              <a:rPr lang="en-AU" sz="1200" dirty="0" smtClean="0">
                <a:latin typeface="Arial" panose="020B0604020202020204" pitchFamily="34" charset="0"/>
                <a:cs typeface="Arial" panose="020B0604020202020204" pitchFamily="34" charset="0"/>
              </a:rPr>
              <a:t>misinterpretation and misapplication by:</a:t>
            </a:r>
          </a:p>
          <a:p>
            <a:pPr marL="800100" lvl="1" indent="-342900">
              <a:buFont typeface="Arial" panose="020B0604020202020204" pitchFamily="34" charset="0"/>
              <a:buChar char="•"/>
            </a:pPr>
            <a:r>
              <a:rPr lang="en-AU" sz="1200" dirty="0" smtClean="0">
                <a:latin typeface="Arial" panose="020B0604020202020204" pitchFamily="34" charset="0"/>
                <a:ea typeface="+mn-ea"/>
                <a:cs typeface="Arial" panose="020B0604020202020204" pitchFamily="34" charset="0"/>
              </a:rPr>
              <a:t>Statistical agencies seeking to use the Linked Data as an input or reference</a:t>
            </a:r>
          </a:p>
          <a:p>
            <a:pPr marL="800100" lvl="1" indent="-342900">
              <a:buFont typeface="Arial" panose="020B0604020202020204" pitchFamily="34" charset="0"/>
              <a:buChar char="•"/>
            </a:pPr>
            <a:r>
              <a:rPr lang="en-AU" sz="1200" dirty="0" smtClean="0">
                <a:latin typeface="Arial" panose="020B0604020202020204" pitchFamily="34" charset="0"/>
                <a:ea typeface="+mn-ea"/>
                <a:cs typeface="Arial" panose="020B0604020202020204" pitchFamily="34" charset="0"/>
              </a:rPr>
              <a:t>End users of statistics when analysing those statistics along side the incorrectly described Linked Data and drawing incorrect inferences      </a:t>
            </a:r>
          </a:p>
          <a:p>
            <a:pPr marL="0" indent="0">
              <a:buFont typeface="Arial" panose="020B0604020202020204" pitchFamily="34" charset="0"/>
              <a:buNone/>
            </a:pPr>
            <a:endParaRPr lang="en-AU" sz="12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FDB3C18-A65B-4056-87ED-B5EC3421A6EA}" type="slidenum">
              <a:rPr lang="en-AU" smtClean="0"/>
              <a:pPr/>
              <a:t>23</a:t>
            </a:fld>
            <a:endParaRPr lang="en-AU"/>
          </a:p>
        </p:txBody>
      </p:sp>
    </p:spTree>
    <p:extLst>
      <p:ext uri="{BB962C8B-B14F-4D97-AF65-F5344CB8AC3E}">
        <p14:creationId xmlns:p14="http://schemas.microsoft.com/office/powerpoint/2010/main" val="560997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AU" sz="1200" dirty="0" smtClean="0">
                <a:latin typeface="Arial" panose="020B0604020202020204" pitchFamily="34" charset="0"/>
                <a:cs typeface="Arial" panose="020B0604020202020204" pitchFamily="34" charset="0"/>
              </a:rPr>
              <a:t>DDI and SDMX</a:t>
            </a:r>
            <a:r>
              <a:rPr lang="en-AU" sz="1200" baseline="0" dirty="0" smtClean="0">
                <a:latin typeface="Arial" panose="020B0604020202020204" pitchFamily="34" charset="0"/>
                <a:cs typeface="Arial" panose="020B0604020202020204" pitchFamily="34" charset="0"/>
              </a:rPr>
              <a:t> reference</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AU" sz="1200" baseline="0" dirty="0" smtClean="0">
                <a:latin typeface="Arial" panose="020B0604020202020204" pitchFamily="34" charset="0"/>
                <a:cs typeface="Arial" panose="020B0604020202020204" pitchFamily="34" charset="0"/>
              </a:rPr>
              <a:t>Different role to play for Semantic Technologies</a:t>
            </a:r>
            <a:endParaRPr lang="en-AU" sz="12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FDB3C18-A65B-4056-87ED-B5EC3421A6EA}" type="slidenum">
              <a:rPr lang="en-AU" smtClean="0"/>
              <a:pPr/>
              <a:t>24</a:t>
            </a:fld>
            <a:endParaRPr lang="en-AU"/>
          </a:p>
        </p:txBody>
      </p:sp>
    </p:spTree>
    <p:extLst>
      <p:ext uri="{BB962C8B-B14F-4D97-AF65-F5344CB8AC3E}">
        <p14:creationId xmlns:p14="http://schemas.microsoft.com/office/powerpoint/2010/main" val="3267679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7FDB3C18-A65B-4056-87ED-B5EC3421A6EA}" type="slidenum">
              <a:rPr lang="en-AU" smtClean="0"/>
              <a:pPr/>
              <a:t>25</a:t>
            </a:fld>
            <a:endParaRPr lang="en-AU"/>
          </a:p>
        </p:txBody>
      </p:sp>
    </p:spTree>
    <p:extLst>
      <p:ext uri="{BB962C8B-B14F-4D97-AF65-F5344CB8AC3E}">
        <p14:creationId xmlns:p14="http://schemas.microsoft.com/office/powerpoint/2010/main" val="103411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AU" dirty="0" smtClean="0"/>
              <a:t>Italicised text - </a:t>
            </a:r>
            <a:r>
              <a:rPr lang="en-AU" dirty="0" smtClean="0">
                <a:latin typeface="Calibri" panose="020F0502020204030204" pitchFamily="34" charset="0"/>
              </a:rPr>
              <a:t>Definition used by ASA (American Statistical Association)</a:t>
            </a:r>
          </a:p>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3</a:t>
            </a:fld>
            <a:endParaRPr lang="en-AU"/>
          </a:p>
        </p:txBody>
      </p:sp>
    </p:spTree>
    <p:extLst>
      <p:ext uri="{BB962C8B-B14F-4D97-AF65-F5344CB8AC3E}">
        <p14:creationId xmlns:p14="http://schemas.microsoft.com/office/powerpoint/2010/main" val="112792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4</a:t>
            </a:fld>
            <a:endParaRPr lang="en-AU"/>
          </a:p>
        </p:txBody>
      </p:sp>
    </p:spTree>
    <p:extLst>
      <p:ext uri="{BB962C8B-B14F-4D97-AF65-F5344CB8AC3E}">
        <p14:creationId xmlns:p14="http://schemas.microsoft.com/office/powerpoint/2010/main" val="82982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Perhaps a curmudgeonly response from von </a:t>
            </a:r>
            <a:r>
              <a:rPr lang="en-AU" dirty="0" err="1" smtClean="0"/>
              <a:t>Mayr</a:t>
            </a:r>
            <a:r>
              <a:rPr lang="en-AU" dirty="0" smtClean="0"/>
              <a:t> and similar in spirit to the response I believe Ken Foreman received from the Commonwealth Statistician of the day when use sampling was being considered within the ABS. I believe it was something along the lines of “I have spent my whole career attempting to eliminate error from our statistics and here you are proposing to  introduce more of it.” Others present may be able to render the quote more accurately.</a:t>
            </a:r>
          </a:p>
          <a:p>
            <a:endParaRPr lang="en-AU" dirty="0" smtClean="0"/>
          </a:p>
          <a:p>
            <a:r>
              <a:rPr lang="en-AU" dirty="0" smtClean="0"/>
              <a:t>But von </a:t>
            </a:r>
            <a:r>
              <a:rPr lang="en-AU" dirty="0" err="1" smtClean="0"/>
              <a:t>Mayr’s</a:t>
            </a:r>
            <a:r>
              <a:rPr lang="en-AU" dirty="0" smtClean="0"/>
              <a:t> concern was in part that no sample could adequately represent the detailed heterogeneity of real populations and today we might interpret that as the recognition that accurate small domain estimates are going to be difficult to produce.</a:t>
            </a:r>
          </a:p>
          <a:p>
            <a:endParaRPr lang="en-AU" dirty="0" smtClean="0"/>
          </a:p>
          <a:p>
            <a:r>
              <a:rPr lang="en-AU" dirty="0" err="1" smtClean="0"/>
              <a:t>Kiaer</a:t>
            </a:r>
            <a:r>
              <a:rPr lang="en-AU" dirty="0" smtClean="0"/>
              <a:t> himself would stop the use of representative sampling by the Norwegian CBS in the early 1900’s. Why?  The parliamentary commission on disability statistics.</a:t>
            </a:r>
          </a:p>
          <a:p>
            <a:endParaRPr lang="en-AU" dirty="0"/>
          </a:p>
        </p:txBody>
      </p:sp>
      <p:sp>
        <p:nvSpPr>
          <p:cNvPr id="4" name="Slide Number Placeholder 3"/>
          <p:cNvSpPr>
            <a:spLocks noGrp="1"/>
          </p:cNvSpPr>
          <p:nvPr>
            <p:ph type="sldNum" sz="quarter" idx="10"/>
          </p:nvPr>
        </p:nvSpPr>
        <p:spPr/>
        <p:txBody>
          <a:bodyPr/>
          <a:lstStyle/>
          <a:p>
            <a:pPr>
              <a:defRPr/>
            </a:pPr>
            <a:fld id="{4A0D8D36-54C5-4989-9A76-A9A862F5FFA7}" type="slidenum">
              <a:rPr lang="en-AU" smtClean="0">
                <a:solidFill>
                  <a:prstClr val="black"/>
                </a:solidFill>
              </a:rPr>
              <a:pPr>
                <a:defRPr/>
              </a:pPr>
              <a:t>5</a:t>
            </a:fld>
            <a:endParaRPr lang="en-AU" dirty="0">
              <a:solidFill>
                <a:prstClr val="black"/>
              </a:solidFill>
            </a:endParaRPr>
          </a:p>
        </p:txBody>
      </p:sp>
    </p:spTree>
    <p:extLst>
      <p:ext uri="{BB962C8B-B14F-4D97-AF65-F5344CB8AC3E}">
        <p14:creationId xmlns:p14="http://schemas.microsoft.com/office/powerpoint/2010/main" val="197054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AU" sz="1200" dirty="0" smtClean="0"/>
              <a:t>Over the past 100 years we have assembled an impressive understanding and selection of sample survey methods!</a:t>
            </a:r>
            <a:endParaRPr lang="en-AU"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AU" dirty="0" smtClean="0"/>
              <a:t>The emphasised</a:t>
            </a:r>
            <a:r>
              <a:rPr lang="en-AU" baseline="0" dirty="0" smtClean="0"/>
              <a:t> </a:t>
            </a:r>
            <a:r>
              <a:rPr lang="en-AU" dirty="0" smtClean="0"/>
              <a:t>words come from the ASA definition of statistics. </a:t>
            </a:r>
            <a:endParaRPr lang="en-AU" sz="1600" dirty="0" smtClean="0"/>
          </a:p>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6</a:t>
            </a:fld>
            <a:endParaRPr lang="en-AU"/>
          </a:p>
        </p:txBody>
      </p:sp>
    </p:spTree>
    <p:extLst>
      <p:ext uri="{BB962C8B-B14F-4D97-AF65-F5344CB8AC3E}">
        <p14:creationId xmlns:p14="http://schemas.microsoft.com/office/powerpoint/2010/main" val="204537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a:t>
            </a:r>
            <a:r>
              <a:rPr lang="en-AU" baseline="0" dirty="0" smtClean="0"/>
              <a:t> the past, statistics are often disseminated in paper based format.</a:t>
            </a: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solidFill>
                  <a:prstClr val="black"/>
                </a:solidFill>
              </a:rPr>
              <a:pPr/>
              <a:t>7</a:t>
            </a:fld>
            <a:endParaRPr lang="en-AU">
              <a:solidFill>
                <a:prstClr val="black"/>
              </a:solidFill>
            </a:endParaRPr>
          </a:p>
        </p:txBody>
      </p:sp>
    </p:spTree>
    <p:extLst>
      <p:ext uri="{BB962C8B-B14F-4D97-AF65-F5344CB8AC3E}">
        <p14:creationId xmlns:p14="http://schemas.microsoft.com/office/powerpoint/2010/main" val="204537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pPr/>
              <a:t>8</a:t>
            </a:fld>
            <a:endParaRPr lang="en-AU"/>
          </a:p>
        </p:txBody>
      </p:sp>
    </p:spTree>
    <p:extLst>
      <p:ext uri="{BB962C8B-B14F-4D97-AF65-F5344CB8AC3E}">
        <p14:creationId xmlns:p14="http://schemas.microsoft.com/office/powerpoint/2010/main" val="46807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has</a:t>
            </a:r>
            <a:r>
              <a:rPr lang="en-AU" baseline="0" dirty="0" smtClean="0"/>
              <a:t> evolved to disseminates statistics in web based products. And there is a trend to move from the one way communication (NSO publishes and users consume – pushing the contents to users) towards two way communication (user input parameter and pull relevant information from NSO)</a:t>
            </a:r>
            <a:endParaRPr lang="en-AU" dirty="0"/>
          </a:p>
        </p:txBody>
      </p:sp>
      <p:sp>
        <p:nvSpPr>
          <p:cNvPr id="4" name="Slide Number Placeholder 3"/>
          <p:cNvSpPr>
            <a:spLocks noGrp="1"/>
          </p:cNvSpPr>
          <p:nvPr>
            <p:ph type="sldNum" sz="quarter" idx="10"/>
          </p:nvPr>
        </p:nvSpPr>
        <p:spPr/>
        <p:txBody>
          <a:bodyPr/>
          <a:lstStyle/>
          <a:p>
            <a:fld id="{7FDB3C18-A65B-4056-87ED-B5EC3421A6EA}" type="slidenum">
              <a:rPr lang="en-AU" smtClean="0">
                <a:solidFill>
                  <a:prstClr val="black"/>
                </a:solidFill>
              </a:rPr>
              <a:pPr/>
              <a:t>9</a:t>
            </a:fld>
            <a:endParaRPr lang="en-AU">
              <a:solidFill>
                <a:prstClr val="black"/>
              </a:solidFill>
            </a:endParaRPr>
          </a:p>
        </p:txBody>
      </p:sp>
    </p:spTree>
    <p:extLst>
      <p:ext uri="{BB962C8B-B14F-4D97-AF65-F5344CB8AC3E}">
        <p14:creationId xmlns:p14="http://schemas.microsoft.com/office/powerpoint/2010/main" val="204537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endParaRPr lang="en-AU" noProof="0" smtClean="0"/>
          </a:p>
        </p:txBody>
      </p:sp>
      <p:sp>
        <p:nvSpPr>
          <p:cNvPr id="389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endParaRPr lang="en-AU" noProof="0" smtClean="0"/>
          </a:p>
        </p:txBody>
      </p:sp>
      <p:sp>
        <p:nvSpPr>
          <p:cNvPr id="38916" name="Rectangle 4"/>
          <p:cNvSpPr>
            <a:spLocks noGrp="1" noChangeArrowheads="1"/>
          </p:cNvSpPr>
          <p:nvPr>
            <p:ph type="dt" sz="half" idx="2"/>
          </p:nvPr>
        </p:nvSpPr>
        <p:spPr/>
        <p:txBody>
          <a:bodyPr/>
          <a:lstStyle>
            <a:lvl1pPr>
              <a:defRPr/>
            </a:lvl1pPr>
          </a:lstStyle>
          <a:p>
            <a:endParaRPr lang="en-AU"/>
          </a:p>
        </p:txBody>
      </p:sp>
      <p:sp>
        <p:nvSpPr>
          <p:cNvPr id="38917" name="Rectangle 5"/>
          <p:cNvSpPr>
            <a:spLocks noGrp="1" noChangeArrowheads="1"/>
          </p:cNvSpPr>
          <p:nvPr>
            <p:ph type="ftr" sz="quarter" idx="3"/>
          </p:nvPr>
        </p:nvSpPr>
        <p:spPr/>
        <p:txBody>
          <a:bodyPr/>
          <a:lstStyle>
            <a:lvl1pPr>
              <a:defRPr/>
            </a:lvl1pPr>
          </a:lstStyle>
          <a:p>
            <a:endParaRPr lang="en-AU"/>
          </a:p>
        </p:txBody>
      </p:sp>
      <p:sp>
        <p:nvSpPr>
          <p:cNvPr id="38918" name="Rectangle 6"/>
          <p:cNvSpPr>
            <a:spLocks noGrp="1" noChangeArrowheads="1"/>
          </p:cNvSpPr>
          <p:nvPr>
            <p:ph type="sldNum" sz="quarter" idx="4"/>
          </p:nvPr>
        </p:nvSpPr>
        <p:spPr/>
        <p:txBody>
          <a:bodyPr/>
          <a:lstStyle>
            <a:lvl1pPr>
              <a:defRPr/>
            </a:lvl1pPr>
          </a:lstStyle>
          <a:p>
            <a:fld id="{AFDFFFA3-4E4D-4F1D-9DF2-7F364C3D0A31}" type="slidenum">
              <a:rPr lang="en-AU"/>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FFAA9450-AB89-4DB7-A5AD-6CE8B562955F}" type="slidenum">
              <a:rPr lang="en-AU"/>
              <a:pPr/>
              <a:t>‹#›</a:t>
            </a:fld>
            <a:endParaRPr lang="en-AU"/>
          </a:p>
        </p:txBody>
      </p:sp>
    </p:spTree>
    <p:extLst>
      <p:ext uri="{BB962C8B-B14F-4D97-AF65-F5344CB8AC3E}">
        <p14:creationId xmlns:p14="http://schemas.microsoft.com/office/powerpoint/2010/main" val="217562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038" y="1412875"/>
            <a:ext cx="2036762" cy="47132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39750" y="1412875"/>
            <a:ext cx="5957888" cy="4713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39236E85-02EE-45F2-89EF-7A9785F6D66C}" type="slidenum">
              <a:rPr lang="en-AU"/>
              <a:pPr/>
              <a:t>‹#›</a:t>
            </a:fld>
            <a:endParaRPr lang="en-AU"/>
          </a:p>
        </p:txBody>
      </p:sp>
    </p:spTree>
    <p:extLst>
      <p:ext uri="{BB962C8B-B14F-4D97-AF65-F5344CB8AC3E}">
        <p14:creationId xmlns:p14="http://schemas.microsoft.com/office/powerpoint/2010/main" val="2558142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E9D935A-E1A0-411B-BCFD-5F5614FCE5F3}"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423256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24D65D-F4B8-4367-897B-0D9E8F6ACA3B}"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726530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FF50E0-F86E-40CE-89D7-4615AEF95463}"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803330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AU">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445CC39-E3B1-45A2-8810-C64791BA2258}"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174127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AU">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CE75BA25-6DF6-4512-98D0-4A611BB25C33}"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968423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AU">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E022D3C-FBEB-4622-B7FA-FB158642AD12}"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997816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AU">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256E87-F41F-44DF-9FD2-DB3FE4E90014}"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655792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AU">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E078478-F0AE-4B8E-94F8-4B997EB33626}"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51582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2A5EF124-D5D1-4C14-A476-9AEE08387E4B}" type="slidenum">
              <a:rPr lang="en-AU"/>
              <a:pPr/>
              <a:t>‹#›</a:t>
            </a:fld>
            <a:endParaRPr lang="en-AU"/>
          </a:p>
        </p:txBody>
      </p:sp>
    </p:spTree>
    <p:extLst>
      <p:ext uri="{BB962C8B-B14F-4D97-AF65-F5344CB8AC3E}">
        <p14:creationId xmlns:p14="http://schemas.microsoft.com/office/powerpoint/2010/main" val="309245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AU">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1895BD-8F08-4A28-A465-569E63470BAE}"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3823916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55A916D-88AE-45E8-AA70-563AD641164A}"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3548921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A60BD42-A0E8-48B8-BED2-2D6D1F42B5C1}"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455327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endParaRPr lang="en-AU" noProof="0" smtClean="0"/>
          </a:p>
        </p:txBody>
      </p:sp>
      <p:sp>
        <p:nvSpPr>
          <p:cNvPr id="389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endParaRPr lang="en-AU" noProof="0" smtClean="0"/>
          </a:p>
        </p:txBody>
      </p:sp>
      <p:sp>
        <p:nvSpPr>
          <p:cNvPr id="38916" name="Rectangle 4"/>
          <p:cNvSpPr>
            <a:spLocks noGrp="1" noChangeArrowheads="1"/>
          </p:cNvSpPr>
          <p:nvPr>
            <p:ph type="dt" sz="half" idx="2"/>
          </p:nvPr>
        </p:nvSpPr>
        <p:spPr/>
        <p:txBody>
          <a:bodyPr/>
          <a:lstStyle>
            <a:lvl1pPr>
              <a:defRPr/>
            </a:lvl1pPr>
          </a:lstStyle>
          <a:p>
            <a:endParaRPr lang="en-AU">
              <a:solidFill>
                <a:srgbClr val="000000"/>
              </a:solidFill>
            </a:endParaRPr>
          </a:p>
        </p:txBody>
      </p:sp>
      <p:sp>
        <p:nvSpPr>
          <p:cNvPr id="38917" name="Rectangle 5"/>
          <p:cNvSpPr>
            <a:spLocks noGrp="1" noChangeArrowheads="1"/>
          </p:cNvSpPr>
          <p:nvPr>
            <p:ph type="ftr" sz="quarter" idx="3"/>
          </p:nvPr>
        </p:nvSpPr>
        <p:spPr/>
        <p:txBody>
          <a:bodyPr/>
          <a:lstStyle>
            <a:lvl1pPr>
              <a:defRPr/>
            </a:lvl1pPr>
          </a:lstStyle>
          <a:p>
            <a:endParaRPr lang="en-AU">
              <a:solidFill>
                <a:srgbClr val="000000"/>
              </a:solidFill>
            </a:endParaRPr>
          </a:p>
        </p:txBody>
      </p:sp>
      <p:sp>
        <p:nvSpPr>
          <p:cNvPr id="38918" name="Rectangle 6"/>
          <p:cNvSpPr>
            <a:spLocks noGrp="1" noChangeArrowheads="1"/>
          </p:cNvSpPr>
          <p:nvPr>
            <p:ph type="sldNum" sz="quarter" idx="4"/>
          </p:nvPr>
        </p:nvSpPr>
        <p:spPr/>
        <p:txBody>
          <a:bodyPr/>
          <a:lstStyle>
            <a:lvl1pPr>
              <a:defRPr/>
            </a:lvl1pPr>
          </a:lstStyle>
          <a:p>
            <a:fld id="{AFDFFFA3-4E4D-4F1D-9DF2-7F364C3D0A31}"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4159998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A5EF124-D5D1-4C14-A476-9AEE08387E4B}"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281007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5CEA187-4A05-488C-A82B-544DA2309C00}"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3968902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39750" y="2420938"/>
            <a:ext cx="3997325" cy="3705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9475" y="2420938"/>
            <a:ext cx="3997325" cy="3705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AU">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5279342-A61A-4FED-B958-464D1B4DBB88}"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541088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AU">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5D9D2EA-34B9-46D1-BFAE-76BFCDD9F38B}"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693660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AU">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BA9179C-A2B0-4AB2-995F-7B85104D9F79}"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784798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0">
          <a:blip r:embed="rId2">
            <a:alphaModFix amt="0"/>
            <a:lum/>
          </a:blip>
          <a:srcRect/>
          <a:stretch>
            <a:fillRect b="-29"/>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AU">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870F497-D9EA-4E3E-9911-E7E0618E345A}"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480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25CEA187-4A05-488C-A82B-544DA2309C00}" type="slidenum">
              <a:rPr lang="en-AU"/>
              <a:pPr/>
              <a:t>‹#›</a:t>
            </a:fld>
            <a:endParaRPr lang="en-AU"/>
          </a:p>
        </p:txBody>
      </p:sp>
    </p:spTree>
    <p:extLst>
      <p:ext uri="{BB962C8B-B14F-4D97-AF65-F5344CB8AC3E}">
        <p14:creationId xmlns:p14="http://schemas.microsoft.com/office/powerpoint/2010/main" val="1715193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AU">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D163C38-0F83-49F0-A604-65E2132E6150}"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7115944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AU">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2AA2DCD-85DF-4BF2-90A7-E086AAC72FC4}"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6912805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FAA9450-AB89-4DB7-A5AD-6CE8B562955F}"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567826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038" y="1412875"/>
            <a:ext cx="2036762" cy="47132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39750" y="1412875"/>
            <a:ext cx="5957888" cy="4713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AU">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9236E85-02EE-45F2-89EF-7A9785F6D66C}"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850858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endParaRPr lang="en-AU">
              <a:solidFill>
                <a:srgbClr val="000000"/>
              </a:solidFill>
            </a:endParaRPr>
          </a:p>
        </p:txBody>
      </p:sp>
      <p:sp>
        <p:nvSpPr>
          <p:cNvPr id="4" name="Footer Placeholder 3"/>
          <p:cNvSpPr>
            <a:spLocks noGrp="1"/>
          </p:cNvSpPr>
          <p:nvPr>
            <p:ph type="ftr" sz="quarter" idx="11"/>
          </p:nvPr>
        </p:nvSpPr>
        <p:spPr/>
        <p:txBody>
          <a:bodyPr/>
          <a:lstStyle/>
          <a:p>
            <a:endParaRPr lang="en-AU">
              <a:solidFill>
                <a:srgbClr val="000000"/>
              </a:solidFill>
            </a:endParaRPr>
          </a:p>
        </p:txBody>
      </p:sp>
      <p:sp>
        <p:nvSpPr>
          <p:cNvPr id="5" name="Slide Number Placeholder 4"/>
          <p:cNvSpPr>
            <a:spLocks noGrp="1"/>
          </p:cNvSpPr>
          <p:nvPr>
            <p:ph type="sldNum" sz="quarter" idx="12"/>
          </p:nvPr>
        </p:nvSpPr>
        <p:spPr/>
        <p:txBody>
          <a:bodyPr/>
          <a:lstStyle/>
          <a:p>
            <a:fld id="{00D1D7CC-405D-45EC-B634-756A13502FFB}" type="slidenum">
              <a:rPr lang="en-AU" smtClean="0">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140757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39750" y="2420938"/>
            <a:ext cx="3997325" cy="3705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9475" y="2420938"/>
            <a:ext cx="3997325" cy="3705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C5279342-A61A-4FED-B958-464D1B4DBB88}" type="slidenum">
              <a:rPr lang="en-AU"/>
              <a:pPr/>
              <a:t>‹#›</a:t>
            </a:fld>
            <a:endParaRPr lang="en-AU"/>
          </a:p>
        </p:txBody>
      </p:sp>
    </p:spTree>
    <p:extLst>
      <p:ext uri="{BB962C8B-B14F-4D97-AF65-F5344CB8AC3E}">
        <p14:creationId xmlns:p14="http://schemas.microsoft.com/office/powerpoint/2010/main" val="19078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05D9D2EA-34B9-46D1-BFAE-76BFCDD9F38B}" type="slidenum">
              <a:rPr lang="en-AU"/>
              <a:pPr/>
              <a:t>‹#›</a:t>
            </a:fld>
            <a:endParaRPr lang="en-AU"/>
          </a:p>
        </p:txBody>
      </p:sp>
    </p:spTree>
    <p:extLst>
      <p:ext uri="{BB962C8B-B14F-4D97-AF65-F5344CB8AC3E}">
        <p14:creationId xmlns:p14="http://schemas.microsoft.com/office/powerpoint/2010/main" val="137204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6BA9179C-A2B0-4AB2-995F-7B85104D9F79}" type="slidenum">
              <a:rPr lang="en-AU"/>
              <a:pPr/>
              <a:t>‹#›</a:t>
            </a:fld>
            <a:endParaRPr lang="en-AU"/>
          </a:p>
        </p:txBody>
      </p:sp>
    </p:spTree>
    <p:extLst>
      <p:ext uri="{BB962C8B-B14F-4D97-AF65-F5344CB8AC3E}">
        <p14:creationId xmlns:p14="http://schemas.microsoft.com/office/powerpoint/2010/main" val="16124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0870F497-D9EA-4E3E-9911-E7E0618E345A}" type="slidenum">
              <a:rPr lang="en-AU"/>
              <a:pPr/>
              <a:t>‹#›</a:t>
            </a:fld>
            <a:endParaRPr lang="en-AU"/>
          </a:p>
        </p:txBody>
      </p:sp>
    </p:spTree>
    <p:extLst>
      <p:ext uri="{BB962C8B-B14F-4D97-AF65-F5344CB8AC3E}">
        <p14:creationId xmlns:p14="http://schemas.microsoft.com/office/powerpoint/2010/main" val="425766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3D163C38-0F83-49F0-A604-65E2132E6150}" type="slidenum">
              <a:rPr lang="en-AU"/>
              <a:pPr/>
              <a:t>‹#›</a:t>
            </a:fld>
            <a:endParaRPr lang="en-AU"/>
          </a:p>
        </p:txBody>
      </p:sp>
    </p:spTree>
    <p:extLst>
      <p:ext uri="{BB962C8B-B14F-4D97-AF65-F5344CB8AC3E}">
        <p14:creationId xmlns:p14="http://schemas.microsoft.com/office/powerpoint/2010/main" val="241179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C2AA2DCD-85DF-4BF2-90A7-E086AAC72FC4}" type="slidenum">
              <a:rPr lang="en-AU"/>
              <a:pPr/>
              <a:t>‹#›</a:t>
            </a:fld>
            <a:endParaRPr lang="en-AU"/>
          </a:p>
        </p:txBody>
      </p:sp>
    </p:spTree>
    <p:extLst>
      <p:ext uri="{BB962C8B-B14F-4D97-AF65-F5344CB8AC3E}">
        <p14:creationId xmlns:p14="http://schemas.microsoft.com/office/powerpoint/2010/main" val="347045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b="-29"/>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2875"/>
            <a:ext cx="81470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7" name="Rectangle 3"/>
          <p:cNvSpPr>
            <a:spLocks noGrp="1" noChangeArrowheads="1"/>
          </p:cNvSpPr>
          <p:nvPr>
            <p:ph type="body" idx="1"/>
          </p:nvPr>
        </p:nvSpPr>
        <p:spPr bwMode="auto">
          <a:xfrm>
            <a:off x="539750" y="2420938"/>
            <a:ext cx="81470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A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0D1D7CC-405D-45EC-B634-756A13502FFB}"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AU" smtClean="0">
              <a:solidFill>
                <a:srgbClr val="000000"/>
              </a:solidFill>
              <a:latin typeface="Times New Roman" charset="0"/>
              <a:cs typeface="Arial"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smtClean="0">
              <a:solidFill>
                <a:srgbClr val="000000"/>
              </a:solidFill>
              <a:latin typeface="Times New Roman" charset="0"/>
              <a:cs typeface="Arial"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8AF3874-E0AD-4657-A254-6BEB84C0537C}" type="slidenum">
              <a:rPr lang="en-AU" smtClean="0">
                <a:solidFill>
                  <a:srgbClr val="000000"/>
                </a:solidFill>
                <a:latin typeface="Times New Roman" charset="0"/>
                <a:cs typeface="Arial" charset="0"/>
              </a:rPr>
              <a:pPr/>
              <a:t>‹#›</a:t>
            </a:fld>
            <a:endParaRPr lang="en-AU" smtClean="0">
              <a:solidFill>
                <a:srgbClr val="000000"/>
              </a:solidFill>
              <a:latin typeface="Times New Roman" charset="0"/>
              <a:cs typeface="Arial" charset="0"/>
            </a:endParaRPr>
          </a:p>
        </p:txBody>
      </p:sp>
    </p:spTree>
    <p:extLst>
      <p:ext uri="{BB962C8B-B14F-4D97-AF65-F5344CB8AC3E}">
        <p14:creationId xmlns:p14="http://schemas.microsoft.com/office/powerpoint/2010/main" val="527911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b="-29"/>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2875"/>
            <a:ext cx="81470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sp>
        <p:nvSpPr>
          <p:cNvPr id="1027" name="Rectangle 3"/>
          <p:cNvSpPr>
            <a:spLocks noGrp="1" noChangeArrowheads="1"/>
          </p:cNvSpPr>
          <p:nvPr>
            <p:ph type="body" idx="1"/>
          </p:nvPr>
        </p:nvSpPr>
        <p:spPr bwMode="auto">
          <a:xfrm>
            <a:off x="539750" y="2420938"/>
            <a:ext cx="81470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AU">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0D1D7CC-405D-45EC-B634-756A13502FFB}" type="slidenum">
              <a:rPr lang="en-AU">
                <a:solidFill>
                  <a:srgbClr val="000000"/>
                </a:solidFill>
              </a:rPr>
              <a:pPr/>
              <a:t>‹#›</a:t>
            </a:fld>
            <a:endParaRPr lang="en-AU">
              <a:solidFill>
                <a:srgbClr val="000000"/>
              </a:solidFill>
            </a:endParaRPr>
          </a:p>
        </p:txBody>
      </p:sp>
    </p:spTree>
    <p:extLst>
      <p:ext uri="{BB962C8B-B14F-4D97-AF65-F5344CB8AC3E}">
        <p14:creationId xmlns:p14="http://schemas.microsoft.com/office/powerpoint/2010/main" val="2134723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apminder.org/world"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www.abs.gov.au/websitedbs/d3310114.nsf/home/6416.0+-+House+Price+Indexes:+Eight+Capital+Cities"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hyperlink" Target="http://www.abs.gov.au/websitedbs/d3310114.nsf/home/Population%20Pyramid%20-%20Australia"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jpeg"/><Relationship Id="rId7"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1412776"/>
            <a:ext cx="7344816" cy="4896544"/>
          </a:xfrm>
        </p:spPr>
        <p:txBody>
          <a:bodyPr/>
          <a:lstStyle/>
          <a:p>
            <a:endParaRPr lang="en-AU" b="1" dirty="0" smtClean="0">
              <a:solidFill>
                <a:srgbClr val="0070C0"/>
              </a:solidFill>
              <a:latin typeface="Calibri" panose="020F0502020204030204" pitchFamily="34" charset="0"/>
            </a:endParaRPr>
          </a:p>
          <a:p>
            <a:pPr fontAlgn="auto">
              <a:spcBef>
                <a:spcPts val="0"/>
              </a:spcBef>
              <a:spcAft>
                <a:spcPts val="0"/>
              </a:spcAft>
            </a:pPr>
            <a:r>
              <a:rPr lang="en-AU" sz="4000" b="1" kern="1200" dirty="0">
                <a:latin typeface="Calibri" panose="020F0502020204030204" pitchFamily="34" charset="0"/>
              </a:rPr>
              <a:t>Strategic opportunities </a:t>
            </a:r>
            <a:r>
              <a:rPr lang="en-AU" sz="4000" b="1" kern="1200" dirty="0" smtClean="0">
                <a:latin typeface="Calibri" panose="020F0502020204030204" pitchFamily="34" charset="0"/>
              </a:rPr>
              <a:t>through applying semantic </a:t>
            </a:r>
            <a:r>
              <a:rPr lang="en-AU" sz="4000" b="1" kern="1200" dirty="0">
                <a:latin typeface="Calibri" panose="020F0502020204030204" pitchFamily="34" charset="0"/>
              </a:rPr>
              <a:t>technologies </a:t>
            </a:r>
            <a:r>
              <a:rPr lang="en-AU" sz="4000" b="1" kern="1200" dirty="0" smtClean="0">
                <a:latin typeface="Calibri" panose="020F0502020204030204" pitchFamily="34" charset="0"/>
              </a:rPr>
              <a:t>to </a:t>
            </a:r>
            <a:r>
              <a:rPr lang="en-AU" sz="4000" b="1" kern="1200" dirty="0">
                <a:latin typeface="Calibri" panose="020F0502020204030204" pitchFamily="34" charset="0"/>
              </a:rPr>
              <a:t>modernising official </a:t>
            </a:r>
            <a:r>
              <a:rPr lang="en-AU" sz="4000" b="1" kern="1200" dirty="0" smtClean="0">
                <a:latin typeface="Calibri" panose="020F0502020204030204" pitchFamily="34" charset="0"/>
              </a:rPr>
              <a:t>statistics</a:t>
            </a:r>
            <a:endParaRPr lang="en-AU" sz="4000" b="1" dirty="0" smtClean="0">
              <a:latin typeface="Calibri" panose="020F0502020204030204" pitchFamily="34" charset="0"/>
            </a:endParaRPr>
          </a:p>
          <a:p>
            <a:pPr algn="l">
              <a:spcBef>
                <a:spcPts val="0"/>
              </a:spcBef>
              <a:spcAft>
                <a:spcPts val="0"/>
              </a:spcAft>
            </a:pPr>
            <a:endParaRPr lang="en-AU" sz="4400" b="1" dirty="0" smtClean="0">
              <a:solidFill>
                <a:srgbClr val="0070C0"/>
              </a:solidFill>
              <a:latin typeface="Calibri" panose="020F0502020204030204" pitchFamily="34" charset="0"/>
            </a:endParaRPr>
          </a:p>
          <a:p>
            <a:pPr fontAlgn="auto">
              <a:spcBef>
                <a:spcPts val="0"/>
              </a:spcBef>
              <a:spcAft>
                <a:spcPts val="0"/>
              </a:spcAft>
            </a:pPr>
            <a:r>
              <a:rPr lang="en-AU" b="1" kern="1200" dirty="0">
                <a:solidFill>
                  <a:srgbClr val="0070C0"/>
                </a:solidFill>
                <a:latin typeface="Calibri" panose="020F0502020204030204" pitchFamily="34" charset="0"/>
              </a:rPr>
              <a:t>Dr </a:t>
            </a:r>
            <a:r>
              <a:rPr lang="en-AU" b="1" kern="1200" dirty="0" err="1" smtClean="0">
                <a:solidFill>
                  <a:srgbClr val="0070C0"/>
                </a:solidFill>
                <a:latin typeface="Calibri" panose="020F0502020204030204" pitchFamily="34" charset="0"/>
              </a:rPr>
              <a:t>Siu</a:t>
            </a:r>
            <a:r>
              <a:rPr lang="en-AU" b="1" kern="1200" dirty="0">
                <a:solidFill>
                  <a:srgbClr val="0070C0"/>
                </a:solidFill>
                <a:latin typeface="Calibri" panose="020F0502020204030204" pitchFamily="34" charset="0"/>
              </a:rPr>
              <a:t>-</a:t>
            </a:r>
            <a:r>
              <a:rPr lang="en-AU" b="1" kern="1200" dirty="0" smtClean="0">
                <a:solidFill>
                  <a:srgbClr val="0070C0"/>
                </a:solidFill>
                <a:latin typeface="Calibri" panose="020F0502020204030204" pitchFamily="34" charset="0"/>
              </a:rPr>
              <a:t>Ming Tam</a:t>
            </a:r>
          </a:p>
          <a:p>
            <a:pPr fontAlgn="auto">
              <a:spcBef>
                <a:spcPts val="0"/>
              </a:spcBef>
              <a:spcAft>
                <a:spcPts val="0"/>
              </a:spcAft>
            </a:pPr>
            <a:r>
              <a:rPr lang="en-AU" b="1" kern="1200" dirty="0" err="1" smtClean="0">
                <a:solidFill>
                  <a:schemeClr val="bg1">
                    <a:lumMod val="50000"/>
                  </a:schemeClr>
                </a:solidFill>
                <a:latin typeface="Calibri" panose="020F0502020204030204" pitchFamily="34" charset="0"/>
              </a:rPr>
              <a:t>SemStats</a:t>
            </a:r>
            <a:r>
              <a:rPr lang="en-AU" b="1" kern="1200" dirty="0" smtClean="0">
                <a:solidFill>
                  <a:schemeClr val="bg1">
                    <a:lumMod val="50000"/>
                  </a:schemeClr>
                </a:solidFill>
                <a:latin typeface="Calibri" panose="020F0502020204030204" pitchFamily="34" charset="0"/>
              </a:rPr>
              <a:t> 2013</a:t>
            </a:r>
          </a:p>
          <a:p>
            <a:pPr fontAlgn="auto">
              <a:spcBef>
                <a:spcPts val="0"/>
              </a:spcBef>
              <a:spcAft>
                <a:spcPts val="0"/>
              </a:spcAft>
            </a:pPr>
            <a:r>
              <a:rPr lang="en-AU" b="1" kern="1200" dirty="0" smtClean="0">
                <a:solidFill>
                  <a:schemeClr val="bg1">
                    <a:lumMod val="50000"/>
                  </a:schemeClr>
                </a:solidFill>
                <a:latin typeface="Calibri" panose="020F0502020204030204" pitchFamily="34" charset="0"/>
              </a:rPr>
              <a:t>22 October </a:t>
            </a:r>
            <a:r>
              <a:rPr lang="en-AU" b="1" kern="1200" dirty="0">
                <a:solidFill>
                  <a:schemeClr val="bg1">
                    <a:lumMod val="50000"/>
                  </a:schemeClr>
                </a:solidFill>
                <a:latin typeface="Calibri" panose="020F0502020204030204" pitchFamily="34" charset="0"/>
              </a:rPr>
              <a:t>2013</a:t>
            </a:r>
          </a:p>
        </p:txBody>
      </p:sp>
    </p:spTree>
    <p:extLst>
      <p:ext uri="{BB962C8B-B14F-4D97-AF65-F5344CB8AC3E}">
        <p14:creationId xmlns:p14="http://schemas.microsoft.com/office/powerpoint/2010/main" val="2815971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23528" y="1268760"/>
            <a:ext cx="8641011" cy="49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bwMode="auto">
          <a:xfrm>
            <a:off x="539552" y="404664"/>
            <a:ext cx="814705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a:r>
              <a:rPr lang="en-AU" sz="3600" b="1" dirty="0" err="1">
                <a:solidFill>
                  <a:srgbClr val="0070C0"/>
                </a:solidFill>
                <a:latin typeface="Calibri" panose="020F0502020204030204" pitchFamily="34" charset="0"/>
              </a:rPr>
              <a:t>Gapminder</a:t>
            </a:r>
            <a:r>
              <a:rPr lang="en-AU" sz="3600" b="1" dirty="0">
                <a:solidFill>
                  <a:srgbClr val="0070C0"/>
                </a:solidFill>
                <a:latin typeface="Calibri" panose="020F0502020204030204" pitchFamily="34" charset="0"/>
              </a:rPr>
              <a:t> World by </a:t>
            </a:r>
            <a:r>
              <a:rPr lang="en-AU" sz="3600" b="1" dirty="0" smtClean="0">
                <a:solidFill>
                  <a:srgbClr val="0070C0"/>
                </a:solidFill>
                <a:latin typeface="Calibri" panose="020F0502020204030204" pitchFamily="34" charset="0"/>
              </a:rPr>
              <a:t>Hans </a:t>
            </a:r>
            <a:r>
              <a:rPr lang="en-AU" sz="3600" b="1" dirty="0" err="1" smtClean="0">
                <a:solidFill>
                  <a:srgbClr val="0070C0"/>
                </a:solidFill>
                <a:latin typeface="Calibri" panose="020F0502020204030204" pitchFamily="34" charset="0"/>
              </a:rPr>
              <a:t>Rosling</a:t>
            </a:r>
            <a:endParaRPr lang="en-AU" sz="36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927420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9552" y="476672"/>
            <a:ext cx="7772400" cy="1542033"/>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r>
              <a:rPr lang="en-AU" sz="3600" b="1" kern="1200" dirty="0" smtClean="0">
                <a:solidFill>
                  <a:srgbClr val="0070C0"/>
                </a:solidFill>
                <a:latin typeface="Calibri" panose="020F0502020204030204" pitchFamily="34" charset="0"/>
              </a:rPr>
              <a:t>Australian House Price Indexes - Static</a:t>
            </a:r>
            <a:endParaRPr lang="en-AU" sz="3600" b="1" kern="1200" dirty="0">
              <a:solidFill>
                <a:srgbClr val="0070C0"/>
              </a:solidFill>
              <a:latin typeface="Calibri" panose="020F0502020204030204" pitchFamily="34" charset="0"/>
            </a:endParaRPr>
          </a:p>
        </p:txBody>
      </p:sp>
      <p:pic>
        <p:nvPicPr>
          <p:cNvPr id="3"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46042" y="1484784"/>
            <a:ext cx="6049963"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1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476672"/>
            <a:ext cx="9073008" cy="936625"/>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r>
              <a:rPr lang="en-AU" sz="3600" b="1" dirty="0">
                <a:solidFill>
                  <a:srgbClr val="0070C0"/>
                </a:solidFill>
                <a:latin typeface="Calibri" panose="020F0502020204030204" pitchFamily="34" charset="0"/>
              </a:rPr>
              <a:t>Australian House Price Indexes - Interactive</a:t>
            </a:r>
          </a:p>
        </p:txBody>
      </p:sp>
      <p:pic>
        <p:nvPicPr>
          <p:cNvPr id="3" name="Content Placeholder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27" y="1413297"/>
            <a:ext cx="8260354" cy="4568428"/>
          </a:xfrm>
          <a:prstGeom prst="rect">
            <a:avLst/>
          </a:prstGeom>
        </p:spPr>
      </p:pic>
    </p:spTree>
    <p:extLst>
      <p:ext uri="{BB962C8B-B14F-4D97-AF65-F5344CB8AC3E}">
        <p14:creationId xmlns:p14="http://schemas.microsoft.com/office/powerpoint/2010/main" val="2761477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5617" y="548680"/>
            <a:ext cx="8147050" cy="936625"/>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a:r>
              <a:rPr lang="en-AU" sz="3600" b="1" dirty="0">
                <a:solidFill>
                  <a:srgbClr val="0070C0"/>
                </a:solidFill>
                <a:latin typeface="Calibri" panose="020F0502020204030204" pitchFamily="34" charset="0"/>
              </a:rPr>
              <a:t>Australian Population Pyramid</a:t>
            </a:r>
          </a:p>
        </p:txBody>
      </p:sp>
      <p:pic>
        <p:nvPicPr>
          <p:cNvPr id="3" name="Content Placeholder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1268760"/>
            <a:ext cx="7200800" cy="5153021"/>
          </a:xfrm>
          <a:prstGeom prst="rect">
            <a:avLst/>
          </a:prstGeom>
        </p:spPr>
      </p:pic>
    </p:spTree>
    <p:extLst>
      <p:ext uri="{BB962C8B-B14F-4D97-AF65-F5344CB8AC3E}">
        <p14:creationId xmlns:p14="http://schemas.microsoft.com/office/powerpoint/2010/main" val="276147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Official Statistics</a:t>
            </a:r>
          </a:p>
        </p:txBody>
      </p:sp>
      <p:sp>
        <p:nvSpPr>
          <p:cNvPr id="3" name="Content Placeholder 2"/>
          <p:cNvSpPr>
            <a:spLocks noGrp="1"/>
          </p:cNvSpPr>
          <p:nvPr>
            <p:ph idx="1"/>
          </p:nvPr>
        </p:nvSpPr>
        <p:spPr>
          <a:xfrm>
            <a:off x="539750" y="2564904"/>
            <a:ext cx="8147050" cy="3561259"/>
          </a:xfrm>
        </p:spPr>
        <p:txBody>
          <a:bodyPr/>
          <a:lstStyle/>
          <a:p>
            <a:pPr marL="0" indent="0" algn="ctr">
              <a:buNone/>
            </a:pPr>
            <a:r>
              <a:rPr lang="en-AU" sz="2800" i="1" dirty="0" smtClean="0">
                <a:latin typeface="Calibri" panose="020F0502020204030204" pitchFamily="34" charset="0"/>
              </a:rPr>
              <a:t>Official </a:t>
            </a:r>
            <a:r>
              <a:rPr lang="en-AU" sz="2800" i="1" dirty="0">
                <a:latin typeface="Calibri" panose="020F0502020204030204" pitchFamily="34" charset="0"/>
              </a:rPr>
              <a:t>statistics provide an indispensable element in the information system of a democratic society, serving the government, the economy and the public with data about the economic, demographic, social and environmental </a:t>
            </a:r>
            <a:r>
              <a:rPr lang="en-AU" sz="2800" i="1" dirty="0" smtClean="0">
                <a:latin typeface="Calibri" panose="020F0502020204030204" pitchFamily="34" charset="0"/>
              </a:rPr>
              <a:t>situation</a:t>
            </a:r>
            <a:r>
              <a:rPr lang="en-AU" sz="2800" i="1" dirty="0">
                <a:latin typeface="Calibri" panose="020F0502020204030204" pitchFamily="34" charset="0"/>
              </a:rPr>
              <a:t> </a:t>
            </a:r>
            <a:r>
              <a:rPr lang="en-AU" sz="2800" dirty="0" smtClean="0">
                <a:latin typeface="Calibri" panose="020F0502020204030204" pitchFamily="34" charset="0"/>
              </a:rPr>
              <a:t>– UN Fundamental Principle</a:t>
            </a:r>
          </a:p>
          <a:p>
            <a:pPr marL="0" indent="0">
              <a:buNone/>
            </a:pPr>
            <a:endParaRPr lang="en-AU" sz="2400" dirty="0"/>
          </a:p>
          <a:p>
            <a:pPr marL="0" indent="0">
              <a:buNone/>
            </a:pPr>
            <a:r>
              <a:rPr lang="en-AU" sz="2400" dirty="0" smtClean="0"/>
              <a:t> </a:t>
            </a:r>
            <a:endParaRPr lang="en-AU" sz="2400" strike="sngStrike" dirty="0" smtClean="0"/>
          </a:p>
          <a:p>
            <a:pPr marL="0" indent="0" algn="ctr">
              <a:buNone/>
            </a:pPr>
            <a:endParaRPr lang="en-AU" sz="1600" i="1" dirty="0" smtClean="0"/>
          </a:p>
        </p:txBody>
      </p:sp>
    </p:spTree>
    <p:extLst>
      <p:ext uri="{BB962C8B-B14F-4D97-AF65-F5344CB8AC3E}">
        <p14:creationId xmlns:p14="http://schemas.microsoft.com/office/powerpoint/2010/main" val="2694588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OGD: Oil, Gold, </a:t>
            </a:r>
            <a:r>
              <a:rPr lang="en-AU" sz="3600" b="1" dirty="0" smtClean="0">
                <a:solidFill>
                  <a:srgbClr val="0070C0"/>
                </a:solidFill>
                <a:latin typeface="Calibri" panose="020F0502020204030204" pitchFamily="34" charset="0"/>
              </a:rPr>
              <a:t>Democracy?</a:t>
            </a:r>
            <a:br>
              <a:rPr lang="en-AU" sz="3600" b="1" dirty="0" smtClean="0">
                <a:solidFill>
                  <a:srgbClr val="0070C0"/>
                </a:solidFill>
                <a:latin typeface="Calibri" panose="020F0502020204030204" pitchFamily="34" charset="0"/>
              </a:rPr>
            </a:br>
            <a:r>
              <a:rPr lang="en-AU" sz="3600" b="1" i="1" dirty="0" smtClean="0">
                <a:solidFill>
                  <a:srgbClr val="0070C0"/>
                </a:solidFill>
                <a:latin typeface="Calibri" panose="020F0502020204030204" pitchFamily="34" charset="0"/>
              </a:rPr>
              <a:t>Data </a:t>
            </a:r>
            <a:r>
              <a:rPr lang="en-AU" sz="3600" b="1" i="1" dirty="0">
                <a:solidFill>
                  <a:srgbClr val="0070C0"/>
                </a:solidFill>
                <a:latin typeface="Calibri" panose="020F0502020204030204" pitchFamily="34" charset="0"/>
              </a:rPr>
              <a:t>is the new </a:t>
            </a:r>
            <a:r>
              <a:rPr lang="en-AU" sz="3600" b="1" i="1" dirty="0" smtClean="0">
                <a:solidFill>
                  <a:srgbClr val="0070C0"/>
                </a:solidFill>
                <a:latin typeface="Calibri" panose="020F0502020204030204" pitchFamily="34" charset="0"/>
              </a:rPr>
              <a:t>gold</a:t>
            </a:r>
            <a:endParaRPr lang="en-AU" sz="3600" b="1" i="1" dirty="0">
              <a:solidFill>
                <a:srgbClr val="0070C0"/>
              </a:solidFill>
              <a:latin typeface="Calibri" panose="020F0502020204030204" pitchFamily="34" charset="0"/>
            </a:endParaRPr>
          </a:p>
        </p:txBody>
      </p:sp>
      <p:sp>
        <p:nvSpPr>
          <p:cNvPr id="3" name="Content Placeholder 2"/>
          <p:cNvSpPr>
            <a:spLocks noGrp="1"/>
          </p:cNvSpPr>
          <p:nvPr>
            <p:ph idx="1"/>
          </p:nvPr>
        </p:nvSpPr>
        <p:spPr>
          <a:xfrm>
            <a:off x="539750" y="2708920"/>
            <a:ext cx="8280722" cy="3816424"/>
          </a:xfrm>
        </p:spPr>
        <p:txBody>
          <a:bodyPr/>
          <a:lstStyle/>
          <a:p>
            <a:pPr marL="342900" lvl="1" indent="-342900">
              <a:buFontTx/>
              <a:buChar char="•"/>
            </a:pPr>
            <a:r>
              <a:rPr lang="en-AU" sz="2200" i="1" dirty="0" smtClean="0">
                <a:latin typeface="Calibri" panose="020F0502020204030204" pitchFamily="34" charset="0"/>
              </a:rPr>
              <a:t>Just as oil was likened to black gold, data takes on a new important and value in the digital age…</a:t>
            </a:r>
          </a:p>
          <a:p>
            <a:pPr marL="400050" lvl="2" indent="0">
              <a:spcAft>
                <a:spcPts val="600"/>
              </a:spcAft>
              <a:buNone/>
            </a:pPr>
            <a:r>
              <a:rPr lang="en-AU" sz="2200" dirty="0" smtClean="0">
                <a:latin typeface="Calibri" panose="020F0502020204030204" pitchFamily="34" charset="0"/>
              </a:rPr>
              <a:t>– </a:t>
            </a:r>
            <a:r>
              <a:rPr lang="en-AU" sz="2200" dirty="0" err="1">
                <a:latin typeface="Calibri" panose="020F0502020204030204" pitchFamily="34" charset="0"/>
              </a:rPr>
              <a:t>Neelie</a:t>
            </a:r>
            <a:r>
              <a:rPr lang="en-AU" sz="2200" dirty="0">
                <a:latin typeface="Calibri" panose="020F0502020204030204" pitchFamily="34" charset="0"/>
              </a:rPr>
              <a:t> </a:t>
            </a:r>
            <a:r>
              <a:rPr lang="en-AU" sz="2200" dirty="0" err="1">
                <a:latin typeface="Calibri" panose="020F0502020204030204" pitchFamily="34" charset="0"/>
              </a:rPr>
              <a:t>Kroes</a:t>
            </a:r>
            <a:r>
              <a:rPr lang="en-AU" sz="2200" dirty="0">
                <a:latin typeface="Calibri" panose="020F0502020204030204" pitchFamily="34" charset="0"/>
              </a:rPr>
              <a:t>, VP of EC for Digital Agenda </a:t>
            </a:r>
            <a:endParaRPr lang="en-AU" sz="2200" dirty="0" smtClean="0">
              <a:latin typeface="Calibri" panose="020F0502020204030204" pitchFamily="34" charset="0"/>
            </a:endParaRPr>
          </a:p>
          <a:p>
            <a:pPr>
              <a:spcAft>
                <a:spcPts val="600"/>
              </a:spcAft>
            </a:pPr>
            <a:r>
              <a:rPr lang="en-AU" sz="2200" dirty="0">
                <a:latin typeface="Calibri" panose="020F0502020204030204" pitchFamily="34" charset="0"/>
              </a:rPr>
              <a:t>P</a:t>
            </a:r>
            <a:r>
              <a:rPr lang="en-AU" sz="2200" dirty="0" smtClean="0">
                <a:latin typeface="Calibri" panose="020F0502020204030204" pitchFamily="34" charset="0"/>
              </a:rPr>
              <a:t>ublic sector information already generates 32 billion € (</a:t>
            </a:r>
            <a:r>
              <a:rPr lang="en-AU" sz="2200" dirty="0" err="1" smtClean="0">
                <a:latin typeface="Calibri" panose="020F0502020204030204" pitchFamily="34" charset="0"/>
              </a:rPr>
              <a:t>est</a:t>
            </a:r>
            <a:r>
              <a:rPr lang="en-AU" sz="2200" dirty="0" smtClean="0">
                <a:latin typeface="Calibri" panose="020F0502020204030204" pitchFamily="34" charset="0"/>
              </a:rPr>
              <a:t>) of economic activity each year</a:t>
            </a:r>
          </a:p>
          <a:p>
            <a:pPr>
              <a:spcAft>
                <a:spcPts val="1200"/>
              </a:spcAft>
            </a:pPr>
            <a:r>
              <a:rPr lang="en-AU" sz="2200" dirty="0">
                <a:latin typeface="Calibri" panose="020F0502020204030204" pitchFamily="34" charset="0"/>
              </a:rPr>
              <a:t>T</a:t>
            </a:r>
            <a:r>
              <a:rPr lang="en-AU" sz="2200" dirty="0" smtClean="0">
                <a:latin typeface="Calibri" panose="020F0502020204030204" pitchFamily="34" charset="0"/>
              </a:rPr>
              <a:t>he Open Data package – for data to be able to be re-used released by the EU – will double that</a:t>
            </a:r>
          </a:p>
          <a:p>
            <a:pPr marL="0" indent="0">
              <a:buNone/>
            </a:pPr>
            <a:r>
              <a:rPr lang="en-AU" sz="2600" b="1" dirty="0" smtClean="0">
                <a:solidFill>
                  <a:srgbClr val="0070C0"/>
                </a:solidFill>
                <a:latin typeface="Calibri" panose="020F0502020204030204" pitchFamily="34" charset="0"/>
              </a:rPr>
              <a:t>What would be the added return from </a:t>
            </a:r>
            <a:r>
              <a:rPr lang="en-AU" sz="2600" b="1" u="sng" dirty="0" smtClean="0">
                <a:solidFill>
                  <a:srgbClr val="0070C0"/>
                </a:solidFill>
                <a:latin typeface="Calibri" panose="020F0502020204030204" pitchFamily="34" charset="0"/>
              </a:rPr>
              <a:t>Linked</a:t>
            </a:r>
            <a:r>
              <a:rPr lang="en-AU" sz="2600" b="1" dirty="0" smtClean="0">
                <a:solidFill>
                  <a:srgbClr val="0070C0"/>
                </a:solidFill>
                <a:latin typeface="Calibri" panose="020F0502020204030204" pitchFamily="34" charset="0"/>
              </a:rPr>
              <a:t> Open Data?</a:t>
            </a:r>
            <a:endParaRPr lang="en-AU" sz="26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98404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NSO values </a:t>
            </a:r>
            <a:r>
              <a:rPr lang="en-AU" sz="3600" b="1" dirty="0" smtClean="0">
                <a:solidFill>
                  <a:srgbClr val="0070C0"/>
                </a:solidFill>
                <a:latin typeface="Calibri" panose="020F0502020204030204" pitchFamily="34" charset="0"/>
              </a:rPr>
              <a:t>include…</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p:txBody>
          <a:bodyPr/>
          <a:lstStyle/>
          <a:p>
            <a:r>
              <a:rPr lang="en-AU" sz="2800" dirty="0" smtClean="0">
                <a:latin typeface="Calibri" panose="020F0502020204030204" pitchFamily="34" charset="0"/>
              </a:rPr>
              <a:t>Open access to data</a:t>
            </a:r>
          </a:p>
          <a:p>
            <a:pPr lvl="1"/>
            <a:r>
              <a:rPr lang="en-AU" sz="2400" dirty="0" smtClean="0">
                <a:latin typeface="Calibri" panose="020F0502020204030204" pitchFamily="34" charset="0"/>
              </a:rPr>
              <a:t>Free, equal access, and open licensing system</a:t>
            </a:r>
          </a:p>
          <a:p>
            <a:r>
              <a:rPr lang="en-AU" sz="2800" dirty="0" smtClean="0">
                <a:latin typeface="Calibri" panose="020F0502020204030204" pitchFamily="34" charset="0"/>
              </a:rPr>
              <a:t>Support data with metadata</a:t>
            </a:r>
          </a:p>
          <a:p>
            <a:r>
              <a:rPr lang="en-AU" sz="2800" dirty="0" smtClean="0">
                <a:latin typeface="Calibri" panose="020F0502020204030204" pitchFamily="34" charset="0"/>
              </a:rPr>
              <a:t>Linked open data (?)</a:t>
            </a:r>
          </a:p>
          <a:p>
            <a:pPr lvl="1"/>
            <a:r>
              <a:rPr lang="en-AU" sz="2400" dirty="0" smtClean="0">
                <a:latin typeface="Calibri" panose="020F0502020204030204" pitchFamily="34" charset="0"/>
              </a:rPr>
              <a:t>Tim </a:t>
            </a:r>
            <a:r>
              <a:rPr lang="en-AU" sz="2400" dirty="0" smtClean="0">
                <a:latin typeface="Calibri" panose="020F0502020204030204" pitchFamily="34" charset="0"/>
              </a:rPr>
              <a:t>Berners-Lee’s </a:t>
            </a:r>
            <a:r>
              <a:rPr lang="en-AU" sz="2400" dirty="0" smtClean="0">
                <a:latin typeface="Calibri" panose="020F0502020204030204" pitchFamily="34" charset="0"/>
              </a:rPr>
              <a:t>5 star linked open data format</a:t>
            </a:r>
          </a:p>
          <a:p>
            <a:pPr lvl="1"/>
            <a:r>
              <a:rPr lang="en-AU" sz="2400" dirty="0" smtClean="0">
                <a:latin typeface="Calibri" panose="020F0502020204030204" pitchFamily="34" charset="0"/>
              </a:rPr>
              <a:t>Semantic web is not well understood by statistical leaders</a:t>
            </a:r>
          </a:p>
          <a:p>
            <a:pPr lvl="2"/>
            <a:r>
              <a:rPr lang="en-AU" sz="2000" dirty="0" smtClean="0">
                <a:latin typeface="Calibri" panose="020F0502020204030204" pitchFamily="34" charset="0"/>
              </a:rPr>
              <a:t>Web 3.0 </a:t>
            </a:r>
            <a:r>
              <a:rPr lang="en-AU" sz="2000" dirty="0" err="1" smtClean="0">
                <a:latin typeface="Calibri" panose="020F0502020204030204" pitchFamily="34" charset="0"/>
              </a:rPr>
              <a:t>vs</a:t>
            </a:r>
            <a:r>
              <a:rPr lang="en-AU" sz="2000" dirty="0" smtClean="0">
                <a:latin typeface="Calibri" panose="020F0502020204030204" pitchFamily="34" charset="0"/>
              </a:rPr>
              <a:t> Web 2.0</a:t>
            </a:r>
          </a:p>
          <a:p>
            <a:pPr lvl="2"/>
            <a:r>
              <a:rPr lang="en-AU" sz="2000" dirty="0" smtClean="0">
                <a:latin typeface="Calibri" panose="020F0502020204030204" pitchFamily="34" charset="0"/>
              </a:rPr>
              <a:t>SDMX </a:t>
            </a:r>
            <a:r>
              <a:rPr lang="en-AU" sz="2000" dirty="0" err="1" smtClean="0">
                <a:latin typeface="Calibri" panose="020F0502020204030204" pitchFamily="34" charset="0"/>
              </a:rPr>
              <a:t>vs</a:t>
            </a:r>
            <a:r>
              <a:rPr lang="en-AU" sz="2000" dirty="0" smtClean="0">
                <a:latin typeface="Calibri" panose="020F0502020204030204" pitchFamily="34" charset="0"/>
              </a:rPr>
              <a:t> DDI</a:t>
            </a:r>
            <a:endParaRPr lang="en-AU" sz="2000" dirty="0">
              <a:latin typeface="Calibri" panose="020F0502020204030204" pitchFamily="34" charset="0"/>
            </a:endParaRPr>
          </a:p>
          <a:p>
            <a:endParaRPr lang="en-AU" sz="2800" dirty="0">
              <a:latin typeface="Calibri" panose="020F0502020204030204" pitchFamily="34" charset="0"/>
            </a:endParaRPr>
          </a:p>
        </p:txBody>
      </p:sp>
    </p:spTree>
    <p:extLst>
      <p:ext uri="{BB962C8B-B14F-4D97-AF65-F5344CB8AC3E}">
        <p14:creationId xmlns:p14="http://schemas.microsoft.com/office/powerpoint/2010/main" val="3650000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0" y="1109663"/>
            <a:ext cx="8964488"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sz="4000" b="1" dirty="0">
                <a:solidFill>
                  <a:srgbClr val="0070C0"/>
                </a:solidFill>
                <a:latin typeface="Calibri" panose="020F0502020204030204" pitchFamily="34" charset="0"/>
              </a:rPr>
              <a:t>The Challenges </a:t>
            </a:r>
          </a:p>
        </p:txBody>
      </p:sp>
      <p:sp>
        <p:nvSpPr>
          <p:cNvPr id="4" name="TextBox 3"/>
          <p:cNvSpPr txBox="1"/>
          <p:nvPr/>
        </p:nvSpPr>
        <p:spPr>
          <a:xfrm>
            <a:off x="4949825" y="4567433"/>
            <a:ext cx="1422377" cy="1477323"/>
          </a:xfrm>
          <a:prstGeom prst="rect">
            <a:avLst/>
          </a:prstGeom>
          <a:noFill/>
        </p:spPr>
        <p:txBody>
          <a:bodyPr wrap="square" lIns="91435" tIns="45718" rIns="91435" bIns="45718" rtlCol="0">
            <a:spAutoFit/>
          </a:bodyPr>
          <a:lstStyle/>
          <a:p>
            <a:pPr algn="ctr" defTabSz="914353" fontAlgn="base">
              <a:spcBef>
                <a:spcPct val="0"/>
              </a:spcBef>
              <a:spcAft>
                <a:spcPct val="0"/>
              </a:spcAft>
            </a:pPr>
            <a:r>
              <a:rPr lang="en-AU" dirty="0">
                <a:latin typeface="Arial" charset="0"/>
              </a:rPr>
              <a:t>Increasing cost &amp; difficulty of acquiring </a:t>
            </a:r>
            <a:r>
              <a:rPr lang="en-AU" dirty="0" smtClean="0">
                <a:latin typeface="Arial" charset="0"/>
              </a:rPr>
              <a:t>survey data</a:t>
            </a:r>
            <a:endParaRPr lang="en-AU" dirty="0">
              <a:latin typeface="Arial" charset="0"/>
            </a:endParaRPr>
          </a:p>
        </p:txBody>
      </p:sp>
      <p:sp>
        <p:nvSpPr>
          <p:cNvPr id="5" name="TextBox 4"/>
          <p:cNvSpPr txBox="1"/>
          <p:nvPr/>
        </p:nvSpPr>
        <p:spPr>
          <a:xfrm>
            <a:off x="2627786" y="4198102"/>
            <a:ext cx="1584177" cy="1217640"/>
          </a:xfrm>
          <a:prstGeom prst="rect">
            <a:avLst/>
          </a:prstGeom>
          <a:noFill/>
        </p:spPr>
        <p:txBody>
          <a:bodyPr wrap="square" lIns="91435" tIns="45718" rIns="91435" bIns="45718" rtlCol="0">
            <a:spAutoFit/>
          </a:bodyPr>
          <a:lstStyle/>
          <a:p>
            <a:pPr algn="ctr" defTabSz="914353" fontAlgn="base">
              <a:spcBef>
                <a:spcPct val="0"/>
              </a:spcBef>
              <a:spcAft>
                <a:spcPct val="0"/>
              </a:spcAft>
            </a:pPr>
            <a:r>
              <a:rPr lang="en-AU" dirty="0">
                <a:latin typeface="Arial" charset="0"/>
              </a:rPr>
              <a:t>New competitors &amp; changing expectations</a:t>
            </a:r>
          </a:p>
        </p:txBody>
      </p:sp>
      <p:sp>
        <p:nvSpPr>
          <p:cNvPr id="6" name="TextBox 5"/>
          <p:cNvSpPr txBox="1"/>
          <p:nvPr/>
        </p:nvSpPr>
        <p:spPr>
          <a:xfrm>
            <a:off x="1403651" y="5757863"/>
            <a:ext cx="1728191" cy="936313"/>
          </a:xfrm>
          <a:prstGeom prst="rect">
            <a:avLst/>
          </a:prstGeom>
          <a:noFill/>
        </p:spPr>
        <p:txBody>
          <a:bodyPr wrap="square" lIns="91435" tIns="45718" rIns="91435" bIns="45718" rtlCol="0">
            <a:spAutoFit/>
          </a:bodyPr>
          <a:lstStyle/>
          <a:p>
            <a:pPr algn="ctr" defTabSz="914353" fontAlgn="base">
              <a:spcBef>
                <a:spcPct val="0"/>
              </a:spcBef>
              <a:spcAft>
                <a:spcPct val="0"/>
              </a:spcAft>
            </a:pPr>
            <a:r>
              <a:rPr lang="en-AU" dirty="0">
                <a:latin typeface="Arial" charset="0"/>
              </a:rPr>
              <a:t>Rapid changes in the environment</a:t>
            </a:r>
          </a:p>
        </p:txBody>
      </p:sp>
      <p:sp>
        <p:nvSpPr>
          <p:cNvPr id="7" name="Rectangle 6"/>
          <p:cNvSpPr/>
          <p:nvPr/>
        </p:nvSpPr>
        <p:spPr>
          <a:xfrm>
            <a:off x="6948265" y="5055353"/>
            <a:ext cx="1728192" cy="936313"/>
          </a:xfrm>
          <a:prstGeom prst="rect">
            <a:avLst/>
          </a:prstGeom>
        </p:spPr>
        <p:txBody>
          <a:bodyPr wrap="square" lIns="91435" tIns="45718" rIns="91435" bIns="45718">
            <a:spAutoFit/>
          </a:bodyPr>
          <a:lstStyle/>
          <a:p>
            <a:pPr algn="ctr" defTabSz="914353" fontAlgn="base">
              <a:spcBef>
                <a:spcPct val="0"/>
              </a:spcBef>
              <a:spcAft>
                <a:spcPct val="0"/>
              </a:spcAft>
            </a:pPr>
            <a:r>
              <a:rPr lang="en-AU" dirty="0">
                <a:latin typeface="Arial" charset="0"/>
              </a:rPr>
              <a:t>Competition for skilled resources</a:t>
            </a:r>
          </a:p>
        </p:txBody>
      </p:sp>
      <p:sp>
        <p:nvSpPr>
          <p:cNvPr id="8" name="Rectangle 7"/>
          <p:cNvSpPr/>
          <p:nvPr/>
        </p:nvSpPr>
        <p:spPr>
          <a:xfrm>
            <a:off x="3523319" y="5629265"/>
            <a:ext cx="1377290" cy="646327"/>
          </a:xfrm>
          <a:prstGeom prst="rect">
            <a:avLst/>
          </a:prstGeom>
        </p:spPr>
        <p:txBody>
          <a:bodyPr wrap="none" lIns="91435" tIns="45718" rIns="91435" bIns="45718">
            <a:spAutoFit/>
          </a:bodyPr>
          <a:lstStyle/>
          <a:p>
            <a:pPr algn="ctr" defTabSz="914353" fontAlgn="base">
              <a:spcBef>
                <a:spcPct val="0"/>
              </a:spcBef>
              <a:spcAft>
                <a:spcPct val="0"/>
              </a:spcAft>
            </a:pPr>
            <a:r>
              <a:rPr lang="en-AU" dirty="0" smtClean="0">
                <a:latin typeface="Arial" charset="0"/>
              </a:rPr>
              <a:t>Diminishing</a:t>
            </a:r>
            <a:endParaRPr lang="en-AU" dirty="0">
              <a:latin typeface="Arial" charset="0"/>
            </a:endParaRPr>
          </a:p>
          <a:p>
            <a:pPr algn="ctr" defTabSz="914353" fontAlgn="base">
              <a:spcBef>
                <a:spcPct val="0"/>
              </a:spcBef>
              <a:spcAft>
                <a:spcPct val="0"/>
              </a:spcAft>
            </a:pPr>
            <a:r>
              <a:rPr lang="en-AU" dirty="0">
                <a:latin typeface="Arial" charset="0"/>
              </a:rPr>
              <a:t> </a:t>
            </a:r>
            <a:r>
              <a:rPr lang="en-AU" dirty="0" smtClean="0">
                <a:latin typeface="Arial" charset="0"/>
              </a:rPr>
              <a:t>budgets</a:t>
            </a:r>
            <a:endParaRPr lang="en-AU" dirty="0">
              <a:latin typeface="Arial" charset="0"/>
            </a:endParaRPr>
          </a:p>
        </p:txBody>
      </p:sp>
      <p:sp>
        <p:nvSpPr>
          <p:cNvPr id="3" name="Rectangle 2"/>
          <p:cNvSpPr/>
          <p:nvPr/>
        </p:nvSpPr>
        <p:spPr>
          <a:xfrm>
            <a:off x="6228184" y="3551770"/>
            <a:ext cx="1440160" cy="936313"/>
          </a:xfrm>
          <a:prstGeom prst="rect">
            <a:avLst/>
          </a:prstGeom>
        </p:spPr>
        <p:txBody>
          <a:bodyPr wrap="square" lIns="91435" tIns="45718" rIns="91435" bIns="45718">
            <a:spAutoFit/>
          </a:bodyPr>
          <a:lstStyle/>
          <a:p>
            <a:pPr algn="ctr" defTabSz="914353" fontAlgn="base">
              <a:spcBef>
                <a:spcPct val="0"/>
              </a:spcBef>
              <a:spcAft>
                <a:spcPct val="0"/>
              </a:spcAft>
            </a:pPr>
            <a:r>
              <a:rPr lang="en-AU" dirty="0" smtClean="0">
                <a:latin typeface="Arial" charset="0"/>
              </a:rPr>
              <a:t>Riding the big data wave</a:t>
            </a:r>
            <a:endParaRPr lang="en-AU" dirty="0">
              <a:latin typeface="Arial" charset="0"/>
            </a:endParaRPr>
          </a:p>
        </p:txBody>
      </p:sp>
    </p:spTree>
    <p:extLst>
      <p:ext uri="{BB962C8B-B14F-4D97-AF65-F5344CB8AC3E}">
        <p14:creationId xmlns:p14="http://schemas.microsoft.com/office/powerpoint/2010/main" val="2153223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smtClean="0">
                <a:solidFill>
                  <a:srgbClr val="0070C0"/>
                </a:solidFill>
                <a:latin typeface="Calibri" panose="020F0502020204030204" pitchFamily="34" charset="0"/>
              </a:rPr>
              <a:t>Changing expectations?</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a:xfrm>
            <a:off x="539750" y="2420938"/>
            <a:ext cx="8208714" cy="4176414"/>
          </a:xfrm>
        </p:spPr>
        <p:txBody>
          <a:bodyPr/>
          <a:lstStyle/>
          <a:p>
            <a:r>
              <a:rPr lang="en-AU" sz="2800" dirty="0" smtClean="0">
                <a:latin typeface="Calibri" panose="020F0502020204030204" pitchFamily="34" charset="0"/>
              </a:rPr>
              <a:t>Users of statistics expect more data, more quickly</a:t>
            </a:r>
          </a:p>
          <a:p>
            <a:r>
              <a:rPr lang="en-AU" sz="2800" dirty="0" smtClean="0">
                <a:latin typeface="Calibri" panose="020F0502020204030204" pitchFamily="34" charset="0"/>
              </a:rPr>
              <a:t>They also want to:</a:t>
            </a:r>
          </a:p>
          <a:p>
            <a:pPr lvl="1"/>
            <a:r>
              <a:rPr lang="en-AU" dirty="0" smtClean="0">
                <a:latin typeface="Calibri" panose="020F0502020204030204" pitchFamily="34" charset="0"/>
              </a:rPr>
              <a:t>“mash up” with data from other sources</a:t>
            </a:r>
          </a:p>
          <a:p>
            <a:pPr lvl="1"/>
            <a:r>
              <a:rPr lang="en-AU" dirty="0" smtClean="0">
                <a:latin typeface="Calibri" panose="020F0502020204030204" pitchFamily="34" charset="0"/>
              </a:rPr>
              <a:t>explore the statistics visually, interactively, with their own analytical techniques</a:t>
            </a:r>
          </a:p>
          <a:p>
            <a:pPr lvl="1"/>
            <a:r>
              <a:rPr lang="en-AU" dirty="0">
                <a:latin typeface="Calibri" panose="020F0502020204030204" pitchFamily="34" charset="0"/>
              </a:rPr>
              <a:t>d</a:t>
            </a:r>
            <a:r>
              <a:rPr lang="en-AU" dirty="0" smtClean="0">
                <a:latin typeface="Calibri" panose="020F0502020204030204" pitchFamily="34" charset="0"/>
              </a:rPr>
              <a:t>iscover their own stories</a:t>
            </a:r>
          </a:p>
        </p:txBody>
      </p:sp>
    </p:spTree>
    <p:extLst>
      <p:ext uri="{BB962C8B-B14F-4D97-AF65-F5344CB8AC3E}">
        <p14:creationId xmlns:p14="http://schemas.microsoft.com/office/powerpoint/2010/main" val="3248791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smtClean="0">
                <a:solidFill>
                  <a:srgbClr val="0070C0"/>
                </a:solidFill>
                <a:latin typeface="Calibri" panose="020F0502020204030204" pitchFamily="34" charset="0"/>
              </a:rPr>
              <a:t>Riding the Big Data wave</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a:xfrm>
            <a:off x="539750" y="2420938"/>
            <a:ext cx="8147050" cy="4248422"/>
          </a:xfrm>
        </p:spPr>
        <p:txBody>
          <a:bodyPr/>
          <a:lstStyle/>
          <a:p>
            <a:r>
              <a:rPr lang="en-AU" sz="2400" dirty="0" smtClean="0">
                <a:latin typeface="Calibri" panose="020F0502020204030204" pitchFamily="34" charset="0"/>
              </a:rPr>
              <a:t>Challenges and opportunities</a:t>
            </a:r>
          </a:p>
          <a:p>
            <a:pPr lvl="1"/>
            <a:r>
              <a:rPr lang="en-AU" sz="2000" dirty="0" smtClean="0">
                <a:latin typeface="Calibri" panose="020F0502020204030204" pitchFamily="34" charset="0"/>
              </a:rPr>
              <a:t>Business comes first</a:t>
            </a:r>
          </a:p>
          <a:p>
            <a:pPr lvl="1"/>
            <a:r>
              <a:rPr lang="en-AU" sz="2400" dirty="0" smtClean="0">
                <a:latin typeface="Calibri" panose="020F0502020204030204" pitchFamily="34" charset="0"/>
              </a:rPr>
              <a:t>Validity of statistical inferences</a:t>
            </a:r>
          </a:p>
          <a:p>
            <a:pPr lvl="2"/>
            <a:r>
              <a:rPr lang="en-AU" sz="2000" dirty="0" smtClean="0">
                <a:latin typeface="Calibri" panose="020F0502020204030204" pitchFamily="34" charset="0"/>
              </a:rPr>
              <a:t>Scientific methods, </a:t>
            </a:r>
            <a:r>
              <a:rPr lang="en-AU" sz="2000" b="1" dirty="0" smtClean="0">
                <a:solidFill>
                  <a:srgbClr val="0070C0"/>
                </a:solidFill>
                <a:latin typeface="Calibri" panose="020F0502020204030204" pitchFamily="34" charset="0"/>
              </a:rPr>
              <a:t>including measuring, controlling and communicating uncertainty</a:t>
            </a:r>
            <a:r>
              <a:rPr lang="en-AU" sz="2000" dirty="0" smtClean="0">
                <a:latin typeface="Calibri" panose="020F0502020204030204" pitchFamily="34" charset="0"/>
              </a:rPr>
              <a:t>, need to be developed &amp; proven</a:t>
            </a:r>
          </a:p>
          <a:p>
            <a:pPr lvl="1"/>
            <a:r>
              <a:rPr lang="en-AU" sz="2400" dirty="0" smtClean="0">
                <a:latin typeface="Calibri" panose="020F0502020204030204" pitchFamily="34" charset="0"/>
              </a:rPr>
              <a:t>Legitimacy, Legacy and Leveraging</a:t>
            </a:r>
          </a:p>
          <a:p>
            <a:pPr lvl="2"/>
            <a:r>
              <a:rPr lang="en-AU" sz="2000" dirty="0" smtClean="0">
                <a:latin typeface="Calibri" panose="020F0502020204030204" pitchFamily="34" charset="0"/>
              </a:rPr>
              <a:t>Replacing collections</a:t>
            </a:r>
          </a:p>
          <a:p>
            <a:pPr lvl="2"/>
            <a:r>
              <a:rPr lang="en-AU" sz="2000" dirty="0" smtClean="0">
                <a:latin typeface="Calibri" panose="020F0502020204030204" pitchFamily="34" charset="0"/>
              </a:rPr>
              <a:t>Blending</a:t>
            </a:r>
          </a:p>
          <a:p>
            <a:pPr lvl="2"/>
            <a:r>
              <a:rPr lang="en-AU" sz="2000" dirty="0" smtClean="0">
                <a:latin typeface="Calibri" panose="020F0502020204030204" pitchFamily="34" charset="0"/>
              </a:rPr>
              <a:t>Gaps</a:t>
            </a:r>
          </a:p>
          <a:p>
            <a:pPr lvl="2"/>
            <a:r>
              <a:rPr lang="en-AU" sz="2000" dirty="0" smtClean="0">
                <a:latin typeface="Calibri" panose="020F0502020204030204" pitchFamily="34" charset="0"/>
              </a:rPr>
              <a:t>Operational efficiency</a:t>
            </a:r>
          </a:p>
        </p:txBody>
      </p:sp>
    </p:spTree>
    <p:extLst>
      <p:ext uri="{BB962C8B-B14F-4D97-AF65-F5344CB8AC3E}">
        <p14:creationId xmlns:p14="http://schemas.microsoft.com/office/powerpoint/2010/main" val="3974686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412776"/>
            <a:ext cx="8147050" cy="936625"/>
          </a:xfrm>
        </p:spPr>
        <p:txBody>
          <a:bodyPr/>
          <a:lstStyle/>
          <a:p>
            <a:r>
              <a:rPr lang="en-AU" sz="3600" b="1" dirty="0" smtClean="0">
                <a:solidFill>
                  <a:srgbClr val="0070C0"/>
                </a:solidFill>
                <a:latin typeface="Calibri" panose="020F0502020204030204" pitchFamily="34" charset="0"/>
              </a:rPr>
              <a:t>Welcome to </a:t>
            </a:r>
            <a:r>
              <a:rPr lang="en-AU" sz="3600" b="1" dirty="0" err="1" smtClean="0">
                <a:solidFill>
                  <a:srgbClr val="0070C0"/>
                </a:solidFill>
                <a:latin typeface="Calibri" panose="020F0502020204030204" pitchFamily="34" charset="0"/>
              </a:rPr>
              <a:t>SemStats</a:t>
            </a:r>
            <a:r>
              <a:rPr lang="en-AU" sz="3600" b="1" dirty="0" smtClean="0">
                <a:solidFill>
                  <a:srgbClr val="0070C0"/>
                </a:solidFill>
                <a:latin typeface="Calibri" panose="020F0502020204030204" pitchFamily="34" charset="0"/>
              </a:rPr>
              <a:t> 2013!</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a:xfrm>
            <a:off x="539750" y="2132856"/>
            <a:ext cx="8147050" cy="4176464"/>
          </a:xfrm>
        </p:spPr>
        <p:txBody>
          <a:bodyPr anchor="ctr" anchorCtr="1"/>
          <a:lstStyle/>
          <a:p>
            <a:pPr marL="0" indent="0" algn="ctr">
              <a:spcAft>
                <a:spcPts val="1200"/>
              </a:spcAft>
              <a:buNone/>
            </a:pPr>
            <a:r>
              <a:rPr lang="en-AU" sz="2800" i="1" dirty="0" smtClean="0">
                <a:latin typeface="Calibri" panose="020F0502020204030204" pitchFamily="34" charset="0"/>
              </a:rPr>
              <a:t>The goal </a:t>
            </a:r>
            <a:r>
              <a:rPr lang="en-AU" sz="2800" i="1" dirty="0">
                <a:latin typeface="Calibri" panose="020F0502020204030204" pitchFamily="34" charset="0"/>
              </a:rPr>
              <a:t>of the </a:t>
            </a:r>
            <a:r>
              <a:rPr lang="en-AU" sz="2800" i="1" dirty="0" err="1">
                <a:latin typeface="Calibri" panose="020F0502020204030204" pitchFamily="34" charset="0"/>
              </a:rPr>
              <a:t>SemStats</a:t>
            </a:r>
            <a:r>
              <a:rPr lang="en-AU" sz="2800" i="1" dirty="0">
                <a:latin typeface="Calibri" panose="020F0502020204030204" pitchFamily="34" charset="0"/>
              </a:rPr>
              <a:t> workshop is to explore and strengthen the relationship between the Semantic Web and statistical </a:t>
            </a:r>
            <a:r>
              <a:rPr lang="en-AU" sz="2800" i="1" dirty="0" smtClean="0">
                <a:latin typeface="Calibri" panose="020F0502020204030204" pitchFamily="34" charset="0"/>
              </a:rPr>
              <a:t>communities…</a:t>
            </a:r>
          </a:p>
          <a:p>
            <a:pPr marL="0" indent="0" algn="ctr">
              <a:spcAft>
                <a:spcPts val="1200"/>
              </a:spcAft>
              <a:buNone/>
            </a:pPr>
            <a:r>
              <a:rPr lang="en-AU" sz="2800" i="1" dirty="0" smtClean="0">
                <a:latin typeface="Calibri" panose="020F0502020204030204" pitchFamily="34" charset="0"/>
              </a:rPr>
              <a:t>…to </a:t>
            </a:r>
            <a:r>
              <a:rPr lang="en-AU" sz="2800" i="1" dirty="0">
                <a:latin typeface="Calibri" panose="020F0502020204030204" pitchFamily="34" charset="0"/>
              </a:rPr>
              <a:t>provide better access to the data held by statistical </a:t>
            </a:r>
            <a:r>
              <a:rPr lang="en-AU" sz="2800" i="1" dirty="0" smtClean="0">
                <a:latin typeface="Calibri" panose="020F0502020204030204" pitchFamily="34" charset="0"/>
              </a:rPr>
              <a:t>offices.</a:t>
            </a:r>
            <a:endParaRPr lang="en-AU" sz="2800" i="1" dirty="0" smtClean="0">
              <a:solidFill>
                <a:srgbClr val="FF0000"/>
              </a:solidFill>
              <a:latin typeface="Calibri" panose="020F0502020204030204" pitchFamily="34" charset="0"/>
            </a:endParaRPr>
          </a:p>
          <a:p>
            <a:pPr marL="0" indent="0" algn="ctr">
              <a:buNone/>
            </a:pPr>
            <a:r>
              <a:rPr lang="en-AU" sz="2800" b="1" dirty="0" smtClean="0">
                <a:solidFill>
                  <a:srgbClr val="0070C0"/>
                </a:solidFill>
                <a:latin typeface="Calibri" panose="020F0502020204030204" pitchFamily="34" charset="0"/>
              </a:rPr>
              <a:t>…and to assist in local and global Modernisation of Statistical Production and Services</a:t>
            </a:r>
          </a:p>
        </p:txBody>
      </p:sp>
    </p:spTree>
    <p:extLst>
      <p:ext uri="{BB962C8B-B14F-4D97-AF65-F5344CB8AC3E}">
        <p14:creationId xmlns:p14="http://schemas.microsoft.com/office/powerpoint/2010/main" val="321212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NSO responses: Modernisation program</a:t>
            </a:r>
          </a:p>
        </p:txBody>
      </p:sp>
      <p:sp>
        <p:nvSpPr>
          <p:cNvPr id="3" name="Content Placeholder 2"/>
          <p:cNvSpPr>
            <a:spLocks noGrp="1"/>
          </p:cNvSpPr>
          <p:nvPr>
            <p:ph idx="1"/>
          </p:nvPr>
        </p:nvSpPr>
        <p:spPr>
          <a:xfrm>
            <a:off x="467544" y="2276872"/>
            <a:ext cx="8352730" cy="4437062"/>
          </a:xfrm>
        </p:spPr>
        <p:txBody>
          <a:bodyPr/>
          <a:lstStyle/>
          <a:p>
            <a:r>
              <a:rPr lang="en-AU" sz="2800" dirty="0" smtClean="0">
                <a:latin typeface="Calibri" panose="020F0502020204030204" pitchFamily="34" charset="0"/>
              </a:rPr>
              <a:t>HLG – Europe, Asia and Pacific</a:t>
            </a:r>
          </a:p>
          <a:p>
            <a:pPr lvl="1"/>
            <a:r>
              <a:rPr lang="en-AU" sz="2400" dirty="0" smtClean="0">
                <a:latin typeface="Calibri" panose="020F0502020204030204" pitchFamily="34" charset="0"/>
              </a:rPr>
              <a:t>Products/Process vision</a:t>
            </a:r>
          </a:p>
          <a:p>
            <a:r>
              <a:rPr lang="en-AU" sz="2800" dirty="0" smtClean="0">
                <a:latin typeface="Calibri" panose="020F0502020204030204" pitchFamily="34" charset="0"/>
              </a:rPr>
              <a:t>Products vision</a:t>
            </a:r>
          </a:p>
          <a:p>
            <a:pPr lvl="1"/>
            <a:r>
              <a:rPr lang="en-AU" sz="2400" dirty="0" smtClean="0">
                <a:latin typeface="Calibri" panose="020F0502020204030204" pitchFamily="34" charset="0"/>
              </a:rPr>
              <a:t>Integrated and better access to micro data</a:t>
            </a:r>
          </a:p>
          <a:p>
            <a:pPr lvl="1"/>
            <a:r>
              <a:rPr lang="en-AU" sz="2400" dirty="0" smtClean="0">
                <a:latin typeface="Calibri" panose="020F0502020204030204" pitchFamily="34" charset="0"/>
              </a:rPr>
              <a:t>More small population group/area data</a:t>
            </a:r>
          </a:p>
          <a:p>
            <a:r>
              <a:rPr lang="en-AU" sz="2800" dirty="0" smtClean="0">
                <a:latin typeface="Calibri" panose="020F0502020204030204" pitchFamily="34" charset="0"/>
              </a:rPr>
              <a:t>Process vision</a:t>
            </a:r>
          </a:p>
          <a:p>
            <a:pPr lvl="1"/>
            <a:r>
              <a:rPr lang="en-AU" sz="2400" dirty="0" smtClean="0">
                <a:latin typeface="Calibri" panose="020F0502020204030204" pitchFamily="34" charset="0"/>
              </a:rPr>
              <a:t>Statistics Production Model/ </a:t>
            </a:r>
            <a:r>
              <a:rPr lang="en-AU" sz="2400" dirty="0" err="1" smtClean="0">
                <a:latin typeface="Calibri" panose="020F0502020204030204" pitchFamily="34" charset="0"/>
              </a:rPr>
              <a:t>Industralisation</a:t>
            </a:r>
            <a:endParaRPr lang="en-AU" sz="2400" dirty="0">
              <a:latin typeface="Calibri" panose="020F0502020204030204" pitchFamily="34" charset="0"/>
            </a:endParaRPr>
          </a:p>
          <a:p>
            <a:pPr lvl="1"/>
            <a:r>
              <a:rPr lang="en-AU" sz="2400" dirty="0" smtClean="0">
                <a:latin typeface="Calibri" panose="020F0502020204030204" pitchFamily="34" charset="0"/>
              </a:rPr>
              <a:t>Metadata standards</a:t>
            </a:r>
            <a:endParaRPr lang="en-AU" sz="2800" dirty="0" smtClean="0">
              <a:latin typeface="Calibri" panose="020F0502020204030204" pitchFamily="34" charset="0"/>
            </a:endParaRPr>
          </a:p>
          <a:p>
            <a:r>
              <a:rPr lang="en-AU" sz="2800" dirty="0" smtClean="0">
                <a:latin typeface="Calibri" panose="020F0502020204030204" pitchFamily="34" charset="0"/>
              </a:rPr>
              <a:t>International collaboration</a:t>
            </a:r>
          </a:p>
        </p:txBody>
      </p:sp>
    </p:spTree>
    <p:extLst>
      <p:ext uri="{BB962C8B-B14F-4D97-AF65-F5344CB8AC3E}">
        <p14:creationId xmlns:p14="http://schemas.microsoft.com/office/powerpoint/2010/main" val="476292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56992"/>
            <a:ext cx="8147050" cy="936625"/>
          </a:xfrm>
        </p:spPr>
        <p:txBody>
          <a:bodyPr/>
          <a:lstStyle/>
          <a:p>
            <a:r>
              <a:rPr lang="en-AU" sz="3600" b="1" dirty="0" smtClean="0">
                <a:solidFill>
                  <a:srgbClr val="0070C0"/>
                </a:solidFill>
                <a:latin typeface="Calibri" panose="020F0502020204030204" pitchFamily="34" charset="0"/>
              </a:rPr>
              <a:t>How can semantic technologies help?</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a:xfrm>
            <a:off x="467544" y="2276872"/>
            <a:ext cx="8352730" cy="4437062"/>
          </a:xfrm>
        </p:spPr>
        <p:txBody>
          <a:bodyPr/>
          <a:lstStyle/>
          <a:p>
            <a:endParaRPr lang="en-AU" sz="2800" dirty="0" smtClean="0">
              <a:latin typeface="Calibri" panose="020F0502020204030204" pitchFamily="34" charset="0"/>
            </a:endParaRPr>
          </a:p>
        </p:txBody>
      </p:sp>
    </p:spTree>
    <p:extLst>
      <p:ext uri="{BB962C8B-B14F-4D97-AF65-F5344CB8AC3E}">
        <p14:creationId xmlns:p14="http://schemas.microsoft.com/office/powerpoint/2010/main" val="3823720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Challenges for </a:t>
            </a:r>
            <a:r>
              <a:rPr lang="en-AU" sz="3600" b="1" dirty="0" smtClean="0">
                <a:solidFill>
                  <a:srgbClr val="0070C0"/>
                </a:solidFill>
                <a:latin typeface="Calibri" panose="020F0502020204030204" pitchFamily="34" charset="0"/>
              </a:rPr>
              <a:t>Semantic “</a:t>
            </a:r>
            <a:r>
              <a:rPr lang="en-AU" sz="3600" b="1" dirty="0" err="1" smtClean="0">
                <a:solidFill>
                  <a:srgbClr val="0070C0"/>
                </a:solidFill>
                <a:latin typeface="Calibri" panose="020F0502020204030204" pitchFamily="34" charset="0"/>
              </a:rPr>
              <a:t>webbers</a:t>
            </a:r>
            <a:r>
              <a:rPr lang="en-AU" sz="3600" b="1" dirty="0">
                <a:solidFill>
                  <a:srgbClr val="0070C0"/>
                </a:solidFill>
                <a:latin typeface="Calibri" panose="020F0502020204030204" pitchFamily="34" charset="0"/>
              </a:rPr>
              <a:t>” </a:t>
            </a:r>
            <a:r>
              <a:rPr lang="en-AU" sz="3600" b="1" dirty="0" smtClean="0">
                <a:solidFill>
                  <a:srgbClr val="0070C0"/>
                </a:solidFill>
                <a:latin typeface="Calibri" panose="020F0502020204030204" pitchFamily="34" charset="0"/>
              </a:rPr>
              <a:t>and </a:t>
            </a:r>
            <a:r>
              <a:rPr lang="en-AU" sz="3600" b="1" dirty="0">
                <a:solidFill>
                  <a:srgbClr val="0070C0"/>
                </a:solidFill>
                <a:latin typeface="Calibri" panose="020F0502020204030204" pitchFamily="34" charset="0"/>
              </a:rPr>
              <a:t>official statisticians</a:t>
            </a:r>
          </a:p>
        </p:txBody>
      </p:sp>
      <p:sp>
        <p:nvSpPr>
          <p:cNvPr id="3" name="Content Placeholder 2"/>
          <p:cNvSpPr>
            <a:spLocks noGrp="1"/>
          </p:cNvSpPr>
          <p:nvPr>
            <p:ph idx="1"/>
          </p:nvPr>
        </p:nvSpPr>
        <p:spPr>
          <a:xfrm>
            <a:off x="539750" y="2492896"/>
            <a:ext cx="8147050" cy="4104456"/>
          </a:xfrm>
        </p:spPr>
        <p:txBody>
          <a:bodyPr/>
          <a:lstStyle/>
          <a:p>
            <a:pPr>
              <a:spcAft>
                <a:spcPts val="1200"/>
              </a:spcAft>
            </a:pPr>
            <a:r>
              <a:rPr lang="en-AU" sz="2200" dirty="0" smtClean="0">
                <a:latin typeface="Calibri" panose="020F0502020204030204" pitchFamily="34" charset="0"/>
              </a:rPr>
              <a:t>How do Linked Data open the way to new sources of </a:t>
            </a:r>
            <a:r>
              <a:rPr lang="en-AU" sz="2200" dirty="0" smtClean="0">
                <a:latin typeface="Calibri" panose="020F0502020204030204" pitchFamily="34" charset="0"/>
              </a:rPr>
              <a:t>data?</a:t>
            </a:r>
          </a:p>
          <a:p>
            <a:pPr>
              <a:spcAft>
                <a:spcPts val="1200"/>
              </a:spcAft>
            </a:pPr>
            <a:r>
              <a:rPr lang="en-AU" sz="2200" dirty="0" smtClean="0">
                <a:latin typeface="Calibri" panose="020F0502020204030204" pitchFamily="34" charset="0"/>
              </a:rPr>
              <a:t>How can Semantic Web Technologies help better understand and use new sources of data, including web pages, social media, other sources of big data?</a:t>
            </a:r>
          </a:p>
          <a:p>
            <a:r>
              <a:rPr lang="en-AU" sz="2200" dirty="0" smtClean="0">
                <a:latin typeface="Calibri" panose="020F0502020204030204" pitchFamily="34" charset="0"/>
              </a:rPr>
              <a:t>How can </a:t>
            </a:r>
            <a:r>
              <a:rPr lang="en-AU" sz="2200" dirty="0" smtClean="0">
                <a:latin typeface="Calibri" panose="020F0502020204030204" pitchFamily="34" charset="0"/>
              </a:rPr>
              <a:t>the Semantic Web help us </a:t>
            </a:r>
            <a:r>
              <a:rPr lang="en-AU" sz="2200" dirty="0" smtClean="0">
                <a:latin typeface="Calibri" panose="020F0502020204030204" pitchFamily="34" charset="0"/>
              </a:rPr>
              <a:t>better present </a:t>
            </a:r>
            <a:r>
              <a:rPr lang="en-AU" sz="2200" dirty="0" smtClean="0">
                <a:latin typeface="Calibri" panose="020F0502020204030204" pitchFamily="34" charset="0"/>
              </a:rPr>
              <a:t>our </a:t>
            </a:r>
            <a:r>
              <a:rPr lang="en-AU" sz="2200" dirty="0" smtClean="0">
                <a:latin typeface="Calibri" panose="020F0502020204030204" pitchFamily="34" charset="0"/>
              </a:rPr>
              <a:t>statistics, tell statistical stories, and allow users to interact with </a:t>
            </a:r>
            <a:r>
              <a:rPr lang="en-AU" sz="2200" dirty="0" smtClean="0">
                <a:latin typeface="Calibri" panose="020F0502020204030204" pitchFamily="34" charset="0"/>
              </a:rPr>
              <a:t>data cubes, geospatial, time series and graphical </a:t>
            </a:r>
            <a:r>
              <a:rPr lang="en-AU" sz="2200" dirty="0" smtClean="0">
                <a:latin typeface="Calibri" panose="020F0502020204030204" pitchFamily="34" charset="0"/>
              </a:rPr>
              <a:t>visualisation?</a:t>
            </a:r>
          </a:p>
          <a:p>
            <a:pPr marL="0" indent="0">
              <a:buNone/>
            </a:pPr>
            <a:endParaRPr lang="en-AU" sz="2200" dirty="0" smtClean="0">
              <a:latin typeface="Calibri" panose="020F0502020204030204" pitchFamily="34" charset="0"/>
            </a:endParaRPr>
          </a:p>
          <a:p>
            <a:r>
              <a:rPr lang="en-AU" sz="2200" dirty="0" smtClean="0">
                <a:latin typeface="Calibri" panose="020F0502020204030204" pitchFamily="34" charset="0"/>
              </a:rPr>
              <a:t>How can the semantic technologies help us to be more efficient and effective?</a:t>
            </a:r>
            <a:endParaRPr lang="en-AU" sz="2200" dirty="0" smtClean="0">
              <a:latin typeface="Calibri" panose="020F0502020204030204" pitchFamily="34" charset="0"/>
            </a:endParaRPr>
          </a:p>
        </p:txBody>
      </p:sp>
    </p:spTree>
    <p:extLst>
      <p:ext uri="{BB962C8B-B14F-4D97-AF65-F5344CB8AC3E}">
        <p14:creationId xmlns:p14="http://schemas.microsoft.com/office/powerpoint/2010/main" val="1362819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C</a:t>
            </a:r>
            <a:r>
              <a:rPr lang="en-AU" sz="3600" b="1" dirty="0" smtClean="0">
                <a:solidFill>
                  <a:srgbClr val="0070C0"/>
                </a:solidFill>
                <a:latin typeface="Calibri" panose="020F0502020204030204" pitchFamily="34" charset="0"/>
              </a:rPr>
              <a:t>ould </a:t>
            </a:r>
            <a:r>
              <a:rPr lang="en-AU" sz="3600" b="1" dirty="0">
                <a:solidFill>
                  <a:srgbClr val="0070C0"/>
                </a:solidFill>
                <a:latin typeface="Calibri" panose="020F0502020204030204" pitchFamily="34" charset="0"/>
              </a:rPr>
              <a:t>Semantic Web in any sense, also form “part of the </a:t>
            </a:r>
            <a:r>
              <a:rPr lang="en-AU" sz="3600" b="1" dirty="0" smtClean="0">
                <a:solidFill>
                  <a:srgbClr val="0070C0"/>
                </a:solidFill>
                <a:latin typeface="Calibri" panose="020F0502020204030204" pitchFamily="34" charset="0"/>
              </a:rPr>
              <a:t>challenge”?</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a:xfrm>
            <a:off x="539750" y="2780928"/>
            <a:ext cx="8147050" cy="3345235"/>
          </a:xfrm>
        </p:spPr>
        <p:txBody>
          <a:bodyPr/>
          <a:lstStyle/>
          <a:p>
            <a:pPr>
              <a:spcAft>
                <a:spcPts val="1200"/>
              </a:spcAft>
            </a:pPr>
            <a:r>
              <a:rPr lang="en-AU" sz="2200" dirty="0">
                <a:latin typeface="Calibri" panose="020F0502020204030204" pitchFamily="34" charset="0"/>
              </a:rPr>
              <a:t>Is there a risk of fundamentally different ontologies emerging for various topics (</a:t>
            </a:r>
            <a:r>
              <a:rPr lang="en-AU" sz="2200" dirty="0" err="1">
                <a:latin typeface="Calibri" panose="020F0502020204030204" pitchFamily="34" charset="0"/>
              </a:rPr>
              <a:t>eg</a:t>
            </a:r>
            <a:r>
              <a:rPr lang="en-AU" sz="2200" dirty="0">
                <a:latin typeface="Calibri" panose="020F0502020204030204" pitchFamily="34" charset="0"/>
              </a:rPr>
              <a:t> “Occupation”) which compete with relevant statistical classifications that are based on proven conceptual design principles and rigour</a:t>
            </a:r>
            <a:r>
              <a:rPr lang="en-AU" sz="2200" dirty="0" smtClean="0">
                <a:latin typeface="Calibri" panose="020F0502020204030204" pitchFamily="34" charset="0"/>
              </a:rPr>
              <a:t>?</a:t>
            </a:r>
            <a:endParaRPr lang="en-AU" sz="2200" dirty="0">
              <a:latin typeface="Calibri" panose="020F0502020204030204" pitchFamily="34" charset="0"/>
            </a:endParaRPr>
          </a:p>
          <a:p>
            <a:r>
              <a:rPr lang="en-AU" sz="2200" dirty="0">
                <a:latin typeface="Calibri" panose="020F0502020204030204" pitchFamily="34" charset="0"/>
              </a:rPr>
              <a:t>Is there a risk that poor definition of concepts associated with Linked </a:t>
            </a:r>
            <a:r>
              <a:rPr lang="en-AU" sz="2200" dirty="0" smtClean="0">
                <a:latin typeface="Calibri" panose="020F0502020204030204" pitchFamily="34" charset="0"/>
              </a:rPr>
              <a:t>Data, </a:t>
            </a:r>
            <a:r>
              <a:rPr lang="en-AU" sz="2200" dirty="0">
                <a:latin typeface="Calibri" panose="020F0502020204030204" pitchFamily="34" charset="0"/>
              </a:rPr>
              <a:t>including incorrect assertions by the provider that their concepts equate semantically with published statistical definitions, lead to misinterpretation and </a:t>
            </a:r>
            <a:r>
              <a:rPr lang="en-AU" sz="2200" dirty="0" smtClean="0">
                <a:latin typeface="Calibri" panose="020F0502020204030204" pitchFamily="34" charset="0"/>
              </a:rPr>
              <a:t>misapplication?</a:t>
            </a:r>
          </a:p>
        </p:txBody>
      </p:sp>
    </p:spTree>
    <p:extLst>
      <p:ext uri="{BB962C8B-B14F-4D97-AF65-F5344CB8AC3E}">
        <p14:creationId xmlns:p14="http://schemas.microsoft.com/office/powerpoint/2010/main" val="3824790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The way </a:t>
            </a:r>
            <a:r>
              <a:rPr lang="en-AU" sz="3600" b="1" dirty="0" smtClean="0">
                <a:solidFill>
                  <a:srgbClr val="0070C0"/>
                </a:solidFill>
                <a:latin typeface="Calibri" panose="020F0502020204030204" pitchFamily="34" charset="0"/>
              </a:rPr>
              <a:t>f</a:t>
            </a:r>
            <a:r>
              <a:rPr lang="en-AU" sz="3600" b="1" dirty="0">
                <a:solidFill>
                  <a:srgbClr val="0070C0"/>
                </a:solidFill>
                <a:latin typeface="Calibri" panose="020F0502020204030204" pitchFamily="34" charset="0"/>
              </a:rPr>
              <a:t>orward </a:t>
            </a:r>
            <a:r>
              <a:rPr lang="en-AU" sz="3600" b="1" dirty="0" smtClean="0">
                <a:solidFill>
                  <a:srgbClr val="0070C0"/>
                </a:solidFill>
                <a:latin typeface="Calibri" panose="020F0502020204030204" pitchFamily="34" charset="0"/>
              </a:rPr>
              <a:t>for Semantic Statistics</a:t>
            </a:r>
            <a:endParaRPr lang="en-AU" sz="3600" b="1" dirty="0">
              <a:solidFill>
                <a:srgbClr val="0070C0"/>
              </a:solidFill>
              <a:latin typeface="Calibri" panose="020F0502020204030204" pitchFamily="34" charset="0"/>
            </a:endParaRPr>
          </a:p>
        </p:txBody>
      </p:sp>
      <p:sp>
        <p:nvSpPr>
          <p:cNvPr id="3" name="Content Placeholder 2"/>
          <p:cNvSpPr>
            <a:spLocks noGrp="1"/>
          </p:cNvSpPr>
          <p:nvPr>
            <p:ph idx="1"/>
          </p:nvPr>
        </p:nvSpPr>
        <p:spPr/>
        <p:txBody>
          <a:bodyPr/>
          <a:lstStyle/>
          <a:p>
            <a:pPr>
              <a:spcAft>
                <a:spcPts val="1200"/>
              </a:spcAft>
            </a:pPr>
            <a:r>
              <a:rPr lang="en-AU" sz="2600" b="1" dirty="0" smtClean="0">
                <a:solidFill>
                  <a:srgbClr val="0070C0"/>
                </a:solidFill>
                <a:latin typeface="Calibri" panose="020F0502020204030204" pitchFamily="34" charset="0"/>
              </a:rPr>
              <a:t>Articulate </a:t>
            </a:r>
            <a:r>
              <a:rPr lang="en-AU" sz="2600" b="1" dirty="0">
                <a:solidFill>
                  <a:srgbClr val="0070C0"/>
                </a:solidFill>
                <a:latin typeface="Calibri" panose="020F0502020204030204" pitchFamily="34" charset="0"/>
              </a:rPr>
              <a:t>the value proposition </a:t>
            </a:r>
            <a:r>
              <a:rPr lang="en-AU" sz="2600" dirty="0">
                <a:latin typeface="Calibri" panose="020F0502020204030204" pitchFamily="34" charset="0"/>
              </a:rPr>
              <a:t>of </a:t>
            </a:r>
            <a:r>
              <a:rPr lang="en-AU" sz="2600" dirty="0" smtClean="0">
                <a:latin typeface="Calibri" panose="020F0502020204030204" pitchFamily="34" charset="0"/>
              </a:rPr>
              <a:t>the semantic </a:t>
            </a:r>
            <a:r>
              <a:rPr lang="en-AU" sz="2600" dirty="0">
                <a:latin typeface="Calibri" panose="020F0502020204030204" pitchFamily="34" charset="0"/>
              </a:rPr>
              <a:t>web for official statistics, particularly to senior leaders of </a:t>
            </a:r>
            <a:r>
              <a:rPr lang="en-AU" sz="2600" dirty="0" smtClean="0">
                <a:latin typeface="Calibri" panose="020F0502020204030204" pitchFamily="34" charset="0"/>
              </a:rPr>
              <a:t>NSOs</a:t>
            </a:r>
            <a:endParaRPr lang="en-AU" sz="2600" dirty="0">
              <a:latin typeface="Calibri" panose="020F0502020204030204" pitchFamily="34" charset="0"/>
            </a:endParaRPr>
          </a:p>
          <a:p>
            <a:pPr>
              <a:spcAft>
                <a:spcPts val="1200"/>
              </a:spcAft>
            </a:pPr>
            <a:r>
              <a:rPr lang="en-AU" sz="2600" b="1" dirty="0" smtClean="0">
                <a:solidFill>
                  <a:srgbClr val="0070C0"/>
                </a:solidFill>
                <a:latin typeface="Calibri" panose="020F0502020204030204" pitchFamily="34" charset="0"/>
              </a:rPr>
              <a:t>Raise </a:t>
            </a:r>
            <a:r>
              <a:rPr lang="en-AU" sz="2600" b="1" dirty="0">
                <a:solidFill>
                  <a:srgbClr val="0070C0"/>
                </a:solidFill>
                <a:latin typeface="Calibri" panose="020F0502020204030204" pitchFamily="34" charset="0"/>
              </a:rPr>
              <a:t>awareness </a:t>
            </a:r>
            <a:r>
              <a:rPr lang="en-AU" sz="2600" dirty="0">
                <a:latin typeface="Calibri" panose="020F0502020204030204" pitchFamily="34" charset="0"/>
              </a:rPr>
              <a:t>of sematic web amongst data managers and those involved in disseminating </a:t>
            </a:r>
            <a:r>
              <a:rPr lang="en-AU" sz="2600" dirty="0" smtClean="0">
                <a:latin typeface="Calibri" panose="020F0502020204030204" pitchFamily="34" charset="0"/>
              </a:rPr>
              <a:t>statistics</a:t>
            </a:r>
            <a:endParaRPr lang="en-AU" sz="2600" dirty="0">
              <a:latin typeface="Calibri" panose="020F0502020204030204" pitchFamily="34" charset="0"/>
            </a:endParaRPr>
          </a:p>
          <a:p>
            <a:r>
              <a:rPr lang="en-AU" sz="2600" b="1" dirty="0">
                <a:solidFill>
                  <a:srgbClr val="0070C0"/>
                </a:solidFill>
                <a:latin typeface="Calibri" panose="020F0502020204030204" pitchFamily="34" charset="0"/>
              </a:rPr>
              <a:t>Continue the dialogue </a:t>
            </a:r>
            <a:r>
              <a:rPr lang="en-AU" sz="2600" dirty="0">
                <a:latin typeface="Calibri" panose="020F0502020204030204" pitchFamily="34" charset="0"/>
              </a:rPr>
              <a:t>between the two groups – more </a:t>
            </a:r>
            <a:r>
              <a:rPr lang="en-AU" sz="2600" dirty="0" err="1">
                <a:latin typeface="Calibri" panose="020F0502020204030204" pitchFamily="34" charset="0"/>
              </a:rPr>
              <a:t>Semstats</a:t>
            </a:r>
            <a:r>
              <a:rPr lang="en-AU" sz="2600" dirty="0">
                <a:latin typeface="Calibri" panose="020F0502020204030204" pitchFamily="34" charset="0"/>
              </a:rPr>
              <a:t>!</a:t>
            </a:r>
          </a:p>
          <a:p>
            <a:endParaRPr lang="en-AU" dirty="0"/>
          </a:p>
        </p:txBody>
      </p:sp>
    </p:spTree>
    <p:extLst>
      <p:ext uri="{BB962C8B-B14F-4D97-AF65-F5344CB8AC3E}">
        <p14:creationId xmlns:p14="http://schemas.microsoft.com/office/powerpoint/2010/main" val="2525214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1196752"/>
            <a:ext cx="7344816" cy="5112568"/>
          </a:xfrm>
        </p:spPr>
        <p:txBody>
          <a:bodyPr/>
          <a:lstStyle/>
          <a:p>
            <a:pPr algn="l"/>
            <a:endParaRPr lang="en-AU" sz="2000" dirty="0" smtClean="0"/>
          </a:p>
          <a:p>
            <a:pPr algn="l"/>
            <a:endParaRPr lang="en-AU" sz="2000" dirty="0"/>
          </a:p>
          <a:p>
            <a:pPr algn="l"/>
            <a:endParaRPr lang="en-AU" sz="2000" dirty="0" smtClean="0"/>
          </a:p>
          <a:p>
            <a:pPr algn="l"/>
            <a:endParaRPr lang="en-AU" sz="2000" dirty="0"/>
          </a:p>
          <a:p>
            <a:pPr algn="l"/>
            <a:endParaRPr lang="en-AU" sz="2000" dirty="0" smtClean="0"/>
          </a:p>
          <a:p>
            <a:r>
              <a:rPr lang="en-AU" sz="6000" b="1" dirty="0">
                <a:solidFill>
                  <a:srgbClr val="0070C0"/>
                </a:solidFill>
                <a:latin typeface="Calibri" panose="020F0502020204030204" pitchFamily="34" charset="0"/>
                <a:ea typeface="+mj-ea"/>
                <a:cs typeface="+mj-cs"/>
              </a:rPr>
              <a:t>Questions?</a:t>
            </a:r>
          </a:p>
        </p:txBody>
      </p:sp>
    </p:spTree>
    <p:extLst>
      <p:ext uri="{BB962C8B-B14F-4D97-AF65-F5344CB8AC3E}">
        <p14:creationId xmlns:p14="http://schemas.microsoft.com/office/powerpoint/2010/main" val="2380829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Statistics</a:t>
            </a:r>
          </a:p>
        </p:txBody>
      </p:sp>
      <p:sp>
        <p:nvSpPr>
          <p:cNvPr id="3" name="Content Placeholder 2"/>
          <p:cNvSpPr>
            <a:spLocks noGrp="1"/>
          </p:cNvSpPr>
          <p:nvPr>
            <p:ph idx="1"/>
          </p:nvPr>
        </p:nvSpPr>
        <p:spPr/>
        <p:txBody>
          <a:bodyPr/>
          <a:lstStyle/>
          <a:p>
            <a:pPr marL="342900" lvl="1" indent="-342900">
              <a:buFontTx/>
              <a:buChar char="•"/>
            </a:pPr>
            <a:r>
              <a:rPr lang="en-AU" i="1" dirty="0">
                <a:latin typeface="Calibri" panose="020F0502020204030204" pitchFamily="34" charset="0"/>
              </a:rPr>
              <a:t>Statistics is the science of learning from data, and of measuring, controlling, and communicating uncertainty – </a:t>
            </a:r>
            <a:r>
              <a:rPr lang="en-AU" dirty="0">
                <a:latin typeface="Calibri" panose="020F0502020204030204" pitchFamily="34" charset="0"/>
              </a:rPr>
              <a:t>American Statistical Association</a:t>
            </a:r>
          </a:p>
          <a:p>
            <a:r>
              <a:rPr lang="en-AU" sz="2800" dirty="0" smtClean="0">
                <a:latin typeface="Calibri" panose="020F0502020204030204" pitchFamily="34" charset="0"/>
              </a:rPr>
              <a:t>Origin of the term Statistics</a:t>
            </a:r>
          </a:p>
          <a:p>
            <a:pPr lvl="1"/>
            <a:r>
              <a:rPr lang="en-AU" dirty="0" smtClean="0">
                <a:latin typeface="Calibri" panose="020F0502020204030204" pitchFamily="34" charset="0"/>
              </a:rPr>
              <a:t>Statistics 1.0</a:t>
            </a:r>
          </a:p>
          <a:p>
            <a:pPr lvl="1"/>
            <a:r>
              <a:rPr lang="en-AU" dirty="0" smtClean="0">
                <a:latin typeface="Calibri" panose="020F0502020204030204" pitchFamily="34" charset="0"/>
              </a:rPr>
              <a:t>Statistics 2.0</a:t>
            </a:r>
          </a:p>
          <a:p>
            <a:endParaRPr lang="en-AU" sz="2800" i="1" dirty="0" smtClean="0">
              <a:latin typeface="Calibri" panose="020F0502020204030204" pitchFamily="34" charset="0"/>
            </a:endParaRPr>
          </a:p>
        </p:txBody>
      </p:sp>
    </p:spTree>
    <p:extLst>
      <p:ext uri="{BB962C8B-B14F-4D97-AF65-F5344CB8AC3E}">
        <p14:creationId xmlns:p14="http://schemas.microsoft.com/office/powerpoint/2010/main" val="3212128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Change brings uncertainty….</a:t>
            </a:r>
          </a:p>
        </p:txBody>
      </p:sp>
      <p:sp>
        <p:nvSpPr>
          <p:cNvPr id="3" name="Content Placeholder 2"/>
          <p:cNvSpPr>
            <a:spLocks noGrp="1"/>
          </p:cNvSpPr>
          <p:nvPr>
            <p:ph idx="1"/>
          </p:nvPr>
        </p:nvSpPr>
        <p:spPr/>
        <p:txBody>
          <a:bodyPr/>
          <a:lstStyle/>
          <a:p>
            <a:r>
              <a:rPr lang="en-AU" sz="2800" dirty="0">
                <a:latin typeface="Calibri" panose="020F0502020204030204" pitchFamily="34" charset="0"/>
              </a:rPr>
              <a:t>Statistics </a:t>
            </a:r>
            <a:r>
              <a:rPr lang="en-AU" sz="2800" dirty="0" smtClean="0">
                <a:latin typeface="Calibri" panose="020F0502020204030204" pitchFamily="34" charset="0"/>
              </a:rPr>
              <a:t>help government, business and the community understand and shape change</a:t>
            </a:r>
          </a:p>
          <a:p>
            <a:pPr lvl="1"/>
            <a:r>
              <a:rPr lang="en-AU" sz="2400" dirty="0" smtClean="0">
                <a:latin typeface="Calibri" panose="020F0502020204030204" pitchFamily="34" charset="0"/>
              </a:rPr>
              <a:t>Evidence based decision making</a:t>
            </a:r>
          </a:p>
          <a:p>
            <a:r>
              <a:rPr lang="en-AU" sz="2800" dirty="0" smtClean="0">
                <a:latin typeface="Calibri" panose="020F0502020204030204" pitchFamily="34" charset="0"/>
              </a:rPr>
              <a:t>But what happens when statisticians face change?</a:t>
            </a:r>
          </a:p>
          <a:p>
            <a:pPr lvl="1"/>
            <a:r>
              <a:rPr lang="en-AU" sz="2400" dirty="0">
                <a:latin typeface="Calibri" panose="020F0502020204030204" pitchFamily="34" charset="0"/>
              </a:rPr>
              <a:t>In technology</a:t>
            </a:r>
          </a:p>
          <a:p>
            <a:pPr lvl="1"/>
            <a:r>
              <a:rPr lang="en-AU" sz="2400" dirty="0" smtClean="0">
                <a:latin typeface="Calibri" panose="020F0502020204030204" pitchFamily="34" charset="0"/>
              </a:rPr>
              <a:t>In meeting increasing and users expectations</a:t>
            </a:r>
          </a:p>
          <a:p>
            <a:pPr lvl="1"/>
            <a:r>
              <a:rPr lang="en-AU" sz="2400" dirty="0" smtClean="0">
                <a:latin typeface="Calibri" panose="020F0502020204030204" pitchFamily="34" charset="0"/>
              </a:rPr>
              <a:t>In scientific methods for producing statistics</a:t>
            </a:r>
          </a:p>
          <a:p>
            <a:pPr lvl="1"/>
            <a:r>
              <a:rPr lang="en-AU" sz="2400" dirty="0" smtClean="0">
                <a:latin typeface="Calibri" panose="020F0502020204030204" pitchFamily="34" charset="0"/>
              </a:rPr>
              <a:t>In budgets! </a:t>
            </a:r>
            <a:endParaRPr lang="en-AU" sz="2400" dirty="0">
              <a:latin typeface="Calibri" panose="020F0502020204030204" pitchFamily="34" charset="0"/>
            </a:endParaRPr>
          </a:p>
        </p:txBody>
      </p:sp>
    </p:spTree>
    <p:extLst>
      <p:ext uri="{BB962C8B-B14F-4D97-AF65-F5344CB8AC3E}">
        <p14:creationId xmlns:p14="http://schemas.microsoft.com/office/powerpoint/2010/main" val="3116260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63688" y="620687"/>
            <a:ext cx="5472608" cy="1632953"/>
          </a:xfrm>
          <a:prstGeom prst="rect">
            <a:avLst/>
          </a:prstGeom>
        </p:spPr>
        <p:txBody>
          <a:bodyPr>
            <a:no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r>
              <a:rPr lang="en-AU" sz="2000" kern="0" dirty="0" smtClean="0">
                <a:latin typeface="Calibri" panose="020F0502020204030204" pitchFamily="34" charset="0"/>
              </a:rPr>
              <a:t>Georg von </a:t>
            </a:r>
            <a:r>
              <a:rPr lang="en-AU" sz="2000" kern="0" dirty="0" err="1" smtClean="0">
                <a:latin typeface="Calibri" panose="020F0502020204030204" pitchFamily="34" charset="0"/>
              </a:rPr>
              <a:t>Mayr</a:t>
            </a:r>
            <a:r>
              <a:rPr lang="en-AU" sz="2000" kern="0" dirty="0" smtClean="0">
                <a:latin typeface="Calibri" panose="020F0502020204030204" pitchFamily="34" charset="0"/>
              </a:rPr>
              <a:t> in response to Anders </a:t>
            </a:r>
            <a:r>
              <a:rPr lang="en-AU" sz="2000" kern="0" dirty="0" err="1" smtClean="0">
                <a:latin typeface="Calibri" panose="020F0502020204030204" pitchFamily="34" charset="0"/>
              </a:rPr>
              <a:t>Kaier’s</a:t>
            </a:r>
            <a:r>
              <a:rPr lang="en-AU" sz="2000" kern="0" dirty="0" smtClean="0">
                <a:latin typeface="Calibri" panose="020F0502020204030204" pitchFamily="34" charset="0"/>
              </a:rPr>
              <a:t> </a:t>
            </a:r>
          </a:p>
          <a:p>
            <a:r>
              <a:rPr lang="en-US" altLang="en-US" sz="2000" i="1" kern="0" dirty="0" smtClean="0">
                <a:solidFill>
                  <a:srgbClr val="000000"/>
                </a:solidFill>
                <a:latin typeface="Calibri" panose="020F0502020204030204" pitchFamily="34" charset="0"/>
              </a:rPr>
              <a:t>On the Method of Representative </a:t>
            </a:r>
          </a:p>
          <a:p>
            <a:r>
              <a:rPr lang="en-US" altLang="en-US" sz="2000" i="1" kern="0" dirty="0" smtClean="0">
                <a:solidFill>
                  <a:srgbClr val="000000"/>
                </a:solidFill>
                <a:latin typeface="Calibri" panose="020F0502020204030204" pitchFamily="34" charset="0"/>
              </a:rPr>
              <a:t>Enumerations Serving as a Type of the Entire Population of a State </a:t>
            </a:r>
            <a:r>
              <a:rPr lang="en-US" altLang="en-US" sz="2000" kern="0" dirty="0" smtClean="0">
                <a:solidFill>
                  <a:srgbClr val="000000"/>
                </a:solidFill>
                <a:latin typeface="Calibri" panose="020F0502020204030204" pitchFamily="34" charset="0"/>
              </a:rPr>
              <a:t/>
            </a:r>
            <a:br>
              <a:rPr lang="en-US" altLang="en-US" sz="2000" kern="0" dirty="0" smtClean="0">
                <a:solidFill>
                  <a:srgbClr val="000000"/>
                </a:solidFill>
                <a:latin typeface="Calibri" panose="020F0502020204030204" pitchFamily="34" charset="0"/>
              </a:rPr>
            </a:br>
            <a:r>
              <a:rPr lang="en-US" altLang="en-US" sz="2000" kern="0" dirty="0" smtClean="0">
                <a:solidFill>
                  <a:srgbClr val="000000"/>
                </a:solidFill>
                <a:latin typeface="Calibri" panose="020F0502020204030204" pitchFamily="34" charset="0"/>
              </a:rPr>
              <a:t>(</a:t>
            </a:r>
            <a:r>
              <a:rPr lang="en-AU" sz="2000" kern="0" dirty="0" smtClean="0">
                <a:latin typeface="Calibri" panose="020F0502020204030204" pitchFamily="34" charset="0"/>
                <a:cs typeface="Arial" panose="020B0604020202020204" pitchFamily="34" charset="0"/>
              </a:rPr>
              <a:t>ISI 1895)</a:t>
            </a:r>
            <a:endParaRPr lang="en-AU" sz="2000" kern="0" dirty="0">
              <a:latin typeface="Calibri" panose="020F0502020204030204" pitchFamily="34" charset="0"/>
              <a:cs typeface="Arial" panose="020B0604020202020204" pitchFamily="34" charset="0"/>
            </a:endParaRPr>
          </a:p>
        </p:txBody>
      </p:sp>
      <p:sp>
        <p:nvSpPr>
          <p:cNvPr id="4" name="Content Placeholder 2"/>
          <p:cNvSpPr txBox="1">
            <a:spLocks/>
          </p:cNvSpPr>
          <p:nvPr/>
        </p:nvSpPr>
        <p:spPr>
          <a:xfrm>
            <a:off x="558477" y="2780928"/>
            <a:ext cx="8128730" cy="3794578"/>
          </a:xfrm>
          <a:prstGeom prst="rect">
            <a:avLst/>
          </a:prstGeom>
        </p:spPr>
        <p:txBody>
          <a:bodyPr>
            <a:normAutofit fontScale="25000" lnSpcReduction="20000"/>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Aft>
                <a:spcPts val="1200"/>
              </a:spcAft>
              <a:buFontTx/>
              <a:buNone/>
            </a:pPr>
            <a:r>
              <a:rPr lang="en-US" altLang="en-US" sz="7600" kern="0" dirty="0" smtClean="0">
                <a:solidFill>
                  <a:srgbClr val="000000"/>
                </a:solidFill>
                <a:latin typeface="Malgun Gothic" panose="020B0503020000020004" pitchFamily="34" charset="-127"/>
                <a:ea typeface="Malgun Gothic" panose="020B0503020000020004" pitchFamily="34" charset="-127"/>
              </a:rPr>
              <a:t>“...I regard as most dangerous the point of view found in his work. I understand that representative samples can have some value, but it is a value restricted to the domain already illuminated by full coverage. </a:t>
            </a:r>
            <a:r>
              <a:rPr lang="en-US" altLang="en-US" sz="7600" b="1" kern="0" dirty="0" smtClean="0">
                <a:solidFill>
                  <a:srgbClr val="0070C0"/>
                </a:solidFill>
                <a:latin typeface="Malgun Gothic" panose="020B0503020000020004" pitchFamily="34" charset="-127"/>
                <a:ea typeface="Malgun Gothic" panose="020B0503020000020004" pitchFamily="34" charset="-127"/>
              </a:rPr>
              <a:t>One cannot replace by calculation the real observation of facts. </a:t>
            </a:r>
            <a:r>
              <a:rPr lang="en-US" altLang="en-US" sz="7600" kern="0" dirty="0" smtClean="0">
                <a:solidFill>
                  <a:srgbClr val="000000"/>
                </a:solidFill>
                <a:latin typeface="Malgun Gothic" panose="020B0503020000020004" pitchFamily="34" charset="-127"/>
                <a:ea typeface="Malgun Gothic" panose="020B0503020000020004" pitchFamily="34" charset="-127"/>
              </a:rPr>
              <a:t>A sample provides statistics for the units actually observed, but not true statistics for the entire terrain.</a:t>
            </a:r>
          </a:p>
          <a:p>
            <a:pPr marL="0" indent="0">
              <a:spcAft>
                <a:spcPct val="15000"/>
              </a:spcAft>
              <a:buFontTx/>
              <a:buNone/>
            </a:pPr>
            <a:r>
              <a:rPr lang="en-US" altLang="en-US" sz="7600" kern="0" dirty="0" smtClean="0">
                <a:solidFill>
                  <a:srgbClr val="000000"/>
                </a:solidFill>
                <a:latin typeface="Malgun Gothic" panose="020B0503020000020004" pitchFamily="34" charset="-127"/>
                <a:ea typeface="Malgun Gothic" panose="020B0503020000020004" pitchFamily="34" charset="-127"/>
              </a:rPr>
              <a:t>It is </a:t>
            </a:r>
            <a:r>
              <a:rPr lang="en-US" altLang="en-US" sz="7600" b="1" kern="0" dirty="0" smtClean="0">
                <a:solidFill>
                  <a:srgbClr val="0070C0"/>
                </a:solidFill>
                <a:latin typeface="Malgun Gothic" panose="020B0503020000020004" pitchFamily="34" charset="-127"/>
                <a:ea typeface="Malgun Gothic" panose="020B0503020000020004" pitchFamily="34" charset="-127"/>
              </a:rPr>
              <a:t>especially dangerous </a:t>
            </a:r>
            <a:r>
              <a:rPr lang="en-US" altLang="en-US" sz="7600" kern="0" dirty="0" smtClean="0">
                <a:solidFill>
                  <a:srgbClr val="000000"/>
                </a:solidFill>
                <a:latin typeface="Malgun Gothic" panose="020B0503020000020004" pitchFamily="34" charset="-127"/>
                <a:ea typeface="Malgun Gothic" panose="020B0503020000020004" pitchFamily="34" charset="-127"/>
              </a:rPr>
              <a:t>to propose representative sampling in the midst of an assembly of statisticians.  Perhaps for legislative or administrative goals sampling may have uses - but one must never forget that it cannot replace a complete survey.  It is necessary to add that there is among us these days a current in the mind of mathematicians that would, in many ways, have us calculate rather than observe. </a:t>
            </a:r>
            <a:r>
              <a:rPr lang="en-US" altLang="en-US" sz="7600" b="1" kern="0" dirty="0" smtClean="0">
                <a:solidFill>
                  <a:srgbClr val="0070C0"/>
                </a:solidFill>
                <a:latin typeface="Malgun Gothic" panose="020B0503020000020004" pitchFamily="34" charset="-127"/>
                <a:ea typeface="Malgun Gothic" panose="020B0503020000020004" pitchFamily="34" charset="-127"/>
              </a:rPr>
              <a:t>We must remain firm and say: no calculation when observation can be mad</a:t>
            </a:r>
            <a:r>
              <a:rPr lang="en-US" altLang="en-US" sz="7600" b="1" kern="0" dirty="0">
                <a:solidFill>
                  <a:srgbClr val="0070C0"/>
                </a:solidFill>
                <a:latin typeface="Malgun Gothic" panose="020B0503020000020004" pitchFamily="34" charset="-127"/>
                <a:ea typeface="Malgun Gothic" panose="020B0503020000020004" pitchFamily="34" charset="-127"/>
              </a:rPr>
              <a:t>e</a:t>
            </a:r>
            <a:r>
              <a:rPr lang="en-US" altLang="en-US" sz="7600" kern="0" dirty="0">
                <a:solidFill>
                  <a:srgbClr val="000000"/>
                </a:solidFill>
                <a:latin typeface="Malgun Gothic" panose="020B0503020000020004" pitchFamily="34" charset="-127"/>
                <a:ea typeface="Malgun Gothic" panose="020B0503020000020004" pitchFamily="34" charset="-127"/>
              </a:rPr>
              <a:t>.”</a:t>
            </a:r>
          </a:p>
          <a:p>
            <a:pPr marL="0" indent="0">
              <a:buFontTx/>
              <a:buNone/>
            </a:pPr>
            <a:endParaRPr lang="en-AU" kern="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446" y="318160"/>
            <a:ext cx="1516380" cy="1935480"/>
          </a:xfrm>
          <a:prstGeom prst="rect">
            <a:avLst/>
          </a:prstGeom>
        </p:spPr>
      </p:pic>
      <p:sp>
        <p:nvSpPr>
          <p:cNvPr id="6" name="TextBox 5"/>
          <p:cNvSpPr txBox="1"/>
          <p:nvPr/>
        </p:nvSpPr>
        <p:spPr>
          <a:xfrm>
            <a:off x="7750497" y="2253640"/>
            <a:ext cx="864096" cy="261610"/>
          </a:xfrm>
          <a:prstGeom prst="rect">
            <a:avLst/>
          </a:prstGeom>
          <a:noFill/>
        </p:spPr>
        <p:txBody>
          <a:bodyPr wrap="square" rtlCol="0">
            <a:spAutoFit/>
          </a:bodyPr>
          <a:lstStyle/>
          <a:p>
            <a:r>
              <a:rPr lang="en-AU" sz="1100" dirty="0" smtClean="0"/>
              <a:t>Von </a:t>
            </a:r>
            <a:r>
              <a:rPr lang="en-AU" sz="1100" dirty="0" err="1" smtClean="0"/>
              <a:t>Mayr</a:t>
            </a:r>
            <a:endParaRPr lang="en-AU" sz="1100" dirty="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56" y="319336"/>
            <a:ext cx="1392862" cy="19354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49906" y="2254816"/>
            <a:ext cx="864096" cy="261610"/>
          </a:xfrm>
          <a:prstGeom prst="rect">
            <a:avLst/>
          </a:prstGeom>
          <a:noFill/>
        </p:spPr>
        <p:txBody>
          <a:bodyPr wrap="square" rtlCol="0">
            <a:spAutoFit/>
          </a:bodyPr>
          <a:lstStyle/>
          <a:p>
            <a:r>
              <a:rPr lang="en-AU" sz="1100" dirty="0" err="1" smtClean="0"/>
              <a:t>Kaier</a:t>
            </a:r>
            <a:endParaRPr lang="en-AU" sz="1100" dirty="0"/>
          </a:p>
        </p:txBody>
      </p:sp>
    </p:spTree>
    <p:extLst>
      <p:ext uri="{BB962C8B-B14F-4D97-AF65-F5344CB8AC3E}">
        <p14:creationId xmlns:p14="http://schemas.microsoft.com/office/powerpoint/2010/main" val="1435777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b="1" dirty="0">
                <a:solidFill>
                  <a:srgbClr val="0070C0"/>
                </a:solidFill>
                <a:latin typeface="Calibri" panose="020F0502020204030204" pitchFamily="34" charset="0"/>
              </a:rPr>
              <a:t>100+ years later…</a:t>
            </a:r>
          </a:p>
        </p:txBody>
      </p:sp>
      <p:sp>
        <p:nvSpPr>
          <p:cNvPr id="3" name="Content Placeholder 2"/>
          <p:cNvSpPr>
            <a:spLocks noGrp="1"/>
          </p:cNvSpPr>
          <p:nvPr>
            <p:ph idx="1"/>
          </p:nvPr>
        </p:nvSpPr>
        <p:spPr>
          <a:xfrm>
            <a:off x="539750" y="2420938"/>
            <a:ext cx="8147050" cy="4248422"/>
          </a:xfrm>
        </p:spPr>
        <p:txBody>
          <a:bodyPr/>
          <a:lstStyle/>
          <a:p>
            <a:pPr>
              <a:spcAft>
                <a:spcPts val="600"/>
              </a:spcAft>
            </a:pPr>
            <a:r>
              <a:rPr lang="en-AU" sz="2400" dirty="0" smtClean="0">
                <a:latin typeface="Calibri" panose="020F0502020204030204" pitchFamily="34" charset="0"/>
              </a:rPr>
              <a:t>Sample surveys for statistical units (persons, businesses) are now “orthodox”</a:t>
            </a:r>
          </a:p>
          <a:p>
            <a:pPr>
              <a:spcAft>
                <a:spcPts val="600"/>
              </a:spcAft>
            </a:pPr>
            <a:r>
              <a:rPr lang="en-AU" sz="2400" dirty="0" smtClean="0">
                <a:latin typeface="Calibri" panose="020F0502020204030204" pitchFamily="34" charset="0"/>
              </a:rPr>
              <a:t>…. but face to face interviews are expensive (and have other limits, e.g. timeliness, provide load)</a:t>
            </a:r>
          </a:p>
          <a:p>
            <a:pPr lvl="1"/>
            <a:r>
              <a:rPr lang="en-AU" sz="2000" dirty="0" smtClean="0">
                <a:latin typeface="Calibri" panose="020F0502020204030204" pitchFamily="34" charset="0"/>
              </a:rPr>
              <a:t>Can we use Web surveys?</a:t>
            </a:r>
          </a:p>
          <a:p>
            <a:pPr lvl="1"/>
            <a:r>
              <a:rPr lang="en-AU" sz="2000" dirty="0" smtClean="0">
                <a:latin typeface="Calibri" panose="020F0502020204030204" pitchFamily="34" charset="0"/>
              </a:rPr>
              <a:t>Can we use administrative registers instead?</a:t>
            </a:r>
          </a:p>
          <a:p>
            <a:pPr lvl="1"/>
            <a:r>
              <a:rPr lang="en-AU" sz="2000" dirty="0" smtClean="0">
                <a:latin typeface="Calibri" panose="020F0502020204030204" pitchFamily="34" charset="0"/>
              </a:rPr>
              <a:t>Can we sample big data?</a:t>
            </a:r>
          </a:p>
          <a:p>
            <a:pPr lvl="1">
              <a:spcAft>
                <a:spcPts val="600"/>
              </a:spcAft>
            </a:pPr>
            <a:r>
              <a:rPr lang="en-AU" sz="2000" dirty="0" smtClean="0">
                <a:latin typeface="Calibri" panose="020F0502020204030204" pitchFamily="34" charset="0"/>
              </a:rPr>
              <a:t>Can we integrate data from multiple sources to form a well rounded perspective</a:t>
            </a:r>
            <a:r>
              <a:rPr lang="en-AU" sz="2000" dirty="0" smtClean="0">
                <a:latin typeface="Calibri" panose="020F0502020204030204" pitchFamily="34" charset="0"/>
              </a:rPr>
              <a:t>?</a:t>
            </a:r>
            <a:endParaRPr lang="en-AU" sz="2000" dirty="0" smtClean="0">
              <a:latin typeface="Calibri" panose="020F0502020204030204" pitchFamily="34" charset="0"/>
            </a:endParaRPr>
          </a:p>
        </p:txBody>
      </p:sp>
    </p:spTree>
    <p:extLst>
      <p:ext uri="{BB962C8B-B14F-4D97-AF65-F5344CB8AC3E}">
        <p14:creationId xmlns:p14="http://schemas.microsoft.com/office/powerpoint/2010/main" val="523430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0"/>
            <a:lum/>
          </a:blip>
          <a:srcRect/>
          <a:stretch>
            <a:fillRect b="-29"/>
          </a:stretch>
        </a:blipFill>
        <a:effectLst/>
      </p:bgPr>
    </p:bg>
    <p:spTree>
      <p:nvGrpSpPr>
        <p:cNvPr id="1" name=""/>
        <p:cNvGrpSpPr/>
        <p:nvPr/>
      </p:nvGrpSpPr>
      <p:grpSpPr>
        <a:xfrm>
          <a:off x="0" y="0"/>
          <a:ext cx="0" cy="0"/>
          <a:chOff x="0" y="0"/>
          <a:chExt cx="0" cy="0"/>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651" y="4101881"/>
            <a:ext cx="1971675" cy="2571750"/>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057" y="883383"/>
            <a:ext cx="2078269" cy="3111533"/>
          </a:xfrm>
          <a:prstGeom prst="rect">
            <a:avLst/>
          </a:prstGeom>
        </p:spPr>
      </p:pic>
      <p:sp>
        <p:nvSpPr>
          <p:cNvPr id="2" name="Title 1"/>
          <p:cNvSpPr>
            <a:spLocks noGrp="1"/>
          </p:cNvSpPr>
          <p:nvPr>
            <p:ph type="title"/>
          </p:nvPr>
        </p:nvSpPr>
        <p:spPr>
          <a:xfrm>
            <a:off x="467544" y="101555"/>
            <a:ext cx="8147050" cy="936625"/>
          </a:xfrm>
        </p:spPr>
        <p:txBody>
          <a:bodyPr/>
          <a:lstStyle/>
          <a:p>
            <a:r>
              <a:rPr lang="en-AU" sz="3600" b="1" dirty="0">
                <a:solidFill>
                  <a:srgbClr val="0070C0"/>
                </a:solidFill>
                <a:latin typeface="Calibri" panose="020F0502020204030204" pitchFamily="34" charset="0"/>
              </a:rPr>
              <a:t>F</a:t>
            </a:r>
            <a:r>
              <a:rPr lang="en-AU" sz="3600" b="1" dirty="0" smtClean="0">
                <a:solidFill>
                  <a:srgbClr val="0070C0"/>
                </a:solidFill>
                <a:latin typeface="Calibri" panose="020F0502020204030204" pitchFamily="34" charset="0"/>
              </a:rPr>
              <a:t>rom </a:t>
            </a:r>
            <a:r>
              <a:rPr lang="en-AU" sz="3600" b="1" dirty="0">
                <a:solidFill>
                  <a:srgbClr val="0070C0"/>
                </a:solidFill>
                <a:latin typeface="Calibri" panose="020F0502020204030204" pitchFamily="34" charset="0"/>
              </a:rPr>
              <a:t>paper based products</a:t>
            </a:r>
          </a:p>
        </p:txBody>
      </p:sp>
      <p:pic>
        <p:nvPicPr>
          <p:cNvPr id="25" name="Content Placeholder 24"/>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59169" y="2987312"/>
            <a:ext cx="4613202" cy="3705225"/>
          </a:xfr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7929" y="1592506"/>
            <a:ext cx="3658741" cy="350009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9552" y="1139615"/>
            <a:ext cx="2821978" cy="2349332"/>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2767" y="1139615"/>
            <a:ext cx="2971800" cy="5153025"/>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0106" y="3219500"/>
            <a:ext cx="3815347" cy="3454131"/>
          </a:xfrm>
          <a:prstGeom prst="rect">
            <a:avLst/>
          </a:prstGeom>
        </p:spPr>
      </p:pic>
    </p:spTree>
    <p:extLst>
      <p:ext uri="{BB962C8B-B14F-4D97-AF65-F5344CB8AC3E}">
        <p14:creationId xmlns:p14="http://schemas.microsoft.com/office/powerpoint/2010/main" val="159503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692696"/>
            <a:ext cx="8147050" cy="936625"/>
          </a:xfrm>
          <a:prstGeom prst="rect">
            <a:avLst/>
          </a:prstGeom>
        </p:spPr>
        <p:txBody>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defRPr>
            </a:lvl2pPr>
            <a:lvl3pPr algn="l" rtl="0" eaLnBrk="1" fontAlgn="base" hangingPunct="1">
              <a:spcBef>
                <a:spcPct val="0"/>
              </a:spcBef>
              <a:spcAft>
                <a:spcPct val="0"/>
              </a:spcAft>
              <a:defRPr sz="4400">
                <a:solidFill>
                  <a:schemeClr val="tx2"/>
                </a:solidFill>
                <a:latin typeface="Arial" charset="0"/>
              </a:defRPr>
            </a:lvl3pPr>
            <a:lvl4pPr algn="l" rtl="0" eaLnBrk="1" fontAlgn="base" hangingPunct="1">
              <a:spcBef>
                <a:spcPct val="0"/>
              </a:spcBef>
              <a:spcAft>
                <a:spcPct val="0"/>
              </a:spcAft>
              <a:defRPr sz="4400">
                <a:solidFill>
                  <a:schemeClr val="tx2"/>
                </a:solidFill>
                <a:latin typeface="Arial" charset="0"/>
              </a:defRPr>
            </a:lvl4pPr>
            <a:lvl5pPr algn="l" rtl="0" eaLnBrk="1" fontAlgn="base" hangingPunct="1">
              <a:spcBef>
                <a:spcPct val="0"/>
              </a:spcBef>
              <a:spcAft>
                <a:spcPct val="0"/>
              </a:spcAft>
              <a:defRPr sz="4400">
                <a:solidFill>
                  <a:schemeClr val="tx2"/>
                </a:solidFill>
                <a:latin typeface="Arial"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a:lstStyle>
          <a:p>
            <a:r>
              <a:rPr lang="en-AU" sz="3600" b="1" dirty="0">
                <a:solidFill>
                  <a:srgbClr val="0070C0"/>
                </a:solidFill>
                <a:latin typeface="Calibri" panose="020F0502020204030204" pitchFamily="34" charset="0"/>
              </a:rPr>
              <a:t>T</a:t>
            </a:r>
            <a:r>
              <a:rPr lang="en-AU" sz="3600" b="1" dirty="0" smtClean="0">
                <a:solidFill>
                  <a:srgbClr val="0070C0"/>
                </a:solidFill>
                <a:latin typeface="Calibri" panose="020F0502020204030204" pitchFamily="34" charset="0"/>
              </a:rPr>
              <a:t>o </a:t>
            </a:r>
            <a:r>
              <a:rPr lang="en-AU" sz="3600" b="1" dirty="0">
                <a:solidFill>
                  <a:srgbClr val="0070C0"/>
                </a:solidFill>
                <a:latin typeface="Calibri" panose="020F0502020204030204" pitchFamily="34" charset="0"/>
              </a:rPr>
              <a:t>electronic products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18" y="3549898"/>
            <a:ext cx="2783671" cy="21117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24" y="1851335"/>
            <a:ext cx="3511871" cy="170140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769" y="2492896"/>
            <a:ext cx="3289716" cy="245463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56" y="3335507"/>
            <a:ext cx="2912865" cy="2899919"/>
          </a:xfrm>
          <a:prstGeom prst="rect">
            <a:avLst/>
          </a:prstGeom>
        </p:spPr>
      </p:pic>
    </p:spTree>
    <p:extLst>
      <p:ext uri="{BB962C8B-B14F-4D97-AF65-F5344CB8AC3E}">
        <p14:creationId xmlns:p14="http://schemas.microsoft.com/office/powerpoint/2010/main" val="174267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0"/>
            <a:lum/>
          </a:blip>
          <a:srcRect/>
          <a:stretch>
            <a:fillRect b="-29"/>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01555"/>
            <a:ext cx="8147050" cy="936625"/>
          </a:xfrm>
        </p:spPr>
        <p:txBody>
          <a:bodyPr/>
          <a:lstStyle/>
          <a:p>
            <a:r>
              <a:rPr lang="en-AU" sz="3600" b="1" dirty="0">
                <a:solidFill>
                  <a:srgbClr val="0070C0"/>
                </a:solidFill>
                <a:latin typeface="Calibri" panose="020F0502020204030204" pitchFamily="34" charset="0"/>
              </a:rPr>
              <a:t>T</a:t>
            </a:r>
            <a:r>
              <a:rPr lang="en-AU" sz="3600" b="1" dirty="0" smtClean="0">
                <a:solidFill>
                  <a:srgbClr val="0070C0"/>
                </a:solidFill>
                <a:latin typeface="Calibri" panose="020F0502020204030204" pitchFamily="34" charset="0"/>
              </a:rPr>
              <a:t>o </a:t>
            </a:r>
            <a:r>
              <a:rPr lang="en-AU" sz="3600" b="1" dirty="0">
                <a:solidFill>
                  <a:srgbClr val="0070C0"/>
                </a:solidFill>
                <a:latin typeface="Calibri" panose="020F0502020204030204" pitchFamily="34" charset="0"/>
              </a:rPr>
              <a:t>web-based products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980728"/>
            <a:ext cx="6084168" cy="3323758"/>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720" y="1931388"/>
            <a:ext cx="6862875" cy="4691910"/>
          </a:xfrm>
          <a:prstGeom prst="rect">
            <a:avLst/>
          </a:prstGeom>
        </p:spPr>
      </p:pic>
      <p:sp>
        <p:nvSpPr>
          <p:cNvPr id="21" name="Right Arrow 20"/>
          <p:cNvSpPr/>
          <p:nvPr/>
        </p:nvSpPr>
        <p:spPr>
          <a:xfrm rot="3098771">
            <a:off x="5064354" y="1836909"/>
            <a:ext cx="1385900" cy="1008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FFFF"/>
              </a:solidFill>
            </a:endParaRPr>
          </a:p>
        </p:txBody>
      </p:sp>
    </p:spTree>
    <p:extLst>
      <p:ext uri="{BB962C8B-B14F-4D97-AF65-F5344CB8AC3E}">
        <p14:creationId xmlns:p14="http://schemas.microsoft.com/office/powerpoint/2010/main" val="281580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ABS Domains 1">
  <a:themeElements>
    <a:clrScheme name="ABS Circles (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BS Circles (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BS Circles (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BS Circles (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BS Circles (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BS Circles (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BS Circles (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BS Circles (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BS Circles (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BS Circles (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BS Circles (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BS Circles (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BS Circles (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BS Circles (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BS Domains 1">
  <a:themeElements>
    <a:clrScheme name="ABS Circles (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BS Circles (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BS Circles (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BS Circles (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BS Circles (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BS Circles (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BS Circles (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BS Circles (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BS Circles (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BS Circles (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BS Circles (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BS Circles (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BS Circles (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BS Circles (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4834</TotalTime>
  <Words>2379</Words>
  <Application>Microsoft Office PowerPoint</Application>
  <PresentationFormat>On-screen Show (4:3)</PresentationFormat>
  <Paragraphs>225</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ABS Domains 1</vt:lpstr>
      <vt:lpstr>Default Design</vt:lpstr>
      <vt:lpstr>1_ABS Domains 1</vt:lpstr>
      <vt:lpstr>PowerPoint Presentation</vt:lpstr>
      <vt:lpstr>Welcome to SemStats 2013!</vt:lpstr>
      <vt:lpstr>Statistics</vt:lpstr>
      <vt:lpstr>Change brings uncertainty….</vt:lpstr>
      <vt:lpstr>PowerPoint Presentation</vt:lpstr>
      <vt:lpstr>100+ years later…</vt:lpstr>
      <vt:lpstr>From paper based products</vt:lpstr>
      <vt:lpstr>PowerPoint Presentation</vt:lpstr>
      <vt:lpstr>To web-based products</vt:lpstr>
      <vt:lpstr>PowerPoint Presentation</vt:lpstr>
      <vt:lpstr>PowerPoint Presentation</vt:lpstr>
      <vt:lpstr>PowerPoint Presentation</vt:lpstr>
      <vt:lpstr>PowerPoint Presentation</vt:lpstr>
      <vt:lpstr>Official Statistics</vt:lpstr>
      <vt:lpstr>OGD: Oil, Gold, Democracy? Data is the new gold</vt:lpstr>
      <vt:lpstr>NSO values include…</vt:lpstr>
      <vt:lpstr>The Challenges </vt:lpstr>
      <vt:lpstr>Changing expectations?</vt:lpstr>
      <vt:lpstr>Riding the Big Data wave</vt:lpstr>
      <vt:lpstr>NSO responses: Modernisation program</vt:lpstr>
      <vt:lpstr>How can semantic technologies help?</vt:lpstr>
      <vt:lpstr>Challenges for Semantic “webbers” and official statisticians</vt:lpstr>
      <vt:lpstr>Could Semantic Web in any sense, also form “part of the challenge”?</vt:lpstr>
      <vt:lpstr>The way forward for Semantic Statistics</vt:lpstr>
      <vt:lpstr>PowerPoint Presentation</vt:lpstr>
    </vt:vector>
  </TitlesOfParts>
  <Company>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ABS</dc:subject>
  <dc:creator>Aurito Rivera</dc:creator>
  <cp:lastModifiedBy>Siu M Tam</cp:lastModifiedBy>
  <cp:revision>236</cp:revision>
  <cp:lastPrinted>2013-10-18T05:53:15Z</cp:lastPrinted>
  <dcterms:created xsi:type="dcterms:W3CDTF">2013-04-29T06:14:46Z</dcterms:created>
  <dcterms:modified xsi:type="dcterms:W3CDTF">2013-10-20T23:55:26Z</dcterms:modified>
  <cp:category>ABS</cp:category>
</cp:coreProperties>
</file>