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354" r:id="rId2"/>
    <p:sldId id="353" r:id="rId3"/>
    <p:sldId id="378" r:id="rId4"/>
    <p:sldId id="374" r:id="rId5"/>
    <p:sldId id="375" r:id="rId6"/>
    <p:sldId id="376" r:id="rId7"/>
    <p:sldId id="377" r:id="rId8"/>
    <p:sldId id="370" r:id="rId9"/>
    <p:sldId id="371" r:id="rId10"/>
    <p:sldId id="372" r:id="rId11"/>
    <p:sldId id="364" r:id="rId12"/>
    <p:sldId id="366" r:id="rId13"/>
    <p:sldId id="365" r:id="rId14"/>
    <p:sldId id="356" r:id="rId15"/>
    <p:sldId id="345" r:id="rId16"/>
    <p:sldId id="357" r:id="rId17"/>
    <p:sldId id="359" r:id="rId18"/>
    <p:sldId id="373" r:id="rId19"/>
    <p:sldId id="368" r:id="rId20"/>
    <p:sldId id="369" r:id="rId21"/>
    <p:sldId id="367" r:id="rId22"/>
    <p:sldId id="362" r:id="rId23"/>
  </p:sldIdLst>
  <p:sldSz cx="9144000" cy="6858000" type="screen4x3"/>
  <p:notesSz cx="6737350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914"/>
    <a:srgbClr val="FF3300"/>
    <a:srgbClr val="0099FF"/>
    <a:srgbClr val="BDCEED"/>
    <a:srgbClr val="00CCFF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6416" autoAdjust="0"/>
  </p:normalViewPr>
  <p:slideViewPr>
    <p:cSldViewPr snapToGrid="0">
      <p:cViewPr varScale="1">
        <p:scale>
          <a:sx n="64" d="100"/>
          <a:sy n="64" d="100"/>
        </p:scale>
        <p:origin x="-6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8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/>
          <a:lstStyle>
            <a:lvl1pPr algn="l">
              <a:defRPr sz="1200"/>
            </a:lvl1pPr>
          </a:lstStyle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6273" y="0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6273" y="9374301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 anchor="b"/>
          <a:lstStyle>
            <a:lvl1pPr algn="r">
              <a:defRPr sz="1200"/>
            </a:lvl1pPr>
          </a:lstStyle>
          <a:p>
            <a:fld id="{C2A77E49-2264-4380-B0F7-43DE67324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3294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/>
          <a:lstStyle>
            <a:lvl1pPr algn="l">
              <a:defRPr sz="1200"/>
            </a:lvl1pPr>
          </a:lstStyle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6273" y="0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61" tIns="45181" rIns="90361" bIns="451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735" y="4688007"/>
            <a:ext cx="5389880" cy="4441270"/>
          </a:xfrm>
          <a:prstGeom prst="rect">
            <a:avLst/>
          </a:prstGeom>
        </p:spPr>
        <p:txBody>
          <a:bodyPr vert="horz" lIns="90361" tIns="45181" rIns="90361" bIns="45181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6273" y="9374301"/>
            <a:ext cx="2919518" cy="493474"/>
          </a:xfrm>
          <a:prstGeom prst="rect">
            <a:avLst/>
          </a:prstGeom>
        </p:spPr>
        <p:txBody>
          <a:bodyPr vert="horz" lIns="90361" tIns="45181" rIns="90361" bIns="45181" rtlCol="0" anchor="b"/>
          <a:lstStyle>
            <a:lvl1pPr algn="r">
              <a:defRPr sz="1200"/>
            </a:lvl1pPr>
          </a:lstStyle>
          <a:p>
            <a:fld id="{C64938FA-0A66-4D5C-A4B4-439F37C2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2308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00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38FA-0A66-4D5C-A4B4-439F37C2F69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SemStat 2013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54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6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3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5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3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9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23000">
              <a:schemeClr val="accent1">
                <a:tint val="44500"/>
                <a:satMod val="160000"/>
                <a:lumMod val="72000"/>
                <a:lumOff val="28000"/>
                <a:alpha val="7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4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4444" y="1189822"/>
            <a:ext cx="8215829" cy="2322493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Easy Matching Between Statistical Linked Data: </a:t>
            </a:r>
            <a:b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Patterns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617" y="4139588"/>
            <a:ext cx="6400800" cy="6858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Hideto Sato and Wen 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344043" y="5225644"/>
            <a:ext cx="65932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International Workshop on Semantic Statistics 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SemStats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2013) 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 October 2013, Sydney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2434"/>
            <a:ext cx="8229600" cy="805017"/>
          </a:xfrm>
        </p:spPr>
        <p:txBody>
          <a:bodyPr>
            <a:norm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QB and Upper Concepts</a:t>
            </a:r>
            <a:endParaRPr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0250" y="1685580"/>
            <a:ext cx="8400362" cy="435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QB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: The RDF Data Cube Vocabulary</a:t>
            </a:r>
            <a:br>
              <a:rPr lang="en-US" altLang="ja-JP" sz="4000" dirty="0" smtClean="0"/>
            </a:b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b="1" dirty="0" smtClean="0"/>
              <a:t>QB </a:t>
            </a:r>
            <a:r>
              <a:rPr lang="en-US" altLang="ja-JP" sz="4000" dirty="0" smtClean="0"/>
              <a:t>provides a bridge to </a:t>
            </a:r>
            <a:r>
              <a:rPr lang="en-US" altLang="ja-JP" sz="4000" b="1" dirty="0" smtClean="0"/>
              <a:t>upper concepts </a:t>
            </a:r>
            <a:r>
              <a:rPr lang="en-US" altLang="ja-JP" sz="4000" dirty="0" smtClean="0"/>
              <a:t>by referring to the </a:t>
            </a:r>
            <a:r>
              <a:rPr lang="en-US" altLang="ja-JP" sz="4000" b="1" dirty="0" smtClean="0"/>
              <a:t>SDMX-RDF vocabulary</a:t>
            </a:r>
            <a:r>
              <a:rPr lang="en-US" altLang="ja-JP" sz="4000" dirty="0" smtClean="0"/>
              <a:t>.</a:t>
            </a:r>
          </a:p>
          <a:p>
            <a:pPr marL="0" indent="0">
              <a:buNone/>
            </a:pPr>
            <a:endParaRPr kumimoji="1" lang="en-US" altLang="ja-JP" sz="4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1964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Concepts and SDMX-RDF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893" y="1211857"/>
            <a:ext cx="8449937" cy="4395730"/>
          </a:xfrm>
        </p:spPr>
        <p:txBody>
          <a:bodyPr>
            <a:normAutofit fontScale="85000" lnSpcReduction="10000"/>
          </a:bodyPr>
          <a:lstStyle/>
          <a:p>
            <a:pPr marL="0" indent="0" defTabSz="1574800">
              <a:buNone/>
              <a:tabLst>
                <a:tab pos="3679825" algn="l"/>
              </a:tabLst>
            </a:pPr>
            <a:r>
              <a:rPr kumimoji="1" lang="en-US" altLang="ja-JP" b="1" u="sng" dirty="0" smtClean="0"/>
              <a:t>Upper concept</a:t>
            </a:r>
            <a:r>
              <a:rPr kumimoji="1" lang="en-US" altLang="ja-JP" b="1" dirty="0" smtClean="0"/>
              <a:t> </a:t>
            </a:r>
            <a:r>
              <a:rPr kumimoji="1" lang="en-US" altLang="ja-JP" dirty="0" smtClean="0"/>
              <a:t>	</a:t>
            </a:r>
            <a:r>
              <a:rPr lang="en-US" altLang="ja-JP" b="1" u="sng" dirty="0" smtClean="0"/>
              <a:t>Upper resource in SDMX-RDF</a:t>
            </a:r>
            <a:r>
              <a:rPr lang="en-US" altLang="ja-JP" sz="600" dirty="0"/>
              <a:t/>
            </a:r>
            <a:br>
              <a:rPr lang="en-US" altLang="ja-JP" sz="600" dirty="0"/>
            </a:br>
            <a:r>
              <a:rPr lang="en-US" altLang="ja-JP" sz="600" dirty="0" smtClean="0"/>
              <a:t> </a:t>
            </a:r>
            <a:endParaRPr kumimoji="1" lang="en-US" altLang="ja-JP" b="1" u="sng" dirty="0" smtClean="0"/>
          </a:p>
          <a:p>
            <a:pPr marL="0" indent="0">
              <a:buNone/>
              <a:tabLst>
                <a:tab pos="3679825" algn="l"/>
              </a:tabLst>
            </a:pPr>
            <a:r>
              <a:rPr lang="en-US" altLang="ja-JP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5">
                    <a:lumMod val="50000"/>
                  </a:schemeClr>
                </a:solidFill>
              </a:rPr>
              <a:t>                 </a:t>
            </a: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Property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kumimoji="1" lang="en-US" altLang="ja-JP" dirty="0" smtClean="0"/>
              <a:t>Place of Birth	</a:t>
            </a:r>
            <a:r>
              <a:rPr lang="en-US" altLang="ja-JP" dirty="0" smtClean="0"/>
              <a:t>sdmx-dimension:visArea</a:t>
            </a:r>
            <a:endParaRPr lang="en-US" altLang="ja-JP" dirty="0"/>
          </a:p>
          <a:p>
            <a:pPr marL="0" indent="0" defTabSz="1574800">
              <a:buNone/>
              <a:tabLst>
                <a:tab pos="3679825" algn="l"/>
              </a:tabLst>
            </a:pPr>
            <a:r>
              <a:rPr kumimoji="1" lang="en-US" altLang="ja-JP" dirty="0" smtClean="0"/>
              <a:t>Place of Residence	</a:t>
            </a:r>
            <a:r>
              <a:rPr lang="en-US" altLang="ja-JP" dirty="0" smtClean="0"/>
              <a:t>sdmx-dimension:refArea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endParaRPr lang="en-US" altLang="ja-JP" sz="800" dirty="0" smtClean="0"/>
          </a:p>
          <a:p>
            <a:pPr marL="0" indent="0">
              <a:buNone/>
              <a:tabLst>
                <a:tab pos="3679825" algn="l"/>
              </a:tabLst>
            </a:pPr>
            <a:r>
              <a:rPr lang="en-US" altLang="ja-JP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5">
                    <a:lumMod val="50000"/>
                  </a:schemeClr>
                </a:solidFill>
              </a:rPr>
              <a:t>                 </a:t>
            </a:r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Class (Range of Dimension)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 smtClean="0"/>
              <a:t>Area	sdmx-code:Area</a:t>
            </a:r>
            <a:br>
              <a:rPr lang="en-US" altLang="ja-JP" dirty="0" smtClean="0"/>
            </a:br>
            <a:r>
              <a:rPr lang="en-US" altLang="ja-JP" dirty="0" smtClean="0"/>
              <a:t>  Country</a:t>
            </a:r>
            <a:r>
              <a:rPr lang="en-US" altLang="ja-JP" dirty="0"/>
              <a:t>	</a:t>
            </a:r>
            <a:r>
              <a:rPr lang="en-US" altLang="ja-JP" dirty="0" smtClean="0"/>
              <a:t>(not defined)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 smtClean="0"/>
              <a:t>  Domestic Area</a:t>
            </a:r>
            <a:r>
              <a:rPr lang="en-US" altLang="ja-JP" dirty="0"/>
              <a:t>	</a:t>
            </a:r>
            <a:r>
              <a:rPr lang="en-US" altLang="ja-JP" dirty="0" smtClean="0"/>
              <a:t>(not defined)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kumimoji="1" lang="en-US" altLang="ja-JP" dirty="0" smtClean="0"/>
              <a:t>  River Basin	</a:t>
            </a:r>
            <a:r>
              <a:rPr lang="en-US" altLang="ja-JP" dirty="0"/>
              <a:t>(not defined)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4062" y="5762343"/>
            <a:ext cx="787706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679825" algn="l"/>
              </a:tabLst>
            </a:pPr>
            <a:r>
              <a:rPr lang="en-US" altLang="ja-JP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(sdmx-dimension:visArea has been removed in the current version of SDMX-RDF.)</a:t>
            </a:r>
            <a:endParaRPr lang="ja-JP" alt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908453" y="2390661"/>
            <a:ext cx="1331203" cy="1101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650257" y="2884583"/>
            <a:ext cx="589401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258458" y="4316778"/>
            <a:ext cx="1981200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49058" y="4733583"/>
            <a:ext cx="990600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575412" y="3933022"/>
            <a:ext cx="266424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2673427" y="5205472"/>
            <a:ext cx="1566229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64" idx="5"/>
          </p:cNvCxnSpPr>
          <p:nvPr/>
        </p:nvCxnSpPr>
        <p:spPr>
          <a:xfrm>
            <a:off x="6256199" y="3188103"/>
            <a:ext cx="1191203" cy="1485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372803" y="6012108"/>
            <a:ext cx="1836186" cy="814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eg:cardiff_00pt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64" idx="4"/>
            <a:endCxn id="84" idx="0"/>
          </p:cNvCxnSpPr>
          <p:nvPr/>
        </p:nvCxnSpPr>
        <p:spPr>
          <a:xfrm>
            <a:off x="5290896" y="3331696"/>
            <a:ext cx="0" cy="719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45" idx="0"/>
            <a:endCxn id="84" idx="4"/>
          </p:cNvCxnSpPr>
          <p:nvPr/>
        </p:nvCxnSpPr>
        <p:spPr>
          <a:xfrm flipV="1">
            <a:off x="5290896" y="4859153"/>
            <a:ext cx="0" cy="1152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05379" y="153401"/>
            <a:ext cx="86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/>
              <a:t>Dimension Description in QB</a:t>
            </a:r>
            <a:endParaRPr kumimoji="1" lang="en-US" altLang="ja-JP" sz="3600" b="1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006770" y="5699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545793" y="228190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80631" y="3491117"/>
            <a:ext cx="118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rdfs:range</a:t>
            </a:r>
            <a:endParaRPr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408639" y="4908317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rdf:type</a:t>
            </a:r>
            <a:endParaRPr kumimoji="1" lang="ja-JP" altLang="en-US" sz="1600" dirty="0"/>
          </a:p>
        </p:txBody>
      </p:sp>
      <p:sp>
        <p:nvSpPr>
          <p:cNvPr id="26" name="円/楕円 25"/>
          <p:cNvSpPr/>
          <p:nvPr/>
        </p:nvSpPr>
        <p:spPr>
          <a:xfrm>
            <a:off x="153091" y="2390675"/>
            <a:ext cx="2972164" cy="9410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sdmx-dimension:refArea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(upper: abstract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64" idx="2"/>
            <a:endCxn id="26" idx="6"/>
          </p:cNvCxnSpPr>
          <p:nvPr/>
        </p:nvCxnSpPr>
        <p:spPr>
          <a:xfrm flipH="1">
            <a:off x="3125255" y="2841438"/>
            <a:ext cx="800496" cy="19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589875" y="2147516"/>
            <a:ext cx="187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rdfs:subPropertyOf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53014" y="87801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3613" y="87801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線矢印コネクタ 58"/>
          <p:cNvCxnSpPr>
            <a:stCxn id="84" idx="2"/>
            <a:endCxn id="28" idx="6"/>
          </p:cNvCxnSpPr>
          <p:nvPr/>
        </p:nvCxnSpPr>
        <p:spPr>
          <a:xfrm flipH="1">
            <a:off x="2734537" y="4455139"/>
            <a:ext cx="1373892" cy="103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3925751" y="2351180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eg:refArea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</a:t>
            </a:r>
            <a:br>
              <a:rPr lang="en-US" altLang="ja-JP" sz="1600" b="1" dirty="0" smtClean="0">
                <a:solidFill>
                  <a:schemeClr val="tx1"/>
                </a:solidFill>
              </a:rPr>
            </a:br>
            <a:r>
              <a:rPr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6753754" y="4673580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eg:areaCodeList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43" idx="3"/>
            <a:endCxn id="45" idx="7"/>
          </p:cNvCxnSpPr>
          <p:nvPr/>
        </p:nvCxnSpPr>
        <p:spPr>
          <a:xfrm flipH="1">
            <a:off x="5940086" y="5363275"/>
            <a:ext cx="1091023" cy="76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476544" y="5699851"/>
            <a:ext cx="19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skos:hasTopConcept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qb:hierarchyRoot</a:t>
            </a:r>
            <a:endParaRPr kumimoji="1" lang="ja-JP" altLang="en-US" sz="16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76571" y="4027627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rdfs:subClassOf</a:t>
            </a:r>
            <a:endParaRPr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469297" y="367578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4108429" y="4051125"/>
            <a:ext cx="2364934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eg:UnitaryAuthority</a:t>
            </a:r>
            <a:endParaRPr lang="ja-JP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(local:CodeClass)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56041" y="3384522"/>
            <a:ext cx="14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qb:codeList</a:t>
            </a:r>
            <a:endParaRPr lang="ja-JP" altLang="en-US" sz="1600" dirty="0"/>
          </a:p>
        </p:txBody>
      </p:sp>
      <p:sp>
        <p:nvSpPr>
          <p:cNvPr id="28" name="円/楕円 27"/>
          <p:cNvSpPr/>
          <p:nvPr/>
        </p:nvSpPr>
        <p:spPr>
          <a:xfrm>
            <a:off x="232985" y="3944555"/>
            <a:ext cx="2501552" cy="104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sdmx-code:Area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(upper: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 err="1">
                <a:solidFill>
                  <a:schemeClr val="tx1"/>
                </a:solidFill>
              </a:rPr>
              <a:t>AbstractCodeClass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68028" y="418151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73869" y="14167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矢印コネクタ 35"/>
          <p:cNvCxnSpPr>
            <a:stCxn id="35" idx="2"/>
            <a:endCxn id="64" idx="0"/>
          </p:cNvCxnSpPr>
          <p:nvPr/>
        </p:nvCxnSpPr>
        <p:spPr>
          <a:xfrm>
            <a:off x="5290896" y="1786086"/>
            <a:ext cx="0" cy="5650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97389" y="1843533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8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2434"/>
            <a:ext cx="8229600" cy="805017"/>
          </a:xfrm>
        </p:spPr>
        <p:txBody>
          <a:bodyPr>
            <a:norm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Anti-Patterns</a:t>
            </a:r>
            <a:endParaRPr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4317" y="1564394"/>
            <a:ext cx="8455446" cy="4362680"/>
          </a:xfrm>
        </p:spPr>
        <p:txBody>
          <a:bodyPr>
            <a:normAutofit/>
          </a:bodyPr>
          <a:lstStyle/>
          <a:p>
            <a:r>
              <a:rPr lang="en-US" altLang="ja-JP" sz="4000" b="1" dirty="0" smtClean="0"/>
              <a:t>Two Anti-Patterns </a:t>
            </a:r>
            <a:r>
              <a:rPr lang="en-US" altLang="ja-JP" sz="4000" dirty="0" smtClean="0"/>
              <a:t>prevent describing </a:t>
            </a:r>
            <a:r>
              <a:rPr lang="en-US" altLang="ja-JP" sz="4000" b="1" dirty="0" smtClean="0"/>
              <a:t>schema-level links</a:t>
            </a:r>
            <a:r>
              <a:rPr lang="en-US" altLang="ja-JP" sz="4000" dirty="0" smtClean="0"/>
              <a:t> properly.</a:t>
            </a:r>
            <a:endParaRPr lang="en-US" altLang="ja-JP" sz="4000" dirty="0"/>
          </a:p>
          <a:p>
            <a:pPr lvl="1"/>
            <a:r>
              <a:rPr kumimoji="1" lang="en-US" altLang="ja-JP" sz="3600" dirty="0" smtClean="0"/>
              <a:t>Direct use of 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       </a:t>
            </a:r>
            <a:r>
              <a:rPr kumimoji="1" lang="en-US" altLang="ja-JP" sz="3600" b="1" dirty="0" smtClean="0"/>
              <a:t>an abstract upper resource</a:t>
            </a:r>
            <a:r>
              <a:rPr kumimoji="1" lang="en-US" altLang="ja-JP" sz="1000" dirty="0" smtClean="0"/>
              <a:t/>
            </a:r>
            <a:br>
              <a:rPr kumimoji="1" lang="en-US" altLang="ja-JP" sz="1000" dirty="0" smtClean="0"/>
            </a:br>
            <a:r>
              <a:rPr kumimoji="1" lang="en-US" altLang="ja-JP" sz="1000" dirty="0" smtClean="0"/>
              <a:t> </a:t>
            </a:r>
            <a:endParaRPr kumimoji="1" lang="en-US" altLang="ja-JP" sz="3600" dirty="0" smtClean="0"/>
          </a:p>
          <a:p>
            <a:pPr lvl="1"/>
            <a:r>
              <a:rPr lang="en-US" altLang="ja-JP" sz="3600" dirty="0" smtClean="0"/>
              <a:t>Direct use of </a:t>
            </a:r>
            <a:br>
              <a:rPr lang="en-US" altLang="ja-JP" sz="3600" dirty="0" smtClean="0"/>
            </a:br>
            <a:r>
              <a:rPr lang="en-US" altLang="ja-JP" sz="3600" dirty="0" smtClean="0"/>
              <a:t>       </a:t>
            </a:r>
            <a:r>
              <a:rPr lang="en-US" altLang="ja-JP" sz="3600" b="1" dirty="0" smtClean="0"/>
              <a:t>an external code class</a:t>
            </a:r>
            <a:endParaRPr kumimoji="1" lang="ja-JP" altLang="en-US" sz="3600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3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円/楕円 44"/>
          <p:cNvSpPr/>
          <p:nvPr/>
        </p:nvSpPr>
        <p:spPr>
          <a:xfrm>
            <a:off x="5393696" y="5950913"/>
            <a:ext cx="1836186" cy="814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eg:cardiff_00pt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/>
          <p:cNvCxnSpPr>
            <a:stCxn id="45" idx="0"/>
            <a:endCxn id="84" idx="4"/>
          </p:cNvCxnSpPr>
          <p:nvPr/>
        </p:nvCxnSpPr>
        <p:spPr>
          <a:xfrm flipV="1">
            <a:off x="6311789" y="4507768"/>
            <a:ext cx="0" cy="1443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2855" y="153401"/>
            <a:ext cx="909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/>
              <a:t>Anti-Pattern: </a:t>
            </a:r>
            <a:r>
              <a:rPr lang="en-US" altLang="ja-JP" sz="3600" b="1" dirty="0" smtClean="0"/>
              <a:t>Direct Use of an Upper Resource</a:t>
            </a:r>
            <a:endParaRPr kumimoji="1" lang="en-US" altLang="ja-JP" sz="3600" b="1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398757" y="54650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905956" y="209296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63347" y="4847394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rdf:type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16520" y="828284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55995" y="82067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endParaRPr lang="ja-JP" altLang="en-US" sz="24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矢印コネクタ 58"/>
          <p:cNvCxnSpPr>
            <a:stCxn id="84" idx="2"/>
            <a:endCxn id="28" idx="6"/>
          </p:cNvCxnSpPr>
          <p:nvPr/>
        </p:nvCxnSpPr>
        <p:spPr>
          <a:xfrm flipH="1" flipV="1">
            <a:off x="3242892" y="4094430"/>
            <a:ext cx="1886430" cy="9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3883096" y="4883471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eg:areaCodeList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endCxn id="45" idx="1"/>
          </p:cNvCxnSpPr>
          <p:nvPr/>
        </p:nvCxnSpPr>
        <p:spPr>
          <a:xfrm>
            <a:off x="5260636" y="5649691"/>
            <a:ext cx="401963" cy="4205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6608558" y="327813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5129322" y="3699740"/>
            <a:ext cx="2364934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eg:UnitaryAuthority</a:t>
            </a:r>
            <a:endParaRPr lang="ja-JP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(local:CodeClass)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741340" y="3573474"/>
            <a:ext cx="2501552" cy="104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sdmx-code:Area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(upper: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 err="1">
                <a:solidFill>
                  <a:schemeClr val="tx1"/>
                </a:solidFill>
              </a:rPr>
              <a:t>AbstractCodeClass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54098" y="49156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線矢印コネクタ 36"/>
          <p:cNvCxnSpPr>
            <a:stCxn id="26" idx="6"/>
            <a:endCxn id="84" idx="1"/>
          </p:cNvCxnSpPr>
          <p:nvPr/>
        </p:nvCxnSpPr>
        <p:spPr>
          <a:xfrm>
            <a:off x="3582455" y="2530436"/>
            <a:ext cx="1893204" cy="128763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5"/>
            <a:endCxn id="43" idx="0"/>
          </p:cNvCxnSpPr>
          <p:nvPr/>
        </p:nvCxnSpPr>
        <p:spPr>
          <a:xfrm>
            <a:off x="3147192" y="2863137"/>
            <a:ext cx="1682852" cy="202033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988618" y="294702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98304" y="5757765"/>
            <a:ext cx="19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skos:hasTopConcept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qb:hierarchyRoot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096373" y="3125636"/>
            <a:ext cx="1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02198" y="2678471"/>
            <a:ext cx="118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ja-JP" dirty="0" err="1"/>
              <a:t>rdfs:range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02198" y="124281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3459296" y="1612146"/>
            <a:ext cx="1265392" cy="665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934838" y="1589923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67060" y="4123219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rdfs:subClassOf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610291" y="2059925"/>
            <a:ext cx="2972164" cy="9410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sdmx-dimension:refArea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(upper: abstract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64" idx="5"/>
          </p:cNvCxnSpPr>
          <p:nvPr/>
        </p:nvCxnSpPr>
        <p:spPr>
          <a:xfrm>
            <a:off x="6256199" y="3188103"/>
            <a:ext cx="1191203" cy="1485477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372803" y="6012108"/>
            <a:ext cx="1836186" cy="814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eg:cardiff_00pt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64" idx="4"/>
            <a:endCxn id="84" idx="0"/>
          </p:cNvCxnSpPr>
          <p:nvPr/>
        </p:nvCxnSpPr>
        <p:spPr>
          <a:xfrm>
            <a:off x="5290896" y="3331696"/>
            <a:ext cx="0" cy="719429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45" idx="0"/>
            <a:endCxn id="84" idx="4"/>
          </p:cNvCxnSpPr>
          <p:nvPr/>
        </p:nvCxnSpPr>
        <p:spPr>
          <a:xfrm flipV="1">
            <a:off x="5290896" y="4859153"/>
            <a:ext cx="0" cy="1152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05379" y="153401"/>
            <a:ext cx="86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/>
              <a:t>The Pattern for Using a Local Code Class </a:t>
            </a:r>
            <a:endParaRPr kumimoji="1" lang="en-US" altLang="ja-JP" sz="3600" b="1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006770" y="5699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545793" y="228190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80631" y="3491117"/>
            <a:ext cx="118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408639" y="4908317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rdf:type</a:t>
            </a:r>
            <a:endParaRPr kumimoji="1" lang="ja-JP" altLang="en-US" sz="1600" dirty="0"/>
          </a:p>
        </p:txBody>
      </p:sp>
      <p:sp>
        <p:nvSpPr>
          <p:cNvPr id="26" name="円/楕円 25"/>
          <p:cNvSpPr/>
          <p:nvPr/>
        </p:nvSpPr>
        <p:spPr>
          <a:xfrm>
            <a:off x="153091" y="2390675"/>
            <a:ext cx="2972164" cy="9410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sdmx-dimension:refArea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(upper: abstract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64" idx="2"/>
            <a:endCxn id="26" idx="6"/>
          </p:cNvCxnSpPr>
          <p:nvPr/>
        </p:nvCxnSpPr>
        <p:spPr>
          <a:xfrm flipH="1">
            <a:off x="3125255" y="2841438"/>
            <a:ext cx="800496" cy="19748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589875" y="2147516"/>
            <a:ext cx="187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53014" y="878018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3613" y="87801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線矢印コネクタ 58"/>
          <p:cNvCxnSpPr>
            <a:stCxn id="84" idx="2"/>
            <a:endCxn id="28" idx="6"/>
          </p:cNvCxnSpPr>
          <p:nvPr/>
        </p:nvCxnSpPr>
        <p:spPr>
          <a:xfrm flipH="1">
            <a:off x="2734537" y="4455139"/>
            <a:ext cx="1373892" cy="103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3925751" y="2351180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rgbClr val="FF0000"/>
                </a:solidFill>
              </a:rPr>
              <a:t>eg:refArea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rgbClr val="FF0000"/>
                </a:solidFill>
              </a:rPr>
              <a:t>(local:</a:t>
            </a:r>
            <a:br>
              <a:rPr lang="en-US" altLang="ja-JP" sz="1600" b="1" dirty="0" smtClean="0">
                <a:solidFill>
                  <a:srgbClr val="FF0000"/>
                </a:solidFill>
              </a:rPr>
            </a:br>
            <a:r>
              <a:rPr lang="en-US" altLang="ja-JP" sz="1600" b="1" dirty="0" err="1" smtClean="0">
                <a:solidFill>
                  <a:srgbClr val="FF0000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6753754" y="4673580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eg:areaCodeList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43" idx="3"/>
            <a:endCxn id="45" idx="7"/>
          </p:cNvCxnSpPr>
          <p:nvPr/>
        </p:nvCxnSpPr>
        <p:spPr>
          <a:xfrm flipH="1">
            <a:off x="5940086" y="5363275"/>
            <a:ext cx="1091023" cy="76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476544" y="5699851"/>
            <a:ext cx="19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skos:hasTopConcept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qb:hierarchyRoot</a:t>
            </a:r>
            <a:endParaRPr kumimoji="1" lang="ja-JP" altLang="en-US" sz="16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76571" y="4027627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rdfs:subClassOf</a:t>
            </a:r>
            <a:endParaRPr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469297" y="367578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4108429" y="4051125"/>
            <a:ext cx="2364934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eg:UnitaryAuthority</a:t>
            </a:r>
            <a:endParaRPr lang="ja-JP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(local:CodeClass)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56041" y="3384522"/>
            <a:ext cx="14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232985" y="3944555"/>
            <a:ext cx="2501552" cy="104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sdmx-code:Area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(upper: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 err="1">
                <a:solidFill>
                  <a:schemeClr val="tx1"/>
                </a:solidFill>
              </a:rPr>
              <a:t>AbstractCodeClass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68028" y="418151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73869" y="14167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矢印コネクタ 35"/>
          <p:cNvCxnSpPr>
            <a:stCxn id="35" idx="2"/>
            <a:endCxn id="64" idx="0"/>
          </p:cNvCxnSpPr>
          <p:nvPr/>
        </p:nvCxnSpPr>
        <p:spPr>
          <a:xfrm>
            <a:off x="5290896" y="1786086"/>
            <a:ext cx="0" cy="5650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97389" y="1843533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1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274" y="153401"/>
            <a:ext cx="90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/>
              <a:t>Anti-Pattern</a:t>
            </a:r>
            <a:r>
              <a:rPr lang="en-US" altLang="ja-JP" sz="2800" b="1" dirty="0"/>
              <a:t>: </a:t>
            </a:r>
            <a:r>
              <a:rPr lang="en-US" altLang="ja-JP" sz="3600" b="1" dirty="0"/>
              <a:t>Direct Use of </a:t>
            </a:r>
            <a:r>
              <a:rPr lang="en-US" altLang="ja-JP" sz="3600" b="1" dirty="0" smtClean="0"/>
              <a:t>an External Code Class</a:t>
            </a:r>
            <a:endParaRPr lang="en-US" altLang="ja-JP" sz="3600" b="1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160590" y="218094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6512860" y="5691220"/>
            <a:ext cx="2364399" cy="10352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&lt;http://sws.geonames.org/2653822/&gt;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4"/>
          </p:cNvCxnSpPr>
          <p:nvPr/>
        </p:nvCxnSpPr>
        <p:spPr>
          <a:xfrm flipV="1">
            <a:off x="7695060" y="4815162"/>
            <a:ext cx="0" cy="876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67589" y="5042984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rdf:type</a:t>
            </a:r>
            <a:endParaRPr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101292" y="2327745"/>
            <a:ext cx="2972164" cy="9410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sdmx-dimension:refArea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(upper: abstract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64" idx="2"/>
            <a:endCxn id="26" idx="6"/>
          </p:cNvCxnSpPr>
          <p:nvPr/>
        </p:nvCxnSpPr>
        <p:spPr>
          <a:xfrm flipH="1">
            <a:off x="3073456" y="2796849"/>
            <a:ext cx="445626" cy="1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360642" y="2027052"/>
            <a:ext cx="187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rdfs:subPropertyOf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362932" y="889617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0125" y="89336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211519" y="88159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490640" y="338241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/>
          <p:cNvCxnSpPr>
            <a:stCxn id="64" idx="5"/>
            <a:endCxn id="31" idx="1"/>
          </p:cNvCxnSpPr>
          <p:nvPr/>
        </p:nvCxnSpPr>
        <p:spPr>
          <a:xfrm>
            <a:off x="5849530" y="3143514"/>
            <a:ext cx="847775" cy="807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220578" y="3154257"/>
            <a:ext cx="118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rdfs:range</a:t>
            </a:r>
            <a:endParaRPr kumimoji="1" lang="ja-JP" altLang="en-US" sz="1600" dirty="0"/>
          </a:p>
        </p:txBody>
      </p:sp>
      <p:sp>
        <p:nvSpPr>
          <p:cNvPr id="48" name="円/楕円 47"/>
          <p:cNvSpPr/>
          <p:nvPr/>
        </p:nvSpPr>
        <p:spPr>
          <a:xfrm>
            <a:off x="229497" y="3731139"/>
            <a:ext cx="2501552" cy="104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sdmx-code:Area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(upper: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 err="1">
                <a:solidFill>
                  <a:schemeClr val="tx1"/>
                </a:solidFill>
              </a:rPr>
              <a:t>AbstractCodeClass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31" idx="2"/>
          </p:cNvCxnSpPr>
          <p:nvPr/>
        </p:nvCxnSpPr>
        <p:spPr>
          <a:xfrm flipH="1">
            <a:off x="2731049" y="4309234"/>
            <a:ext cx="3552973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39540" y="537180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19082" y="3141586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円/楕円 66"/>
          <p:cNvSpPr/>
          <p:nvPr/>
        </p:nvSpPr>
        <p:spPr>
          <a:xfrm>
            <a:off x="3937279" y="4745625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eg:areaCodeList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b="1" dirty="0">
                <a:solidFill>
                  <a:schemeClr val="tx1"/>
                </a:solidFill>
              </a:rPr>
              <a:t>(local:codeList)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5"/>
            <a:endCxn id="38" idx="2"/>
          </p:cNvCxnSpPr>
          <p:nvPr/>
        </p:nvCxnSpPr>
        <p:spPr>
          <a:xfrm>
            <a:off x="5553820" y="5435320"/>
            <a:ext cx="959040" cy="7735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356986" y="5708313"/>
            <a:ext cx="16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qb:hierarchyRoot</a:t>
            </a:r>
            <a:endParaRPr lang="ja-JP" altLang="en-US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684220" y="48151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直線矢印コネクタ 70"/>
          <p:cNvCxnSpPr>
            <a:stCxn id="64" idx="4"/>
            <a:endCxn id="67" idx="0"/>
          </p:cNvCxnSpPr>
          <p:nvPr/>
        </p:nvCxnSpPr>
        <p:spPr>
          <a:xfrm>
            <a:off x="4884227" y="3287107"/>
            <a:ext cx="0" cy="14585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902154" y="3751748"/>
            <a:ext cx="118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qb:codeList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4641" y="137701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線矢印コネクタ 32"/>
          <p:cNvCxnSpPr>
            <a:stCxn id="32" idx="2"/>
            <a:endCxn id="64" idx="0"/>
          </p:cNvCxnSpPr>
          <p:nvPr/>
        </p:nvCxnSpPr>
        <p:spPr>
          <a:xfrm>
            <a:off x="4881668" y="1746342"/>
            <a:ext cx="2559" cy="560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926481" y="1807944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74487" y="4376762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b="1" dirty="0" err="1">
                <a:solidFill>
                  <a:srgbClr val="FF0000"/>
                </a:solidFill>
              </a:rPr>
              <a:t>rdfs:subClassOf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284022" y="3803306"/>
            <a:ext cx="2822076" cy="10118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&lt;http://www.geonames.org/ontology#Feature&gt;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519082" y="2306591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eg:refArea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</a:t>
            </a:r>
            <a:br>
              <a:rPr lang="en-US" altLang="ja-JP" sz="1600" b="1" dirty="0" smtClean="0">
                <a:solidFill>
                  <a:schemeClr val="tx1"/>
                </a:solidFill>
              </a:rPr>
            </a:br>
            <a:r>
              <a:rPr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855" y="153401"/>
            <a:ext cx="904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/>
              <a:t>The Pattern </a:t>
            </a:r>
            <a:r>
              <a:rPr lang="en-US" altLang="ja-JP" sz="3600" b="1" dirty="0"/>
              <a:t>for Using </a:t>
            </a:r>
            <a:r>
              <a:rPr lang="en-US" altLang="ja-JP" sz="3600" b="1" dirty="0" smtClean="0"/>
              <a:t>an External </a:t>
            </a:r>
            <a:r>
              <a:rPr lang="en-US" altLang="ja-JP" sz="3600" b="1" dirty="0"/>
              <a:t>Code Class 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130169" y="200911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314290" y="3471468"/>
            <a:ext cx="2822076" cy="10118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&lt;http://www.geonames.org/ontology#Feature&gt;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6543128" y="5821969"/>
            <a:ext cx="2364399" cy="10352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&lt;http://sws.geonames.org/2653822/&gt;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4"/>
          </p:cNvCxnSpPr>
          <p:nvPr/>
        </p:nvCxnSpPr>
        <p:spPr>
          <a:xfrm flipV="1">
            <a:off x="7725328" y="4483324"/>
            <a:ext cx="0" cy="13386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725328" y="5132274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rdf:type</a:t>
            </a:r>
            <a:endParaRPr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15221" y="2049080"/>
            <a:ext cx="2972164" cy="9410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sdmx-dimension:refArea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(upper: abstract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64" idx="2"/>
            <a:endCxn id="26" idx="6"/>
          </p:cNvCxnSpPr>
          <p:nvPr/>
        </p:nvCxnSpPr>
        <p:spPr>
          <a:xfrm flipH="1">
            <a:off x="2987385" y="2511813"/>
            <a:ext cx="452805" cy="77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298083" y="1835654"/>
            <a:ext cx="187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rdfs:subPropertyOf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355753" y="763037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25475" y="7630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33082" y="76303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474182" y="32536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59911" y="2970153"/>
            <a:ext cx="118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27144" y="3449836"/>
            <a:ext cx="2501552" cy="104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sdmx-code:Area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(upper: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 err="1">
                <a:solidFill>
                  <a:schemeClr val="tx1"/>
                </a:solidFill>
              </a:rPr>
              <a:t>AbstractCodeClass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43128" y="55709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3592569" y="5132274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eg:areaCodeList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5"/>
            <a:endCxn id="38" idx="2"/>
          </p:cNvCxnSpPr>
          <p:nvPr/>
        </p:nvCxnSpPr>
        <p:spPr>
          <a:xfrm>
            <a:off x="5209110" y="5821969"/>
            <a:ext cx="1334018" cy="517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320552" y="6063082"/>
            <a:ext cx="184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qb:hierarchyRoot</a:t>
            </a:r>
            <a:endParaRPr lang="ja-JP" altLang="en-US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03809" y="507832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直線矢印コネクタ 70"/>
          <p:cNvCxnSpPr>
            <a:stCxn id="64" idx="4"/>
          </p:cNvCxnSpPr>
          <p:nvPr/>
        </p:nvCxnSpPr>
        <p:spPr>
          <a:xfrm>
            <a:off x="4805335" y="3002071"/>
            <a:ext cx="0" cy="21302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677185" y="4666257"/>
            <a:ext cx="135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qb:codeList</a:t>
            </a:r>
            <a:endParaRPr lang="ja-JP" altLang="en-US" sz="1600" dirty="0"/>
          </a:p>
        </p:txBody>
      </p:sp>
      <p:sp>
        <p:nvSpPr>
          <p:cNvPr id="28" name="円/楕円 27"/>
          <p:cNvSpPr/>
          <p:nvPr/>
        </p:nvSpPr>
        <p:spPr>
          <a:xfrm>
            <a:off x="3160804" y="3416304"/>
            <a:ext cx="2638800" cy="111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eg:UnitaryAuthority</a:t>
            </a:r>
          </a:p>
          <a:p>
            <a:pPr algn="ctr"/>
            <a:r>
              <a:rPr lang="en-US" altLang="ja-JP" sz="1600" b="1" dirty="0" smtClean="0">
                <a:solidFill>
                  <a:srgbClr val="FF0000"/>
                </a:solidFill>
              </a:rPr>
              <a:t>(local:</a:t>
            </a:r>
            <a:br>
              <a:rPr lang="en-US" altLang="ja-JP" sz="1600" b="1" dirty="0" smtClean="0">
                <a:solidFill>
                  <a:srgbClr val="FF0000"/>
                </a:solidFill>
              </a:rPr>
            </a:br>
            <a:r>
              <a:rPr lang="en-US" altLang="ja-JP" sz="1600" b="1" dirty="0" err="1" smtClean="0">
                <a:solidFill>
                  <a:srgbClr val="FF0000"/>
                </a:solidFill>
              </a:rPr>
              <a:t>CodeClassAdapter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372952" y="2990101"/>
            <a:ext cx="0" cy="448237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8" idx="2"/>
            <a:endCxn id="48" idx="6"/>
          </p:cNvCxnSpPr>
          <p:nvPr/>
        </p:nvCxnSpPr>
        <p:spPr>
          <a:xfrm flipH="1" flipV="1">
            <a:off x="2528696" y="3970792"/>
            <a:ext cx="632108" cy="3512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6"/>
            <a:endCxn id="31" idx="2"/>
          </p:cNvCxnSpPr>
          <p:nvPr/>
        </p:nvCxnSpPr>
        <p:spPr>
          <a:xfrm>
            <a:off x="5799604" y="3974304"/>
            <a:ext cx="514686" cy="3092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933627" y="4363027"/>
            <a:ext cx="182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1156" y="4401567"/>
            <a:ext cx="227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err="1" smtClean="0">
                <a:solidFill>
                  <a:srgbClr val="FF0000"/>
                </a:solidFill>
              </a:rPr>
              <a:t>owl:equivalentClass</a:t>
            </a:r>
            <a:endParaRPr lang="ja-JP" altLang="en-US" b="1" u="sng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88014" y="114890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線矢印コネクタ 34"/>
          <p:cNvCxnSpPr>
            <a:stCxn id="34" idx="2"/>
            <a:endCxn id="64" idx="0"/>
          </p:cNvCxnSpPr>
          <p:nvPr/>
        </p:nvCxnSpPr>
        <p:spPr>
          <a:xfrm>
            <a:off x="4805041" y="1518235"/>
            <a:ext cx="294" cy="503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842823" y="1543782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2013/10/22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440190" y="2021555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eg:refArea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</a:t>
            </a:r>
            <a:br>
              <a:rPr lang="en-US" altLang="ja-JP" sz="1600" b="1" dirty="0" smtClean="0">
                <a:solidFill>
                  <a:schemeClr val="tx1"/>
                </a:solidFill>
              </a:rPr>
            </a:br>
            <a:r>
              <a:rPr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2434"/>
            <a:ext cx="8229600" cy="805017"/>
          </a:xfrm>
        </p:spPr>
        <p:txBody>
          <a:bodyPr>
            <a:norm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Code Class</a:t>
            </a:r>
            <a:endParaRPr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6520" y="1608462"/>
            <a:ext cx="7959687" cy="31287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sz="1700" dirty="0" smtClean="0"/>
              <a:t> </a:t>
            </a:r>
            <a:r>
              <a:rPr lang="en-US" altLang="ja-JP" sz="4000" dirty="0" smtClean="0"/>
              <a:t>When using both </a:t>
            </a:r>
            <a:r>
              <a:rPr lang="en-US" altLang="ja-JP" sz="4000" b="1" dirty="0" smtClean="0"/>
              <a:t>local and external code classes</a:t>
            </a:r>
            <a:r>
              <a:rPr lang="en-US" altLang="ja-JP" sz="4000" dirty="0" smtClean="0"/>
              <a:t>, it is difficult to find  whether an external code class is employed or not.</a:t>
            </a:r>
            <a:endParaRPr lang="en-US" altLang="ja-JP" sz="1900" dirty="0" smtClean="0"/>
          </a:p>
          <a:p>
            <a:pPr marL="0" indent="0">
              <a:buNone/>
            </a:pPr>
            <a:r>
              <a:rPr lang="en-US" altLang="ja-JP" sz="1900" dirty="0" smtClean="0"/>
              <a:t>  </a:t>
            </a:r>
            <a:endParaRPr lang="en-US" altLang="ja-JP" sz="1900" dirty="0"/>
          </a:p>
          <a:p>
            <a:pPr marL="0" indent="0">
              <a:buNone/>
            </a:pPr>
            <a:r>
              <a:rPr lang="en-US" altLang="ja-JP" sz="4000" dirty="0" smtClean="0"/>
              <a:t>We need a </a:t>
            </a:r>
            <a:r>
              <a:rPr lang="en-US" altLang="ja-JP" sz="4000" b="1" dirty="0" smtClean="0"/>
              <a:t>schema-level description </a:t>
            </a:r>
            <a:r>
              <a:rPr lang="en-US" altLang="ja-JP" sz="4000" dirty="0" smtClean="0"/>
              <a:t>for an </a:t>
            </a:r>
            <a:r>
              <a:rPr lang="en-US" altLang="ja-JP" sz="4000" b="1" dirty="0" smtClean="0"/>
              <a:t>alternate code class</a:t>
            </a:r>
            <a:r>
              <a:rPr lang="en-US" altLang="ja-JP" sz="4000" dirty="0" smtClean="0"/>
              <a:t>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9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64" idx="3"/>
            <a:endCxn id="43" idx="0"/>
          </p:cNvCxnSpPr>
          <p:nvPr/>
        </p:nvCxnSpPr>
        <p:spPr>
          <a:xfrm flipH="1">
            <a:off x="1719004" y="3114404"/>
            <a:ext cx="1265771" cy="1439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3031985" y="5938409"/>
            <a:ext cx="1836186" cy="814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eg:cardiff_00pt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64" idx="4"/>
            <a:endCxn id="84" idx="0"/>
          </p:cNvCxnSpPr>
          <p:nvPr/>
        </p:nvCxnSpPr>
        <p:spPr>
          <a:xfrm>
            <a:off x="3950078" y="3257997"/>
            <a:ext cx="0" cy="719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45" idx="0"/>
            <a:endCxn id="84" idx="4"/>
          </p:cNvCxnSpPr>
          <p:nvPr/>
        </p:nvCxnSpPr>
        <p:spPr>
          <a:xfrm flipV="1">
            <a:off x="3950078" y="4785454"/>
            <a:ext cx="0" cy="1152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05379" y="153401"/>
            <a:ext cx="86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/>
              <a:t>Using </a:t>
            </a:r>
            <a:r>
              <a:rPr lang="en-US" altLang="ja-JP" sz="3600" b="1" dirty="0" smtClean="0"/>
              <a:t>Local and </a:t>
            </a:r>
            <a:r>
              <a:rPr lang="en-US" altLang="ja-JP" sz="3600" b="1" dirty="0"/>
              <a:t>External Code </a:t>
            </a:r>
            <a:r>
              <a:rPr lang="en-US" altLang="ja-JP" sz="3600" b="1" dirty="0" smtClean="0"/>
              <a:t>Classes</a:t>
            </a:r>
            <a:endParaRPr kumimoji="1" lang="en-US" altLang="ja-JP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153092" y="54205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83076" y="220202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33345" y="3453398"/>
            <a:ext cx="110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rdfs:range</a:t>
            </a:r>
            <a:endParaRPr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067821" y="5074321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rdf:type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512196" y="804319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584933" y="2277481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eg:refArea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</a:t>
            </a:r>
            <a:br>
              <a:rPr lang="en-US" altLang="ja-JP" sz="1600" b="1" dirty="0" smtClean="0">
                <a:solidFill>
                  <a:schemeClr val="tx1"/>
                </a:solidFill>
              </a:rPr>
            </a:br>
            <a:r>
              <a:rPr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772056" y="4553903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eg:areaCodeList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43" idx="5"/>
            <a:endCxn id="45" idx="1"/>
          </p:cNvCxnSpPr>
          <p:nvPr/>
        </p:nvCxnSpPr>
        <p:spPr>
          <a:xfrm>
            <a:off x="2388597" y="5243598"/>
            <a:ext cx="912291" cy="814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903026" y="5555800"/>
            <a:ext cx="19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skos:hasTopConcept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qb:hierarchyRoot</a:t>
            </a:r>
            <a:endParaRPr kumimoji="1" lang="ja-JP" altLang="en-US" sz="16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203747" y="350618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2767611" y="3977426"/>
            <a:ext cx="2364934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eg:UnitaryAuthority</a:t>
            </a:r>
            <a:endParaRPr lang="ja-JP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(local:CodeClass)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85632" y="3283967"/>
            <a:ext cx="119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qb:codeList</a:t>
            </a:r>
            <a:endParaRPr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30244" y="410781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33051" y="134305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矢印コネクタ 35"/>
          <p:cNvCxnSpPr>
            <a:stCxn id="35" idx="2"/>
            <a:endCxn id="64" idx="0"/>
          </p:cNvCxnSpPr>
          <p:nvPr/>
        </p:nvCxnSpPr>
        <p:spPr>
          <a:xfrm>
            <a:off x="3950078" y="1712387"/>
            <a:ext cx="0" cy="5650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56571" y="1769834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189003" y="3875512"/>
            <a:ext cx="2822076" cy="10118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&lt;http://www.geonames.org/ontology#Feature&gt;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6417841" y="5822734"/>
            <a:ext cx="2364399" cy="10352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&lt;http://sws.geonames.org/2653822/&gt;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9" idx="0"/>
            <a:endCxn id="38" idx="4"/>
          </p:cNvCxnSpPr>
          <p:nvPr/>
        </p:nvCxnSpPr>
        <p:spPr>
          <a:xfrm flipV="1">
            <a:off x="7600041" y="4887368"/>
            <a:ext cx="0" cy="935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66941" y="5192654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rdf:type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6"/>
            <a:endCxn id="39" idx="2"/>
          </p:cNvCxnSpPr>
          <p:nvPr/>
        </p:nvCxnSpPr>
        <p:spPr>
          <a:xfrm flipV="1">
            <a:off x="4868171" y="6340367"/>
            <a:ext cx="1549670" cy="5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4" idx="6"/>
            <a:endCxn id="38" idx="2"/>
          </p:cNvCxnSpPr>
          <p:nvPr/>
        </p:nvCxnSpPr>
        <p:spPr>
          <a:xfrm>
            <a:off x="5132545" y="4381440"/>
            <a:ext cx="1056458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34366" y="300519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6094" y="80524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87742" y="5655906"/>
            <a:ext cx="164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skos:exactMatch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owl:sameAs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46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183" y="154236"/>
            <a:ext cx="8229600" cy="937217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3301" y="1357830"/>
            <a:ext cx="8229600" cy="484466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For matching statistical data from </a:t>
            </a:r>
            <a:r>
              <a:rPr kumimoji="1" lang="en-US" altLang="ja-JP" b="1" dirty="0" smtClean="0"/>
              <a:t>different sources</a:t>
            </a:r>
            <a:r>
              <a:rPr kumimoji="1" lang="en-US" altLang="ja-JP" dirty="0" smtClean="0"/>
              <a:t>,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upper concepts </a:t>
            </a:r>
            <a:r>
              <a:rPr kumimoji="1" lang="en-US" altLang="ja-JP" dirty="0" smtClean="0"/>
              <a:t>and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schema-level links </a:t>
            </a:r>
            <a:r>
              <a:rPr kumimoji="1" lang="en-US" altLang="ja-JP" dirty="0" smtClean="0"/>
              <a:t>are important.</a:t>
            </a:r>
          </a:p>
          <a:p>
            <a:r>
              <a:rPr kumimoji="1" lang="en-US" altLang="ja-JP" dirty="0" smtClean="0"/>
              <a:t>Three Problems</a:t>
            </a:r>
          </a:p>
          <a:p>
            <a:pPr marL="981075" lvl="1" indent="-528638">
              <a:buNone/>
            </a:pPr>
            <a:r>
              <a:rPr lang="en-US" altLang="ja-JP" b="1" dirty="0" smtClean="0"/>
              <a:t> </a:t>
            </a:r>
            <a:r>
              <a:rPr lang="en-US" altLang="ja-JP" dirty="0" smtClean="0"/>
              <a:t>(1)</a:t>
            </a:r>
            <a:r>
              <a:rPr lang="en-US" altLang="ja-JP" b="1" dirty="0" smtClean="0"/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A small number of upper concepts </a:t>
            </a:r>
            <a:r>
              <a:rPr lang="en-US" altLang="ja-JP" dirty="0" smtClean="0"/>
              <a:t>are available.</a:t>
            </a:r>
          </a:p>
          <a:p>
            <a:pPr marL="981075" lvl="1" indent="-523875">
              <a:buNone/>
            </a:pPr>
            <a:r>
              <a:rPr lang="en-US" altLang="ja-JP" dirty="0" smtClean="0"/>
              <a:t> (2) Certain p</a:t>
            </a:r>
            <a:r>
              <a:rPr kumimoji="1" lang="en-US" altLang="ja-JP" dirty="0" smtClean="0"/>
              <a:t>atterns of dimension description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prevent some </a:t>
            </a:r>
            <a:r>
              <a:rPr lang="en-US" altLang="ja-JP" b="1" dirty="0" smtClean="0">
                <a:solidFill>
                  <a:srgbClr val="FF0000"/>
                </a:solidFill>
              </a:rPr>
              <a:t>schema-level links</a:t>
            </a:r>
            <a:r>
              <a:rPr kumimoji="1" lang="en-US" altLang="ja-JP" dirty="0" smtClean="0"/>
              <a:t>.</a:t>
            </a:r>
          </a:p>
          <a:p>
            <a:pPr marL="981075" lvl="1" indent="-523875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(3) Usage of </a:t>
            </a:r>
            <a:r>
              <a:rPr lang="en-US" altLang="ja-JP" b="1" dirty="0" smtClean="0">
                <a:solidFill>
                  <a:srgbClr val="FF0000"/>
                </a:solidFill>
              </a:rPr>
              <a:t>external codes</a:t>
            </a:r>
            <a:r>
              <a:rPr lang="en-US" altLang="ja-JP" dirty="0" smtClean="0"/>
              <a:t> is hard to find in a schema-level.</a:t>
            </a:r>
            <a:endParaRPr kumimoji="1" lang="en-US" altLang="ja-JP" dirty="0" smtClean="0"/>
          </a:p>
          <a:p>
            <a:r>
              <a:rPr kumimoji="1" lang="en-US" altLang="ja-JP" dirty="0" smtClean="0"/>
              <a:t>This paper focuses on (2) and (3), and </a:t>
            </a:r>
            <a:r>
              <a:rPr lang="en-US" altLang="ja-JP" dirty="0"/>
              <a:t>propose </a:t>
            </a:r>
            <a:r>
              <a:rPr lang="en-US" altLang="ja-JP" b="1" dirty="0">
                <a:solidFill>
                  <a:srgbClr val="FF0000"/>
                </a:solidFill>
              </a:rPr>
              <a:t>patterns of dimension description </a:t>
            </a:r>
            <a:r>
              <a:rPr lang="en-US" altLang="ja-JP" dirty="0" smtClean="0"/>
              <a:t>to improve them.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4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64" idx="3"/>
            <a:endCxn id="43" idx="0"/>
          </p:cNvCxnSpPr>
          <p:nvPr/>
        </p:nvCxnSpPr>
        <p:spPr>
          <a:xfrm flipH="1">
            <a:off x="1719004" y="3114404"/>
            <a:ext cx="1265771" cy="1439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3031985" y="5938409"/>
            <a:ext cx="1836186" cy="814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eg:cardiff_00pt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64" idx="4"/>
            <a:endCxn id="84" idx="0"/>
          </p:cNvCxnSpPr>
          <p:nvPr/>
        </p:nvCxnSpPr>
        <p:spPr>
          <a:xfrm>
            <a:off x="3950078" y="3257997"/>
            <a:ext cx="0" cy="719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45" idx="0"/>
            <a:endCxn id="84" idx="4"/>
          </p:cNvCxnSpPr>
          <p:nvPr/>
        </p:nvCxnSpPr>
        <p:spPr>
          <a:xfrm flipV="1">
            <a:off x="3950078" y="4785454"/>
            <a:ext cx="0" cy="1152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05379" y="153401"/>
            <a:ext cx="86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/>
              <a:t>Proposal of an additional link (ext:altClass) </a:t>
            </a:r>
            <a:endParaRPr kumimoji="1" lang="en-US" altLang="ja-JP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153092" y="54205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83076" y="220202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Dimension 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33345" y="3453398"/>
            <a:ext cx="110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rdfs:range</a:t>
            </a:r>
            <a:endParaRPr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067821" y="5074321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rdf:type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512196" y="804319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584933" y="2277481"/>
            <a:ext cx="2730290" cy="980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eg:refArea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</a:t>
            </a:r>
            <a:br>
              <a:rPr lang="en-US" altLang="ja-JP" sz="1600" b="1" dirty="0" smtClean="0">
                <a:solidFill>
                  <a:schemeClr val="tx1"/>
                </a:solidFill>
              </a:rPr>
            </a:br>
            <a:r>
              <a:rPr lang="en-US" altLang="ja-JP" sz="1600" b="1" dirty="0" err="1" smtClean="0">
                <a:solidFill>
                  <a:schemeClr val="tx1"/>
                </a:solidFill>
              </a:rPr>
              <a:t>dimensionProperty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772056" y="4553903"/>
            <a:ext cx="1893896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err="1" smtClean="0">
                <a:solidFill>
                  <a:schemeClr val="tx1"/>
                </a:solidFill>
              </a:rPr>
              <a:t>eg:areaCodeList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local:codeList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43" idx="5"/>
            <a:endCxn id="45" idx="1"/>
          </p:cNvCxnSpPr>
          <p:nvPr/>
        </p:nvCxnSpPr>
        <p:spPr>
          <a:xfrm>
            <a:off x="2388597" y="5243598"/>
            <a:ext cx="912291" cy="814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903026" y="5555800"/>
            <a:ext cx="19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skos:hasTopConcept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qb:hierarchyRoot</a:t>
            </a:r>
            <a:endParaRPr kumimoji="1" lang="ja-JP" altLang="en-US" sz="16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203747" y="350618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2767611" y="3977426"/>
            <a:ext cx="2364934" cy="80802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eg:UnitaryAuthority</a:t>
            </a:r>
            <a:endParaRPr lang="ja-JP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(local:CodeClass)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85632" y="3283967"/>
            <a:ext cx="119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qb:codeList</a:t>
            </a:r>
            <a:endParaRPr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30244" y="410781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List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33051" y="134305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Data Structure 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矢印コネクタ 35"/>
          <p:cNvCxnSpPr>
            <a:stCxn id="35" idx="2"/>
            <a:endCxn id="64" idx="0"/>
          </p:cNvCxnSpPr>
          <p:nvPr/>
        </p:nvCxnSpPr>
        <p:spPr>
          <a:xfrm>
            <a:off x="3950078" y="1712387"/>
            <a:ext cx="0" cy="5650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56571" y="1769834"/>
            <a:ext cx="148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 smtClean="0"/>
              <a:t>qb:dimension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189003" y="3875512"/>
            <a:ext cx="2822076" cy="10118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&lt;http://www.geonames.org/ontology#Feature&gt;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external:CodeClass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6417841" y="5822734"/>
            <a:ext cx="2364399" cy="10352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&lt;http://sws.geonames.org/2653822/&gt;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en-US" altLang="ja-JP" sz="1600" b="1" dirty="0" err="1">
                <a:solidFill>
                  <a:schemeClr val="tx1"/>
                </a:solidFill>
              </a:rPr>
              <a:t>external:code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9" idx="0"/>
            <a:endCxn id="38" idx="4"/>
          </p:cNvCxnSpPr>
          <p:nvPr/>
        </p:nvCxnSpPr>
        <p:spPr>
          <a:xfrm flipV="1">
            <a:off x="7600041" y="4887368"/>
            <a:ext cx="0" cy="935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66941" y="5192654"/>
            <a:ext cx="88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/>
            </a:lvl1pPr>
          </a:lstStyle>
          <a:p>
            <a:r>
              <a:rPr lang="en-US" altLang="ja-JP" dirty="0" err="1"/>
              <a:t>rdf:type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6"/>
            <a:endCxn id="39" idx="2"/>
          </p:cNvCxnSpPr>
          <p:nvPr/>
        </p:nvCxnSpPr>
        <p:spPr>
          <a:xfrm flipV="1">
            <a:off x="4868171" y="6340367"/>
            <a:ext cx="1549670" cy="5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4" idx="6"/>
            <a:endCxn id="38" idx="2"/>
          </p:cNvCxnSpPr>
          <p:nvPr/>
        </p:nvCxnSpPr>
        <p:spPr>
          <a:xfrm>
            <a:off x="5132545" y="4381440"/>
            <a:ext cx="1056458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815769" y="79431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endParaRPr lang="ja-JP" altLang="en-US" sz="2400" b="1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010423" y="4553903"/>
            <a:ext cx="157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 smtClean="0">
                <a:solidFill>
                  <a:srgbClr val="FF0000"/>
                </a:solidFill>
              </a:rPr>
              <a:t>ext:altClass</a:t>
            </a:r>
            <a:endParaRPr lang="ja-JP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887742" y="5655906"/>
            <a:ext cx="164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skos:exactMatch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| </a:t>
            </a:r>
            <a:r>
              <a:rPr kumimoji="1" lang="en-US" altLang="ja-JP" sz="1600" dirty="0" err="1" smtClean="0"/>
              <a:t>owl:sameAs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2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3998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Survey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07974"/>
              </p:ext>
            </p:extLst>
          </p:nvPr>
        </p:nvGraphicFramePr>
        <p:xfrm>
          <a:off x="851970" y="1452083"/>
          <a:ext cx="7256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187"/>
                <a:gridCol w="2038121"/>
                <a:gridCol w="2049137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Area Dimension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Time Dimension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Direct Use of an Upper Resource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3/12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3/12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Direct Use of</a:t>
                      </a:r>
                      <a:r>
                        <a:rPr kumimoji="1" lang="en-US" altLang="ja-JP" sz="2800" baseline="0" dirty="0" smtClean="0"/>
                        <a:t> </a:t>
                      </a:r>
                      <a:r>
                        <a:rPr kumimoji="1" lang="en-US" altLang="ja-JP" sz="2800" dirty="0" smtClean="0"/>
                        <a:t>an External Code Class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2/12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8/12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Use of</a:t>
                      </a:r>
                      <a:r>
                        <a:rPr kumimoji="1" lang="en-US" altLang="ja-JP" sz="2800" baseline="0" dirty="0" smtClean="0"/>
                        <a:t> </a:t>
                      </a:r>
                      <a:r>
                        <a:rPr kumimoji="1" lang="en-US" altLang="ja-JP" sz="2800" dirty="0" smtClean="0"/>
                        <a:t>Alternate Code Classes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10/12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1/12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16945" y="5706738"/>
            <a:ext cx="7932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>
                <a:solidFill>
                  <a:schemeClr val="accent3">
                    <a:lumMod val="75000"/>
                  </a:schemeClr>
                </a:solidFill>
              </a:rPr>
              <a:t>The counts are DSDs (Data Structure Definitions) found  in the endpoints listed </a:t>
            </a:r>
            <a:r>
              <a:rPr lang="en-US" altLang="ja-JP" sz="2000" i="1" dirty="0">
                <a:solidFill>
                  <a:schemeClr val="accent3">
                    <a:lumMod val="75000"/>
                  </a:schemeClr>
                </a:solidFill>
              </a:rPr>
              <a:t>at</a:t>
            </a:r>
            <a:r>
              <a:rPr lang="en-US" altLang="ja-JP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>
                <a:solidFill>
                  <a:srgbClr val="0070C0"/>
                </a:solidFill>
              </a:rPr>
              <a:t>http://</a:t>
            </a:r>
            <a:r>
              <a:rPr lang="en-US" altLang="ja-JP" sz="2000" dirty="0" smtClean="0">
                <a:solidFill>
                  <a:srgbClr val="0070C0"/>
                </a:solidFill>
              </a:rPr>
              <a:t>www.w3.org/2011/gld/wiki/Data_Cube_Implementations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ja-JP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5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1964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148" y="1126475"/>
            <a:ext cx="8499513" cy="531839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We introduced </a:t>
            </a:r>
            <a:r>
              <a:rPr lang="en-US" altLang="ja-JP" b="1" dirty="0" smtClean="0"/>
              <a:t>dimension patterns </a:t>
            </a:r>
            <a:r>
              <a:rPr lang="en-US" altLang="ja-JP" dirty="0" smtClean="0"/>
              <a:t>for describing </a:t>
            </a:r>
            <a:r>
              <a:rPr lang="en-US" altLang="ja-JP" b="1" dirty="0" smtClean="0"/>
              <a:t>schema-level links </a:t>
            </a:r>
            <a:r>
              <a:rPr lang="en-US" altLang="ja-JP" dirty="0" smtClean="0"/>
              <a:t>including </a:t>
            </a:r>
            <a:r>
              <a:rPr lang="en-US" altLang="ja-JP" b="1" dirty="0" smtClean="0"/>
              <a:t>references to upper resources </a:t>
            </a:r>
            <a:r>
              <a:rPr lang="en-US" altLang="ja-JP" dirty="0" smtClean="0"/>
              <a:t>and </a:t>
            </a:r>
            <a:r>
              <a:rPr lang="en-US" altLang="ja-JP" b="1" dirty="0" smtClean="0"/>
              <a:t>alternate class links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 smtClean="0"/>
              <a:t>These will extract the QB's power of description to its full extent. </a:t>
            </a:r>
          </a:p>
          <a:p>
            <a:r>
              <a:rPr lang="en-US" altLang="ja-JP" dirty="0" smtClean="0"/>
              <a:t>However, only </a:t>
            </a:r>
            <a:r>
              <a:rPr lang="en-US" altLang="ja-JP" b="1" dirty="0" smtClean="0"/>
              <a:t>a few upper resources</a:t>
            </a:r>
            <a:r>
              <a:rPr lang="en-US" altLang="ja-JP" dirty="0" smtClean="0"/>
              <a:t> are available now.  Therefore, the part of the patterns concerning to upper concepts are </a:t>
            </a:r>
            <a:r>
              <a:rPr lang="en-US" altLang="ja-JP" b="1" dirty="0" smtClean="0"/>
              <a:t>preparatory</a:t>
            </a:r>
            <a:r>
              <a:rPr lang="en-US" altLang="ja-JP" dirty="0" smtClean="0"/>
              <a:t> for the future.</a:t>
            </a:r>
          </a:p>
          <a:p>
            <a:r>
              <a:rPr lang="en-US" altLang="ja-JP" dirty="0" smtClean="0"/>
              <a:t>We think that it is an urgent task </a:t>
            </a:r>
            <a:r>
              <a:rPr lang="en-US" altLang="ja-JP" b="1" dirty="0" smtClean="0"/>
              <a:t>to enrich upper resources</a:t>
            </a:r>
            <a:r>
              <a:rPr lang="en-US" altLang="ja-JP" dirty="0" smtClean="0"/>
              <a:t> suitable for statistical data.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26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5167" y="983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7031" y="1192576"/>
            <a:ext cx="8229600" cy="5153140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Italian Immigration </a:t>
            </a:r>
            <a:r>
              <a:rPr lang="en-US" altLang="ja-JP" dirty="0" smtClean="0"/>
              <a:t>Statistics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⇒ </a:t>
            </a:r>
            <a:r>
              <a:rPr lang="en-US" altLang="ja-JP" dirty="0"/>
              <a:t>the numbers of immigrants to Italy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</a:t>
            </a:r>
            <a:r>
              <a:rPr lang="en-US" altLang="ja-JP" dirty="0" smtClean="0"/>
              <a:t>by</a:t>
            </a:r>
            <a:r>
              <a:rPr lang="ja-JP" altLang="en-US" dirty="0"/>
              <a:t> </a:t>
            </a:r>
            <a:r>
              <a:rPr lang="en-US" altLang="ja-JP" dirty="0" smtClean="0"/>
              <a:t>birth </a:t>
            </a:r>
            <a:r>
              <a:rPr lang="en-US" altLang="ja-JP" dirty="0"/>
              <a:t>country by </a:t>
            </a:r>
            <a:r>
              <a:rPr lang="en-US" altLang="ja-JP" dirty="0" smtClean="0"/>
              <a:t>year</a:t>
            </a:r>
          </a:p>
          <a:p>
            <a:r>
              <a:rPr lang="en-US" altLang="ja-JP" dirty="0"/>
              <a:t>World Bank </a:t>
            </a:r>
            <a:r>
              <a:rPr lang="en-US" altLang="ja-JP" dirty="0" smtClean="0"/>
              <a:t>Statistics</a:t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ja-JP" altLang="en-US" dirty="0"/>
              <a:t>⇒ </a:t>
            </a:r>
            <a:r>
              <a:rPr lang="en-US" altLang="ja-JP" dirty="0"/>
              <a:t>the total population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</a:t>
            </a:r>
            <a:r>
              <a:rPr lang="en-US" altLang="ja-JP" dirty="0" smtClean="0"/>
              <a:t>by </a:t>
            </a:r>
            <a:r>
              <a:rPr lang="en-US" altLang="ja-JP" dirty="0"/>
              <a:t>country by </a:t>
            </a:r>
            <a:r>
              <a:rPr lang="en-US" altLang="ja-JP" dirty="0" smtClean="0"/>
              <a:t>year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   </a:t>
            </a:r>
          </a:p>
          <a:p>
            <a:r>
              <a:rPr lang="en-US" altLang="ja-JP" dirty="0" smtClean="0"/>
              <a:t>Integrated Statistics</a:t>
            </a:r>
            <a:br>
              <a:rPr lang="en-US" altLang="ja-JP" dirty="0" smtClean="0"/>
            </a:br>
            <a:r>
              <a:rPr lang="en-US" altLang="ja-JP" dirty="0" smtClean="0"/>
              <a:t>      Percentage of Immigrants </a:t>
            </a:r>
            <a:r>
              <a:rPr lang="en-US" altLang="ja-JP" dirty="0"/>
              <a:t>to </a:t>
            </a:r>
            <a:r>
              <a:rPr lang="en-US" altLang="ja-JP" dirty="0" smtClean="0"/>
              <a:t>Italy</a:t>
            </a:r>
            <a:br>
              <a:rPr lang="en-US" altLang="ja-JP" dirty="0" smtClean="0"/>
            </a:br>
            <a:r>
              <a:rPr lang="en-US" altLang="ja-JP" dirty="0" smtClean="0"/>
              <a:t>      by country by year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338111" y="4087258"/>
            <a:ext cx="594911" cy="506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5633257" y="1971757"/>
            <a:ext cx="136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307" y="2403630"/>
            <a:ext cx="125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 flipH="1">
            <a:off x="743595" y="989535"/>
            <a:ext cx="414830" cy="4480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10" idx="1"/>
          </p:cNvCxnSpPr>
          <p:nvPr/>
        </p:nvCxnSpPr>
        <p:spPr>
          <a:xfrm>
            <a:off x="1482013" y="989535"/>
            <a:ext cx="436891" cy="500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2" idx="0"/>
          </p:cNvCxnSpPr>
          <p:nvPr/>
        </p:nvCxnSpPr>
        <p:spPr>
          <a:xfrm flipH="1">
            <a:off x="1768785" y="1871541"/>
            <a:ext cx="150119" cy="366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70967" y="5589327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204614" y="438219"/>
            <a:ext cx="2554798" cy="5513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istat:dataset-DCIS_POPSTRCIT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344" y="1437634"/>
            <a:ext cx="1426502" cy="3647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589378" y="1410719"/>
            <a:ext cx="2250146" cy="5398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istat:dsd-DCIS_POPSTRCIT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42749" y="2238125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3688" y="980728"/>
            <a:ext cx="137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9071" y="1933143"/>
            <a:ext cx="152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264844" y="2723594"/>
            <a:ext cx="2152253" cy="59199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istat:dimension-paesi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27" idx="3"/>
            <a:endCxn id="16" idx="0"/>
          </p:cNvCxnSpPr>
          <p:nvPr/>
        </p:nvCxnSpPr>
        <p:spPr>
          <a:xfrm flipH="1">
            <a:off x="1340971" y="2557519"/>
            <a:ext cx="162767" cy="16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58111" y="4817919"/>
            <a:ext cx="1471027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80034" y="3240472"/>
            <a:ext cx="13445" cy="1589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01123" y="4440717"/>
            <a:ext cx="111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qb:codeList</a:t>
            </a:r>
            <a:endParaRPr kumimoji="1" lang="ja-JP" altLang="en-US" sz="1400" dirty="0"/>
          </a:p>
        </p:txBody>
      </p:sp>
      <p:sp>
        <p:nvSpPr>
          <p:cNvPr id="21" name="円/楕円 20"/>
          <p:cNvSpPr/>
          <p:nvPr/>
        </p:nvSpPr>
        <p:spPr>
          <a:xfrm>
            <a:off x="237359" y="5994185"/>
            <a:ext cx="1842132" cy="5488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istat:code-paesi-al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79200" y="5317547"/>
            <a:ext cx="27933" cy="780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79200" y="5448286"/>
            <a:ext cx="145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2980347" y="5946826"/>
            <a:ext cx="2981240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http://sws.geonames.org/783754/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1" idx="6"/>
            <a:endCxn id="24" idx="2"/>
          </p:cNvCxnSpPr>
          <p:nvPr/>
        </p:nvCxnSpPr>
        <p:spPr>
          <a:xfrm flipV="1">
            <a:off x="2079491" y="6260500"/>
            <a:ext cx="900856" cy="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841488" y="6389170"/>
            <a:ext cx="165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skos:exactMatch</a:t>
            </a:r>
            <a:endParaRPr kumimoji="1" lang="ja-JP" altLang="en-US" sz="1400" dirty="0"/>
          </a:p>
        </p:txBody>
      </p:sp>
      <p:sp>
        <p:nvSpPr>
          <p:cNvPr id="28" name="円/楕円 27"/>
          <p:cNvSpPr/>
          <p:nvPr/>
        </p:nvSpPr>
        <p:spPr>
          <a:xfrm>
            <a:off x="5464497" y="435439"/>
            <a:ext cx="3098082" cy="70032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dataset:world-development-indicators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7672360" y="1444928"/>
            <a:ext cx="1409137" cy="4208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8" idx="5"/>
            <a:endCxn id="29" idx="0"/>
          </p:cNvCxnSpPr>
          <p:nvPr/>
        </p:nvCxnSpPr>
        <p:spPr>
          <a:xfrm>
            <a:off x="8108875" y="1033203"/>
            <a:ext cx="268054" cy="411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8403" y="1437634"/>
            <a:ext cx="2499781" cy="5341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d-indicators:structure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4"/>
            <a:endCxn id="31" idx="0"/>
          </p:cNvCxnSpPr>
          <p:nvPr/>
        </p:nvCxnSpPr>
        <p:spPr>
          <a:xfrm flipH="1">
            <a:off x="6318294" y="1135763"/>
            <a:ext cx="695244" cy="3018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6460981" y="2231040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endCxn id="33" idx="0"/>
          </p:cNvCxnSpPr>
          <p:nvPr/>
        </p:nvCxnSpPr>
        <p:spPr>
          <a:xfrm>
            <a:off x="6772570" y="1958666"/>
            <a:ext cx="214447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382445" y="1059695"/>
            <a:ext cx="121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37" name="円/楕円 36"/>
          <p:cNvSpPr/>
          <p:nvPr/>
        </p:nvSpPr>
        <p:spPr>
          <a:xfrm>
            <a:off x="2869703" y="2580337"/>
            <a:ext cx="2819425" cy="847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sdmx-dimension:refArea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sdmx-dimension:visArea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33" idx="2"/>
          </p:cNvCxnSpPr>
          <p:nvPr/>
        </p:nvCxnSpPr>
        <p:spPr>
          <a:xfrm flipH="1">
            <a:off x="5423948" y="2395437"/>
            <a:ext cx="1037033" cy="3281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315267" y="4659796"/>
            <a:ext cx="1615977" cy="577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country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851019" y="5931829"/>
            <a:ext cx="1847181" cy="6629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country/AL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9" idx="5"/>
            <a:endCxn id="40" idx="7"/>
          </p:cNvCxnSpPr>
          <p:nvPr/>
        </p:nvCxnSpPr>
        <p:spPr>
          <a:xfrm flipH="1">
            <a:off x="8427687" y="5153059"/>
            <a:ext cx="266903" cy="8758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256225" y="5282294"/>
            <a:ext cx="141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999" y="6305684"/>
            <a:ext cx="134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owl:sameAs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05141" y="2290587"/>
            <a:ext cx="11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0" idx="2"/>
            <a:endCxn id="24" idx="6"/>
          </p:cNvCxnSpPr>
          <p:nvPr/>
        </p:nvCxnSpPr>
        <p:spPr>
          <a:xfrm flipH="1" flipV="1">
            <a:off x="5961587" y="6260500"/>
            <a:ext cx="889432" cy="2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49104" y="969718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42902" y="98345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51" idx="5"/>
            <a:endCxn id="39" idx="7"/>
          </p:cNvCxnSpPr>
          <p:nvPr/>
        </p:nvCxnSpPr>
        <p:spPr>
          <a:xfrm>
            <a:off x="8549511" y="3205679"/>
            <a:ext cx="145079" cy="153874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72360" y="4013014"/>
            <a:ext cx="10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07414" y="3075008"/>
            <a:ext cx="186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360666" y="2700376"/>
            <a:ext cx="1392819" cy="5919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 smtClean="0">
                <a:solidFill>
                  <a:srgbClr val="FF0000"/>
                </a:solidFill>
              </a:rPr>
              <a:t>country-</a:t>
            </a:r>
            <a:br>
              <a:rPr kumimoji="1" lang="en-US" altLang="ja-JP" sz="1400" i="1" dirty="0" smtClean="0">
                <a:solidFill>
                  <a:srgbClr val="FF0000"/>
                </a:solidFill>
              </a:rPr>
            </a:br>
            <a:r>
              <a:rPr kumimoji="1" lang="en-US" altLang="ja-JP" sz="1400" i="1" dirty="0" smtClean="0">
                <a:solidFill>
                  <a:srgbClr val="FF0000"/>
                </a:solidFill>
              </a:rPr>
              <a:t>dimension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52" name="直線矢印コネクタ 51"/>
          <p:cNvCxnSpPr>
            <a:stCxn id="51" idx="2"/>
            <a:endCxn id="37" idx="6"/>
          </p:cNvCxnSpPr>
          <p:nvPr/>
        </p:nvCxnSpPr>
        <p:spPr>
          <a:xfrm flipH="1">
            <a:off x="5689128" y="2996376"/>
            <a:ext cx="1671538" cy="76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51" idx="1"/>
          </p:cNvCxnSpPr>
          <p:nvPr/>
        </p:nvCxnSpPr>
        <p:spPr>
          <a:xfrm>
            <a:off x="7360666" y="2572610"/>
            <a:ext cx="203974" cy="2144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511964" y="2387587"/>
            <a:ext cx="12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qb:dimension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86432" y="3958328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istat:code-range-paesi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>
            <a:stCxn id="16" idx="4"/>
            <a:endCxn id="55" idx="1"/>
          </p:cNvCxnSpPr>
          <p:nvPr/>
        </p:nvCxnSpPr>
        <p:spPr>
          <a:xfrm>
            <a:off x="1340971" y="3315593"/>
            <a:ext cx="94255" cy="723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7"/>
            <a:endCxn id="55" idx="4"/>
          </p:cNvCxnSpPr>
          <p:nvPr/>
        </p:nvCxnSpPr>
        <p:spPr>
          <a:xfrm flipV="1">
            <a:off x="1809717" y="4506621"/>
            <a:ext cx="226151" cy="1567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29547" y="514050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0170" y="3593119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rdfs:range</a:t>
            </a:r>
            <a:endParaRPr kumimoji="1" lang="ja-JP" altLang="en-US" sz="1400" dirty="0"/>
          </a:p>
        </p:txBody>
      </p:sp>
      <p:sp>
        <p:nvSpPr>
          <p:cNvPr id="60" name="円/楕円 59"/>
          <p:cNvSpPr/>
          <p:nvPr/>
        </p:nvSpPr>
        <p:spPr>
          <a:xfrm>
            <a:off x="3518247" y="3963477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FF0000"/>
                </a:solidFill>
              </a:rPr>
              <a:t>sdmx-code:Area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>
            <a:stCxn id="55" idx="6"/>
            <a:endCxn id="60" idx="2"/>
          </p:cNvCxnSpPr>
          <p:nvPr/>
        </p:nvCxnSpPr>
        <p:spPr>
          <a:xfrm>
            <a:off x="2885303" y="4232475"/>
            <a:ext cx="632944" cy="514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86524" y="4434292"/>
            <a:ext cx="14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5837597" y="3948999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 smtClean="0">
                <a:solidFill>
                  <a:srgbClr val="FF0000"/>
                </a:solidFill>
              </a:rPr>
              <a:t>country-code-</a:t>
            </a:r>
            <a:br>
              <a:rPr lang="en-US" altLang="ja-JP" sz="1400" i="1" dirty="0" smtClean="0">
                <a:solidFill>
                  <a:srgbClr val="FF0000"/>
                </a:solidFill>
              </a:rPr>
            </a:br>
            <a:r>
              <a:rPr lang="en-US" altLang="ja-JP" sz="1400" i="1" dirty="0" smtClean="0">
                <a:solidFill>
                  <a:srgbClr val="FF0000"/>
                </a:solidFill>
              </a:rPr>
              <a:t>class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>
            <a:stCxn id="51" idx="3"/>
            <a:endCxn id="63" idx="7"/>
          </p:cNvCxnSpPr>
          <p:nvPr/>
        </p:nvCxnSpPr>
        <p:spPr>
          <a:xfrm flipH="1">
            <a:off x="7287674" y="3205679"/>
            <a:ext cx="276966" cy="82361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28341" y="3423031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/>
          <p:cNvCxnSpPr>
            <a:stCxn id="63" idx="2"/>
            <a:endCxn id="60" idx="6"/>
          </p:cNvCxnSpPr>
          <p:nvPr/>
        </p:nvCxnSpPr>
        <p:spPr>
          <a:xfrm flipH="1">
            <a:off x="5217118" y="4223146"/>
            <a:ext cx="620479" cy="1447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0" idx="1"/>
            <a:endCxn id="63" idx="4"/>
          </p:cNvCxnSpPr>
          <p:nvPr/>
        </p:nvCxnSpPr>
        <p:spPr>
          <a:xfrm flipH="1" flipV="1">
            <a:off x="6687033" y="4497292"/>
            <a:ext cx="434499" cy="153161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80095" y="5119045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rdf:type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29238" y="4436649"/>
            <a:ext cx="140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67457" y="111726"/>
            <a:ext cx="244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2060"/>
                </a:solidFill>
              </a:rPr>
              <a:t>Italian Immigration Statistics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04419" y="116630"/>
            <a:ext cx="18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</a:rPr>
              <a:t>World Bank Statistics</a:t>
            </a:r>
            <a:endParaRPr kumimoji="1" lang="ja-JP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2" name="直線矢印コネクタ 71"/>
          <p:cNvCxnSpPr>
            <a:stCxn id="16" idx="6"/>
            <a:endCxn id="37" idx="2"/>
          </p:cNvCxnSpPr>
          <p:nvPr/>
        </p:nvCxnSpPr>
        <p:spPr>
          <a:xfrm flipV="1">
            <a:off x="2417097" y="3004038"/>
            <a:ext cx="452606" cy="1555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57097" y="3239353"/>
            <a:ext cx="1597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28150" y="20870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DimensionProperty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746358" y="35931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75949" y="56248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12549" y="2880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05310" y="10478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DataStructureDefinition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159960" y="4946274"/>
            <a:ext cx="2627603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http://sws.geonames.org/ontology#Feature/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24" idx="0"/>
            <a:endCxn id="79" idx="4"/>
          </p:cNvCxnSpPr>
          <p:nvPr/>
        </p:nvCxnSpPr>
        <p:spPr>
          <a:xfrm flipV="1">
            <a:off x="4470967" y="5573622"/>
            <a:ext cx="2795" cy="373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5633257" y="1971757"/>
            <a:ext cx="136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307" y="2403630"/>
            <a:ext cx="125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 flipH="1">
            <a:off x="743595" y="989535"/>
            <a:ext cx="414830" cy="4480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10" idx="1"/>
          </p:cNvCxnSpPr>
          <p:nvPr/>
        </p:nvCxnSpPr>
        <p:spPr>
          <a:xfrm>
            <a:off x="1482013" y="989535"/>
            <a:ext cx="436891" cy="500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2" idx="0"/>
          </p:cNvCxnSpPr>
          <p:nvPr/>
        </p:nvCxnSpPr>
        <p:spPr>
          <a:xfrm flipH="1">
            <a:off x="1768785" y="1871541"/>
            <a:ext cx="150119" cy="366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70967" y="5589327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204614" y="438219"/>
            <a:ext cx="2554798" cy="5513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istat:dataset-DCIS_POPSTRCIT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344" y="1437634"/>
            <a:ext cx="1426502" cy="3647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589378" y="1410719"/>
            <a:ext cx="2250146" cy="5398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istat:dsd-DCIS_POPSTRCIT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42749" y="2238125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3688" y="980728"/>
            <a:ext cx="137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9071" y="1933143"/>
            <a:ext cx="152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264844" y="2723594"/>
            <a:ext cx="2152253" cy="59199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istat:dimension-paesi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27" idx="3"/>
            <a:endCxn id="16" idx="0"/>
          </p:cNvCxnSpPr>
          <p:nvPr/>
        </p:nvCxnSpPr>
        <p:spPr>
          <a:xfrm flipH="1">
            <a:off x="1340971" y="2557519"/>
            <a:ext cx="162767" cy="16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58111" y="4817919"/>
            <a:ext cx="1471027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80034" y="3240472"/>
            <a:ext cx="13445" cy="1589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01123" y="4440717"/>
            <a:ext cx="111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qb:codeList</a:t>
            </a:r>
            <a:endParaRPr kumimoji="1" lang="ja-JP" altLang="en-US" sz="1400" dirty="0"/>
          </a:p>
        </p:txBody>
      </p:sp>
      <p:sp>
        <p:nvSpPr>
          <p:cNvPr id="21" name="円/楕円 20"/>
          <p:cNvSpPr/>
          <p:nvPr/>
        </p:nvSpPr>
        <p:spPr>
          <a:xfrm>
            <a:off x="237359" y="5994185"/>
            <a:ext cx="1842132" cy="5488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istat:code-paesi-al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79200" y="5317547"/>
            <a:ext cx="27933" cy="780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79200" y="5448286"/>
            <a:ext cx="145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2980347" y="5946826"/>
            <a:ext cx="2981240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http://sws.geonames.org/783754/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1" idx="6"/>
            <a:endCxn id="24" idx="2"/>
          </p:cNvCxnSpPr>
          <p:nvPr/>
        </p:nvCxnSpPr>
        <p:spPr>
          <a:xfrm flipV="1">
            <a:off x="2079491" y="6260500"/>
            <a:ext cx="900856" cy="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841488" y="6389170"/>
            <a:ext cx="165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skos:exactMatch</a:t>
            </a:r>
            <a:endParaRPr kumimoji="1" lang="ja-JP" altLang="en-US" sz="1400" dirty="0"/>
          </a:p>
        </p:txBody>
      </p:sp>
      <p:sp>
        <p:nvSpPr>
          <p:cNvPr id="28" name="円/楕円 27"/>
          <p:cNvSpPr/>
          <p:nvPr/>
        </p:nvSpPr>
        <p:spPr>
          <a:xfrm>
            <a:off x="5464497" y="435439"/>
            <a:ext cx="3098082" cy="70032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dataset:world-development-indicators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7672360" y="1444928"/>
            <a:ext cx="1409137" cy="4208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8" idx="5"/>
            <a:endCxn id="29" idx="0"/>
          </p:cNvCxnSpPr>
          <p:nvPr/>
        </p:nvCxnSpPr>
        <p:spPr>
          <a:xfrm>
            <a:off x="8108875" y="1033203"/>
            <a:ext cx="268054" cy="411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8403" y="1437634"/>
            <a:ext cx="2499781" cy="5341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d-indicators:structure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4"/>
            <a:endCxn id="31" idx="0"/>
          </p:cNvCxnSpPr>
          <p:nvPr/>
        </p:nvCxnSpPr>
        <p:spPr>
          <a:xfrm flipH="1">
            <a:off x="6318294" y="1135763"/>
            <a:ext cx="695244" cy="3018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6460981" y="2231040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endCxn id="33" idx="0"/>
          </p:cNvCxnSpPr>
          <p:nvPr/>
        </p:nvCxnSpPr>
        <p:spPr>
          <a:xfrm>
            <a:off x="6772570" y="1958666"/>
            <a:ext cx="214447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382445" y="1059695"/>
            <a:ext cx="121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37" name="円/楕円 36"/>
          <p:cNvSpPr/>
          <p:nvPr/>
        </p:nvSpPr>
        <p:spPr>
          <a:xfrm>
            <a:off x="2869703" y="2580337"/>
            <a:ext cx="2819425" cy="847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sdmx-dimension:refArea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sdmx-dimension:visArea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33" idx="2"/>
          </p:cNvCxnSpPr>
          <p:nvPr/>
        </p:nvCxnSpPr>
        <p:spPr>
          <a:xfrm flipH="1">
            <a:off x="5423948" y="2395437"/>
            <a:ext cx="1037033" cy="3281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315267" y="4659796"/>
            <a:ext cx="1615977" cy="577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country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851019" y="5931829"/>
            <a:ext cx="1847181" cy="6629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country/AL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9" idx="5"/>
            <a:endCxn id="40" idx="7"/>
          </p:cNvCxnSpPr>
          <p:nvPr/>
        </p:nvCxnSpPr>
        <p:spPr>
          <a:xfrm flipH="1">
            <a:off x="8427687" y="5153059"/>
            <a:ext cx="266903" cy="8758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256225" y="5282294"/>
            <a:ext cx="141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999" y="6305684"/>
            <a:ext cx="134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owl:sameAs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05141" y="2290587"/>
            <a:ext cx="11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0" idx="2"/>
            <a:endCxn id="24" idx="6"/>
          </p:cNvCxnSpPr>
          <p:nvPr/>
        </p:nvCxnSpPr>
        <p:spPr>
          <a:xfrm flipH="1" flipV="1">
            <a:off x="5961587" y="6260500"/>
            <a:ext cx="889432" cy="2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49104" y="969718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42902" y="98345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51" idx="5"/>
            <a:endCxn id="39" idx="7"/>
          </p:cNvCxnSpPr>
          <p:nvPr/>
        </p:nvCxnSpPr>
        <p:spPr>
          <a:xfrm>
            <a:off x="8549511" y="3205679"/>
            <a:ext cx="145079" cy="153874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72360" y="4013014"/>
            <a:ext cx="10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07414" y="3075008"/>
            <a:ext cx="186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360666" y="2700376"/>
            <a:ext cx="1392819" cy="5919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 smtClean="0">
                <a:solidFill>
                  <a:srgbClr val="FF0000"/>
                </a:solidFill>
              </a:rPr>
              <a:t>country-</a:t>
            </a:r>
            <a:br>
              <a:rPr kumimoji="1" lang="en-US" altLang="ja-JP" sz="1400" i="1" dirty="0" smtClean="0">
                <a:solidFill>
                  <a:srgbClr val="FF0000"/>
                </a:solidFill>
              </a:rPr>
            </a:br>
            <a:r>
              <a:rPr kumimoji="1" lang="en-US" altLang="ja-JP" sz="1400" i="1" dirty="0" smtClean="0">
                <a:solidFill>
                  <a:srgbClr val="FF0000"/>
                </a:solidFill>
              </a:rPr>
              <a:t>dimension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52" name="直線矢印コネクタ 51"/>
          <p:cNvCxnSpPr>
            <a:stCxn id="51" idx="2"/>
            <a:endCxn id="37" idx="6"/>
          </p:cNvCxnSpPr>
          <p:nvPr/>
        </p:nvCxnSpPr>
        <p:spPr>
          <a:xfrm flipH="1">
            <a:off x="5689128" y="2996376"/>
            <a:ext cx="1671538" cy="76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51" idx="1"/>
          </p:cNvCxnSpPr>
          <p:nvPr/>
        </p:nvCxnSpPr>
        <p:spPr>
          <a:xfrm>
            <a:off x="7360666" y="2572610"/>
            <a:ext cx="203974" cy="2144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511964" y="2387587"/>
            <a:ext cx="12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qb:dimension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86432" y="3958328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istat:code-range-paesi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>
            <a:stCxn id="16" idx="4"/>
            <a:endCxn id="55" idx="1"/>
          </p:cNvCxnSpPr>
          <p:nvPr/>
        </p:nvCxnSpPr>
        <p:spPr>
          <a:xfrm>
            <a:off x="1340971" y="3315593"/>
            <a:ext cx="94255" cy="723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7"/>
            <a:endCxn id="55" idx="4"/>
          </p:cNvCxnSpPr>
          <p:nvPr/>
        </p:nvCxnSpPr>
        <p:spPr>
          <a:xfrm flipV="1">
            <a:off x="1809717" y="4506621"/>
            <a:ext cx="226151" cy="1567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29547" y="514050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0170" y="3593119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rdfs:range</a:t>
            </a:r>
            <a:endParaRPr kumimoji="1" lang="ja-JP" altLang="en-US" sz="1400" dirty="0"/>
          </a:p>
        </p:txBody>
      </p:sp>
      <p:sp>
        <p:nvSpPr>
          <p:cNvPr id="60" name="円/楕円 59"/>
          <p:cNvSpPr/>
          <p:nvPr/>
        </p:nvSpPr>
        <p:spPr>
          <a:xfrm>
            <a:off x="3518247" y="3963477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FF0000"/>
                </a:solidFill>
              </a:rPr>
              <a:t>sdmx-code:Area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>
            <a:stCxn id="55" idx="6"/>
            <a:endCxn id="60" idx="2"/>
          </p:cNvCxnSpPr>
          <p:nvPr/>
        </p:nvCxnSpPr>
        <p:spPr>
          <a:xfrm>
            <a:off x="2885303" y="4232475"/>
            <a:ext cx="632944" cy="514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86524" y="4434292"/>
            <a:ext cx="14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5837597" y="3948999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 smtClean="0">
                <a:solidFill>
                  <a:srgbClr val="FF0000"/>
                </a:solidFill>
              </a:rPr>
              <a:t>country-code-</a:t>
            </a:r>
            <a:br>
              <a:rPr lang="en-US" altLang="ja-JP" sz="1400" i="1" dirty="0" smtClean="0">
                <a:solidFill>
                  <a:srgbClr val="FF0000"/>
                </a:solidFill>
              </a:rPr>
            </a:br>
            <a:r>
              <a:rPr lang="en-US" altLang="ja-JP" sz="1400" i="1" dirty="0" smtClean="0">
                <a:solidFill>
                  <a:srgbClr val="FF0000"/>
                </a:solidFill>
              </a:rPr>
              <a:t>class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>
            <a:stCxn id="51" idx="3"/>
            <a:endCxn id="63" idx="7"/>
          </p:cNvCxnSpPr>
          <p:nvPr/>
        </p:nvCxnSpPr>
        <p:spPr>
          <a:xfrm flipH="1">
            <a:off x="7287674" y="3205679"/>
            <a:ext cx="276966" cy="82361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28341" y="3423031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/>
          <p:cNvCxnSpPr>
            <a:stCxn id="63" idx="2"/>
            <a:endCxn id="60" idx="6"/>
          </p:cNvCxnSpPr>
          <p:nvPr/>
        </p:nvCxnSpPr>
        <p:spPr>
          <a:xfrm flipH="1">
            <a:off x="5217118" y="4223146"/>
            <a:ext cx="620479" cy="1447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0" idx="1"/>
            <a:endCxn id="63" idx="4"/>
          </p:cNvCxnSpPr>
          <p:nvPr/>
        </p:nvCxnSpPr>
        <p:spPr>
          <a:xfrm flipH="1" flipV="1">
            <a:off x="6687033" y="4497292"/>
            <a:ext cx="434499" cy="153161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80095" y="5119045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rdf:type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29238" y="4436649"/>
            <a:ext cx="140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67457" y="111726"/>
            <a:ext cx="244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2060"/>
                </a:solidFill>
              </a:rPr>
              <a:t>Italian Immigration Statistics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04419" y="116630"/>
            <a:ext cx="18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</a:rPr>
              <a:t>World Bank Statistics</a:t>
            </a:r>
            <a:endParaRPr kumimoji="1" lang="ja-JP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2" name="直線矢印コネクタ 71"/>
          <p:cNvCxnSpPr>
            <a:stCxn id="16" idx="6"/>
            <a:endCxn id="37" idx="2"/>
          </p:cNvCxnSpPr>
          <p:nvPr/>
        </p:nvCxnSpPr>
        <p:spPr>
          <a:xfrm flipV="1">
            <a:off x="2417097" y="3004038"/>
            <a:ext cx="452606" cy="1555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57097" y="3239353"/>
            <a:ext cx="1597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28150" y="20870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DimensionProperty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746358" y="35931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75949" y="56248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12549" y="2880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05310" y="10478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DataStructureDefinition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159960" y="4946274"/>
            <a:ext cx="2627603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http://sws.geonames.org/ontology#Feature/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24" idx="0"/>
            <a:endCxn id="79" idx="4"/>
          </p:cNvCxnSpPr>
          <p:nvPr/>
        </p:nvCxnSpPr>
        <p:spPr>
          <a:xfrm flipV="1">
            <a:off x="4470967" y="5573622"/>
            <a:ext cx="2795" cy="373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吹き出し 80"/>
          <p:cNvSpPr/>
          <p:nvPr/>
        </p:nvSpPr>
        <p:spPr>
          <a:xfrm>
            <a:off x="3335882" y="564634"/>
            <a:ext cx="3543911" cy="1746000"/>
          </a:xfrm>
          <a:prstGeom prst="wedgeRoundRectCallout">
            <a:avLst>
              <a:gd name="adj1" fmla="val 2708"/>
              <a:gd name="adj2" fmla="val 84867"/>
              <a:gd name="adj3" fmla="val 16667"/>
            </a:avLst>
          </a:prstGeom>
          <a:solidFill>
            <a:srgbClr val="FFC000"/>
          </a:solidFill>
          <a:ln w="28575">
            <a:noFill/>
          </a:ln>
          <a:effectLst>
            <a:innerShdw blurRad="63500" dist="1143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2438" indent="-452438" algn="ctr">
              <a:buAutoNum type="arabicParenBoth"/>
            </a:pPr>
            <a:r>
              <a:rPr kumimoji="1"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role does the dimension play?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176213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of residence</a:t>
            </a:r>
          </a:p>
          <a:p>
            <a:pPr marL="452438" indent="176213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5633257" y="1971757"/>
            <a:ext cx="136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307" y="2403630"/>
            <a:ext cx="125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 flipH="1">
            <a:off x="743595" y="989535"/>
            <a:ext cx="414830" cy="4480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10" idx="1"/>
          </p:cNvCxnSpPr>
          <p:nvPr/>
        </p:nvCxnSpPr>
        <p:spPr>
          <a:xfrm>
            <a:off x="1482013" y="989535"/>
            <a:ext cx="436891" cy="500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2" idx="0"/>
          </p:cNvCxnSpPr>
          <p:nvPr/>
        </p:nvCxnSpPr>
        <p:spPr>
          <a:xfrm flipH="1">
            <a:off x="1768785" y="1871541"/>
            <a:ext cx="150119" cy="366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70967" y="5589327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204614" y="438219"/>
            <a:ext cx="2554798" cy="5513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istat:dataset-DCIS_POPSTRCIT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344" y="1437634"/>
            <a:ext cx="1426502" cy="3647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589378" y="1410719"/>
            <a:ext cx="2250146" cy="5398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istat:dsd-DCIS_POPSTRCIT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42749" y="2238125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3688" y="980728"/>
            <a:ext cx="137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9071" y="1933143"/>
            <a:ext cx="152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264844" y="2723594"/>
            <a:ext cx="2152253" cy="59199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istat:dimension-paesi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27" idx="3"/>
            <a:endCxn id="16" idx="0"/>
          </p:cNvCxnSpPr>
          <p:nvPr/>
        </p:nvCxnSpPr>
        <p:spPr>
          <a:xfrm flipH="1">
            <a:off x="1340971" y="2557519"/>
            <a:ext cx="162767" cy="16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58111" y="4817919"/>
            <a:ext cx="1471027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80034" y="3240472"/>
            <a:ext cx="13445" cy="1589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01123" y="4440717"/>
            <a:ext cx="111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qb:codeList</a:t>
            </a:r>
            <a:endParaRPr kumimoji="1" lang="ja-JP" altLang="en-US" sz="1400" dirty="0"/>
          </a:p>
        </p:txBody>
      </p:sp>
      <p:sp>
        <p:nvSpPr>
          <p:cNvPr id="21" name="円/楕円 20"/>
          <p:cNvSpPr/>
          <p:nvPr/>
        </p:nvSpPr>
        <p:spPr>
          <a:xfrm>
            <a:off x="237359" y="5994185"/>
            <a:ext cx="1842132" cy="5488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istat:code-paesi-al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79200" y="5317547"/>
            <a:ext cx="27933" cy="780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79200" y="5448286"/>
            <a:ext cx="145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2980347" y="5946826"/>
            <a:ext cx="2981240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http://sws.geonames.org/783754/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1" idx="6"/>
            <a:endCxn id="24" idx="2"/>
          </p:cNvCxnSpPr>
          <p:nvPr/>
        </p:nvCxnSpPr>
        <p:spPr>
          <a:xfrm flipV="1">
            <a:off x="2079491" y="6260500"/>
            <a:ext cx="900856" cy="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841488" y="6389170"/>
            <a:ext cx="165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skos:exactMatch</a:t>
            </a:r>
            <a:endParaRPr kumimoji="1" lang="ja-JP" altLang="en-US" sz="1400" dirty="0"/>
          </a:p>
        </p:txBody>
      </p:sp>
      <p:sp>
        <p:nvSpPr>
          <p:cNvPr id="28" name="円/楕円 27"/>
          <p:cNvSpPr/>
          <p:nvPr/>
        </p:nvSpPr>
        <p:spPr>
          <a:xfrm>
            <a:off x="5464497" y="435439"/>
            <a:ext cx="3098082" cy="70032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dataset:world-development-indicators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7672360" y="1444928"/>
            <a:ext cx="1409137" cy="4208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8" idx="5"/>
            <a:endCxn id="29" idx="0"/>
          </p:cNvCxnSpPr>
          <p:nvPr/>
        </p:nvCxnSpPr>
        <p:spPr>
          <a:xfrm>
            <a:off x="8108875" y="1033203"/>
            <a:ext cx="268054" cy="411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8403" y="1437634"/>
            <a:ext cx="2499781" cy="5341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d-indicators:structure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4"/>
            <a:endCxn id="31" idx="0"/>
          </p:cNvCxnSpPr>
          <p:nvPr/>
        </p:nvCxnSpPr>
        <p:spPr>
          <a:xfrm flipH="1">
            <a:off x="6318294" y="1135763"/>
            <a:ext cx="695244" cy="3018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6460981" y="2231040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endCxn id="33" idx="0"/>
          </p:cNvCxnSpPr>
          <p:nvPr/>
        </p:nvCxnSpPr>
        <p:spPr>
          <a:xfrm>
            <a:off x="6772570" y="1958666"/>
            <a:ext cx="214447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382445" y="1059695"/>
            <a:ext cx="121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37" name="円/楕円 36"/>
          <p:cNvSpPr/>
          <p:nvPr/>
        </p:nvSpPr>
        <p:spPr>
          <a:xfrm>
            <a:off x="2869703" y="2580337"/>
            <a:ext cx="2819425" cy="847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sdmx-dimension:refArea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sdmx-dimension:visArea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33" idx="2"/>
          </p:cNvCxnSpPr>
          <p:nvPr/>
        </p:nvCxnSpPr>
        <p:spPr>
          <a:xfrm flipH="1">
            <a:off x="5423948" y="2395437"/>
            <a:ext cx="1037033" cy="3281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315267" y="4659796"/>
            <a:ext cx="1615977" cy="577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country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851019" y="5931829"/>
            <a:ext cx="1847181" cy="6629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country/AL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9" idx="5"/>
            <a:endCxn id="40" idx="7"/>
          </p:cNvCxnSpPr>
          <p:nvPr/>
        </p:nvCxnSpPr>
        <p:spPr>
          <a:xfrm flipH="1">
            <a:off x="8427687" y="5153059"/>
            <a:ext cx="266903" cy="8758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256225" y="5282294"/>
            <a:ext cx="141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999" y="6305684"/>
            <a:ext cx="134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owl:sameAs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05141" y="2290587"/>
            <a:ext cx="11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0" idx="2"/>
            <a:endCxn id="24" idx="6"/>
          </p:cNvCxnSpPr>
          <p:nvPr/>
        </p:nvCxnSpPr>
        <p:spPr>
          <a:xfrm flipH="1" flipV="1">
            <a:off x="5961587" y="6260500"/>
            <a:ext cx="889432" cy="2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49104" y="969718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42902" y="98345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51" idx="5"/>
            <a:endCxn id="39" idx="7"/>
          </p:cNvCxnSpPr>
          <p:nvPr/>
        </p:nvCxnSpPr>
        <p:spPr>
          <a:xfrm>
            <a:off x="8549511" y="3205679"/>
            <a:ext cx="145079" cy="153874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72360" y="4013014"/>
            <a:ext cx="10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07414" y="3075008"/>
            <a:ext cx="186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360666" y="2700376"/>
            <a:ext cx="1392819" cy="5919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 smtClean="0">
                <a:solidFill>
                  <a:srgbClr val="FF0000"/>
                </a:solidFill>
              </a:rPr>
              <a:t>country-</a:t>
            </a:r>
            <a:br>
              <a:rPr kumimoji="1" lang="en-US" altLang="ja-JP" sz="1400" i="1" dirty="0" smtClean="0">
                <a:solidFill>
                  <a:srgbClr val="FF0000"/>
                </a:solidFill>
              </a:rPr>
            </a:br>
            <a:r>
              <a:rPr kumimoji="1" lang="en-US" altLang="ja-JP" sz="1400" i="1" dirty="0" smtClean="0">
                <a:solidFill>
                  <a:srgbClr val="FF0000"/>
                </a:solidFill>
              </a:rPr>
              <a:t>dimension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52" name="直線矢印コネクタ 51"/>
          <p:cNvCxnSpPr>
            <a:stCxn id="51" idx="2"/>
            <a:endCxn id="37" idx="6"/>
          </p:cNvCxnSpPr>
          <p:nvPr/>
        </p:nvCxnSpPr>
        <p:spPr>
          <a:xfrm flipH="1">
            <a:off x="5689128" y="2996376"/>
            <a:ext cx="1671538" cy="76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51" idx="1"/>
          </p:cNvCxnSpPr>
          <p:nvPr/>
        </p:nvCxnSpPr>
        <p:spPr>
          <a:xfrm>
            <a:off x="7360666" y="2572610"/>
            <a:ext cx="203974" cy="2144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511964" y="2387587"/>
            <a:ext cx="12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qb:dimension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86432" y="3958328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istat:code-range-paesi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>
            <a:stCxn id="16" idx="4"/>
            <a:endCxn id="55" idx="1"/>
          </p:cNvCxnSpPr>
          <p:nvPr/>
        </p:nvCxnSpPr>
        <p:spPr>
          <a:xfrm>
            <a:off x="1340971" y="3315593"/>
            <a:ext cx="94255" cy="723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7"/>
            <a:endCxn id="55" idx="4"/>
          </p:cNvCxnSpPr>
          <p:nvPr/>
        </p:nvCxnSpPr>
        <p:spPr>
          <a:xfrm flipV="1">
            <a:off x="1809717" y="4506621"/>
            <a:ext cx="226151" cy="1567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29547" y="514050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0170" y="3593119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rdfs:range</a:t>
            </a:r>
            <a:endParaRPr kumimoji="1" lang="ja-JP" altLang="en-US" sz="1400" dirty="0"/>
          </a:p>
        </p:txBody>
      </p:sp>
      <p:sp>
        <p:nvSpPr>
          <p:cNvPr id="60" name="円/楕円 59"/>
          <p:cNvSpPr/>
          <p:nvPr/>
        </p:nvSpPr>
        <p:spPr>
          <a:xfrm>
            <a:off x="3518247" y="3963477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FF0000"/>
                </a:solidFill>
              </a:rPr>
              <a:t>sdmx-code:Area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>
            <a:stCxn id="55" idx="6"/>
            <a:endCxn id="60" idx="2"/>
          </p:cNvCxnSpPr>
          <p:nvPr/>
        </p:nvCxnSpPr>
        <p:spPr>
          <a:xfrm>
            <a:off x="2885303" y="4232475"/>
            <a:ext cx="632944" cy="514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86524" y="4434292"/>
            <a:ext cx="14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5837597" y="3948999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 smtClean="0">
                <a:solidFill>
                  <a:srgbClr val="FF0000"/>
                </a:solidFill>
              </a:rPr>
              <a:t>country-code-</a:t>
            </a:r>
            <a:br>
              <a:rPr lang="en-US" altLang="ja-JP" sz="1400" i="1" dirty="0" smtClean="0">
                <a:solidFill>
                  <a:srgbClr val="FF0000"/>
                </a:solidFill>
              </a:rPr>
            </a:br>
            <a:r>
              <a:rPr lang="en-US" altLang="ja-JP" sz="1400" i="1" dirty="0" smtClean="0">
                <a:solidFill>
                  <a:srgbClr val="FF0000"/>
                </a:solidFill>
              </a:rPr>
              <a:t>class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>
            <a:stCxn id="51" idx="3"/>
            <a:endCxn id="63" idx="7"/>
          </p:cNvCxnSpPr>
          <p:nvPr/>
        </p:nvCxnSpPr>
        <p:spPr>
          <a:xfrm flipH="1">
            <a:off x="7287674" y="3205679"/>
            <a:ext cx="276966" cy="82361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28341" y="3423031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/>
          <p:cNvCxnSpPr>
            <a:stCxn id="63" idx="2"/>
            <a:endCxn id="60" idx="6"/>
          </p:cNvCxnSpPr>
          <p:nvPr/>
        </p:nvCxnSpPr>
        <p:spPr>
          <a:xfrm flipH="1">
            <a:off x="5217118" y="4223146"/>
            <a:ext cx="620479" cy="1447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0" idx="1"/>
            <a:endCxn id="63" idx="4"/>
          </p:cNvCxnSpPr>
          <p:nvPr/>
        </p:nvCxnSpPr>
        <p:spPr>
          <a:xfrm flipH="1" flipV="1">
            <a:off x="6687033" y="4497292"/>
            <a:ext cx="434499" cy="153161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80095" y="5119045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rdf:type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29238" y="4436649"/>
            <a:ext cx="140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67457" y="111726"/>
            <a:ext cx="244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2060"/>
                </a:solidFill>
              </a:rPr>
              <a:t>Italian Immigration Statistics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04419" y="116630"/>
            <a:ext cx="18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</a:rPr>
              <a:t>World Bank Statistics</a:t>
            </a:r>
            <a:endParaRPr kumimoji="1" lang="ja-JP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2" name="直線矢印コネクタ 71"/>
          <p:cNvCxnSpPr>
            <a:stCxn id="16" idx="6"/>
            <a:endCxn id="37" idx="2"/>
          </p:cNvCxnSpPr>
          <p:nvPr/>
        </p:nvCxnSpPr>
        <p:spPr>
          <a:xfrm flipV="1">
            <a:off x="2417097" y="3004038"/>
            <a:ext cx="452606" cy="1555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57097" y="3239353"/>
            <a:ext cx="1597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28150" y="20870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DimensionProperty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746358" y="35931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75949" y="56248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12549" y="2880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05310" y="10478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DataStructureDefinition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159960" y="4946274"/>
            <a:ext cx="2627603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http://sws.geonames.org/ontology#Feature/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24" idx="0"/>
            <a:endCxn id="79" idx="4"/>
          </p:cNvCxnSpPr>
          <p:nvPr/>
        </p:nvCxnSpPr>
        <p:spPr>
          <a:xfrm flipV="1">
            <a:off x="4470967" y="5573622"/>
            <a:ext cx="2795" cy="373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吹き出し 80"/>
          <p:cNvSpPr/>
          <p:nvPr/>
        </p:nvSpPr>
        <p:spPr>
          <a:xfrm>
            <a:off x="2809345" y="1745140"/>
            <a:ext cx="4017230" cy="1956907"/>
          </a:xfrm>
          <a:prstGeom prst="wedgeRoundRectCallout">
            <a:avLst>
              <a:gd name="adj1" fmla="val 285"/>
              <a:gd name="adj2" fmla="val 76534"/>
              <a:gd name="adj3" fmla="val 16667"/>
            </a:avLst>
          </a:prstGeom>
          <a:solidFill>
            <a:srgbClr val="FFC000"/>
          </a:solidFill>
          <a:ln w="28575">
            <a:noFill/>
          </a:ln>
          <a:effectLst>
            <a:innerShdw blurRad="63500" dist="1143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What type of code does the dimension use ?</a:t>
            </a:r>
            <a:r>
              <a:rPr lang="en-US" altLang="ja-JP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187325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  <a:p>
            <a:pPr marL="265113" indent="187325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 Administrative Areas</a:t>
            </a:r>
          </a:p>
          <a:p>
            <a:pPr marL="265113" indent="187325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River </a:t>
            </a:r>
            <a:r>
              <a:rPr lang="en-US" altLang="ja-JP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Basins, and so on.</a:t>
            </a:r>
            <a:endParaRPr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5633257" y="1971757"/>
            <a:ext cx="136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307" y="2403630"/>
            <a:ext cx="125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>
            <a:endCxn id="8" idx="0"/>
          </p:cNvCxnSpPr>
          <p:nvPr/>
        </p:nvCxnSpPr>
        <p:spPr>
          <a:xfrm flipH="1">
            <a:off x="743595" y="989535"/>
            <a:ext cx="414830" cy="4480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10" idx="1"/>
          </p:cNvCxnSpPr>
          <p:nvPr/>
        </p:nvCxnSpPr>
        <p:spPr>
          <a:xfrm>
            <a:off x="1482013" y="989535"/>
            <a:ext cx="436891" cy="500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2" idx="0"/>
          </p:cNvCxnSpPr>
          <p:nvPr/>
        </p:nvCxnSpPr>
        <p:spPr>
          <a:xfrm flipH="1">
            <a:off x="1768785" y="1871541"/>
            <a:ext cx="150119" cy="366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70967" y="5589327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204614" y="438219"/>
            <a:ext cx="2554798" cy="5513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istat:dataset-DCIS_POPSTRCIT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344" y="1437634"/>
            <a:ext cx="1426502" cy="3647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589378" y="1410719"/>
            <a:ext cx="2250146" cy="5398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istat:dsd-DCIS_POPSTRCIT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42749" y="2238125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3688" y="980728"/>
            <a:ext cx="137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9071" y="1933143"/>
            <a:ext cx="152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qb:component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264844" y="2723594"/>
            <a:ext cx="2152253" cy="59199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istat:dimension-paesi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27" idx="3"/>
            <a:endCxn id="16" idx="0"/>
          </p:cNvCxnSpPr>
          <p:nvPr/>
        </p:nvCxnSpPr>
        <p:spPr>
          <a:xfrm flipH="1">
            <a:off x="1340971" y="2557519"/>
            <a:ext cx="162767" cy="16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58111" y="4817919"/>
            <a:ext cx="1471027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80034" y="3240472"/>
            <a:ext cx="13445" cy="15890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01123" y="4440717"/>
            <a:ext cx="111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qb:codeList</a:t>
            </a:r>
            <a:endParaRPr kumimoji="1" lang="ja-JP" altLang="en-US" sz="1400" dirty="0"/>
          </a:p>
        </p:txBody>
      </p:sp>
      <p:sp>
        <p:nvSpPr>
          <p:cNvPr id="21" name="円/楕円 20"/>
          <p:cNvSpPr/>
          <p:nvPr/>
        </p:nvSpPr>
        <p:spPr>
          <a:xfrm>
            <a:off x="237359" y="5994185"/>
            <a:ext cx="1842132" cy="5488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istat:code-paesi-al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79200" y="5317547"/>
            <a:ext cx="27933" cy="780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79200" y="5448286"/>
            <a:ext cx="145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2980347" y="5946826"/>
            <a:ext cx="2981240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http://sws.geonames.org/783754/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1" idx="6"/>
            <a:endCxn id="24" idx="2"/>
          </p:cNvCxnSpPr>
          <p:nvPr/>
        </p:nvCxnSpPr>
        <p:spPr>
          <a:xfrm flipV="1">
            <a:off x="2079491" y="6260500"/>
            <a:ext cx="900856" cy="81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841488" y="6389170"/>
            <a:ext cx="165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skos:exactMatch</a:t>
            </a:r>
            <a:endParaRPr kumimoji="1" lang="ja-JP" altLang="en-US" sz="1400" dirty="0"/>
          </a:p>
        </p:txBody>
      </p:sp>
      <p:sp>
        <p:nvSpPr>
          <p:cNvPr id="28" name="円/楕円 27"/>
          <p:cNvSpPr/>
          <p:nvPr/>
        </p:nvSpPr>
        <p:spPr>
          <a:xfrm>
            <a:off x="5464497" y="435439"/>
            <a:ext cx="3098082" cy="70032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dataset:world-development-indicators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7672360" y="1444928"/>
            <a:ext cx="1409137" cy="4208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qb:DataSet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8" idx="5"/>
            <a:endCxn id="29" idx="0"/>
          </p:cNvCxnSpPr>
          <p:nvPr/>
        </p:nvCxnSpPr>
        <p:spPr>
          <a:xfrm>
            <a:off x="8108875" y="1033203"/>
            <a:ext cx="268054" cy="411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8403" y="1437634"/>
            <a:ext cx="2499781" cy="5341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d-indicators:structure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4"/>
            <a:endCxn id="31" idx="0"/>
          </p:cNvCxnSpPr>
          <p:nvPr/>
        </p:nvCxnSpPr>
        <p:spPr>
          <a:xfrm flipH="1">
            <a:off x="6318294" y="1135763"/>
            <a:ext cx="695244" cy="3018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6460981" y="2231040"/>
            <a:ext cx="1052072" cy="3287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endCxn id="33" idx="0"/>
          </p:cNvCxnSpPr>
          <p:nvPr/>
        </p:nvCxnSpPr>
        <p:spPr>
          <a:xfrm>
            <a:off x="6772570" y="1958666"/>
            <a:ext cx="214447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382445" y="1059695"/>
            <a:ext cx="121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qb:structure</a:t>
            </a:r>
            <a:endParaRPr kumimoji="1" lang="ja-JP" altLang="en-US" sz="1400" dirty="0"/>
          </a:p>
        </p:txBody>
      </p:sp>
      <p:sp>
        <p:nvSpPr>
          <p:cNvPr id="37" name="円/楕円 36"/>
          <p:cNvSpPr/>
          <p:nvPr/>
        </p:nvSpPr>
        <p:spPr>
          <a:xfrm>
            <a:off x="2869703" y="2580337"/>
            <a:ext cx="2819425" cy="847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sdmx-dimension:refArea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sdmx-dimension:visArea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33" idx="2"/>
          </p:cNvCxnSpPr>
          <p:nvPr/>
        </p:nvCxnSpPr>
        <p:spPr>
          <a:xfrm flipH="1">
            <a:off x="5423948" y="2395437"/>
            <a:ext cx="1037033" cy="3281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315267" y="4659796"/>
            <a:ext cx="1615977" cy="577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country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6851019" y="5931829"/>
            <a:ext cx="1847181" cy="6629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classification: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country/AL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9" idx="5"/>
            <a:endCxn id="40" idx="7"/>
          </p:cNvCxnSpPr>
          <p:nvPr/>
        </p:nvCxnSpPr>
        <p:spPr>
          <a:xfrm flipH="1">
            <a:off x="8427687" y="5153059"/>
            <a:ext cx="266903" cy="8758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256225" y="5282294"/>
            <a:ext cx="141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skos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 err="1" smtClean="0"/>
              <a:t>hasTopConcept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999" y="6305684"/>
            <a:ext cx="134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owl:sameAs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05141" y="2290587"/>
            <a:ext cx="117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qb:dimension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0" idx="2"/>
            <a:endCxn id="24" idx="6"/>
          </p:cNvCxnSpPr>
          <p:nvPr/>
        </p:nvCxnSpPr>
        <p:spPr>
          <a:xfrm flipH="1" flipV="1">
            <a:off x="5961587" y="6260500"/>
            <a:ext cx="889432" cy="2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49104" y="969718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42902" y="98345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51" idx="5"/>
            <a:endCxn id="39" idx="7"/>
          </p:cNvCxnSpPr>
          <p:nvPr/>
        </p:nvCxnSpPr>
        <p:spPr>
          <a:xfrm>
            <a:off x="8549511" y="3205679"/>
            <a:ext cx="145079" cy="153874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72360" y="4013014"/>
            <a:ext cx="10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qb:codeList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07414" y="3075008"/>
            <a:ext cx="186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360666" y="2700376"/>
            <a:ext cx="1392819" cy="5919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 smtClean="0">
                <a:solidFill>
                  <a:srgbClr val="FF0000"/>
                </a:solidFill>
              </a:rPr>
              <a:t>country-</a:t>
            </a:r>
            <a:br>
              <a:rPr kumimoji="1" lang="en-US" altLang="ja-JP" sz="1400" i="1" dirty="0" smtClean="0">
                <a:solidFill>
                  <a:srgbClr val="FF0000"/>
                </a:solidFill>
              </a:rPr>
            </a:br>
            <a:r>
              <a:rPr kumimoji="1" lang="en-US" altLang="ja-JP" sz="1400" i="1" dirty="0" smtClean="0">
                <a:solidFill>
                  <a:srgbClr val="FF0000"/>
                </a:solidFill>
              </a:rPr>
              <a:t>dimension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52" name="直線矢印コネクタ 51"/>
          <p:cNvCxnSpPr>
            <a:stCxn id="51" idx="2"/>
            <a:endCxn id="37" idx="6"/>
          </p:cNvCxnSpPr>
          <p:nvPr/>
        </p:nvCxnSpPr>
        <p:spPr>
          <a:xfrm flipH="1">
            <a:off x="5689128" y="2996376"/>
            <a:ext cx="1671538" cy="76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51" idx="1"/>
          </p:cNvCxnSpPr>
          <p:nvPr/>
        </p:nvCxnSpPr>
        <p:spPr>
          <a:xfrm>
            <a:off x="7360666" y="2572610"/>
            <a:ext cx="203974" cy="2144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511964" y="2387587"/>
            <a:ext cx="128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qb:dimension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86432" y="3958328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istat:code-range-paesi</a:t>
            </a:r>
            <a:r>
              <a:rPr lang="en-US" altLang="ja-JP" sz="1400" dirty="0">
                <a:solidFill>
                  <a:schemeClr val="tx1"/>
                </a:solidFill>
              </a:rPr>
              <a:t> 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>
            <a:stCxn id="16" idx="4"/>
            <a:endCxn id="55" idx="1"/>
          </p:cNvCxnSpPr>
          <p:nvPr/>
        </p:nvCxnSpPr>
        <p:spPr>
          <a:xfrm>
            <a:off x="1340971" y="3315593"/>
            <a:ext cx="94255" cy="723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7"/>
            <a:endCxn id="55" idx="4"/>
          </p:cNvCxnSpPr>
          <p:nvPr/>
        </p:nvCxnSpPr>
        <p:spPr>
          <a:xfrm flipV="1">
            <a:off x="1809717" y="4506621"/>
            <a:ext cx="226151" cy="1567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29547" y="5140509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rdf:type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0170" y="3593119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rdfs:range</a:t>
            </a:r>
            <a:endParaRPr kumimoji="1" lang="ja-JP" altLang="en-US" sz="1400" dirty="0"/>
          </a:p>
        </p:txBody>
      </p:sp>
      <p:sp>
        <p:nvSpPr>
          <p:cNvPr id="60" name="円/楕円 59"/>
          <p:cNvSpPr/>
          <p:nvPr/>
        </p:nvSpPr>
        <p:spPr>
          <a:xfrm>
            <a:off x="3518247" y="3963477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FF0000"/>
                </a:solidFill>
              </a:rPr>
              <a:t>sdmx-code:Area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>
            <a:stCxn id="55" idx="6"/>
            <a:endCxn id="60" idx="2"/>
          </p:cNvCxnSpPr>
          <p:nvPr/>
        </p:nvCxnSpPr>
        <p:spPr>
          <a:xfrm>
            <a:off x="2885303" y="4232475"/>
            <a:ext cx="632944" cy="514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86524" y="4434292"/>
            <a:ext cx="14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5837597" y="3948999"/>
            <a:ext cx="1698871" cy="54829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 smtClean="0">
                <a:solidFill>
                  <a:srgbClr val="FF0000"/>
                </a:solidFill>
              </a:rPr>
              <a:t>country-code-</a:t>
            </a:r>
            <a:br>
              <a:rPr lang="en-US" altLang="ja-JP" sz="1400" i="1" dirty="0" smtClean="0">
                <a:solidFill>
                  <a:srgbClr val="FF0000"/>
                </a:solidFill>
              </a:rPr>
            </a:br>
            <a:r>
              <a:rPr lang="en-US" altLang="ja-JP" sz="1400" i="1" dirty="0" smtClean="0">
                <a:solidFill>
                  <a:srgbClr val="FF0000"/>
                </a:solidFill>
              </a:rPr>
              <a:t>class</a:t>
            </a:r>
            <a:endParaRPr kumimoji="1" lang="ja-JP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>
            <a:stCxn id="51" idx="3"/>
            <a:endCxn id="63" idx="7"/>
          </p:cNvCxnSpPr>
          <p:nvPr/>
        </p:nvCxnSpPr>
        <p:spPr>
          <a:xfrm flipH="1">
            <a:off x="7287674" y="3205679"/>
            <a:ext cx="276966" cy="82361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28341" y="3423031"/>
            <a:ext cx="9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rdfs:range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/>
          <p:cNvCxnSpPr>
            <a:stCxn id="63" idx="2"/>
            <a:endCxn id="60" idx="6"/>
          </p:cNvCxnSpPr>
          <p:nvPr/>
        </p:nvCxnSpPr>
        <p:spPr>
          <a:xfrm flipH="1">
            <a:off x="5217118" y="4223146"/>
            <a:ext cx="620479" cy="1447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0" idx="1"/>
            <a:endCxn id="63" idx="4"/>
          </p:cNvCxnSpPr>
          <p:nvPr/>
        </p:nvCxnSpPr>
        <p:spPr>
          <a:xfrm flipH="1" flipV="1">
            <a:off x="6687033" y="4497292"/>
            <a:ext cx="434499" cy="153161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80095" y="5119045"/>
            <a:ext cx="88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rdf:type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29238" y="4436649"/>
            <a:ext cx="140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rdfs:subClassOf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67457" y="111726"/>
            <a:ext cx="244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2060"/>
                </a:solidFill>
              </a:rPr>
              <a:t>Italian Immigration Statistics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04419" y="116630"/>
            <a:ext cx="18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</a:rPr>
              <a:t>World Bank Statistics</a:t>
            </a:r>
            <a:endParaRPr kumimoji="1" lang="ja-JP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2" name="直線矢印コネクタ 71"/>
          <p:cNvCxnSpPr>
            <a:stCxn id="16" idx="6"/>
            <a:endCxn id="37" idx="2"/>
          </p:cNvCxnSpPr>
          <p:nvPr/>
        </p:nvCxnSpPr>
        <p:spPr>
          <a:xfrm flipV="1">
            <a:off x="2417097" y="3004038"/>
            <a:ext cx="452606" cy="1555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57097" y="3239353"/>
            <a:ext cx="1597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rdfs:subPropertyOf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28150" y="20870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DimensionProperty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746358" y="35931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 Class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75949" y="56248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12549" y="2880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05310" y="10478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itchFamily="18" charset="0"/>
                <a:cs typeface="Times New Roman" pitchFamily="18" charset="0"/>
              </a:rPr>
              <a:t>DataStructureDefinition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159960" y="4946274"/>
            <a:ext cx="2627603" cy="6273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http://sws.geonames.org/ontology#Feature/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24" idx="0"/>
            <a:endCxn id="79" idx="4"/>
          </p:cNvCxnSpPr>
          <p:nvPr/>
        </p:nvCxnSpPr>
        <p:spPr>
          <a:xfrm flipV="1">
            <a:off x="4470967" y="5573622"/>
            <a:ext cx="2795" cy="3732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吹き出し 80"/>
          <p:cNvSpPr/>
          <p:nvPr/>
        </p:nvSpPr>
        <p:spPr>
          <a:xfrm>
            <a:off x="2584564" y="2580337"/>
            <a:ext cx="4319717" cy="1956907"/>
          </a:xfrm>
          <a:prstGeom prst="wedgeRoundRectCallout">
            <a:avLst>
              <a:gd name="adj1" fmla="val 285"/>
              <a:gd name="adj2" fmla="val 76534"/>
              <a:gd name="adj3" fmla="val 16667"/>
            </a:avLst>
          </a:prstGeom>
          <a:solidFill>
            <a:srgbClr val="FFC000"/>
          </a:solidFill>
          <a:ln w="28575">
            <a:noFill/>
          </a:ln>
          <a:effectLst>
            <a:innerShdw blurRad="63500" dist="1143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common codes are available?</a:t>
            </a:r>
            <a:r>
              <a:rPr lang="en-US" altLang="ja-JP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176213">
              <a:buFont typeface="Symbol"/>
              <a:buChar char="·"/>
            </a:pPr>
            <a:r>
              <a:rPr lang="en-US" altLang="ja-JP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Geonames   </a:t>
            </a:r>
            <a:r>
              <a:rPr lang="ja-JP" altLang="en-US" sz="20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endParaRPr lang="en-US" altLang="ja-JP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/>
            <a:r>
              <a:rPr lang="en-US" altLang="ja-JP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/>
            <a:r>
              <a:rPr lang="en-US" altLang="ja-JP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preferably in the </a:t>
            </a:r>
            <a:r>
              <a:rPr lang="en-US" altLang="ja-JP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schema-level</a:t>
            </a:r>
            <a:r>
              <a:rPr lang="en-US" altLang="ja-JP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8130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Data from Different Sources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2536" y="2038119"/>
            <a:ext cx="7414352" cy="4142343"/>
          </a:xfrm>
        </p:spPr>
        <p:txBody>
          <a:bodyPr>
            <a:normAutofit fontScale="77500" lnSpcReduction="20000"/>
          </a:bodyPr>
          <a:lstStyle/>
          <a:p>
            <a:pPr marL="0" indent="0" defTabSz="1574800">
              <a:buNone/>
              <a:tabLst>
                <a:tab pos="3679825" algn="l"/>
              </a:tabLst>
            </a:pP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Dimension Properties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role does the dimension play?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kumimoji="1" lang="en-US" altLang="ja-JP" dirty="0" smtClean="0"/>
              <a:t> 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</a:t>
            </a:r>
            <a:r>
              <a:rPr kumimoji="1"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</a:t>
            </a: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Residence</a:t>
            </a:r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en-US" altLang="ja-JP" sz="900" dirty="0"/>
              <a:t> </a:t>
            </a:r>
            <a:r>
              <a:rPr kumimoji="1" lang="en-US" altLang="ja-JP" sz="900" dirty="0" smtClean="0"/>
              <a:t>	</a:t>
            </a:r>
            <a:endParaRPr lang="en-US" altLang="ja-JP" sz="800" dirty="0" smtClean="0"/>
          </a:p>
          <a:p>
            <a:pPr marL="0" indent="0">
              <a:buNone/>
              <a:tabLst>
                <a:tab pos="3679825" algn="l"/>
              </a:tabLst>
            </a:pPr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Code </a:t>
            </a:r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(Range of Dimension</a:t>
            </a: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code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dimension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use?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</a:t>
            </a: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Areas</a:t>
            </a:r>
            <a:b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ja-JP" altLang="en-US" sz="31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River Basins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sz="1300" dirty="0"/>
              <a:t> </a:t>
            </a:r>
            <a:endParaRPr lang="en-US" altLang="ja-JP" sz="1300" dirty="0" smtClean="0"/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Code Values</a:t>
            </a:r>
            <a:endParaRPr lang="en-US" altLang="ja-JP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common codes are available?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altLang="ja-JP" dirty="0" smtClean="0"/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Geonames</a:t>
            </a:r>
            <a:r>
              <a:rPr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5930" y="840076"/>
            <a:ext cx="7965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The following questions are important for each dimension.  As for an </a:t>
            </a:r>
            <a:r>
              <a:rPr lang="en-US" altLang="ja-JP" sz="2800" b="1" dirty="0" smtClean="0"/>
              <a:t>area dimension</a:t>
            </a:r>
            <a:r>
              <a:rPr lang="en-US" altLang="ja-JP" sz="2800" dirty="0" smtClean="0"/>
              <a:t>,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42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8130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Data from Different Sources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2536" y="2038119"/>
            <a:ext cx="7414352" cy="4142343"/>
          </a:xfrm>
        </p:spPr>
        <p:txBody>
          <a:bodyPr>
            <a:normAutofit fontScale="85000" lnSpcReduction="20000"/>
          </a:bodyPr>
          <a:lstStyle/>
          <a:p>
            <a:pPr marL="0" indent="0" defTabSz="1574800">
              <a:buNone/>
              <a:tabLst>
                <a:tab pos="3679825" algn="l"/>
              </a:tabLst>
            </a:pP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Dimension Properties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kumimoji="1"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role does the dimension play?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kumimoji="1" lang="en-US" altLang="ja-JP" dirty="0" smtClean="0"/>
              <a:t> 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</a:t>
            </a:r>
            <a:r>
              <a:rPr kumimoji="1"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</a:t>
            </a: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Residence</a:t>
            </a:r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en-US" altLang="ja-JP" sz="900" dirty="0"/>
              <a:t> </a:t>
            </a:r>
            <a:r>
              <a:rPr kumimoji="1" lang="en-US" altLang="ja-JP" sz="900" dirty="0" smtClean="0"/>
              <a:t>	</a:t>
            </a:r>
            <a:endParaRPr lang="en-US" altLang="ja-JP" sz="800" dirty="0" smtClean="0"/>
          </a:p>
          <a:p>
            <a:pPr marL="0" indent="0">
              <a:buNone/>
              <a:tabLst>
                <a:tab pos="3679825" algn="l"/>
              </a:tabLst>
            </a:pPr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Code </a:t>
            </a:r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(Range of Dimension</a:t>
            </a: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code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dimension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use?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</a:t>
            </a:r>
            <a:r>
              <a:rPr lang="en-US" altLang="ja-JP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Areas</a:t>
            </a:r>
            <a:r>
              <a:rPr lang="en-US" altLang="ja-JP" dirty="0" smtClean="0"/>
              <a:t> 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sz="1300" dirty="0"/>
              <a:t> </a:t>
            </a:r>
            <a:endParaRPr lang="en-US" altLang="ja-JP" sz="1300" dirty="0" smtClean="0"/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Code Values</a:t>
            </a:r>
            <a:endParaRPr lang="en-US" altLang="ja-JP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common codes are available?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368550">
              <a:buNone/>
              <a:tabLst>
                <a:tab pos="3679825" algn="l"/>
              </a:tabLst>
            </a:pP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en-US" altLang="ja-JP" dirty="0" smtClean="0"/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Geonames</a:t>
            </a:r>
            <a:r>
              <a:rPr lang="en-US" altLang="ja-JP" dirty="0" smtClean="0"/>
              <a:t>   </a:t>
            </a:r>
            <a:r>
              <a:rPr lang="ja-JP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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2013/10/22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5930" y="840076"/>
            <a:ext cx="7965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The following questions are important for each dimension.  As for an </a:t>
            </a:r>
            <a:r>
              <a:rPr lang="en-US" altLang="ja-JP" sz="2800" b="1" dirty="0" smtClean="0"/>
              <a:t>area dimension</a:t>
            </a:r>
            <a:r>
              <a:rPr lang="en-US" altLang="ja-JP" sz="2800" dirty="0" smtClean="0"/>
              <a:t>,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605930" y="2005070"/>
            <a:ext cx="7777906" cy="2577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861733" y="893832"/>
            <a:ext cx="3709390" cy="846593"/>
          </a:xfrm>
          <a:prstGeom prst="wedgeRoundRectCallout">
            <a:avLst>
              <a:gd name="adj1" fmla="val -40107"/>
              <a:gd name="adj2" fmla="val 98656"/>
              <a:gd name="adj3" fmla="val 16667"/>
            </a:avLst>
          </a:prstGeom>
          <a:solidFill>
            <a:srgbClr val="F44914"/>
          </a:solidFill>
          <a:ln w="28575">
            <a:noFill/>
          </a:ln>
          <a:effectLst>
            <a:innerShdw blurRad="63500" dist="1143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Upper Concepts</a:t>
            </a:r>
            <a:endParaRPr lang="en-US" altLang="ja-JP" sz="3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05930" y="4682168"/>
            <a:ext cx="7777906" cy="13440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3922005" y="5911885"/>
            <a:ext cx="4957590" cy="846593"/>
          </a:xfrm>
          <a:prstGeom prst="wedgeRoundRectCallout">
            <a:avLst>
              <a:gd name="adj1" fmla="val 2579"/>
              <a:gd name="adj2" fmla="val -88734"/>
              <a:gd name="adj3" fmla="val 16667"/>
            </a:avLst>
          </a:prstGeom>
          <a:solidFill>
            <a:srgbClr val="F44914"/>
          </a:solidFill>
          <a:ln w="28575">
            <a:noFill/>
          </a:ln>
          <a:effectLst>
            <a:innerShdw blurRad="63500" dist="1143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Schema-Level Description</a:t>
            </a:r>
          </a:p>
        </p:txBody>
      </p:sp>
    </p:spTree>
    <p:extLst>
      <p:ext uri="{BB962C8B-B14F-4D97-AF65-F5344CB8AC3E}">
        <p14:creationId xmlns:p14="http://schemas.microsoft.com/office/powerpoint/2010/main" val="36592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ひらめき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14557</TotalTime>
  <Words>1184</Words>
  <Application>Microsoft Office PowerPoint</Application>
  <PresentationFormat>画面に合わせる (4:3)</PresentationFormat>
  <Paragraphs>562</Paragraphs>
  <Slides>22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Towards Easy Matching Between Statistical Linked Data:  Dimension Patterns</vt:lpstr>
      <vt:lpstr>Introduction</vt:lpstr>
      <vt:lpstr>Trial Matching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Matching Data from Different Sources</vt:lpstr>
      <vt:lpstr>Matching Data from Different Sources</vt:lpstr>
      <vt:lpstr>QB and Upper Concepts</vt:lpstr>
      <vt:lpstr>Upper Concepts and SDMX-RDF</vt:lpstr>
      <vt:lpstr>PowerPoint プレゼンテーション</vt:lpstr>
      <vt:lpstr>Anti-Patterns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Alternate Code Class</vt:lpstr>
      <vt:lpstr>PowerPoint プレゼンテーション</vt:lpstr>
      <vt:lpstr>PowerPoint プレゼンテーション</vt:lpstr>
      <vt:lpstr>From Our Survey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統計Linked Data語彙国際標準案とその有用性の検証</dc:title>
  <dc:creator>Wen</dc:creator>
  <cp:lastModifiedBy>admin</cp:lastModifiedBy>
  <cp:revision>508</cp:revision>
  <cp:lastPrinted>2013-10-20T01:04:14Z</cp:lastPrinted>
  <dcterms:created xsi:type="dcterms:W3CDTF">2013-05-12T00:54:24Z</dcterms:created>
  <dcterms:modified xsi:type="dcterms:W3CDTF">2013-10-22T21:55:58Z</dcterms:modified>
</cp:coreProperties>
</file>