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28"/>
  </p:notesMasterIdLst>
  <p:sldIdLst>
    <p:sldId id="256" r:id="rId7"/>
    <p:sldId id="275" r:id="rId8"/>
    <p:sldId id="259" r:id="rId9"/>
    <p:sldId id="286" r:id="rId10"/>
    <p:sldId id="261" r:id="rId11"/>
    <p:sldId id="262" r:id="rId12"/>
    <p:sldId id="263" r:id="rId13"/>
    <p:sldId id="264" r:id="rId14"/>
    <p:sldId id="267" r:id="rId15"/>
    <p:sldId id="268" r:id="rId16"/>
    <p:sldId id="270" r:id="rId17"/>
    <p:sldId id="271" r:id="rId18"/>
    <p:sldId id="285" r:id="rId19"/>
    <p:sldId id="273" r:id="rId20"/>
    <p:sldId id="274" r:id="rId21"/>
    <p:sldId id="258" r:id="rId22"/>
    <p:sldId id="280" r:id="rId23"/>
    <p:sldId id="282" r:id="rId24"/>
    <p:sldId id="283" r:id="rId25"/>
    <p:sldId id="284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276" autoAdjust="0"/>
  </p:normalViewPr>
  <p:slideViewPr>
    <p:cSldViewPr>
      <p:cViewPr>
        <p:scale>
          <a:sx n="75" d="100"/>
          <a:sy n="75" d="100"/>
        </p:scale>
        <p:origin x="-101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Search for data in data collections / data catalogs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13.10.2013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za.org/eddi11" TargetMode="External"/><Relationship Id="rId2" Type="http://schemas.openxmlformats.org/officeDocument/2006/relationships/hyperlink" Target="http://www.dagstuhl.de/11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gstuhl.de/124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en-US" b="1" smtClean="0"/>
              <a:t>Towards </a:t>
            </a:r>
            <a:r>
              <a:rPr lang="en-US" b="1">
                <a:latin typeface="+mj-lt"/>
              </a:rPr>
              <a:t>the Discovery </a:t>
            </a:r>
            <a:r>
              <a:rPr lang="en-US" b="1" smtClean="0">
                <a:latin typeface="+mj-lt"/>
              </a:rPr>
              <a:t/>
            </a:r>
            <a:br>
              <a:rPr lang="en-US" b="1" smtClean="0">
                <a:latin typeface="+mj-lt"/>
              </a:rPr>
            </a:br>
            <a:r>
              <a:rPr lang="en-US" b="1" smtClean="0">
                <a:latin typeface="+mj-lt"/>
              </a:rPr>
              <a:t>of </a:t>
            </a:r>
            <a:r>
              <a:rPr lang="en-US" b="1">
                <a:latin typeface="+mj-lt"/>
              </a:rPr>
              <a:t>Person-Level </a:t>
            </a:r>
            <a:r>
              <a:rPr lang="en-US" b="1"/>
              <a:t>Data </a:t>
            </a:r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-36512" y="5013176"/>
            <a:ext cx="9180512" cy="504056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+mj-lt"/>
              </a:rPr>
              <a:t>Thomas </a:t>
            </a:r>
            <a:r>
              <a:rPr lang="en-US" sz="1800">
                <a:latin typeface="+mj-lt"/>
              </a:rPr>
              <a:t>Bosch</a:t>
            </a:r>
            <a:r>
              <a:rPr lang="en-US" sz="1800" baseline="30000">
                <a:latin typeface="+mj-lt"/>
              </a:rPr>
              <a:t>1</a:t>
            </a:r>
            <a:r>
              <a:rPr lang="en-US" sz="1800">
                <a:latin typeface="+mj-lt"/>
              </a:rPr>
              <a:t>, Benjamin Zapilko</a:t>
            </a:r>
            <a:r>
              <a:rPr lang="en-US" sz="1800" baseline="30000">
                <a:latin typeface="+mj-lt"/>
              </a:rPr>
              <a:t>1</a:t>
            </a:r>
            <a:r>
              <a:rPr lang="en-US" sz="1800">
                <a:latin typeface="+mj-lt"/>
              </a:rPr>
              <a:t>, </a:t>
            </a:r>
            <a:r>
              <a:rPr lang="en-US" sz="1800" smtClean="0">
                <a:latin typeface="+mj-lt"/>
              </a:rPr>
              <a:t>Joachim </a:t>
            </a:r>
            <a:r>
              <a:rPr lang="en-US" sz="1800">
                <a:latin typeface="+mj-lt"/>
              </a:rPr>
              <a:t>Wackerow</a:t>
            </a:r>
            <a:r>
              <a:rPr lang="en-US" sz="1800" baseline="30000">
                <a:latin typeface="+mj-lt"/>
              </a:rPr>
              <a:t>1</a:t>
            </a:r>
            <a:r>
              <a:rPr lang="en-US" sz="1800">
                <a:latin typeface="+mj-lt"/>
              </a:rPr>
              <a:t>, Arofan Gregory</a:t>
            </a:r>
            <a:r>
              <a:rPr lang="en-US" sz="1800" baseline="30000">
                <a:latin typeface="+mj-lt"/>
              </a:rPr>
              <a:t>2</a:t>
            </a:r>
            <a:r>
              <a:rPr lang="en-US" sz="1800">
                <a:latin typeface="+mj-lt"/>
              </a:rPr>
              <a:t> </a:t>
            </a:r>
            <a:endParaRPr lang="de-DE" sz="1800">
              <a:latin typeface="+mj-lt"/>
            </a:endParaRP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1331640" y="5589240"/>
            <a:ext cx="6400800" cy="117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+mj-lt"/>
              </a:rPr>
              <a:t> </a:t>
            </a:r>
            <a:r>
              <a:rPr lang="en-US" sz="1600" baseline="30000">
                <a:latin typeface="+mj-lt"/>
              </a:rPr>
              <a:t>1</a:t>
            </a:r>
            <a:r>
              <a:rPr lang="en-US" sz="1600">
                <a:latin typeface="+mj-lt"/>
              </a:rPr>
              <a:t>GESIS – Leibniz Institute for the Social Sciences, Germany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{first name.last name}@gesis.org </a:t>
            </a:r>
          </a:p>
          <a:p>
            <a:r>
              <a:rPr lang="en-US" sz="1600" baseline="30000">
                <a:latin typeface="+mj-lt"/>
              </a:rPr>
              <a:t>2</a:t>
            </a:r>
            <a:r>
              <a:rPr lang="en-US" sz="1600">
                <a:latin typeface="+mj-lt"/>
              </a:rPr>
              <a:t>Open Data Foundation, USA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agregory@opendatafoundation.org </a:t>
            </a:r>
            <a:endParaRPr lang="de-DE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ntertitel 6"/>
          <p:cNvSpPr txBox="1">
            <a:spLocks/>
          </p:cNvSpPr>
          <p:nvPr/>
        </p:nvSpPr>
        <p:spPr>
          <a:xfrm>
            <a:off x="457200" y="3212976"/>
            <a:ext cx="8229600" cy="1216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smtClean="0">
                <a:solidFill>
                  <a:srgbClr val="979797"/>
                </a:solidFill>
                <a:latin typeface="+mn-lt"/>
              </a:rPr>
              <a:t>International Workshop on Semantic Statistics</a:t>
            </a:r>
          </a:p>
          <a:p>
            <a:r>
              <a:rPr lang="de-DE" sz="2200" smtClean="0">
                <a:solidFill>
                  <a:srgbClr val="979797"/>
                </a:solidFill>
                <a:latin typeface="+mn-lt"/>
              </a:rPr>
              <a:t>22 October 2013, Sydney, Australia</a:t>
            </a:r>
            <a:endParaRPr lang="de-DE" sz="1200" smtClean="0">
              <a:solidFill>
                <a:srgbClr val="9797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>
                <a:solidFill>
                  <a:srgbClr val="0000CC"/>
                </a:solidFill>
              </a:rPr>
              <a:t>From</a:t>
            </a:r>
            <a:r>
              <a:rPr lang="de-DE" smtClean="0"/>
              <a:t> which </a:t>
            </a:r>
            <a:r>
              <a:rPr lang="de-DE" smtClean="0"/>
              <a:t>microdata datasets </a:t>
            </a:r>
            <a:r>
              <a:rPr lang="de-DE" smtClean="0"/>
              <a:t>is</a:t>
            </a:r>
            <a:r>
              <a:rPr lang="de-DE" smtClean="0"/>
              <a:t> the </a:t>
            </a:r>
            <a:r>
              <a:rPr lang="de-DE" smtClean="0"/>
              <a:t>aggregated </a:t>
            </a:r>
            <a:r>
              <a:rPr lang="de-DE" smtClean="0"/>
              <a:t>dataset </a:t>
            </a:r>
            <a:r>
              <a:rPr lang="de-DE" smtClean="0">
                <a:solidFill>
                  <a:srgbClr val="0000CC"/>
                </a:solidFill>
              </a:rPr>
              <a:t>derived</a:t>
            </a:r>
            <a:r>
              <a:rPr lang="de-DE" smtClean="0"/>
              <a:t>?</a:t>
            </a:r>
            <a:endParaRPr lang="en-US"/>
          </a:p>
        </p:txBody>
      </p:sp>
      <p:pic>
        <p:nvPicPr>
          <p:cNvPr id="1026" name="Picture 2" descr="C:\Daten\Studium\Promotion\workshops\2013\SemStats\presentation\6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4824"/>
            <a:ext cx="924029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What </a:t>
            </a:r>
            <a:r>
              <a:rPr lang="de-DE" smtClean="0">
                <a:solidFill>
                  <a:srgbClr val="0000CC"/>
                </a:solidFill>
              </a:rPr>
              <a:t>summary statistics </a:t>
            </a:r>
            <a:r>
              <a:rPr lang="de-DE" smtClean="0"/>
              <a:t>does a variable have? </a:t>
            </a:r>
            <a:endParaRPr lang="en-US"/>
          </a:p>
        </p:txBody>
      </p:sp>
      <p:pic>
        <p:nvPicPr>
          <p:cNvPr id="2050" name="Picture 2" descr="C:\Daten\Studium\Promotion\workshops\2013\SemStats\presentation\summaryStatistics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" y="2060848"/>
            <a:ext cx="913336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What </a:t>
            </a:r>
            <a:r>
              <a:rPr lang="de-DE" smtClean="0">
                <a:solidFill>
                  <a:srgbClr val="0000CC"/>
                </a:solidFill>
              </a:rPr>
              <a:t>category statistics </a:t>
            </a:r>
            <a:r>
              <a:rPr lang="de-DE" smtClean="0"/>
              <a:t>does a variable representation have?</a:t>
            </a:r>
            <a:endParaRPr lang="en-US"/>
          </a:p>
        </p:txBody>
      </p:sp>
      <p:pic>
        <p:nvPicPr>
          <p:cNvPr id="3074" name="Picture 2" descr="C:\Daten\Studium\Promotion\workshops\2013\SemStats\presentation\categoryStatistics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08807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What </a:t>
            </a:r>
            <a:r>
              <a:rPr lang="de-DE" smtClean="0">
                <a:solidFill>
                  <a:srgbClr val="0000CC"/>
                </a:solidFill>
              </a:rPr>
              <a:t>microdata datasets</a:t>
            </a:r>
            <a:r>
              <a:rPr lang="de-DE" smtClean="0"/>
              <a:t> are </a:t>
            </a:r>
            <a:r>
              <a:rPr lang="de-DE" smtClean="0">
                <a:solidFill>
                  <a:srgbClr val="0000CC"/>
                </a:solidFill>
              </a:rPr>
              <a:t>created by</a:t>
            </a:r>
            <a:r>
              <a:rPr lang="de-DE" smtClean="0"/>
              <a:t> the research institute 'GESIS'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aten\Studium\Promotion\workshops\2013\SemStats\presentation\figures\other studies and datasets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56700" cy="615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Conclusion</a:t>
            </a:r>
            <a:endParaRPr lang="en-US"/>
          </a:p>
        </p:txBody>
      </p:sp>
      <p:pic>
        <p:nvPicPr>
          <p:cNvPr id="4" name="Picture 2" descr="C:\Daten\Studium\Promotion\workshops\2013\SemStats\presentation\figures\Conclusion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16832"/>
            <a:ext cx="9372600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Thank you for your attention…</a:t>
            </a:r>
            <a:endParaRPr lang="en-US"/>
          </a:p>
        </p:txBody>
      </p:sp>
      <p:pic>
        <p:nvPicPr>
          <p:cNvPr id="7" name="Picture 2" descr="C:\Daten\Studium\Promotion\workshops\2013\SemStats\presentation\figures\Contact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56" y="2348880"/>
            <a:ext cx="9196087" cy="34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Backup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DDI as Linked Data?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Users discover data in the Linked Open Data Cloud using DDI metadata</a:t>
            </a:r>
          </a:p>
          <a:p>
            <a:r>
              <a:rPr lang="de-DE"/>
              <a:t>Users can search for data</a:t>
            </a:r>
          </a:p>
          <a:p>
            <a:r>
              <a:rPr lang="de-DE"/>
              <a:t>Data providers publish searchable / accessable metadata</a:t>
            </a:r>
          </a:p>
          <a:p>
            <a:r>
              <a:rPr lang="de-DE"/>
              <a:t>The Discovery specification contains the most important DDI concepts for the discovery purpose</a:t>
            </a:r>
          </a:p>
          <a:p>
            <a:r>
              <a:rPr lang="de-DE"/>
              <a:t>We integrated well elaborated vocabularies</a:t>
            </a:r>
          </a:p>
          <a:p>
            <a:r>
              <a:rPr lang="de-DE"/>
              <a:t>We use SW technologies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Overview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Study</a:t>
            </a:r>
          </a:p>
          <a:p>
            <a:r>
              <a:rPr lang="de-DE"/>
              <a:t>LogicalDataSet: the dataset where we save the actual data</a:t>
            </a:r>
          </a:p>
          <a:p>
            <a:r>
              <a:rPr lang="de-DE"/>
              <a:t>Universe: for whom is the study applied to? (e.g. all women in Germany)</a:t>
            </a:r>
          </a:p>
          <a:p>
            <a:r>
              <a:rPr lang="de-DE"/>
              <a:t>Analysis Unit (e.g. persons or households)</a:t>
            </a:r>
          </a:p>
          <a:p>
            <a:r>
              <a:rPr lang="de-DE"/>
              <a:t>Instrument: How do we want to measure? (e.g. 'What is your sex?')</a:t>
            </a:r>
          </a:p>
          <a:p>
            <a:r>
              <a:rPr lang="de-DE"/>
              <a:t>Concept: What do we want to measure?</a:t>
            </a:r>
          </a:p>
          <a:p>
            <a:r>
              <a:rPr lang="de-DE"/>
              <a:t>Variable: Where do we save what we measured? (e.g. sex) </a:t>
            </a:r>
          </a:p>
        </p:txBody>
      </p:sp>
    </p:spTree>
    <p:extLst>
      <p:ext uri="{BB962C8B-B14F-4D97-AF65-F5344CB8AC3E}">
        <p14:creationId xmlns:p14="http://schemas.microsoft.com/office/powerpoint/2010/main" val="40567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DDI as Linked Data?</a:t>
            </a:r>
            <a:endParaRPr lang="en-US"/>
          </a:p>
        </p:txBody>
      </p:sp>
      <p:pic>
        <p:nvPicPr>
          <p:cNvPr id="4" name="Picture 2" descr="C:\Daten\Studium\Promotion\workshops\2013\SemStats\presentation\figures\Why DDI as Linked Data_2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4312"/>
            <a:ext cx="9036496" cy="51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Future Work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Physical description of rectangular data especially CSV data</a:t>
            </a:r>
          </a:p>
          <a:p>
            <a:pPr lvl="1"/>
            <a:r>
              <a:rPr lang="en-US"/>
              <a:t>We integrate this description in discovery</a:t>
            </a:r>
          </a:p>
          <a:p>
            <a:r>
              <a:rPr lang="en-US"/>
              <a:t>How originate aggregated data on the basis of microdata?</a:t>
            </a:r>
          </a:p>
          <a:p>
            <a:pPr lvl="1"/>
            <a:r>
              <a:rPr lang="en-US"/>
              <a:t>Aggregation method is described in the form machines can process it</a:t>
            </a:r>
          </a:p>
          <a:p>
            <a:pPr lvl="1"/>
            <a:r>
              <a:rPr lang="en-US"/>
              <a:t>We see a need that this area should be explored further in order to describe the relationship between aggregate data and microdata more detailed </a:t>
            </a:r>
          </a:p>
        </p:txBody>
      </p:sp>
    </p:spTree>
    <p:extLst>
      <p:ext uri="{BB962C8B-B14F-4D97-AF65-F5344CB8AC3E}">
        <p14:creationId xmlns:p14="http://schemas.microsoft.com/office/powerpoint/2010/main" val="2657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Acknowledgements</a:t>
            </a:r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/>
              <a:t>26 experts from the statistical community and the Linked Data community coming from 12 different countries contributed to this work. They were participating in the events mentioned below.</a:t>
            </a:r>
          </a:p>
          <a:p>
            <a:pPr algn="just"/>
            <a:r>
              <a:rPr lang="en-US" sz="2100">
                <a:hlinkClick r:id="rId2"/>
              </a:rPr>
              <a:t>1</a:t>
            </a:r>
            <a:r>
              <a:rPr lang="en-US" sz="2100" baseline="30000">
                <a:hlinkClick r:id="rId2"/>
              </a:rPr>
              <a:t>st</a:t>
            </a:r>
            <a:r>
              <a:rPr lang="en-US" sz="2100">
                <a:hlinkClick r:id="rId2"/>
              </a:rPr>
              <a:t> workshop </a:t>
            </a:r>
            <a:r>
              <a:rPr lang="en-US" sz="2100"/>
              <a:t>on </a:t>
            </a:r>
            <a:r>
              <a:rPr lang="en-US" sz="2100" smtClean="0"/>
              <a:t>'Semantic </a:t>
            </a:r>
            <a:r>
              <a:rPr lang="en-US" sz="2100"/>
              <a:t>Statistics for Social, Behavioural, and Economic Sciences: Leveraging the DDI Model for the Linked Data </a:t>
            </a:r>
            <a:r>
              <a:rPr lang="en-US" sz="2100" smtClean="0"/>
              <a:t>Web' </a:t>
            </a:r>
            <a:r>
              <a:rPr lang="en-US" sz="2100"/>
              <a:t>at Schloss Dagstuhl - Leibniz Center for Informatics, Germany in September 2011</a:t>
            </a:r>
          </a:p>
          <a:p>
            <a:pPr algn="just"/>
            <a:r>
              <a:rPr lang="en-US" sz="2100"/>
              <a:t>Working meeting in the course of the 3rd Annual European DDI Users Group Meeting (</a:t>
            </a:r>
            <a:r>
              <a:rPr lang="en-US" sz="2100">
                <a:hlinkClick r:id="rId3"/>
              </a:rPr>
              <a:t>EDDI11</a:t>
            </a:r>
            <a:r>
              <a:rPr lang="en-US" sz="2100"/>
              <a:t>) in Gothenburg, Sweden in December 2011</a:t>
            </a:r>
          </a:p>
          <a:p>
            <a:pPr algn="just"/>
            <a:r>
              <a:rPr lang="en-US" sz="2100">
                <a:hlinkClick r:id="rId4"/>
              </a:rPr>
              <a:t>2</a:t>
            </a:r>
            <a:r>
              <a:rPr lang="en-US" sz="2100" baseline="30000">
                <a:hlinkClick r:id="rId4"/>
              </a:rPr>
              <a:t>nd</a:t>
            </a:r>
            <a:r>
              <a:rPr lang="en-US" sz="2100">
                <a:hlinkClick r:id="rId4"/>
              </a:rPr>
              <a:t> workshop</a:t>
            </a:r>
            <a:r>
              <a:rPr lang="en-US" sz="2100"/>
              <a:t> on </a:t>
            </a:r>
            <a:r>
              <a:rPr lang="en-US" sz="2100" smtClean="0"/>
              <a:t>'Semantic </a:t>
            </a:r>
            <a:r>
              <a:rPr lang="en-US" sz="2100"/>
              <a:t>Statistics for Social, Behavioural, and Economic Sciences: Leveraging the DDI Model for the Linked Data </a:t>
            </a:r>
            <a:r>
              <a:rPr lang="en-US" sz="2100" smtClean="0"/>
              <a:t>Web' </a:t>
            </a:r>
            <a:r>
              <a:rPr lang="en-US" sz="2100"/>
              <a:t>at Schloss Dagstuhl - Leibniz Center for Informatics, Germany in October 2012</a:t>
            </a:r>
          </a:p>
          <a:p>
            <a:pPr algn="just"/>
            <a:r>
              <a:rPr lang="en-US" sz="2100"/>
              <a:t>Working meeting at GESIS - Leibniz Institute for the Social Sciences in Mannheim, Germany in February 2013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de-DE" smtClean="0"/>
              <a:t>Overview</a:t>
            </a:r>
            <a:endParaRPr lang="en-US"/>
          </a:p>
        </p:txBody>
      </p:sp>
      <p:pic>
        <p:nvPicPr>
          <p:cNvPr id="5" name="Picture 2" descr="C:\Daten\Studium\Promotion\workshops\2013\LDOW\figures\overview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568952" cy="573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7" y="1052736"/>
            <a:ext cx="88679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620579"/>
            <a:ext cx="8867903" cy="23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3" y="-9882"/>
            <a:ext cx="265479" cy="68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025" y="-9882"/>
            <a:ext cx="265479" cy="68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Use Cases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Where to search for specific </a:t>
            </a:r>
            <a:r>
              <a:rPr lang="de-DE" smtClean="0">
                <a:solidFill>
                  <a:srgbClr val="0000CC"/>
                </a:solidFill>
              </a:rPr>
              <a:t>data</a:t>
            </a:r>
            <a:r>
              <a:rPr lang="de-DE" smtClean="0"/>
              <a:t>?</a:t>
            </a:r>
            <a:endParaRPr lang="en-US"/>
          </a:p>
        </p:txBody>
      </p:sp>
      <p:pic>
        <p:nvPicPr>
          <p:cNvPr id="2050" name="Picture 2" descr="C:\Daten\Studium\Promotion\workshops\2013\SemStats\presentation\figures\1_2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09900"/>
            <a:ext cx="2500313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What </a:t>
            </a:r>
            <a:r>
              <a:rPr lang="de-DE" smtClean="0">
                <a:solidFill>
                  <a:srgbClr val="0000CC"/>
                </a:solidFill>
              </a:rPr>
              <a:t>microdata</a:t>
            </a:r>
            <a:r>
              <a:rPr lang="de-DE" smtClean="0"/>
              <a:t> according to specific metadata exists?</a:t>
            </a:r>
            <a:endParaRPr lang="en-US"/>
          </a:p>
        </p:txBody>
      </p:sp>
      <p:pic>
        <p:nvPicPr>
          <p:cNvPr id="3074" name="Picture 2" descr="C:\Daten\Studium\Promotion\workshops\2013\SemStats\presentation\figures\2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9042616" cy="308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What </a:t>
            </a:r>
            <a:r>
              <a:rPr lang="de-DE" smtClean="0">
                <a:solidFill>
                  <a:srgbClr val="0000CC"/>
                </a:solidFill>
              </a:rPr>
              <a:t>datasets</a:t>
            </a:r>
            <a:r>
              <a:rPr lang="de-DE" smtClean="0"/>
              <a:t> are associated with the </a:t>
            </a:r>
            <a:r>
              <a:rPr lang="de-DE" smtClean="0">
                <a:solidFill>
                  <a:srgbClr val="0000CC"/>
                </a:solidFill>
              </a:rPr>
              <a:t>microdata</a:t>
            </a:r>
            <a:r>
              <a:rPr lang="de-DE" smtClean="0"/>
              <a:t>?</a:t>
            </a:r>
            <a:endParaRPr lang="en-US"/>
          </a:p>
        </p:txBody>
      </p:sp>
      <p:pic>
        <p:nvPicPr>
          <p:cNvPr id="4098" name="Picture 2" descr="C:\Daten\Studium\Promotion\workshops\2013\SemStats\presentation\figures\3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1465" cy="531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What </a:t>
            </a:r>
            <a:r>
              <a:rPr lang="de-DE" smtClean="0">
                <a:solidFill>
                  <a:srgbClr val="0000CC"/>
                </a:solidFill>
              </a:rPr>
              <a:t>aggregated</a:t>
            </a:r>
            <a:r>
              <a:rPr lang="de-DE" smtClean="0"/>
              <a:t> data </a:t>
            </a:r>
            <a:r>
              <a:rPr lang="de-DE"/>
              <a:t>according to specific metadata exists?</a:t>
            </a:r>
            <a:endParaRPr lang="en-US"/>
          </a:p>
        </p:txBody>
      </p:sp>
      <p:pic>
        <p:nvPicPr>
          <p:cNvPr id="5122" name="Picture 2" descr="C:\Daten\Studium\Promotion\workshops\2013\SemStats\presentation\figures\4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59050"/>
            <a:ext cx="6871152" cy="366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aten\Studium\Promotion\workshops\2013\SemStats\presentation\figures\5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43" y="620688"/>
            <a:ext cx="9081939" cy="60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6304" y="-171400"/>
            <a:ext cx="6444208" cy="2146250"/>
          </a:xfrm>
        </p:spPr>
        <p:txBody>
          <a:bodyPr>
            <a:normAutofit/>
          </a:bodyPr>
          <a:lstStyle/>
          <a:p>
            <a:r>
              <a:rPr lang="de-DE" sz="4000"/>
              <a:t>What </a:t>
            </a:r>
            <a:r>
              <a:rPr lang="de-DE" sz="4000">
                <a:solidFill>
                  <a:srgbClr val="0000CC"/>
                </a:solidFill>
              </a:rPr>
              <a:t>datasets</a:t>
            </a:r>
            <a:r>
              <a:rPr lang="de-DE" sz="4000"/>
              <a:t> are associated with the </a:t>
            </a:r>
            <a:r>
              <a:rPr lang="de-DE" sz="4000">
                <a:solidFill>
                  <a:srgbClr val="0000CC"/>
                </a:solidFill>
              </a:rPr>
              <a:t>aggregated data</a:t>
            </a:r>
            <a:r>
              <a:rPr lang="de-DE" sz="4000"/>
              <a:t>?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498</Words>
  <Application>Microsoft Office PowerPoint</Application>
  <PresentationFormat>Bildschirmpräsentation (4:3)</PresentationFormat>
  <Paragraphs>54</Paragraphs>
  <Slides>21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Benutzerdefiniertes Design</vt:lpstr>
      <vt:lpstr>1_Benutzerdefiniertes Design</vt:lpstr>
      <vt:lpstr>Towards the Discovery  of Person-Level Data </vt:lpstr>
      <vt:lpstr>Why DDI as Linked Data?</vt:lpstr>
      <vt:lpstr>Overview</vt:lpstr>
      <vt:lpstr>Use Cases</vt:lpstr>
      <vt:lpstr>Where to search for specific data?</vt:lpstr>
      <vt:lpstr>What microdata according to specific metadata exists?</vt:lpstr>
      <vt:lpstr>What datasets are associated with the microdata?</vt:lpstr>
      <vt:lpstr>What aggregated data according to specific metadata exists?</vt:lpstr>
      <vt:lpstr>What datasets are associated with the aggregated data?</vt:lpstr>
      <vt:lpstr>From which microdata datasets is the aggregated dataset derived?</vt:lpstr>
      <vt:lpstr>What summary statistics does a variable have? </vt:lpstr>
      <vt:lpstr>What category statistics does a variable representation have?</vt:lpstr>
      <vt:lpstr>What microdata datasets are created by the research institute 'GESIS' </vt:lpstr>
      <vt:lpstr>PowerPoint-Präsentation</vt:lpstr>
      <vt:lpstr>Conclusion</vt:lpstr>
      <vt:lpstr>Thank you for your attention…</vt:lpstr>
      <vt:lpstr>Backup Slides</vt:lpstr>
      <vt:lpstr>Why DDI as Linked Data?</vt:lpstr>
      <vt:lpstr>Overview</vt:lpstr>
      <vt:lpstr>Future Work</vt:lpstr>
      <vt:lpstr>Acknowledgements</vt:lpstr>
    </vt:vector>
  </TitlesOfParts>
  <Company>IZ Sozialwissenschaften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Heuser</dc:creator>
  <cp:lastModifiedBy>Thomas</cp:lastModifiedBy>
  <cp:revision>38</cp:revision>
  <dcterms:created xsi:type="dcterms:W3CDTF">2009-05-26T11:46:45Z</dcterms:created>
  <dcterms:modified xsi:type="dcterms:W3CDTF">2013-10-13T17:47:20Z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