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304" r:id="rId4"/>
    <p:sldId id="306" r:id="rId5"/>
    <p:sldId id="307" r:id="rId6"/>
    <p:sldId id="308" r:id="rId7"/>
    <p:sldId id="309" r:id="rId8"/>
    <p:sldId id="310" r:id="rId9"/>
    <p:sldId id="312" r:id="rId10"/>
    <p:sldId id="311" r:id="rId11"/>
  </p:sldIdLst>
  <p:sldSz cx="9144000" cy="6858000" type="screen4x3"/>
  <p:notesSz cx="6797675" cy="9872663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5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a Tabanell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F142A"/>
    <a:srgbClr val="505150"/>
    <a:srgbClr val="FF0000"/>
    <a:srgbClr val="E5CDD3"/>
    <a:srgbClr val="F0C2C2"/>
    <a:srgbClr val="F5EFF0"/>
    <a:srgbClr val="E6E8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2" autoAdjust="0"/>
    <p:restoredTop sz="78113" autoAdjust="0"/>
  </p:normalViewPr>
  <p:slideViewPr>
    <p:cSldViewPr snapToGrid="0" snapToObjects="1" showGuides="1">
      <p:cViewPr varScale="1">
        <p:scale>
          <a:sx n="73" d="100"/>
          <a:sy n="73" d="100"/>
        </p:scale>
        <p:origin x="-1464" y="-102"/>
      </p:cViewPr>
      <p:guideLst>
        <p:guide orient="horz" pos="1354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9FF0A-399B-4939-A1B1-9809D5FC4DD7}" type="datetimeFigureOut">
              <a:rPr lang="it-IT" smtClean="0"/>
              <a:pPr/>
              <a:t>02/11/2016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377316"/>
            <a:ext cx="2945658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0DC3-40DC-4D10-87B9-6DD90558777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55504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675" y="1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92C2F-1076-46E4-A327-F22BAF541F0E}" type="datetimeFigureOut">
              <a:rPr lang="it-IT" smtClean="0"/>
              <a:pPr/>
              <a:t>02/11/2016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660" y="4689285"/>
            <a:ext cx="5438357" cy="44422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675" y="9376262"/>
            <a:ext cx="2945913" cy="4940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1745C-B2B7-4CF8-A823-9D344BE02C2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9153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6334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745C-B2B7-4CF8-A823-9D344BE02C2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5369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887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6635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4481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505150"/>
                </a:solidFill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505150"/>
                </a:solidFill>
              </a:defRPr>
            </a:lvl1pPr>
            <a:lvl2pPr>
              <a:defRPr sz="2400" baseline="0">
                <a:solidFill>
                  <a:srgbClr val="505150"/>
                </a:solidFill>
              </a:defRPr>
            </a:lvl2pPr>
            <a:lvl3pPr>
              <a:defRPr sz="2000" baseline="0">
                <a:solidFill>
                  <a:srgbClr val="505150"/>
                </a:solidFill>
              </a:defRPr>
            </a:lvl3pPr>
            <a:lvl4pPr>
              <a:defRPr sz="1800" baseline="0">
                <a:solidFill>
                  <a:srgbClr val="505150"/>
                </a:solidFill>
              </a:defRPr>
            </a:lvl4pPr>
            <a:lvl5pPr>
              <a:defRPr sz="1800" baseline="0">
                <a:solidFill>
                  <a:srgbClr val="505150"/>
                </a:solidFill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rgbClr val="505150"/>
                </a:solidFill>
              </a:defRPr>
            </a:lvl1pPr>
          </a:lstStyle>
          <a:p>
            <a:r>
              <a:rPr lang="it-IT" smtClean="0"/>
              <a:t>Monica Scannapieco, LOD, Rome, 20-21/02/2014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15905" y="6391275"/>
            <a:ext cx="646590" cy="3651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0528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8902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4279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42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241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410575" y="63944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05150"/>
                </a:solidFill>
              </a:defRPr>
            </a:lvl1pPr>
          </a:lstStyle>
          <a:p>
            <a:fld id="{E0C751B5-631A-9242-B635-C18491BE6C6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44644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452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Monica Scannapieco, LOD, Rome, 20-21/02/2014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C751B5-631A-9242-B635-C18491BE6C62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0487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7F1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-28" charset="0"/>
              <a:buNone/>
              <a:defRPr/>
            </a:pPr>
            <a:endParaRPr lang="en-US"/>
          </a:p>
        </p:txBody>
      </p:sp>
      <p:cxnSp>
        <p:nvCxnSpPr>
          <p:cNvPr id="9" name="Connettore 1 8"/>
          <p:cNvCxnSpPr/>
          <p:nvPr userDrawn="1"/>
        </p:nvCxnSpPr>
        <p:spPr>
          <a:xfrm>
            <a:off x="777875" y="6254519"/>
            <a:ext cx="7543800" cy="0"/>
          </a:xfrm>
          <a:prstGeom prst="line">
            <a:avLst/>
          </a:prstGeom>
          <a:ln>
            <a:solidFill>
              <a:srgbClr val="7F14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marchio 2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379" y="6346121"/>
            <a:ext cx="806786" cy="335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29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ECE/Classification-Explor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inup.ec.europa.eu/catalogue/asset_release/statistical-classification-economic-activities-european-commun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unece.org/stat/platform/display/hlgbas/Implementing+Modernstats+Stand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2958" y="1626695"/>
            <a:ext cx="75517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7F142A"/>
                </a:solidFill>
              </a:rPr>
              <a:t>Classification </a:t>
            </a:r>
            <a:r>
              <a:rPr lang="en-GB" sz="3200" b="1" dirty="0">
                <a:solidFill>
                  <a:srgbClr val="7F142A"/>
                </a:solidFill>
              </a:rPr>
              <a:t>Explorer: </a:t>
            </a:r>
            <a:endParaRPr lang="en-GB" sz="3200" b="1" dirty="0" smtClean="0">
              <a:solidFill>
                <a:srgbClr val="7F142A"/>
              </a:solidFill>
            </a:endParaRPr>
          </a:p>
          <a:p>
            <a:pPr algn="ctr"/>
            <a:r>
              <a:rPr lang="en-GB" sz="3200" b="1" dirty="0" smtClean="0">
                <a:solidFill>
                  <a:srgbClr val="7F142A"/>
                </a:solidFill>
              </a:rPr>
              <a:t>Navigational </a:t>
            </a:r>
            <a:r>
              <a:rPr lang="en-GB" sz="3200" b="1" dirty="0">
                <a:solidFill>
                  <a:srgbClr val="7F142A"/>
                </a:solidFill>
              </a:rPr>
              <a:t>Querying of Statistical Classifications </a:t>
            </a:r>
            <a:endParaRPr lang="it-IT" sz="3200" b="1" dirty="0">
              <a:solidFill>
                <a:srgbClr val="7F142A"/>
              </a:solidFill>
            </a:endParaRPr>
          </a:p>
          <a:p>
            <a:pPr hangingPunct="0"/>
            <a:endParaRPr lang="en-GB" dirty="0" smtClean="0"/>
          </a:p>
          <a:p>
            <a:pPr hangingPunct="0"/>
            <a:endParaRPr lang="en-GB" dirty="0" smtClean="0"/>
          </a:p>
          <a:p>
            <a:pPr hangingPunct="0"/>
            <a:endParaRPr lang="en-GB" dirty="0"/>
          </a:p>
          <a:p>
            <a:pPr hangingPunct="0"/>
            <a:endParaRPr lang="en-GB" dirty="0"/>
          </a:p>
          <a:p>
            <a:pPr hangingPunct="0"/>
            <a:r>
              <a:rPr lang="en-GB" dirty="0" smtClean="0"/>
              <a:t>The </a:t>
            </a:r>
            <a:r>
              <a:rPr lang="en-GB" dirty="0"/>
              <a:t>application and the paper were a joint product of the participants of the </a:t>
            </a:r>
            <a:r>
              <a:rPr lang="en-GB" i="1" dirty="0">
                <a:solidFill>
                  <a:srgbClr val="7F142A"/>
                </a:solidFill>
              </a:rPr>
              <a:t>Sprint Workshop of the UNECE HLG Linked Statistical Metadata project</a:t>
            </a:r>
            <a:r>
              <a:rPr lang="en-GB" dirty="0"/>
              <a:t>: </a:t>
            </a:r>
            <a:endParaRPr lang="en-GB" dirty="0" smtClean="0"/>
          </a:p>
          <a:p>
            <a:pPr hangingPunct="0"/>
            <a:r>
              <a:rPr lang="en-GB" dirty="0" err="1" smtClean="0"/>
              <a:t>Raffaella</a:t>
            </a:r>
            <a:r>
              <a:rPr lang="en-GB" dirty="0" smtClean="0"/>
              <a:t> </a:t>
            </a:r>
            <a:r>
              <a:rPr lang="en-GB" dirty="0" err="1"/>
              <a:t>Aracri</a:t>
            </a:r>
            <a:r>
              <a:rPr lang="en-GB" dirty="0"/>
              <a:t>, Mauro Bruno, Franck Cotton, Eric </a:t>
            </a:r>
            <a:r>
              <a:rPr lang="en-GB" dirty="0" err="1"/>
              <a:t>Debonnel</a:t>
            </a:r>
            <a:r>
              <a:rPr lang="en-GB" dirty="0"/>
              <a:t>, </a:t>
            </a:r>
            <a:r>
              <a:rPr lang="en-GB" dirty="0" err="1"/>
              <a:t>Taeke</a:t>
            </a:r>
            <a:r>
              <a:rPr lang="en-GB" dirty="0"/>
              <a:t> </a:t>
            </a:r>
            <a:r>
              <a:rPr lang="en-GB" dirty="0" err="1"/>
              <a:t>Gjaltema</a:t>
            </a:r>
            <a:r>
              <a:rPr lang="en-GB" dirty="0"/>
              <a:t>, Dennis </a:t>
            </a:r>
            <a:r>
              <a:rPr lang="en-GB" dirty="0" err="1"/>
              <a:t>Grofils</a:t>
            </a:r>
            <a:r>
              <a:rPr lang="en-GB" dirty="0"/>
              <a:t>, Hans van Hoof, Olivier Levitt, Enrico </a:t>
            </a:r>
            <a:r>
              <a:rPr lang="en-GB" dirty="0" err="1"/>
              <a:t>Orsini</a:t>
            </a:r>
            <a:r>
              <a:rPr lang="en-GB" dirty="0"/>
              <a:t>, Andrea Pagano, Jean-Baptiste </a:t>
            </a:r>
            <a:r>
              <a:rPr lang="en-GB" dirty="0" err="1"/>
              <a:t>Rudant</a:t>
            </a:r>
            <a:r>
              <a:rPr lang="en-GB" dirty="0"/>
              <a:t>, Monica Scannapieco, </a:t>
            </a:r>
            <a:r>
              <a:rPr lang="en-GB" dirty="0" err="1"/>
              <a:t>Romain</a:t>
            </a:r>
            <a:r>
              <a:rPr lang="en-GB" dirty="0"/>
              <a:t> </a:t>
            </a:r>
            <a:r>
              <a:rPr lang="en-GB" dirty="0" err="1"/>
              <a:t>Tailhurat</a:t>
            </a:r>
            <a:r>
              <a:rPr lang="en-GB" dirty="0"/>
              <a:t>, Laura Tosco and Luca </a:t>
            </a:r>
            <a:r>
              <a:rPr lang="en-GB" dirty="0" smtClean="0"/>
              <a:t>Valentino</a:t>
            </a:r>
            <a:endParaRPr lang="it-IT" dirty="0"/>
          </a:p>
          <a:p>
            <a:endParaRPr lang="it-IT" sz="1000" dirty="0" smtClean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923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6305" y="2713038"/>
            <a:ext cx="8229600" cy="1143000"/>
          </a:xfrm>
        </p:spPr>
        <p:txBody>
          <a:bodyPr/>
          <a:lstStyle/>
          <a:p>
            <a:r>
              <a:rPr lang="it-IT" dirty="0" smtClean="0"/>
              <a:t>DEMO</a:t>
            </a:r>
            <a:br>
              <a:rPr lang="it-IT" dirty="0" smtClean="0"/>
            </a:br>
            <a:r>
              <a:rPr lang="it-IT" dirty="0" smtClean="0"/>
              <a:t> </a:t>
            </a:r>
            <a:r>
              <a:rPr lang="it-IT" dirty="0" smtClean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github.com/UNECE/Classification-Explorer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8257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3130" y="1187669"/>
            <a:ext cx="7370089" cy="2854345"/>
          </a:xfrm>
        </p:spPr>
        <p:txBody>
          <a:bodyPr/>
          <a:lstStyle/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Linked Data and Semantic Web standards are being progressively adopted by statistical </a:t>
            </a:r>
            <a:r>
              <a:rPr lang="en-GB" dirty="0" smtClean="0"/>
              <a:t>organizations</a:t>
            </a:r>
          </a:p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Classifications </a:t>
            </a:r>
            <a:r>
              <a:rPr lang="en-GB" dirty="0"/>
              <a:t>are an indispensable instrument to disseminate statistical data: without classifications no </a:t>
            </a:r>
            <a:r>
              <a:rPr lang="en-GB" dirty="0" smtClean="0"/>
              <a:t>statistics </a:t>
            </a:r>
          </a:p>
          <a:p>
            <a:pPr hangingPunct="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An </a:t>
            </a:r>
            <a:r>
              <a:rPr lang="en-GB" dirty="0"/>
              <a:t>integrated system of </a:t>
            </a:r>
            <a:r>
              <a:rPr lang="en-GB" i="1" dirty="0"/>
              <a:t>activity</a:t>
            </a:r>
            <a:r>
              <a:rPr lang="en-GB" dirty="0"/>
              <a:t> and </a:t>
            </a:r>
            <a:r>
              <a:rPr lang="en-GB" i="1" dirty="0"/>
              <a:t>product</a:t>
            </a:r>
            <a:r>
              <a:rPr lang="en-GB" dirty="0"/>
              <a:t> classifications allows the comparability of statistics produced in different statistical domains and </a:t>
            </a:r>
            <a:r>
              <a:rPr lang="en-GB" dirty="0" smtClean="0"/>
              <a:t>countries</a:t>
            </a:r>
            <a:endParaRPr lang="it-IT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15" name="Titolo 1"/>
          <p:cNvSpPr txBox="1">
            <a:spLocks/>
          </p:cNvSpPr>
          <p:nvPr/>
        </p:nvSpPr>
        <p:spPr>
          <a:xfrm>
            <a:off x="257175" y="528256"/>
            <a:ext cx="8686800" cy="65941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50515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2800" dirty="0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62102" y="410014"/>
            <a:ext cx="8788947" cy="1143000"/>
          </a:xfrm>
        </p:spPr>
        <p:txBody>
          <a:bodyPr/>
          <a:lstStyle/>
          <a:p>
            <a:r>
              <a:rPr lang="it-IT" dirty="0" err="1"/>
              <a:t>Linked</a:t>
            </a:r>
            <a:r>
              <a:rPr lang="it-IT" dirty="0"/>
              <a:t> Data and Statistical </a:t>
            </a:r>
            <a:r>
              <a:rPr lang="it-IT" dirty="0" err="1"/>
              <a:t>Classifications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054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852826"/>
          </a:xfrm>
        </p:spPr>
        <p:txBody>
          <a:bodyPr/>
          <a:lstStyle/>
          <a:p>
            <a:r>
              <a:rPr lang="it-IT" dirty="0" err="1" smtClean="0"/>
              <a:t>Example</a:t>
            </a:r>
            <a:r>
              <a:rPr lang="it-IT" dirty="0" smtClean="0"/>
              <a:t> of </a:t>
            </a:r>
            <a:r>
              <a:rPr lang="it-IT" dirty="0" err="1" smtClean="0"/>
              <a:t>Classifications</a:t>
            </a:r>
            <a:r>
              <a:rPr lang="it-IT" dirty="0" smtClean="0"/>
              <a:t>: National </a:t>
            </a:r>
            <a:r>
              <a:rPr lang="it-IT" dirty="0" err="1" smtClean="0"/>
              <a:t>Levels</a:t>
            </a:r>
            <a:r>
              <a:rPr lang="it-IT" dirty="0" smtClean="0"/>
              <a:t> and </a:t>
            </a:r>
            <a:r>
              <a:rPr lang="it-IT" dirty="0" err="1" smtClean="0"/>
              <a:t>Correspondence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08" y="1567543"/>
            <a:ext cx="7060495" cy="3804557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457199" y="5467945"/>
            <a:ext cx="8058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Picture from: </a:t>
            </a:r>
            <a:r>
              <a:rPr lang="it-IT" i="1" dirty="0" smtClean="0">
                <a:solidFill>
                  <a:srgbClr val="505150"/>
                </a:solidFill>
                <a:hlinkClick r:id="rId4"/>
              </a:rPr>
              <a:t>https</a:t>
            </a:r>
            <a:r>
              <a:rPr lang="it-IT" i="1" dirty="0">
                <a:solidFill>
                  <a:srgbClr val="505150"/>
                </a:solidFill>
                <a:hlinkClick r:id="rId4"/>
              </a:rPr>
              <a:t>://</a:t>
            </a:r>
            <a:r>
              <a:rPr lang="it-IT" i="1" dirty="0" smtClean="0">
                <a:solidFill>
                  <a:srgbClr val="505150"/>
                </a:solidFill>
                <a:hlinkClick r:id="rId4"/>
              </a:rPr>
              <a:t>joinup.ec.europa.eu/catalogue/asset_release/statistical-classification-economic-activities-european-community</a:t>
            </a:r>
            <a:r>
              <a:rPr lang="it-IT" i="1" dirty="0" smtClean="0">
                <a:solidFill>
                  <a:srgbClr val="505150"/>
                </a:solidFill>
              </a:rPr>
              <a:t> </a:t>
            </a:r>
            <a:endParaRPr lang="it-IT" i="1" dirty="0">
              <a:solidFill>
                <a:srgbClr val="5051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40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UNECE Project: </a:t>
            </a:r>
            <a:r>
              <a:rPr lang="it-IT" dirty="0" err="1" smtClean="0"/>
              <a:t>Implementing</a:t>
            </a:r>
            <a:r>
              <a:rPr lang="it-IT" dirty="0" smtClean="0"/>
              <a:t> </a:t>
            </a:r>
            <a:r>
              <a:rPr lang="it-IT" dirty="0" err="1" smtClean="0"/>
              <a:t>ModernStats</a:t>
            </a:r>
            <a:r>
              <a:rPr lang="it-IT" dirty="0" smtClean="0"/>
              <a:t> </a:t>
            </a:r>
            <a:r>
              <a:rPr lang="it-IT" dirty="0" err="1" smtClean="0"/>
              <a:t>Standards</a:t>
            </a:r>
            <a:r>
              <a:rPr lang="it-IT" dirty="0" smtClean="0"/>
              <a:t> - IMS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High-Level Group for the Modernisation of Official Statistics (HLG-MOS)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GB" sz="2000" dirty="0" smtClean="0"/>
              <a:t>Established </a:t>
            </a:r>
            <a:r>
              <a:rPr lang="en-GB" sz="2000" dirty="0"/>
              <a:t>in 2010 to oversee and coordinate international work relating to statistical modernisation. </a:t>
            </a:r>
            <a:r>
              <a:rPr lang="en-GB" sz="2000" dirty="0" smtClean="0"/>
              <a:t>It is composed by Director Generals/Presidents of Statistical Organizations and promotes </a:t>
            </a:r>
            <a:r>
              <a:rPr lang="en-GB" sz="2000" dirty="0"/>
              <a:t>standards-based modernisation of official </a:t>
            </a:r>
            <a:r>
              <a:rPr lang="en-GB" sz="2000" dirty="0" smtClean="0"/>
              <a:t>statistics</a:t>
            </a: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The HLG-MOS established </a:t>
            </a:r>
            <a:r>
              <a:rPr lang="en-GB" sz="2400" dirty="0"/>
              <a:t>a project in 2016 </a:t>
            </a:r>
            <a:r>
              <a:rPr lang="en-GB" sz="2400" dirty="0" smtClean="0"/>
              <a:t>aimed to propose guidelines and concrete showcases on Linked Open Metadata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en-GB" sz="2000" dirty="0" smtClean="0"/>
              <a:t>Implementing </a:t>
            </a:r>
            <a:r>
              <a:rPr lang="en-GB" sz="2000" dirty="0" err="1"/>
              <a:t>ModernStats</a:t>
            </a:r>
            <a:r>
              <a:rPr lang="en-GB" sz="2000" dirty="0"/>
              <a:t> Standards Project: </a:t>
            </a:r>
            <a:r>
              <a:rPr lang="en-GB" sz="2000" dirty="0">
                <a:hlinkClick r:id="rId2"/>
              </a:rPr>
              <a:t>http://</a:t>
            </a:r>
            <a:r>
              <a:rPr lang="en-GB" sz="2000" dirty="0" smtClean="0">
                <a:hlinkClick r:id="rId2"/>
              </a:rPr>
              <a:t>www1.unece.org/stat/platform/display/hlgbas/Implementing+Modernstats+Standards</a:t>
            </a:r>
            <a:r>
              <a:rPr lang="en-GB" sz="2000" dirty="0" smtClean="0"/>
              <a:t> </a:t>
            </a:r>
            <a:endParaRPr lang="it-IT" sz="20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1911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Classification</a:t>
            </a:r>
            <a:r>
              <a:rPr lang="it-IT" dirty="0" smtClean="0"/>
              <a:t> Explorer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92772"/>
            <a:ext cx="8229600" cy="4833392"/>
          </a:xfrm>
        </p:spPr>
        <p:txBody>
          <a:bodyPr/>
          <a:lstStyle/>
          <a:p>
            <a:pPr hangingPunct="0">
              <a:buFont typeface="Wingdings" panose="05000000000000000000" pitchFamily="2" charset="2"/>
              <a:buChar char="§"/>
            </a:pPr>
            <a:r>
              <a:rPr lang="it-IT" sz="2400" dirty="0" err="1" smtClean="0"/>
              <a:t>Resulting</a:t>
            </a:r>
            <a:r>
              <a:rPr lang="it-IT" sz="2400" dirty="0" smtClean="0"/>
              <a:t> from the work </a:t>
            </a:r>
            <a:r>
              <a:rPr lang="it-IT" sz="2400" dirty="0" err="1" smtClean="0"/>
              <a:t>done</a:t>
            </a:r>
            <a:r>
              <a:rPr lang="it-IT" sz="2400" dirty="0" smtClean="0"/>
              <a:t> </a:t>
            </a:r>
            <a:r>
              <a:rPr lang="it-IT" sz="2400" dirty="0" err="1" smtClean="0"/>
              <a:t>within</a:t>
            </a:r>
            <a:r>
              <a:rPr lang="it-IT" sz="2400" dirty="0" smtClean="0"/>
              <a:t> the IMS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 </a:t>
            </a:r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it-IT" dirty="0" smtClean="0"/>
              <a:t>Rome Sprint on </a:t>
            </a:r>
            <a:r>
              <a:rPr lang="it-IT" dirty="0" err="1" smtClean="0"/>
              <a:t>Linked</a:t>
            </a:r>
            <a:r>
              <a:rPr lang="it-IT" dirty="0" smtClean="0"/>
              <a:t> Open </a:t>
            </a:r>
            <a:r>
              <a:rPr lang="it-IT" dirty="0" err="1" smtClean="0"/>
              <a:t>Metadata</a:t>
            </a:r>
            <a:endParaRPr lang="it-IT" dirty="0" smtClean="0"/>
          </a:p>
          <a:p>
            <a:pPr lvl="1" hangingPunct="0">
              <a:buFont typeface="Wingdings" panose="05000000000000000000" pitchFamily="2" charset="2"/>
              <a:buChar char="§"/>
            </a:pPr>
            <a:r>
              <a:rPr lang="it-IT" dirty="0"/>
              <a:t>National Statistical </a:t>
            </a:r>
            <a:r>
              <a:rPr lang="it-IT" dirty="0" err="1"/>
              <a:t>Institutes</a:t>
            </a:r>
            <a:r>
              <a:rPr lang="it-IT" dirty="0"/>
              <a:t> from France, </a:t>
            </a:r>
            <a:r>
              <a:rPr lang="it-IT" dirty="0" err="1"/>
              <a:t>Italy</a:t>
            </a:r>
            <a:r>
              <a:rPr lang="it-IT" dirty="0"/>
              <a:t>, </a:t>
            </a:r>
            <a:r>
              <a:rPr lang="it-IT" dirty="0" smtClean="0"/>
              <a:t>Netherlands + UNECE + </a:t>
            </a:r>
            <a:r>
              <a:rPr lang="it-IT" dirty="0" err="1" smtClean="0"/>
              <a:t>Eurostat</a:t>
            </a:r>
            <a:endParaRPr lang="it-IT" dirty="0" smtClean="0"/>
          </a:p>
          <a:p>
            <a:pPr hangingPunct="0">
              <a:buFont typeface="Wingdings" panose="05000000000000000000" pitchFamily="2" charset="2"/>
              <a:buChar char="§"/>
            </a:pP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does</a:t>
            </a:r>
            <a:r>
              <a:rPr lang="it-IT" sz="2400" dirty="0"/>
              <a:t> the </a:t>
            </a:r>
            <a:r>
              <a:rPr lang="it-IT" sz="2400" dirty="0" err="1"/>
              <a:t>application</a:t>
            </a:r>
            <a:r>
              <a:rPr lang="it-IT" sz="2400" dirty="0"/>
              <a:t> do? </a:t>
            </a:r>
            <a:r>
              <a:rPr lang="en-GB" sz="2400" dirty="0"/>
              <a:t>Starting from statistical classifications represented as Linked data artefacts, it allows for a rich user experience by enabling cross-classification </a:t>
            </a:r>
            <a:r>
              <a:rPr lang="en-GB" sz="2400" dirty="0" smtClean="0"/>
              <a:t>navigation</a:t>
            </a:r>
          </a:p>
          <a:p>
            <a:pPr hangingPunct="0"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Classification Explorer application accesses and navigates classifications made available by the </a:t>
            </a:r>
            <a:r>
              <a:rPr lang="en-GB" sz="2400" dirty="0" err="1" smtClean="0"/>
              <a:t>SemStats</a:t>
            </a:r>
            <a:r>
              <a:rPr lang="en-GB" sz="2400" dirty="0" smtClean="0"/>
              <a:t> </a:t>
            </a:r>
            <a:r>
              <a:rPr lang="en-GB" sz="2400" dirty="0"/>
              <a:t>challenge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8998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Architecture -1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4077" y="1004421"/>
            <a:ext cx="5502166" cy="4833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The Classification Explorer is a single-page browser app that communicates with an RDF triple </a:t>
            </a:r>
            <a:r>
              <a:rPr lang="en-GB" sz="2400" dirty="0" smtClean="0"/>
              <a:t>store</a:t>
            </a:r>
            <a:endParaRPr lang="it-IT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The client is a JavaScript application written using </a:t>
            </a:r>
            <a:r>
              <a:rPr lang="en-GB" sz="2000" dirty="0" err="1" smtClean="0"/>
              <a:t>NodeJS</a:t>
            </a:r>
            <a:r>
              <a:rPr lang="en-GB" sz="2000" dirty="0" smtClean="0"/>
              <a:t>, </a:t>
            </a:r>
            <a:r>
              <a:rPr lang="en-GB" sz="2000" dirty="0" err="1"/>
              <a:t>ReactJS</a:t>
            </a:r>
            <a:r>
              <a:rPr lang="en-GB" sz="2000" dirty="0"/>
              <a:t> </a:t>
            </a:r>
            <a:r>
              <a:rPr lang="en-GB" sz="2000" dirty="0" smtClean="0"/>
              <a:t>for </a:t>
            </a:r>
            <a:r>
              <a:rPr lang="en-GB" sz="2000" dirty="0"/>
              <a:t>building user interfaces and </a:t>
            </a:r>
            <a:r>
              <a:rPr lang="en-GB" sz="2000" dirty="0" err="1"/>
              <a:t>Webpack</a:t>
            </a:r>
            <a:r>
              <a:rPr lang="en-GB" sz="2000" dirty="0"/>
              <a:t> </a:t>
            </a:r>
            <a:r>
              <a:rPr lang="en-GB" sz="2000" dirty="0" smtClean="0"/>
              <a:t>for packaging and deploying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The </a:t>
            </a:r>
            <a:r>
              <a:rPr lang="en-GB" sz="2400" dirty="0"/>
              <a:t>client is based on the React-</a:t>
            </a:r>
            <a:r>
              <a:rPr lang="en-GB" sz="2400" dirty="0" err="1"/>
              <a:t>Redux</a:t>
            </a:r>
            <a:r>
              <a:rPr lang="en-GB" sz="2400" dirty="0"/>
              <a:t> pattern </a:t>
            </a:r>
            <a:r>
              <a:rPr lang="en-GB" sz="2400" dirty="0" smtClean="0"/>
              <a:t>that </a:t>
            </a:r>
            <a:r>
              <a:rPr lang="en-GB" sz="2400" dirty="0"/>
              <a:t>manages the state of the </a:t>
            </a:r>
            <a:r>
              <a:rPr lang="en-GB" sz="2400" dirty="0" smtClean="0"/>
              <a:t>application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507268" y="912511"/>
            <a:ext cx="163162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STARDOG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6550469" y="2564524"/>
            <a:ext cx="1681655" cy="1713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758152" y="2858814"/>
            <a:ext cx="1282262" cy="914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rgbClr val="505150"/>
                </a:solidFill>
              </a:rPr>
              <a:t>Fetch</a:t>
            </a:r>
            <a:r>
              <a:rPr lang="it-IT" dirty="0" smtClean="0">
                <a:solidFill>
                  <a:srgbClr val="505150"/>
                </a:solidFill>
              </a:rPr>
              <a:t>()</a:t>
            </a:r>
          </a:p>
          <a:p>
            <a:pPr algn="ctr"/>
            <a:r>
              <a:rPr lang="it-IT" dirty="0" smtClean="0">
                <a:solidFill>
                  <a:srgbClr val="505150"/>
                </a:solidFill>
              </a:rPr>
              <a:t>State()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1" name="Freccia bidirezionale verticale 10"/>
          <p:cNvSpPr/>
          <p:nvPr/>
        </p:nvSpPr>
        <p:spPr>
          <a:xfrm>
            <a:off x="7189016" y="1890288"/>
            <a:ext cx="305956" cy="61085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7494972" y="1941143"/>
            <a:ext cx="142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505150"/>
                </a:solidFill>
              </a:rPr>
              <a:t>SPARQL 1.1/HTTP</a:t>
            </a:r>
            <a:endParaRPr lang="it-IT" dirty="0">
              <a:solidFill>
                <a:srgbClr val="505150"/>
              </a:solidFill>
            </a:endParaRPr>
          </a:p>
        </p:txBody>
      </p:sp>
      <p:sp>
        <p:nvSpPr>
          <p:cNvPr id="13" name="Fumetto 2 12"/>
          <p:cNvSpPr/>
          <p:nvPr/>
        </p:nvSpPr>
        <p:spPr>
          <a:xfrm>
            <a:off x="6180084" y="4404466"/>
            <a:ext cx="2622968" cy="1670514"/>
          </a:xfrm>
          <a:prstGeom prst="wedgeRoundRectCallout">
            <a:avLst>
              <a:gd name="adj1" fmla="val -9431"/>
              <a:gd name="adj2" fmla="val -57411"/>
              <a:gd name="adj3" fmla="val 16667"/>
            </a:avLst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pPr marL="0" lvl="1" algn="ctr"/>
            <a:r>
              <a:rPr lang="en-GB" sz="2000" dirty="0">
                <a:solidFill>
                  <a:srgbClr val="505150"/>
                </a:solidFill>
              </a:rPr>
              <a:t>As the application is single-page, the navigation is entirely done on the browser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1212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Technology Architecture - 2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846138"/>
            <a:ext cx="8403021" cy="29796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The server-side is an RDF triple store implemented with </a:t>
            </a:r>
            <a:r>
              <a:rPr lang="en-GB" sz="2000" dirty="0" err="1"/>
              <a:t>Stardog</a:t>
            </a:r>
            <a:r>
              <a:rPr lang="en-GB" sz="2000" dirty="0"/>
              <a:t> 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The </a:t>
            </a:r>
            <a:r>
              <a:rPr lang="en-GB" sz="2000" dirty="0"/>
              <a:t>data made available within the </a:t>
            </a:r>
            <a:r>
              <a:rPr lang="en-GB" sz="2000" dirty="0" err="1"/>
              <a:t>SemStats</a:t>
            </a:r>
            <a:r>
              <a:rPr lang="en-GB" sz="2000" dirty="0"/>
              <a:t> challenge have been all uploaded to the triple </a:t>
            </a:r>
            <a:r>
              <a:rPr lang="en-GB" sz="2000" dirty="0" smtClean="0"/>
              <a:t>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 smtClean="0"/>
              <a:t>In </a:t>
            </a:r>
            <a:r>
              <a:rPr lang="en-GB" sz="2000" dirty="0"/>
              <a:t>particular, the classifications are organized in a single database with a named graph for each specific </a:t>
            </a:r>
            <a:r>
              <a:rPr lang="en-GB" sz="2000" dirty="0" smtClean="0"/>
              <a:t>classification</a:t>
            </a:r>
            <a:endParaRPr lang="it-IT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6" name="Immagine 5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68" y="2660803"/>
            <a:ext cx="7404009" cy="37304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5781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199" y="846138"/>
            <a:ext cx="8403021" cy="2979628"/>
          </a:xfrm>
        </p:spPr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Browsing classifications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By navigating at the different levels and displaying the related details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sz="2400" b="1" dirty="0"/>
              <a:t>Cross-navigating </a:t>
            </a:r>
            <a:r>
              <a:rPr lang="en-US" sz="2400" b="1" dirty="0" smtClean="0"/>
              <a:t>classifications</a:t>
            </a:r>
            <a:endParaRPr lang="en-US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For some classifications, correspondence tables are available, thus permitting to pass from one classification to another. </a:t>
            </a:r>
            <a:r>
              <a:rPr lang="en-US" sz="2000" dirty="0" smtClean="0"/>
              <a:t>E.g. </a:t>
            </a:r>
            <a:r>
              <a:rPr lang="en-US" sz="2000" dirty="0"/>
              <a:t>by selecting a specific activity of NACE classification, through the correspondence table with CPA, it is it is possible to access all the products in CPA associated to the selected activity.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Search </a:t>
            </a:r>
            <a:r>
              <a:rPr lang="en-GB" sz="2400" b="1" dirty="0"/>
              <a:t>among </a:t>
            </a:r>
            <a:r>
              <a:rPr lang="en-GB" sz="2400" b="1" dirty="0" smtClean="0"/>
              <a:t>classifications</a:t>
            </a:r>
            <a:endParaRPr lang="it-IT" sz="24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Given </a:t>
            </a:r>
            <a:r>
              <a:rPr lang="en-GB" sz="2000" dirty="0"/>
              <a:t>a code of a classification item or a text to </a:t>
            </a:r>
            <a:r>
              <a:rPr lang="en-GB" sz="2000" dirty="0" smtClean="0"/>
              <a:t>search returns </a:t>
            </a:r>
            <a:r>
              <a:rPr lang="en-GB" sz="2000" dirty="0"/>
              <a:t>all the matching classification items for all the </a:t>
            </a:r>
            <a:r>
              <a:rPr lang="en-GB" sz="2000" dirty="0" smtClean="0"/>
              <a:t>available classifications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b="1" dirty="0" smtClean="0"/>
              <a:t>Export to CSV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 smtClean="0"/>
              <a:t>Exports </a:t>
            </a:r>
            <a:r>
              <a:rPr lang="en-GB" sz="2000" dirty="0"/>
              <a:t>and </a:t>
            </a:r>
            <a:r>
              <a:rPr lang="en-GB" sz="2000" dirty="0" smtClean="0"/>
              <a:t>downloads </a:t>
            </a:r>
            <a:r>
              <a:rPr lang="en-GB" sz="2000" dirty="0"/>
              <a:t>the displayed list of items in CSV </a:t>
            </a:r>
            <a:r>
              <a:rPr lang="en-GB" sz="2000" dirty="0" smtClean="0"/>
              <a:t>format</a:t>
            </a:r>
            <a:endParaRPr lang="it-IT" sz="2000" dirty="0"/>
          </a:p>
          <a:p>
            <a:pPr lvl="1">
              <a:buFont typeface="Wingdings" panose="05000000000000000000" pitchFamily="2" charset="2"/>
              <a:buChar char="§"/>
            </a:pPr>
            <a:endParaRPr lang="it-IT" sz="2000" b="1" dirty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it-IT" sz="32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751B5-631A-9242-B635-C18491BE6C62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0130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fr-FR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Technical</a:t>
            </a:r>
            <a:r>
              <a:rPr lang="fr-FR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architecture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3846773" y="5356002"/>
            <a:ext cx="2102990" cy="582302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3983924" y="3657757"/>
            <a:ext cx="1828687" cy="1203141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4"/>
          <a:stretch/>
        </p:blipFill>
        <p:spPr>
          <a:xfrm>
            <a:off x="4022131" y="6003621"/>
            <a:ext cx="1752274" cy="473549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5"/>
          <a:stretch/>
        </p:blipFill>
        <p:spPr>
          <a:xfrm>
            <a:off x="6988196" y="4049660"/>
            <a:ext cx="1821502" cy="671133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6"/>
          <a:stretch/>
        </p:blipFill>
        <p:spPr>
          <a:xfrm>
            <a:off x="391861" y="1503273"/>
            <a:ext cx="835971" cy="847489"/>
          </a:xfrm>
          <a:prstGeom prst="rect">
            <a:avLst/>
          </a:prstGeom>
          <a:ln>
            <a:noFill/>
          </a:ln>
        </p:spPr>
      </p:pic>
      <p:pic>
        <p:nvPicPr>
          <p:cNvPr id="63" name="Picture 62"/>
          <p:cNvPicPr/>
          <p:nvPr/>
        </p:nvPicPr>
        <p:blipFill>
          <a:blip r:embed="rId7"/>
          <a:stretch/>
        </p:blipFill>
        <p:spPr>
          <a:xfrm>
            <a:off x="4293821" y="2362519"/>
            <a:ext cx="1209219" cy="903335"/>
          </a:xfrm>
          <a:prstGeom prst="rect">
            <a:avLst/>
          </a:prstGeom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8"/>
          <a:stretch/>
        </p:blipFill>
        <p:spPr>
          <a:xfrm>
            <a:off x="2416479" y="1534952"/>
            <a:ext cx="783723" cy="783805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9"/>
          <a:stretch/>
        </p:blipFill>
        <p:spPr>
          <a:xfrm>
            <a:off x="3494097" y="1751804"/>
            <a:ext cx="1828687" cy="35010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10"/>
          <a:stretch/>
        </p:blipFill>
        <p:spPr>
          <a:xfrm>
            <a:off x="5486060" y="1675384"/>
            <a:ext cx="2033761" cy="503268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2220548" y="1469635"/>
            <a:ext cx="5355439" cy="914439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8" name="Line 3"/>
          <p:cNvCxnSpPr>
            <a:stCxn id="62" idx="3"/>
          </p:cNvCxnSpPr>
          <p:nvPr/>
        </p:nvCxnSpPr>
        <p:spPr>
          <a:xfrm>
            <a:off x="1227833" y="1926854"/>
            <a:ext cx="993042" cy="327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69" name="CustomShape 4"/>
          <p:cNvSpPr/>
          <p:nvPr/>
        </p:nvSpPr>
        <p:spPr>
          <a:xfrm>
            <a:off x="3755339" y="5290684"/>
            <a:ext cx="2285858" cy="1241025"/>
          </a:xfrm>
          <a:prstGeom prst="rect">
            <a:avLst/>
          </a:prstGeom>
          <a:noFill/>
          <a:ln>
            <a:solidFill>
              <a:srgbClr val="000000"/>
            </a:solidFill>
            <a:cu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70" name="Line 5"/>
          <p:cNvCxnSpPr>
            <a:stCxn id="63" idx="2"/>
            <a:endCxn id="59" idx="0"/>
          </p:cNvCxnSpPr>
          <p:nvPr/>
        </p:nvCxnSpPr>
        <p:spPr>
          <a:xfrm>
            <a:off x="4898267" y="3265855"/>
            <a:ext cx="327" cy="392229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71" name="Line 6"/>
          <p:cNvCxnSpPr>
            <a:stCxn id="59" idx="2"/>
            <a:endCxn id="69" idx="0"/>
          </p:cNvCxnSpPr>
          <p:nvPr/>
        </p:nvCxnSpPr>
        <p:spPr>
          <a:xfrm>
            <a:off x="4898267" y="4860898"/>
            <a:ext cx="327" cy="430113"/>
          </a:xfrm>
          <a:prstGeom prst="bentConnector3">
            <a:avLst/>
          </a:prstGeom>
          <a:ln w="108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72" name="TextShape 7"/>
          <p:cNvSpPr txBox="1"/>
          <p:nvPr/>
        </p:nvSpPr>
        <p:spPr>
          <a:xfrm>
            <a:off x="2089928" y="2678001"/>
            <a:ext cx="1698066" cy="32658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fr-FR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integration</a:t>
            </a:r>
            <a:endParaRPr lang="fr-F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8"/>
          <p:cNvSpPr txBox="1"/>
          <p:nvPr/>
        </p:nvSpPr>
        <p:spPr>
          <a:xfrm>
            <a:off x="2089927" y="4833465"/>
            <a:ext cx="1828687" cy="32658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exploration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Impostazioni personalizz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8645</TotalTime>
  <Words>547</Words>
  <Application>Microsoft Office PowerPoint</Application>
  <PresentationFormat>On-screen Show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copertina</vt:lpstr>
      <vt:lpstr>Slide 1</vt:lpstr>
      <vt:lpstr>Linked Data and Statistical Classifications </vt:lpstr>
      <vt:lpstr>Example of Classifications: National Levels and Correspondence Tables </vt:lpstr>
      <vt:lpstr>UNECE Project: Implementing ModernStats Standards - IMS</vt:lpstr>
      <vt:lpstr>Classification Explorer</vt:lpstr>
      <vt:lpstr>Technology Architecture -1 </vt:lpstr>
      <vt:lpstr>Technology Architecture - 2 </vt:lpstr>
      <vt:lpstr>Main Functionalities</vt:lpstr>
      <vt:lpstr>Slide 9</vt:lpstr>
      <vt:lpstr>DEMO  https://github.com/UNECE/Classification-Explorer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Bruna Tabanella</dc:creator>
  <cp:lastModifiedBy>a</cp:lastModifiedBy>
  <cp:revision>328</cp:revision>
  <cp:lastPrinted>2014-10-10T11:24:21Z</cp:lastPrinted>
  <dcterms:created xsi:type="dcterms:W3CDTF">2012-12-11T11:00:35Z</dcterms:created>
  <dcterms:modified xsi:type="dcterms:W3CDTF">2016-11-02T21:38:44Z</dcterms:modified>
</cp:coreProperties>
</file>