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Poker Hand Strength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UCI Poker </a:t>
            </a:r>
            <a:r>
              <a:rPr lang="en-US" dirty="0"/>
              <a:t>Hand Data </a:t>
            </a:r>
            <a:r>
              <a:rPr lang="en-US" dirty="0" smtClean="0"/>
              <a:t>Set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5883" y="3348064"/>
            <a:ext cx="10993546" cy="1602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 Members:</a:t>
            </a:r>
          </a:p>
          <a:p>
            <a:r>
              <a:rPr lang="en-US" dirty="0" err="1" smtClean="0"/>
              <a:t>Engy</a:t>
            </a:r>
            <a:r>
              <a:rPr lang="en-US" dirty="0" smtClean="0"/>
              <a:t> Abdel </a:t>
            </a:r>
            <a:r>
              <a:rPr lang="en-US" dirty="0" err="1" smtClean="0"/>
              <a:t>Azeez</a:t>
            </a:r>
            <a:endParaRPr lang="en-US" dirty="0" smtClean="0"/>
          </a:p>
          <a:p>
            <a:r>
              <a:rPr lang="en-US" dirty="0" smtClean="0"/>
              <a:t>Armin Jamshidi</a:t>
            </a:r>
          </a:p>
          <a:p>
            <a:r>
              <a:rPr lang="en-US" dirty="0" smtClean="0"/>
              <a:t>Samira </a:t>
            </a:r>
            <a:r>
              <a:rPr lang="en-US" dirty="0" err="1" smtClean="0"/>
              <a:t>Kazemi</a:t>
            </a:r>
            <a:endParaRPr lang="en-US" dirty="0" smtClean="0"/>
          </a:p>
          <a:p>
            <a:r>
              <a:rPr lang="en-US" dirty="0" err="1" smtClean="0"/>
              <a:t>Shahzeb</a:t>
            </a:r>
            <a:r>
              <a:rPr lang="en-US" dirty="0" smtClean="0"/>
              <a:t> </a:t>
            </a:r>
            <a:r>
              <a:rPr lang="en-US" dirty="0" err="1" smtClean="0"/>
              <a:t>Shahid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3716"/>
              </p:ext>
            </p:extLst>
          </p:nvPr>
        </p:nvGraphicFramePr>
        <p:xfrm>
          <a:off x="460375" y="1878333"/>
          <a:ext cx="8000278" cy="1330196"/>
        </p:xfrm>
        <a:graphic>
          <a:graphicData uri="http://schemas.openxmlformats.org/drawingml/2006/table">
            <a:tbl>
              <a:tblPr firstRow="1"/>
              <a:tblGrid>
                <a:gridCol w="1606315"/>
                <a:gridCol w="1603349"/>
                <a:gridCol w="1894868"/>
                <a:gridCol w="1020314"/>
                <a:gridCol w="1875432"/>
              </a:tblGrid>
              <a:tr h="5083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Associated Tasks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Number of Instances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Number of Attributes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Area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Missing Values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86AB"/>
                    </a:solidFill>
                  </a:tcPr>
                </a:tc>
              </a:tr>
              <a:tr h="7891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Classification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1025010</a:t>
                      </a:r>
                      <a:endParaRPr lang="en-US" sz="14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11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Game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No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370906"/>
            <a:ext cx="4179333" cy="2035809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62" y="1873497"/>
            <a:ext cx="3163559" cy="3435922"/>
          </a:xfrm>
          <a:prstGeom prst="rect">
            <a:avLst/>
          </a:prstGeom>
        </p:spPr>
      </p:pic>
      <p:sp>
        <p:nvSpPr>
          <p:cNvPr id="11" name="AutoShape 2" descr="data:image/png;base64,iVBORw0KGgoAAAANSUhEUgAAAY0AAAD8CAYAAACLrvgBAAAABHNCSVQICAgIfAhkiAAAAAlwSFlz%0AAAALEgAACxIB0t1+/AAAADl0RVh0U29mdHdhcmUAbWF0cGxvdGxpYiB2ZXJzaW9uIDMuMC4zLCBo%0AdHRwOi8vbWF0cGxvdGxpYi5vcmcvnQurowAAEk5JREFUeJzt3WGMXWWdx/Hv31a04gIV3AnbNtsm%0ANmsqRMEJ1GWzmaW7UMBYXqiBsNIljX1hXXFtosU3ZHVJMFlEIdpsI13LblckiGmj1doAN5t9AbYI%0ASy2VMFuLtAtW2wIORtnqf1/cp3DveOfO02nLmc58P8nNPed/nnOeZ560/fWce+6ZyEwkSarxhqYH%0AIEk6dRgakqRqhoYkqZqhIUmqZmhIkqoZGpKkaoaGJKmaoSFJqmZoSJKqzWx6ACfaOeeck/Pnz5/Q%0Avi+//DKnn376iR3QKcz5eI1z0c356DYV5uPRRx/9ZWa+fbx2Uy405s+fz44dOya0b6vVYmho6MQO%0A6BTmfLzGuejmfHSbCvMREc/UtPPylCSpmqEhSapmaEiSqhkakqRqhoYkqZqhIUmqVhUaEbE3InZG%0AxOMRsaPU3hYR2yLi6fI+u9QjIu6IiOGIeCIiLuw4zvLS/umIWN5Rf285/nDZN/r1IUlqxrGcafxV%0AZr4nMwfL+hrggcxcCDxQ1gGuABaW10pgLbQDALgZuBi4CLi5IwTWAh/t2G/pOH1IkhpwPJenlgEb%0AyvIG4OqO+t3Z9jBwVkScC1wObMvMQ5l5GNgGLC3bzsjMh7P9C8vvHnWsXn1IkhpQ+43wBH4QEQn8%0AS2auAwYy87my/XlgoCzPAZ7t2HdfqfWr7+tRp08fXSJiJe2zGgYGBmi1WpU/VrcDh17kzo2bJrTv%0A8Th/zpmve581RkZGJjyXU41z0c356Dad5qM2NP4iM/dHxB8D2yLiJ50bMzNLoJw0/fooIbYOYHBw%0AMCf6df47N27itp2v/5NV9l439Lr3WWMqPBrhRHEuujkf3abTfFRdnsrM/eX9APBt2p9J/LxcWqK8%0AHyjN9wPzOnafW2r96nN71OnThySpAeOGRkScHhF/dHQZuAz4MbAZOHoH1HLg6HWdzcD15S6qxcCL%0A5RLTVuCyiJhdPgC/DNhatr0UEYvLXVPXjzpWrz4kSQ2ouRYzAHy73AU7E/iPzPx+RGwH7o2IFcAz%0AwIdL+y3AlcAw8GvgBoDMPBQRnwe2l3afy8xDZfljwNeBWcD3ygvg1jH6kCQ1YNzQyMw9wLt71A8C%0AS3rUE1g1xrHWA+t71HcA59X2IUlqht8IlyRVMzQkSdUMDUlSNUNDklTN0JAkVTM0JEnVDA1JUjVD%0AQ5JUzdCQJFUzNCRJ1QwNSVI1Q0OSVM3QkCRVMzQkSdUMDUlSNUNDklTN0JAkVTM0JEnVDA1JUjVD%0AQ5JUzdCQJFUzNCRJ1QwNSVI1Q0OSVM3QkCRVMzQkSdVmNj0Awfw1322s7723XtVY35JOPZ5pSJKq%0AGRqSpGqGhiSpmqEhSapmaEiSqlWHRkTMiIjHIuI7ZX1BRDwSEcMR8c2IOK3U31TWh8v2+R3HuKnU%0An4qIyzvqS0ttOCLWdNR79iFJasaxnGncCOzuWP8CcHtmvgM4DKwo9RXA4VK/vbQjIhYB1wDvApYC%0AXy1BNAP4CnAFsAi4trTt14ckqQFVoRERc4GrgK+V9QAuBe4rTTYAV5flZWWdsn1Jab8MuCczf5uZ%0APwWGgYvKazgz92TmK8A9wLJx+pAkNaD2TONLwKeB35f1s4EXMvNIWd8HzCnLc4BnAcr2F0v7V+uj%0A9hmr3q8PSVIDxv1GeES8HziQmY9GxNDJH9Kxi4iVwEqAgYEBWq3WhI4zMAtWn39k/IZTSL+5GhkZ%0AmfBcTjXORTfno9t0mo+ax4hcAnwgIq4E3gycAXwZOCsiZpYzgbnA/tJ+PzAP2BcRM4EzgYMd9aM6%0A9+lVP9injy6ZuQ5YBzA4OJhDQ0MVP9YfunPjJm7bOb2erLL3uqExt7VaLSY6l1ONc9HN+eg2neZj%0A3MtTmXlTZs7NzPm0P8h+MDOvAx4CPliaLQc2leXNZZ2y/cHMzFK/ptxdtQBYCPwQ2A4sLHdKnVb6%0A2Fz2GasPSVIDjud7Gp8BPhURw7Q/f7ir1O8Czi71TwFrADJzF3Av8CTwfWBVZv6unEV8HNhK++6s%0Ae0vbfn1IkhpwTNdiMrMFtMryHtp3Po1u8xvgQ2PsfwtwS4/6FmBLj3rPPiRJzfAb4ZKkaoaGJKma%0AoSFJqmZoSJKqGRqSpGqGhiSpmqEhSapmaEiSqhkakqRqhoYkqZqhIUmqZmhIkqoZGpKkaoaGJKma%0AoSFJqmZoSJKqGRqSpGqGhiSpmqEhSapmaEiSqhkakqRqhoYkqZqhIUmqZmhIkqoZGpKkaoaGJKma%0AoSFJqmZoSJKqGRqSpGqGhiSpmqEhSapmaEiSqo0bGhHx5oj4YUT8d0Tsioh/LPUFEfFIRAxHxDcj%0A4rRSf1NZHy7b53cc66ZSfyoiLu+oLy214YhY01Hv2YckqRk1Zxq/BS7NzHcD7wGWRsRi4AvA7Zn5%0ADuAwsKK0XwEcLvXbSzsiYhFwDfAuYCnw1YiYEREzgK8AVwCLgGtLW/r0IUlqwLihkW0jZfWN5ZXA%0ApcB9pb4BuLosLyvrlO1LIiJK/Z7M/G1m/hQYBi4qr+HM3JOZrwD3AMvKPmP1IUlqQNVnGuWM4HHg%0AALAN+B/ghcw8UprsA+aU5TnAswBl+4vA2Z31UfuMVT+7Tx+SpAbMrGmUmb8D3hMRZwHfBt55Ukd1%0AjCJiJbASYGBggFarNaHjDMyC1ecfGb/hFNJvrkZGRiY8l1ONc9HN+eg2neajKjSOyswXIuIh4H3A%0AWRExs5wJzAX2l2b7gXnAvoiYCZwJHOyoH9W5T6/6wT59jB7XOmAdwODgYA4NDR3Lj/WqOzdu4rad%0AxzQlp7y91w2Nua3VajHRuZxqnItuzke36TQfNXdPvb2cYRARs4C/AXYDDwEfLM2WA5vK8uayTtn+%0AYGZmqV9T7q5aACwEfghsBxaWO6VOo/1h+eayz1h9SJIaUPPf6nOBDeUupzcA92bmdyLiSeCeiPgn%0A4DHgrtL+LuDfImIYOEQ7BMjMXRFxL/AkcARYVS57EREfB7YCM4D1mbmrHOszY/QhSWrAuKGRmU8A%0AF/So76F959Po+m+AD41xrFuAW3rUtwBbavuQJDXDb4RLkqoZGpKkaoaGJKmaoSFJqmZoSJKqGRqS%0ApGqGhiSpmqEhSapmaEiSqhkakqRqhoYkqZqhIUmqZmhIkqoZGpKkaoaGJKmaoSFJqmZoSJKqGRqS%0ApGqGhiSpmqEhSapmaEiSqhkakqRqhoYkqZqhIUmqZmhIkqoZGpKkaoaGJKmaoSFJqmZoSJKqGRqS%0ApGqGhiSpmqEhSapmaEiSqo0bGhExLyIeiognI2JXRNxY6m+LiG0R8XR5n13qERF3RMRwRDwRERd2%0AHGt5af90RCzvqL83InaWfe6IiOjXhySpGTVnGkeA1Zm5CFgMrIqIRcAa4IHMXAg8UNYBrgAWltdK%0AYC20AwC4GbgYuAi4uSME1gIf7dhvaamP1YckqQHjhkZmPpeZPyrLvwJ2A3OAZcCG0mwDcHVZXgbc%0AnW0PA2dFxLnA5cC2zDyUmYeBbcDSsu2MzHw4MxO4e9SxevUhSWrAzGNpHBHzgQuAR4CBzHyubHoe%0AGCjLc4BnO3bbV2r96vt61OnTx+hxraR9VsPAwACtVutYfqxXDcyC1ecfmdC+p6p+czUyMjLhuZxq%0AnItuzke36TQf1aEREW8FvgV8MjNfKh87AJCZGRF5EsZX1UdmrgPWAQwODubQ0NCE+rhz4yZu23lM%0AOXrK23vd0JjbWq0WE53Lqca56OZ8dJtO81F191REvJF2YGzMzPtL+efl0hLl/UCp7wfmdew+t9T6%0A1ef2qPfrQ5LUgJq7pwK4C9idmV/s2LQZOHoH1HJgU0f9+nIX1WLgxXKJaStwWUTMLh+AXwZsLdte%0AiojFpa/rRx2rVx+SpAbUXIu5BPgIsDMiHi+1zwK3AvdGxArgGeDDZdsW4EpgGPg1cANAZh6KiM8D%0A20u7z2XmobL8MeDrwCzge+VFnz4kSQ0YNzQy87+AGGPzkh7tE1g1xrHWA+t71HcA5/WoH+zVhySp%0AGX4jXJJUzdCQJFUzNCRJ1QwNSVI1Q0OSVM3QkCRVMzQkSdUMDUlSNUNDklTN0JAkVTM0JEnVDA1J%0AUjVDQ5JUzdCQJFUzNCRJ1QwNSVI1Q0OSVM3QkCRVMzQkSdUMDUlSNUNDklTN0JAkVTM0JEnVDA1J%0AUjVDQ5JUzdCQJFUzNCRJ1QwNSVI1Q0OSVM3QkCRVMzQkSdUMDUlStXFDIyLWR8SBiPhxR+1tEbEt%0AIp4u77NLPSLijogYjognIuLCjn2Wl/ZPR8Tyjvp7I2Jn2eeOiIh+fUiSmlNzpvF1YOmo2hrggcxc%0ACDxQ1gGuABaW10pgLbQDALgZuBi4CLi5IwTWAh/t2G/pOH1Ikhoybmhk5n8Ch0aVlwEbyvIG4OqO%0A+t3Z9jBwVkScC1wObMvMQ5l5GNgGLC3bzsjMhzMzgbtHHatXH5Kkhsyc4H4DmflcWX4eGCjLc4Bn%0AO9rtK7V+9X096v36+AMRsZL2mQ0DAwO0Wq1j/HFKh7Ng9flHJrTvqarfXI2MjEx4Lqca56Kb89Ft%0AOs3HREPjVZmZEZEnYjAT7SMz1wHrAAYHB3NoaGhC/dy5cRO37TzuKTml7L1uaMxtrVaLic7lVONc%0AdHM+uk2n+Zjo3VM/L5eWKO8HSn0/MK+j3dxS61ef26Perw9JUkMmGhqbgaN3QC0HNnXUry93US0G%0AXiyXmLYCl0XE7PIB+GXA1rLtpYhYXO6aun7UsXr1IUlqyLjXYiLiG8AQcE5E7KN9F9StwL0RsQJ4%0ABvhwab4FuBIYBn4N3ACQmYci4vPA9tLuc5l59MP1j9G+Q2sW8L3yok8fkqSGjBsamXntGJuW9Gib%0AwKoxjrMeWN+jvgM4r0f9YK8+JEnN8RvhkqRqhoYkqZqhIUmqZmhIkqoZGpKkaoaGJKmaoSFJqmZo%0ASJKqGRqSpGqGhiSpmqEhSapmaEiSqhkakqRqhoYkqZqhIUmqZmhIkqqN+0uYNLXNX/PdMbetPv8I%0Af9dn+/HYe+tVJ+W4kk4uzzQkSdUMDUlSNUNDklTN0JAkVTM0JEnVDA1JUjVDQ5JUzdCQJFUzNCRJ%0A1QwNSVI1HyOiRvR7fMnJ5iNMpInzTEOSVM3QkCRVMzQkSdUMDUlStUkfGhGxNCKeiojhiFjT9Hgk%0AaTqb1KERETOArwBXAIuAayNiUbOjkqTpa7LfcnsRMJyZewAi4h5gGfBko6PSKW0it/ueiN9i6K2+%0Amgome2jMAZ7tWN8HXNzQWKTj0uR3U0602hA1KKeeyR4aVSJiJbCyrI5ExFMTPNQ5wC9PzKhOfZ9w%0APl7lXHSrnY/4wuswmMlhKvz5+NOaRpM9NPYD8zrW55Zal8xcB6w73s4iYkdmDh7vcaYK5+M1zkU3%0A56PbdJqPSf1BOLAdWBgRCyLiNOAaYHPDY5KkaWtSn2lk5pGI+DiwFZgBrM/MXQ0PS5KmrUkdGgCZ%0AuQXY8jp1d9yXuKYY5+M1zkU356PbtJmPyMymxyBJOkVM9s80JEmTiKFR+LiStoiYFxEPRcSTEbEr%0AIm5sekyTQUTMiIjHIuI7TY+laRFxVkTcFxE/iYjdEfG+psfUlIj4h/L35McR8Y2IeHPTYzrZDA18%0AXMkoR4DVmbkIWAysmsZz0elGYHfTg5gkvgx8PzPfCbybaTovETEH+AQwmJnn0b5Z55pmR3XyGRpt%0Arz6uJDNfAY4+rmTaycznMvNHZflXtP9BmNPsqJoVEXOBq4CvNT2WpkXEmcBfAncBZOYrmflCs6Nq%0A1ExgVkTMBN4C/G/D4znpDI22Xo8rmdb/UAJExHzgAuCRZkfSuC8BnwZ+3/RAJoEFwC+Afy2X674W%0AEac3PagmZOZ+4J+BnwHPAS9m5g+aHdXJZ2iop4h4K/At4JOZ+VLT42lKRLwfOJCZjzY9lkliJnAh%0AsDYzLwBeBqblZ4ARMZv2FYkFwJ8Ap0fE3zY7qpPP0GirelzJdBERb6QdGBsz8/6mx9OwS4APRMRe%0A2pctL42If292SI3aB+zLzKNnn/fRDpHp6K+Bn2bmLzLz/4D7gT9veEwnnaHR5uNKiogI2terd2fm%0AF5seT9My86bMnJuZ82n/uXgwM6f8/ybHkpnPA89GxJ+V0hKm768q+BmwOCLeUv7eLGEa3BQw6b8R%0A/nrwcSVdLgE+AuyMiMdL7bPlm/kSwN8DG8t/sPYANzQ8nkZk5iMRcR/wI9p3HT7GNPhmuN8IlyRV%0A8/KUJKmaoSFJqmZoSJKqGRqSpGqGhiSpmqEhSapmaEiSqhkakqRq/w9ljwcqXsnR3QAAAABJRU5E%0A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5699"/>
          <a:stretch/>
        </p:blipFill>
        <p:spPr>
          <a:xfrm>
            <a:off x="4934677" y="3273874"/>
            <a:ext cx="3567878" cy="23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39130"/>
              </p:ext>
            </p:extLst>
          </p:nvPr>
        </p:nvGraphicFramePr>
        <p:xfrm>
          <a:off x="431308" y="2102297"/>
          <a:ext cx="11052769" cy="336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02"/>
                <a:gridCol w="4370334"/>
                <a:gridCol w="4188433"/>
              </a:tblGrid>
              <a:tr h="37382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</a:p>
                  </a:txBody>
                  <a:tcPr anchor="ctr">
                    <a:solidFill>
                      <a:srgbClr val="5D86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solidFill>
                      <a:srgbClr val="5D86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5D86AB"/>
                    </a:solidFill>
                  </a:tcPr>
                </a:tc>
              </a:tr>
              <a:tr h="373826"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CV=3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CV=10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D86AB"/>
                    </a:solidFill>
                  </a:tcPr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58%</a:t>
                      </a:r>
                      <a:endParaRPr lang="en-US" dirty="0"/>
                    </a:p>
                  </a:txBody>
                  <a:tcPr/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54.76%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54.83%</a:t>
                      </a:r>
                      <a:endParaRPr lang="en-US" dirty="0"/>
                    </a:p>
                  </a:txBody>
                  <a:tcPr/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55.7%</a:t>
                      </a:r>
                      <a:endParaRPr lang="en-US" dirty="0"/>
                    </a:p>
                  </a:txBody>
                  <a:tcPr/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51.3%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49.1%</a:t>
                      </a:r>
                      <a:endParaRPr lang="en-US" dirty="0"/>
                    </a:p>
                  </a:txBody>
                  <a:tcPr/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88.72%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60.9%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59.9%</a:t>
                      </a:r>
                    </a:p>
                  </a:txBody>
                  <a:tcPr/>
                </a:tc>
              </a:tr>
              <a:tr h="373826"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99.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34%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Plots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84"/>
          <a:stretch/>
        </p:blipFill>
        <p:spPr>
          <a:xfrm>
            <a:off x="4134" y="2119993"/>
            <a:ext cx="3152302" cy="1996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016" y="1867585"/>
            <a:ext cx="301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KNN: Varying Number of Neighbors, CV=10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40" y="2129195"/>
            <a:ext cx="3130133" cy="2005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959" y="1831905"/>
            <a:ext cx="282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KNN: Varying Number of Neighbors, CV=3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8270" y="1849485"/>
            <a:ext cx="2838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RandomForest</a:t>
            </a:r>
            <a:r>
              <a:rPr lang="en-US" sz="1100" dirty="0" smtClean="0"/>
              <a:t>: Varying Number of Estimators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-1" r="2852"/>
          <a:stretch/>
        </p:blipFill>
        <p:spPr>
          <a:xfrm>
            <a:off x="8979955" y="2085279"/>
            <a:ext cx="3080003" cy="19593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69767" y="1824755"/>
            <a:ext cx="3402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AdaBoost</a:t>
            </a:r>
            <a:r>
              <a:rPr lang="en-US" sz="1100" dirty="0" smtClean="0"/>
              <a:t>: Varying Number of Estimators</a:t>
            </a:r>
            <a:endParaRPr lang="en-US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11" y="4493998"/>
            <a:ext cx="2910548" cy="19727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1324" y="4237922"/>
            <a:ext cx="225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MLP: Varying Number of Estimators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9450601" y="4232312"/>
            <a:ext cx="2558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Bagging : Varying Number of Estimators</a:t>
            </a:r>
            <a:endParaRPr lang="en-US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960" y="4476335"/>
            <a:ext cx="2827514" cy="19532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69976" y="4232388"/>
            <a:ext cx="264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SVM: Varying Number of Estimators, CV=3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921" y="4512532"/>
            <a:ext cx="2913877" cy="20022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0702" y="4250922"/>
            <a:ext cx="2830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SVM: Varying Number of Estimators, CV=10</a:t>
            </a:r>
            <a:endParaRPr lang="en-US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l="1840"/>
          <a:stretch/>
        </p:blipFill>
        <p:spPr>
          <a:xfrm>
            <a:off x="8921578" y="4518635"/>
            <a:ext cx="3157129" cy="21375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0702" y="2093515"/>
            <a:ext cx="2970093" cy="20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with other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Relevant </a:t>
            </a:r>
            <a:r>
              <a:rPr lang="en-US" b="1" dirty="0"/>
              <a:t>p</a:t>
            </a:r>
            <a:r>
              <a:rPr lang="en-US" b="1" dirty="0" smtClean="0"/>
              <a:t>apers have shown poor accuracy when not using Neural Network Classifiers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Gradient </a:t>
            </a:r>
            <a:r>
              <a:rPr lang="en-US" b="1" dirty="0" smtClean="0"/>
              <a:t>Boosting method produced 88.72% accuracy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Gradient </a:t>
            </a:r>
            <a:r>
              <a:rPr lang="en-US" b="1" dirty="0"/>
              <a:t>descent method </a:t>
            </a:r>
            <a:r>
              <a:rPr lang="en-US" b="1" dirty="0" smtClean="0"/>
              <a:t>produced 50% accuracy </a:t>
            </a:r>
            <a:r>
              <a:rPr lang="en-US" sz="600" b="1" dirty="0" smtClean="0"/>
              <a:t>(1)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Naïve </a:t>
            </a:r>
            <a:r>
              <a:rPr lang="en-US" b="1" dirty="0" smtClean="0"/>
              <a:t>Bayesian method produced </a:t>
            </a:r>
            <a:r>
              <a:rPr lang="en-US" dirty="0" smtClean="0"/>
              <a:t>56.68% </a:t>
            </a:r>
            <a:r>
              <a:rPr lang="en-US" b="1" dirty="0" smtClean="0"/>
              <a:t>accuracy </a:t>
            </a:r>
            <a:r>
              <a:rPr lang="en-US" sz="800" b="1" dirty="0" smtClean="0"/>
              <a:t>(2)</a:t>
            </a:r>
            <a:endParaRPr lang="en-US" b="1" dirty="0" smtClean="0"/>
          </a:p>
          <a:p>
            <a:pPr marL="630000" lvl="2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Neural Network </a:t>
            </a:r>
            <a:r>
              <a:rPr lang="en-US" b="1" dirty="0"/>
              <a:t>Classifiers </a:t>
            </a:r>
            <a:r>
              <a:rPr lang="en-US" b="1" dirty="0" smtClean="0"/>
              <a:t>produce high accuracy results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MLP method produced 98% </a:t>
            </a:r>
            <a:r>
              <a:rPr lang="en-US" b="1" dirty="0"/>
              <a:t>accuracy 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Produced over 90% accuracy </a:t>
            </a:r>
            <a:r>
              <a:rPr lang="en-US" sz="800" b="1" dirty="0"/>
              <a:t>(1</a:t>
            </a:r>
            <a:r>
              <a:rPr lang="en-US" sz="800" b="1" dirty="0" smtClean="0"/>
              <a:t>)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RAGA method produced </a:t>
            </a:r>
            <a:r>
              <a:rPr lang="en-US" dirty="0"/>
              <a:t>99.96</a:t>
            </a:r>
            <a:r>
              <a:rPr lang="en-US" dirty="0" smtClean="0"/>
              <a:t>% </a:t>
            </a:r>
            <a:r>
              <a:rPr lang="en-US" sz="800" dirty="0" smtClean="0"/>
              <a:t>(3)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977" y="5957653"/>
            <a:ext cx="9704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 err="1" smtClean="0"/>
              <a:t>Gökay</a:t>
            </a:r>
            <a:r>
              <a:rPr lang="en-US" sz="800" dirty="0" smtClean="0"/>
              <a:t> </a:t>
            </a:r>
            <a:r>
              <a:rPr lang="en-US" sz="800" dirty="0" err="1" smtClean="0"/>
              <a:t>Dişken</a:t>
            </a:r>
            <a:r>
              <a:rPr lang="en-US" sz="800" dirty="0" smtClean="0"/>
              <a:t>, Predicting Poker Hand’s Strength With Artificial </a:t>
            </a:r>
            <a:r>
              <a:rPr lang="en-US" sz="800" dirty="0"/>
              <a:t>Neural Network. Adana </a:t>
            </a:r>
            <a:r>
              <a:rPr lang="en-US" sz="800" dirty="0" err="1"/>
              <a:t>Bilim</a:t>
            </a:r>
            <a:r>
              <a:rPr lang="en-US" sz="800" dirty="0"/>
              <a:t> </a:t>
            </a:r>
            <a:r>
              <a:rPr lang="en-US" sz="800" dirty="0" err="1"/>
              <a:t>ve</a:t>
            </a:r>
            <a:r>
              <a:rPr lang="en-US" sz="800" dirty="0"/>
              <a:t> </a:t>
            </a:r>
            <a:r>
              <a:rPr lang="en-US" sz="800" dirty="0" err="1"/>
              <a:t>Teknoloji</a:t>
            </a:r>
            <a:r>
              <a:rPr lang="en-US" sz="800" dirty="0"/>
              <a:t> </a:t>
            </a:r>
            <a:r>
              <a:rPr lang="en-US" sz="800" dirty="0" err="1" smtClean="0"/>
              <a:t>Üniversitesi</a:t>
            </a:r>
            <a:r>
              <a:rPr lang="en-US" sz="800" dirty="0" smtClean="0"/>
              <a:t>.</a:t>
            </a:r>
          </a:p>
          <a:p>
            <a:pPr marL="228600" indent="-228600">
              <a:buAutoNum type="arabicParenBoth"/>
            </a:pPr>
            <a:r>
              <a:rPr lang="en-US" sz="800" dirty="0"/>
              <a:t>Gaurav </a:t>
            </a:r>
            <a:r>
              <a:rPr lang="en-US" sz="800" dirty="0" err="1" smtClean="0"/>
              <a:t>Ambekar</a:t>
            </a:r>
            <a:r>
              <a:rPr lang="en-US" sz="800" dirty="0" smtClean="0"/>
              <a:t>, </a:t>
            </a:r>
            <a:r>
              <a:rPr lang="en-US" sz="800" dirty="0" err="1"/>
              <a:t>Shiben</a:t>
            </a:r>
            <a:r>
              <a:rPr lang="en-US" sz="800" dirty="0"/>
              <a:t> </a:t>
            </a:r>
            <a:r>
              <a:rPr lang="en-US" sz="800" dirty="0" err="1"/>
              <a:t>Sheth</a:t>
            </a:r>
            <a:r>
              <a:rPr lang="en-US" sz="800" dirty="0"/>
              <a:t> </a:t>
            </a:r>
            <a:r>
              <a:rPr lang="en-US" sz="800" dirty="0" smtClean="0"/>
              <a:t>, </a:t>
            </a:r>
            <a:r>
              <a:rPr lang="en-US" sz="800" dirty="0" err="1"/>
              <a:t>Abhilasha</a:t>
            </a:r>
            <a:r>
              <a:rPr lang="en-US" sz="800" dirty="0"/>
              <a:t> </a:t>
            </a:r>
            <a:r>
              <a:rPr lang="en-US" sz="800" dirty="0" smtClean="0"/>
              <a:t>Sable, </a:t>
            </a:r>
            <a:r>
              <a:rPr lang="en-US" sz="800" dirty="0" err="1"/>
              <a:t>Tushar</a:t>
            </a:r>
            <a:r>
              <a:rPr lang="en-US" sz="800" dirty="0"/>
              <a:t> </a:t>
            </a:r>
            <a:r>
              <a:rPr lang="en-US" sz="800" dirty="0" err="1" smtClean="0"/>
              <a:t>Chikane</a:t>
            </a:r>
            <a:r>
              <a:rPr lang="en-US" sz="800" dirty="0" smtClean="0"/>
              <a:t>, </a:t>
            </a:r>
            <a:r>
              <a:rPr lang="en-US" sz="800" dirty="0" err="1"/>
              <a:t>Kranti</a:t>
            </a:r>
            <a:r>
              <a:rPr lang="en-US" sz="800" dirty="0"/>
              <a:t> </a:t>
            </a:r>
            <a:r>
              <a:rPr lang="en-US" sz="800" dirty="0" err="1" smtClean="0"/>
              <a:t>Ghag</a:t>
            </a:r>
            <a:r>
              <a:rPr lang="en-US" sz="800" dirty="0" smtClean="0"/>
              <a:t>. Anticipation </a:t>
            </a:r>
            <a:r>
              <a:rPr lang="en-US" sz="800" dirty="0"/>
              <a:t>of Winning Probability in Poker Using Data </a:t>
            </a:r>
            <a:r>
              <a:rPr lang="en-US" sz="800" dirty="0" smtClean="0"/>
              <a:t>Mining</a:t>
            </a:r>
          </a:p>
          <a:p>
            <a:pPr marL="228600" indent="-228600">
              <a:buAutoNum type="arabicParenBoth"/>
            </a:pPr>
            <a:r>
              <a:rPr lang="en-US" sz="800" dirty="0" err="1"/>
              <a:t>Cattral</a:t>
            </a:r>
            <a:r>
              <a:rPr lang="en-US" sz="800" dirty="0"/>
              <a:t>, R. RAGA: Rule Acquisition With A Genetic Algorithm. Masters thesis, Carleton University, Ottawa, Ontario, Canada, 2001. ISBN: 0612577589</a:t>
            </a:r>
            <a:endParaRPr lang="en-US" sz="800" dirty="0" smtClean="0"/>
          </a:p>
          <a:p>
            <a:pPr marL="228600" indent="-228600">
              <a:buAutoNum type="arabicParenBoth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05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pic>
        <p:nvPicPr>
          <p:cNvPr id="4098" name="Picture 2" descr="Image result for world poker tou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29" y="1861599"/>
            <a:ext cx="5029588" cy="20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780" y="2084439"/>
            <a:ext cx="5348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 only non Neural </a:t>
            </a:r>
            <a:r>
              <a:rPr lang="en-US" dirty="0"/>
              <a:t>N</a:t>
            </a:r>
            <a:r>
              <a:rPr lang="en-US" dirty="0" smtClean="0"/>
              <a:t>etwork approach that produced high level of accuracy was </a:t>
            </a:r>
            <a:r>
              <a:rPr lang="en-US" dirty="0">
                <a:solidFill>
                  <a:schemeClr val="dk1"/>
                </a:solidFill>
              </a:rPr>
              <a:t>Gradient </a:t>
            </a:r>
            <a:r>
              <a:rPr lang="en-US" dirty="0" smtClean="0"/>
              <a:t>Boosting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Best approach to address Poker hand is the MLP Neural Networks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Neural Networks are used for sport analytics and gambling prediction 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29" y="4044323"/>
            <a:ext cx="5029588" cy="26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2851</TotalTime>
  <Words>321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Wingdings 2</vt:lpstr>
      <vt:lpstr>Dividend</vt:lpstr>
      <vt:lpstr>Poker Hand Strength Prediction</vt:lpstr>
      <vt:lpstr>Introduction</vt:lpstr>
      <vt:lpstr>Models </vt:lpstr>
      <vt:lpstr>Model Plots </vt:lpstr>
      <vt:lpstr>Comparisons with other research</vt:lpstr>
      <vt:lpstr>Final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Hand Strength Prediction</dc:title>
  <dc:creator>Armin Jamshidi-Moghaddam</dc:creator>
  <cp:lastModifiedBy>Armin Jamshidi-Moghaddam</cp:lastModifiedBy>
  <cp:revision>47</cp:revision>
  <dcterms:created xsi:type="dcterms:W3CDTF">2019-04-13T03:27:12Z</dcterms:created>
  <dcterms:modified xsi:type="dcterms:W3CDTF">2019-04-15T02:58:57Z</dcterms:modified>
</cp:coreProperties>
</file>