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4" r:id="rId4"/>
    <p:sldId id="259" r:id="rId5"/>
    <p:sldId id="261" r:id="rId6"/>
    <p:sldId id="263" r:id="rId7"/>
    <p:sldId id="262" r:id="rId8"/>
    <p:sldId id="260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19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404813"/>
            <a:ext cx="7772400" cy="7207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03350" y="1341438"/>
            <a:ext cx="6400800" cy="574675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id="7173" name="Picture 5" descr="pats-logo-600dpi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19475" y="4437063"/>
            <a:ext cx="2159000" cy="2159000"/>
          </a:xfrm>
          <a:prstGeom prst="rect">
            <a:avLst/>
          </a:prstGeom>
          <a:noFill/>
        </p:spPr>
      </p:pic>
      <p:sp>
        <p:nvSpPr>
          <p:cNvPr id="7174" name="Rectangle 6"/>
          <p:cNvSpPr>
            <a:spLocks noChangeArrowheads="1"/>
          </p:cNvSpPr>
          <p:nvPr/>
        </p:nvSpPr>
        <p:spPr bwMode="auto">
          <a:xfrm>
            <a:off x="6407150" y="6340475"/>
            <a:ext cx="273685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nl-BE" sz="1400">
              <a:solidFill>
                <a:schemeClr val="bg1"/>
              </a:solidFill>
            </a:endParaRPr>
          </a:p>
          <a:p>
            <a:r>
              <a:rPr lang="nl-BE" sz="1400" i="1">
                <a:solidFill>
                  <a:schemeClr val="bg1"/>
                </a:solidFill>
              </a:rPr>
              <a:t>{firstname.lastname}@ua.ac.be</a:t>
            </a:r>
            <a:endParaRPr lang="en-US" sz="1400" i="1">
              <a:solidFill>
                <a:schemeClr val="bg1"/>
              </a:solidFill>
            </a:endParaRPr>
          </a:p>
        </p:txBody>
      </p:sp>
      <p:sp>
        <p:nvSpPr>
          <p:cNvPr id="7175" name="Rectangle 7"/>
          <p:cNvSpPr>
            <a:spLocks noChangeArrowheads="1"/>
          </p:cNvSpPr>
          <p:nvPr/>
        </p:nvSpPr>
        <p:spPr bwMode="auto">
          <a:xfrm>
            <a:off x="0" y="6340475"/>
            <a:ext cx="273685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nl-BE" sz="1400">
              <a:solidFill>
                <a:schemeClr val="bg1"/>
              </a:solidFill>
            </a:endParaRPr>
          </a:p>
          <a:p>
            <a:r>
              <a:rPr lang="en-US" sz="1400" i="1">
                <a:solidFill>
                  <a:schemeClr val="bg1"/>
                </a:solidFill>
                <a:cs typeface="Arial" charset="0"/>
              </a:rPr>
              <a:t>©</a:t>
            </a:r>
            <a:r>
              <a:rPr lang="nl-BE" sz="1400" i="1">
                <a:solidFill>
                  <a:schemeClr val="bg1"/>
                </a:solidFill>
              </a:rPr>
              <a:t> PATS Research Group</a:t>
            </a:r>
            <a:endParaRPr lang="en-US" sz="1400" i="1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>
    <p:push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4C22D32-767C-48A2-8624-F5D9422834EC}" type="datetimeFigureOut">
              <a:rPr lang="en-US" smtClean="0"/>
              <a:pPr/>
              <a:t>03/10/13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3B42E6-DDD8-4D4E-8916-840984A53C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push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0"/>
            <a:ext cx="2209800" cy="63087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0"/>
            <a:ext cx="6477000" cy="63087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4C22D32-767C-48A2-8624-F5D9422834EC}" type="datetimeFigureOut">
              <a:rPr lang="en-US" smtClean="0"/>
              <a:pPr/>
              <a:t>03/10/13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3B42E6-DDD8-4D4E-8916-840984A53C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push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4C22D32-767C-48A2-8624-F5D9422834EC}" type="datetimeFigureOut">
              <a:rPr lang="en-US" smtClean="0"/>
              <a:pPr/>
              <a:t>03/10/13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3B42E6-DDD8-4D4E-8916-840984A53C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push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4C22D32-767C-48A2-8624-F5D9422834EC}" type="datetimeFigureOut">
              <a:rPr lang="en-US" smtClean="0"/>
              <a:pPr/>
              <a:t>03/10/13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3B42E6-DDD8-4D4E-8916-840984A53C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push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295400"/>
            <a:ext cx="4343400" cy="5013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343400" cy="5013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4C22D32-767C-48A2-8624-F5D9422834EC}" type="datetimeFigureOut">
              <a:rPr lang="en-US" smtClean="0"/>
              <a:pPr/>
              <a:t>03/10/13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3B42E6-DDD8-4D4E-8916-840984A53C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push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4C22D32-767C-48A2-8624-F5D9422834EC}" type="datetimeFigureOut">
              <a:rPr lang="en-US" smtClean="0"/>
              <a:pPr/>
              <a:t>03/10/13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3B42E6-DDD8-4D4E-8916-840984A53C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push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4C22D32-767C-48A2-8624-F5D9422834EC}" type="datetimeFigureOut">
              <a:rPr lang="en-US" smtClean="0"/>
              <a:pPr/>
              <a:t>03/10/13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3B42E6-DDD8-4D4E-8916-840984A53C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push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4C22D32-767C-48A2-8624-F5D9422834EC}" type="datetimeFigureOut">
              <a:rPr lang="en-US" smtClean="0"/>
              <a:pPr/>
              <a:t>03/10/13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3B42E6-DDD8-4D4E-8916-840984A53C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push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4C22D32-767C-48A2-8624-F5D9422834EC}" type="datetimeFigureOut">
              <a:rPr lang="en-US" smtClean="0"/>
              <a:pPr/>
              <a:t>03/10/13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3B42E6-DDD8-4D4E-8916-840984A53C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push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4C22D32-767C-48A2-8624-F5D9422834EC}" type="datetimeFigureOut">
              <a:rPr lang="en-US" smtClean="0"/>
              <a:pPr/>
              <a:t>03/10/13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3B42E6-DDD8-4D4E-8916-840984A53C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push dir="r"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1061A0"/>
            </a:gs>
            <a:gs pos="100000">
              <a:srgbClr val="1061A0">
                <a:gamma/>
                <a:shade val="46275"/>
                <a:invGamma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0"/>
            <a:ext cx="7696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1295400"/>
            <a:ext cx="8839200" cy="501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" y="6456363"/>
            <a:ext cx="2133600" cy="268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fld id="{64C22D32-767C-48A2-8624-F5D9422834EC}" type="datetimeFigureOut">
              <a:rPr lang="en-US" smtClean="0"/>
              <a:pPr/>
              <a:t>03/10/13</a:t>
            </a:fld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71775" y="6453188"/>
            <a:ext cx="3671888" cy="268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15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456363"/>
            <a:ext cx="2133600" cy="268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153B42E6-DDD8-4D4E-8916-840984A53CEC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154" name="Picture 10" descr="pats-logo-600dpi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027988" y="82550"/>
            <a:ext cx="1042987" cy="1042988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xmlns:p14="http://schemas.microsoft.com/office/powerpoint/2010/main">
    <p:push dir="r"/>
  </p:transition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3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Font typeface="Wingdings" pitchFamily="2" charset="2"/>
        <a:buChar char="§"/>
        <a:defRPr sz="2800">
          <a:solidFill>
            <a:schemeClr val="bg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400">
          <a:solidFill>
            <a:schemeClr val="bg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Font typeface="Wingdings" pitchFamily="2" charset="2"/>
        <a:buChar char="§"/>
        <a:defRPr sz="2000">
          <a:solidFill>
            <a:schemeClr val="bg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Font typeface="Arial" charset="0"/>
        <a:buChar char="»"/>
        <a:defRPr sz="2000">
          <a:solidFill>
            <a:schemeClr val="bg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Font typeface="Arial" charset="0"/>
        <a:buChar char="»"/>
        <a:defRPr sz="2000">
          <a:solidFill>
            <a:schemeClr val="bg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Font typeface="Arial" charset="0"/>
        <a:buChar char="»"/>
        <a:defRPr sz="2000">
          <a:solidFill>
            <a:schemeClr val="bg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Font typeface="Arial" charset="0"/>
        <a:buChar char="»"/>
        <a:defRPr sz="2000">
          <a:solidFill>
            <a:schemeClr val="bg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Font typeface="Arial" charset="0"/>
        <a:buChar char="»"/>
        <a:defRPr sz="20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RSVP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3350" y="1341438"/>
            <a:ext cx="6400800" cy="2301876"/>
          </a:xfrm>
        </p:spPr>
        <p:txBody>
          <a:bodyPr/>
          <a:lstStyle/>
          <a:p>
            <a:r>
              <a:rPr lang="nl-BE" sz="2800" i="1" dirty="0" smtClean="0"/>
              <a:t>Telecommmunicatiesystemen</a:t>
            </a:r>
          </a:p>
          <a:p>
            <a:endParaRPr lang="nl-BE" sz="2800" i="1" dirty="0" smtClean="0"/>
          </a:p>
          <a:p>
            <a:endParaRPr lang="nl-BE" sz="2800" i="1" dirty="0" smtClean="0"/>
          </a:p>
          <a:p>
            <a:r>
              <a:rPr lang="nl-BE" sz="2800" dirty="0" smtClean="0"/>
              <a:t>Bart Braem, </a:t>
            </a:r>
            <a:r>
              <a:rPr lang="nl-BE" sz="2800" dirty="0" smtClean="0"/>
              <a:t>Johan Bergs</a:t>
            </a:r>
            <a:endParaRPr lang="en-US" sz="2800" dirty="0"/>
          </a:p>
        </p:txBody>
      </p:sp>
    </p:spTree>
  </p:cSld>
  <p:clrMapOvr>
    <a:masterClrMapping/>
  </p:clrMapOvr>
  <p:transition xmlns:p14="http://schemas.microsoft.com/office/powerpoint/2010/main">
    <p:push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57158" y="1500174"/>
            <a:ext cx="8501122" cy="4929222"/>
          </a:xfrm>
          <a:prstGeom prst="roundRect">
            <a:avLst>
              <a:gd name="adj" fmla="val 3954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BE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Example Network</a:t>
            </a:r>
            <a:endParaRPr lang="en-US" dirty="0"/>
          </a:p>
        </p:txBody>
      </p:sp>
      <p:pic>
        <p:nvPicPr>
          <p:cNvPr id="1029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000232" y="2758591"/>
            <a:ext cx="5149136" cy="30993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7" name="Straight Arrow Connector 16"/>
          <p:cNvCxnSpPr/>
          <p:nvPr/>
        </p:nvCxnSpPr>
        <p:spPr>
          <a:xfrm>
            <a:off x="1500166" y="5258921"/>
            <a:ext cx="500066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93330" y="5116045"/>
            <a:ext cx="11160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nl-BE" sz="1000" b="1" dirty="0" smtClean="0"/>
              <a:t>QoS (0.3 Mbps)</a:t>
            </a:r>
            <a:endParaRPr lang="en-US" sz="10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428596" y="5401797"/>
            <a:ext cx="10663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nl-BE" sz="1000" b="1" dirty="0" smtClean="0"/>
              <a:t>BE (1.0 Mbps)</a:t>
            </a:r>
            <a:endParaRPr lang="en-US" sz="1000" b="1" dirty="0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1500166" y="5544673"/>
            <a:ext cx="500066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697177" y="5155576"/>
            <a:ext cx="10182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000" b="1" dirty="0" smtClean="0"/>
              <a:t>QoS (? Mbps)</a:t>
            </a:r>
            <a:endParaRPr lang="en-US" sz="1000" b="1" dirty="0"/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7215206" y="5258921"/>
            <a:ext cx="500066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7215206" y="5544673"/>
            <a:ext cx="500066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7697177" y="5441328"/>
            <a:ext cx="9332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000" b="1" dirty="0" smtClean="0"/>
              <a:t>BE (? Mbps)</a:t>
            </a:r>
            <a:endParaRPr lang="en-US" sz="10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4126462" y="2512370"/>
            <a:ext cx="7312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nl-BE" sz="1000" b="1" dirty="0" smtClean="0"/>
              <a:t>1.0 Mbps</a:t>
            </a:r>
            <a:endParaRPr lang="en-US" sz="1000" b="1" dirty="0"/>
          </a:p>
        </p:txBody>
      </p:sp>
      <p:sp>
        <p:nvSpPr>
          <p:cNvPr id="36" name="Rounded Rectangular Callout 35"/>
          <p:cNvSpPr/>
          <p:nvPr/>
        </p:nvSpPr>
        <p:spPr>
          <a:xfrm>
            <a:off x="785786" y="1972773"/>
            <a:ext cx="2214578" cy="969838"/>
          </a:xfrm>
          <a:prstGeom prst="wedgeRoundRectCallout">
            <a:avLst>
              <a:gd name="adj1" fmla="val 66140"/>
              <a:gd name="adj2" fmla="val 115539"/>
              <a:gd name="adj3" fmla="val 16667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400" b="1" dirty="0" smtClean="0"/>
              <a:t>Reserve resources for QoS class</a:t>
            </a:r>
          </a:p>
          <a:p>
            <a:pPr algn="ctr"/>
            <a:r>
              <a:rPr lang="nl-BE" sz="1400" b="1" dirty="0" smtClean="0"/>
              <a:t>+</a:t>
            </a:r>
          </a:p>
          <a:p>
            <a:pPr algn="ctr"/>
            <a:r>
              <a:rPr lang="nl-BE" sz="1400" b="1" dirty="0" smtClean="0"/>
              <a:t>Priority Queueing</a:t>
            </a:r>
            <a:endParaRPr lang="en-US" sz="1400" b="1" dirty="0"/>
          </a:p>
        </p:txBody>
      </p:sp>
      <p:sp>
        <p:nvSpPr>
          <p:cNvPr id="39" name="Rounded Rectangular Callout 38"/>
          <p:cNvSpPr/>
          <p:nvPr/>
        </p:nvSpPr>
        <p:spPr>
          <a:xfrm>
            <a:off x="5857884" y="1972773"/>
            <a:ext cx="2214578" cy="969838"/>
          </a:xfrm>
          <a:prstGeom prst="wedgeRoundRectCallout">
            <a:avLst>
              <a:gd name="adj1" fmla="val -57730"/>
              <a:gd name="adj2" fmla="val 115040"/>
              <a:gd name="adj3" fmla="val 16667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400" b="1" dirty="0" smtClean="0"/>
              <a:t>Reserve resources for QoS class</a:t>
            </a:r>
          </a:p>
          <a:p>
            <a:pPr algn="ctr"/>
            <a:r>
              <a:rPr lang="nl-BE" sz="1400" b="1" dirty="0" smtClean="0"/>
              <a:t>+</a:t>
            </a:r>
          </a:p>
          <a:p>
            <a:pPr algn="ctr"/>
            <a:r>
              <a:rPr lang="nl-BE" sz="1400" b="1" dirty="0" smtClean="0"/>
              <a:t>Priority Queueing</a:t>
            </a:r>
            <a:endParaRPr lang="en-US" sz="14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4912280" y="4857760"/>
            <a:ext cx="7312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nl-BE" sz="1000" b="1" dirty="0" smtClean="0"/>
              <a:t>1.0 Mbps</a:t>
            </a:r>
            <a:endParaRPr lang="en-US" sz="10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3340644" y="4857760"/>
            <a:ext cx="7312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nl-BE" sz="1000" b="1" dirty="0" smtClean="0"/>
              <a:t>1.0 Mbps</a:t>
            </a:r>
            <a:endParaRPr lang="en-US" sz="10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2017893" y="5857892"/>
            <a:ext cx="6174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nl-BE" sz="1000" b="1" dirty="0" smtClean="0"/>
              <a:t>Source</a:t>
            </a:r>
            <a:endParaRPr lang="en-US" sz="10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6333233" y="5857892"/>
            <a:ext cx="8819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nl-BE" sz="1000" b="1" dirty="0" smtClean="0"/>
              <a:t>Destination</a:t>
            </a:r>
            <a:endParaRPr lang="en-US" sz="1000" b="1" dirty="0"/>
          </a:p>
        </p:txBody>
      </p:sp>
    </p:spTree>
  </p:cSld>
  <p:clrMapOvr>
    <a:masterClrMapping/>
  </p:clrMapOvr>
  <p:transition xmlns:p14="http://schemas.microsoft.com/office/powerpoint/2010/main">
    <p:push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RSVP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Resource ReSerVation Protocol</a:t>
            </a:r>
          </a:p>
          <a:p>
            <a:r>
              <a:rPr lang="nl-BE" dirty="0" smtClean="0"/>
              <a:t>Some key properties</a:t>
            </a:r>
          </a:p>
          <a:p>
            <a:pPr lvl="1"/>
            <a:r>
              <a:rPr lang="nl-BE" dirty="0" smtClean="0"/>
              <a:t>Simplex flows</a:t>
            </a:r>
          </a:p>
          <a:p>
            <a:pPr lvl="1"/>
            <a:r>
              <a:rPr lang="nl-BE" dirty="0" smtClean="0"/>
              <a:t>Receiver-initiated</a:t>
            </a:r>
          </a:p>
          <a:p>
            <a:pPr lvl="1"/>
            <a:r>
              <a:rPr lang="nl-BE" dirty="0" smtClean="0"/>
              <a:t>Not a routing protocol, reservation signaling only</a:t>
            </a:r>
          </a:p>
          <a:p>
            <a:pPr lvl="1"/>
            <a:r>
              <a:rPr lang="nl-BE" dirty="0" smtClean="0"/>
              <a:t>An internet control protocol like ICMP, IGMP or routing protocol</a:t>
            </a:r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>
    <p:push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57158" y="1500174"/>
            <a:ext cx="8501122" cy="4929222"/>
          </a:xfrm>
          <a:prstGeom prst="roundRect">
            <a:avLst>
              <a:gd name="adj" fmla="val 3954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BE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RSVP Host Model</a:t>
            </a:r>
            <a:endParaRPr lang="en-US" dirty="0"/>
          </a:p>
        </p:txBody>
      </p:sp>
      <p:pic>
        <p:nvPicPr>
          <p:cNvPr id="1029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000232" y="2758591"/>
            <a:ext cx="5149136" cy="30993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5" name="TextBox 34"/>
          <p:cNvSpPr txBox="1"/>
          <p:nvPr/>
        </p:nvSpPr>
        <p:spPr>
          <a:xfrm>
            <a:off x="4126462" y="2512370"/>
            <a:ext cx="7312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nl-BE" sz="1000" b="1" dirty="0" smtClean="0"/>
              <a:t>1.0 Mbps</a:t>
            </a:r>
            <a:endParaRPr lang="en-US" sz="10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4912280" y="4857760"/>
            <a:ext cx="7312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nl-BE" sz="1000" b="1" dirty="0" smtClean="0"/>
              <a:t>1.0 Mbps</a:t>
            </a:r>
            <a:endParaRPr lang="en-US" sz="10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3340644" y="4857760"/>
            <a:ext cx="7312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nl-BE" sz="1000" b="1" dirty="0" smtClean="0"/>
              <a:t>1.0 Mbps</a:t>
            </a:r>
            <a:endParaRPr lang="en-US" sz="1000" b="1" dirty="0"/>
          </a:p>
        </p:txBody>
      </p:sp>
      <p:sp>
        <p:nvSpPr>
          <p:cNvPr id="21" name="Rectangle 20"/>
          <p:cNvSpPr/>
          <p:nvPr/>
        </p:nvSpPr>
        <p:spPr>
          <a:xfrm>
            <a:off x="1857356" y="4429132"/>
            <a:ext cx="785818" cy="35719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400" dirty="0" smtClean="0"/>
              <a:t>PATH</a:t>
            </a:r>
            <a:endParaRPr lang="en-US" sz="1400" dirty="0"/>
          </a:p>
        </p:txBody>
      </p:sp>
      <p:sp>
        <p:nvSpPr>
          <p:cNvPr id="24" name="Rectangle 23"/>
          <p:cNvSpPr/>
          <p:nvPr/>
        </p:nvSpPr>
        <p:spPr>
          <a:xfrm>
            <a:off x="6429388" y="4429132"/>
            <a:ext cx="785818" cy="35719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400" dirty="0" smtClean="0"/>
              <a:t>RESV</a:t>
            </a:r>
            <a:endParaRPr lang="en-US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2017893" y="5857892"/>
            <a:ext cx="6174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nl-BE" sz="1000" b="1" dirty="0" smtClean="0"/>
              <a:t>Source</a:t>
            </a:r>
            <a:endParaRPr lang="en-US" sz="10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6333233" y="5857892"/>
            <a:ext cx="8819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nl-BE" sz="1000" b="1" dirty="0" smtClean="0"/>
              <a:t>Destination</a:t>
            </a:r>
            <a:endParaRPr lang="en-US" sz="1000" b="1" dirty="0"/>
          </a:p>
        </p:txBody>
      </p:sp>
    </p:spTree>
  </p:cSld>
  <p:clrMapOvr>
    <a:masterClrMapping/>
  </p:clrMapOvr>
  <p:transition xmlns:p14="http://schemas.microsoft.com/office/powerpoint/2010/main">
    <p:push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5.55556E-6 C 0.04861 -0.003 0.03594 0.00325 0.06424 -0.01481 C 0.07049 -0.02337 0.07708 -0.03124 0.08264 -0.04073 C 0.08472 -0.05208 0.09184 -0.0611 0.09688 -0.07059 C 0.10087 -0.07847 0.10399 -0.08726 0.1092 -0.09374 C 0.11372 -0.10879 0.11806 -0.1236 0.1224 -0.13865 C 0.125 -0.17245 0.12309 -0.20694 0.1316 -0.23934 C 0.13194 -0.24282 0.13299 -0.2537 0.13472 -0.25717 C 0.13576 -0.25902 0.1375 -0.25948 0.13872 -0.2611 C 0.13993 -0.26272 0.14045 -0.26504 0.14184 -0.26666 C 0.14323 -0.26828 0.14531 -0.26921 0.14688 -0.27059 C 0.14878 -0.27222 0.15035 -0.27407 0.15208 -0.27615 C 0.15764 -0.28286 0.16389 -0.29073 0.17135 -0.29374 C 0.20885 -0.29305 0.24219 -0.29004 0.27865 -0.28564 C 0.29913 -0.27847 0.32101 -0.28263 0.34184 -0.27754 C 0.35399 -0.27453 0.36181 -0.26712 0.3724 -0.25972 C 0.37604 -0.2537 0.38021 -0.24837 0.38368 -0.24212 C 0.38941 -0.21249 0.38351 -0.16712 0.38264 -0.13472 C 0.38299 -0.11434 0.38333 -0.09374 0.38368 -0.07337 C 0.38455 -0.02962 0.38264 0.00996 0.4224 0.01089 C 0.43906 0.01135 0.45573 0.01089 0.4724 0.01089 " pathEditMode="relative" ptsTypes="ffffffffffffffffffffA">
                                      <p:cBhvr>
                                        <p:cTn id="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4.07407E-6 C -0.01476 -0.00254 -0.02916 -0.00625 -0.04375 -0.00972 C -0.06128 -0.01389 -0.07986 -0.01319 -0.09687 -0.02083 C -0.1 -0.03333 -0.10312 -0.0456 -0.10521 -0.05833 C -0.10382 -0.10694 -0.10416 -0.0824 -0.10416 -0.13194 " pathEditMode="relative" ptsTypes="ffffA">
                                      <p:cBhvr>
                                        <p:cTn id="20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0416 -0.13194 C -0.09947 -0.16319 -0.10138 -0.15879 -0.10416 -0.21388 C -0.10486 -0.22685 -0.1085 -0.22685 -0.11666 -0.23055 C -0.15191 -0.22963 -0.18593 -0.22777 -0.22083 -0.225 C -0.24461 -0.22037 -0.26875 -0.22291 -0.2927 -0.21944 C -0.31597 -0.21157 -0.33107 -0.20972 -0.35625 -0.20833 C -0.36197 -0.20532 -0.3625 -0.20277 -0.36666 -0.19722 C -0.36788 -0.19213 -0.36961 -0.18773 -0.37187 -0.18333 C -0.37552 -0.16435 -0.37291 -0.17963 -0.37291 -0.13611 " pathEditMode="relative" rAng="0" ptsTypes="ffffffffA">
                                      <p:cBhvr>
                                        <p:cTn id="24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300" y="-49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8021 -0.16111 C -0.38056 -0.13658 -0.38056 -0.11204 -0.38125 -0.0875 C -0.3816 -0.07269 -0.38872 -0.05718 -0.39167 -0.04306 C -0.39375 -0.03333 -0.39479 -0.02245 -0.40104 -0.01528 C -0.40677 -0.0088 -0.41545 -0.01019 -0.42292 -0.00833 C -0.44792 -0.00255 -0.47448 3.7037E-7 -0.5 3.7037E-7 " pathEditMode="relative" ptsTypes="fffffA">
                                      <p:cBhvr>
                                        <p:cTn id="28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1" grpId="1" animBg="1"/>
      <p:bldP spid="24" grpId="0" animBg="1"/>
      <p:bldP spid="24" grpId="1" animBg="1"/>
      <p:bldP spid="24" grpId="2" animBg="1"/>
      <p:bldP spid="24" grpId="3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RSVP Signaling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Succesful reservations are acknowledged by</a:t>
            </a:r>
          </a:p>
          <a:p>
            <a:pPr lvl="1"/>
            <a:r>
              <a:rPr lang="nl-BE" dirty="0" smtClean="0"/>
              <a:t>Confirmation messages</a:t>
            </a:r>
          </a:p>
          <a:p>
            <a:r>
              <a:rPr lang="nl-BE" dirty="0" smtClean="0"/>
              <a:t>PATH and RESV messages</a:t>
            </a:r>
          </a:p>
          <a:p>
            <a:pPr lvl="1"/>
            <a:r>
              <a:rPr lang="nl-BE" dirty="0" smtClean="0"/>
              <a:t>Periodically sent along the path</a:t>
            </a:r>
          </a:p>
          <a:p>
            <a:pPr lvl="1"/>
            <a:r>
              <a:rPr lang="nl-BE" dirty="0" smtClean="0"/>
              <a:t>Keep alive state information</a:t>
            </a:r>
          </a:p>
          <a:p>
            <a:r>
              <a:rPr lang="nl-BE" dirty="0" smtClean="0"/>
              <a:t>Reservations are removed by</a:t>
            </a:r>
          </a:p>
          <a:p>
            <a:pPr lvl="1"/>
            <a:r>
              <a:rPr lang="nl-BE" dirty="0" smtClean="0"/>
              <a:t>Explicit Teardown messages</a:t>
            </a:r>
          </a:p>
          <a:p>
            <a:pPr lvl="1"/>
            <a:r>
              <a:rPr lang="nl-BE" dirty="0" smtClean="0"/>
              <a:t>Soft Timers (missed K PATH messages)</a:t>
            </a:r>
          </a:p>
        </p:txBody>
      </p:sp>
    </p:spTree>
  </p:cSld>
  <p:clrMapOvr>
    <a:masterClrMapping/>
  </p:clrMapOvr>
  <p:transition xmlns:p14="http://schemas.microsoft.com/office/powerpoint/2010/main">
    <p:push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A simple DiffServ QoS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We support only 2 traffic classes</a:t>
            </a:r>
          </a:p>
          <a:p>
            <a:pPr lvl="1"/>
            <a:r>
              <a:rPr lang="nl-BE" dirty="0" smtClean="0"/>
              <a:t>Quality of Service</a:t>
            </a:r>
          </a:p>
          <a:p>
            <a:pPr lvl="1"/>
            <a:r>
              <a:rPr lang="nl-BE" dirty="0" smtClean="0"/>
              <a:t>Best Effort</a:t>
            </a:r>
          </a:p>
          <a:p>
            <a:r>
              <a:rPr lang="nl-BE" dirty="0" smtClean="0"/>
              <a:t>Reservations</a:t>
            </a:r>
          </a:p>
          <a:p>
            <a:pPr lvl="1"/>
            <a:r>
              <a:rPr lang="nl-BE" dirty="0" smtClean="0"/>
              <a:t>Adds resources to the QoS class</a:t>
            </a:r>
          </a:p>
          <a:p>
            <a:pPr lvl="1"/>
            <a:r>
              <a:rPr lang="nl-BE" dirty="0" smtClean="0"/>
              <a:t>All sessions are mapped on the QoS class</a:t>
            </a:r>
          </a:p>
          <a:p>
            <a:pPr lvl="1"/>
            <a:r>
              <a:rPr lang="nl-BE" dirty="0" smtClean="0"/>
              <a:t>Session id = (DestAddr, ProtocolD, DstPort)</a:t>
            </a:r>
          </a:p>
          <a:p>
            <a:r>
              <a:rPr lang="nl-BE" dirty="0" smtClean="0"/>
              <a:t>When a reservation is removed</a:t>
            </a:r>
          </a:p>
          <a:p>
            <a:pPr lvl="1"/>
            <a:r>
              <a:rPr lang="nl-BE" dirty="0" smtClean="0"/>
              <a:t>Resources are removed from the QoS class</a:t>
            </a:r>
          </a:p>
          <a:p>
            <a:r>
              <a:rPr lang="nl-BE" dirty="0" smtClean="0"/>
              <a:t>No differentiation is made between QoS traffic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push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QoS class in IPv4 header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1071538" y="1643050"/>
            <a:ext cx="7000924" cy="4929222"/>
          </a:xfrm>
          <a:prstGeom prst="roundRect">
            <a:avLst>
              <a:gd name="adj" fmla="val 3954"/>
            </a:avLst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7" name="Picture 3" descr="C:\Documents and Settings\mvhaen\My Documents\Projects\Thesis\thesis\figures\qos\flowid\flowi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82750" y="2071702"/>
            <a:ext cx="5778500" cy="3908425"/>
          </a:xfrm>
          <a:prstGeom prst="rect">
            <a:avLst/>
          </a:prstGeom>
          <a:noFill/>
        </p:spPr>
      </p:pic>
      <p:sp>
        <p:nvSpPr>
          <p:cNvPr id="8" name="Down Arrow 7"/>
          <p:cNvSpPr/>
          <p:nvPr/>
        </p:nvSpPr>
        <p:spPr>
          <a:xfrm rot="19528984">
            <a:off x="2704489" y="1075329"/>
            <a:ext cx="801779" cy="1726208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xmlns:p14="http://schemas.microsoft.com/office/powerpoint/2010/main">
    <p:push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57158" y="1500174"/>
            <a:ext cx="8501122" cy="4929222"/>
          </a:xfrm>
          <a:prstGeom prst="roundRect">
            <a:avLst>
              <a:gd name="adj" fmla="val 3954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BE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7706097" y="5155576"/>
            <a:ext cx="11160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000" b="1" dirty="0" smtClean="0"/>
              <a:t>QoS (0.3 Mbps)</a:t>
            </a:r>
            <a:endParaRPr lang="en-US" sz="1000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7706097" y="5441328"/>
            <a:ext cx="10310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000" b="1" dirty="0" smtClean="0"/>
              <a:t>BE (0.7 Mbps)</a:t>
            </a:r>
            <a:endParaRPr lang="en-US" sz="1000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Result</a:t>
            </a:r>
            <a:endParaRPr lang="en-US" dirty="0"/>
          </a:p>
        </p:txBody>
      </p:sp>
      <p:pic>
        <p:nvPicPr>
          <p:cNvPr id="1029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000232" y="2758591"/>
            <a:ext cx="5149136" cy="30993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7" name="Straight Arrow Connector 16"/>
          <p:cNvCxnSpPr/>
          <p:nvPr/>
        </p:nvCxnSpPr>
        <p:spPr>
          <a:xfrm>
            <a:off x="1500166" y="5258921"/>
            <a:ext cx="500066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93330" y="5116045"/>
            <a:ext cx="11160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nl-BE" sz="1000" b="1" dirty="0" smtClean="0"/>
              <a:t>QoS (0.3 Mbps)</a:t>
            </a:r>
            <a:endParaRPr lang="en-US" sz="10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428596" y="5401797"/>
            <a:ext cx="10663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nl-BE" sz="1000" b="1" dirty="0" smtClean="0"/>
              <a:t>BE (1.0 Mbps)</a:t>
            </a:r>
            <a:endParaRPr lang="en-US" sz="1000" b="1" dirty="0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1500166" y="5544673"/>
            <a:ext cx="500066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7215206" y="5258921"/>
            <a:ext cx="500066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7215206" y="5544673"/>
            <a:ext cx="500066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126462" y="2512370"/>
            <a:ext cx="7312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nl-BE" sz="1000" b="1" dirty="0" smtClean="0"/>
              <a:t>1.0 Mbps</a:t>
            </a:r>
            <a:endParaRPr lang="en-US" sz="10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4912280" y="4857760"/>
            <a:ext cx="7312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nl-BE" sz="1000" b="1" dirty="0" smtClean="0"/>
              <a:t>1.0 Mbps</a:t>
            </a:r>
            <a:endParaRPr lang="en-US" sz="10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3340644" y="4857760"/>
            <a:ext cx="7312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nl-BE" sz="1000" b="1" dirty="0" smtClean="0"/>
              <a:t>1.0 Mbps</a:t>
            </a:r>
            <a:endParaRPr lang="en-US" sz="10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2017893" y="5857892"/>
            <a:ext cx="6174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nl-BE" sz="1000" b="1" dirty="0" smtClean="0"/>
              <a:t>Source</a:t>
            </a:r>
            <a:endParaRPr lang="en-US" sz="10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6333233" y="5857892"/>
            <a:ext cx="8819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nl-BE" sz="1000" b="1" dirty="0" smtClean="0"/>
              <a:t>Destination</a:t>
            </a:r>
            <a:endParaRPr lang="en-US" sz="1000" b="1" dirty="0"/>
          </a:p>
        </p:txBody>
      </p:sp>
    </p:spTree>
  </p:cSld>
  <p:clrMapOvr>
    <a:masterClrMapping/>
  </p:clrMapOvr>
  <p:transition xmlns:p14="http://schemas.microsoft.com/office/powerpoint/2010/main">
    <p:push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pats-2.0">
  <a:themeElements>
    <a:clrScheme name="pats-2.0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ats-2.0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ats-2.0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ts-2.0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ts-2.0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ts-2.0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ts-2.0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ts-2.0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ts-2.0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ts-2.0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ts-2.0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ts-2.0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ts-2.0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ts-2.0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pats-2.0</Template>
  <TotalTime>166</TotalTime>
  <Words>232</Words>
  <Application>Microsoft Macintosh PowerPoint</Application>
  <PresentationFormat>On-screen Show (4:3)</PresentationFormat>
  <Paragraphs>70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pats-2.0</vt:lpstr>
      <vt:lpstr>RSVP Project</vt:lpstr>
      <vt:lpstr>Example Network</vt:lpstr>
      <vt:lpstr>RSVP</vt:lpstr>
      <vt:lpstr>RSVP Host Model</vt:lpstr>
      <vt:lpstr>RSVP Signaling</vt:lpstr>
      <vt:lpstr>A simple DiffServ QoS solution</vt:lpstr>
      <vt:lpstr>QoS class in IPv4 header</vt:lpstr>
      <vt:lpstr>Result</vt:lpstr>
    </vt:vector>
  </TitlesOfParts>
  <Company>UA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RSVP</dc:title>
  <dc:creator>Michael Voorhaen</dc:creator>
  <cp:lastModifiedBy>Johan Bergs</cp:lastModifiedBy>
  <cp:revision>21</cp:revision>
  <dcterms:created xsi:type="dcterms:W3CDTF">2008-01-31T09:49:18Z</dcterms:created>
  <dcterms:modified xsi:type="dcterms:W3CDTF">2013-10-03T08:43:09Z</dcterms:modified>
</cp:coreProperties>
</file>