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9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280" r:id="rId13"/>
  </p:sldIdLst>
  <p:sldSz cx="9144000" cy="6858000" type="screen4x3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100" d="100"/>
          <a:sy n="100" d="100"/>
        </p:scale>
        <p:origin x="-1232" y="-96"/>
      </p:cViewPr>
      <p:guideLst>
        <p:guide orient="horz" pos="754"/>
        <p:guide orient="horz" pos="3838"/>
        <p:guide pos="340"/>
        <p:guide pos="54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4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30D92-9D29-4B80-B01C-A254EB54E9B4}" type="datetimeFigureOut">
              <a:rPr lang="nl-BE" smtClean="0"/>
              <a:t>09/02/16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E2D88-A443-4BD9-B76C-DEDAF17D37A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7987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7BB96-5CC4-4FBA-B6DA-4C0FA69C8B55}" type="datetimeFigureOut">
              <a:rPr lang="nl-NL" smtClean="0"/>
              <a:t>09/02/16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9E7CB-B55B-433F-ACF3-9EACF2CD01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768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zonder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56" y="5190331"/>
            <a:ext cx="9154800" cy="16688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750" y="1196975"/>
            <a:ext cx="8064500" cy="2160017"/>
          </a:xfrm>
        </p:spPr>
        <p:txBody>
          <a:bodyPr lIns="72000" rIns="72000" anchor="b" anchorCtr="0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39750" y="3645024"/>
            <a:ext cx="8064500" cy="1656184"/>
          </a:xfrm>
        </p:spPr>
        <p:txBody>
          <a:bodyPr lIns="72000" rIns="72000">
            <a:noAutofit/>
          </a:bodyPr>
          <a:lstStyle>
            <a:lvl1pPr marL="0" indent="0" algn="l">
              <a:buNone/>
              <a:defRPr sz="26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294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zonder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9144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 smtClean="0"/>
              <a:t>Klik op het pictogram om een afbeelding toe te voegen</a:t>
            </a:r>
            <a:endParaRPr lang="nl-NL" dirty="0"/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 smtClean="0"/>
              <a:t>Kopieer vanuit een andere dia de kleine boog met de ‘U’ en plak hem in deze dia. De foto moet achter de boog staan.</a:t>
            </a:r>
            <a:endParaRPr lang="nl-NL" dirty="0" smtClean="0"/>
          </a:p>
          <a:p>
            <a:endParaRPr lang="nl-NL" dirty="0" smtClean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09/02/16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beeldpresentatie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15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 smtClean="0"/>
              <a:t>Klik op het pictogram om een afbeelding toe te voegen</a:t>
            </a:r>
            <a:endParaRPr lang="nl-NL" dirty="0"/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 smtClean="0"/>
              <a:t>Kopieer vanuit een andere dia de kleine boog met de ‘U’ en plak hem in deze dia. De foto moet achter de boog staan.</a:t>
            </a:r>
            <a:endParaRPr lang="nl-NL" dirty="0" smtClean="0"/>
          </a:p>
          <a:p>
            <a:endParaRPr lang="nl-NL" dirty="0" smtClean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09/02/16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voorbeeldpresentatie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  <p:sp>
        <p:nvSpPr>
          <p:cNvPr id="9" name="Ondertitel 2"/>
          <p:cNvSpPr>
            <a:spLocks noGrp="1"/>
          </p:cNvSpPr>
          <p:nvPr>
            <p:ph type="subTitle" idx="14" hasCustomPrompt="1"/>
          </p:nvPr>
        </p:nvSpPr>
        <p:spPr>
          <a:xfrm>
            <a:off x="539750" y="3645024"/>
            <a:ext cx="40320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om tekst toe te 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810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39552" y="360000"/>
            <a:ext cx="39600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39552" y="1440000"/>
            <a:ext cx="3960000" cy="486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644008" y="0"/>
            <a:ext cx="4499992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 smtClean="0"/>
              <a:t>Klik op het pictogram om een afbeelding toe te voegen</a:t>
            </a:r>
            <a:endParaRPr lang="nl-NL" dirty="0"/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 smtClean="0"/>
              <a:t>Kopieer vanuit een andere dia de kleine boog met de ‘U’ en plak hem in deze dia. De foto moet achter de boog staan.</a:t>
            </a:r>
            <a:endParaRPr lang="nl-NL" dirty="0" smtClean="0"/>
          </a:p>
          <a:p>
            <a:endParaRPr lang="nl-NL" dirty="0" smtClean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09/02/16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voorbeeldpresentatie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921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4499992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 smtClean="0"/>
              <a:t>Klik op het pictogram om een afbeelding toe te voegen</a:t>
            </a:r>
            <a:endParaRPr lang="nl-NL" dirty="0"/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 smtClean="0"/>
              <a:t>Kopieer vanuit een andere dia de kleine boog met de ‘U’ en plak hem in deze dia. De foto moet achter de boog staan.</a:t>
            </a:r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860000" y="360000"/>
            <a:ext cx="39600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60000" y="1440000"/>
            <a:ext cx="3960000" cy="468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8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met afbeelding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 hasCustomPrompt="1"/>
          </p:nvPr>
        </p:nvSpPr>
        <p:spPr>
          <a:xfrm>
            <a:off x="-9246" y="-6037"/>
            <a:ext cx="9153245" cy="685279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NL" dirty="0" smtClean="0"/>
              <a:t>Klik op het pictogram om een afbeelding toe te voegen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 hasCustomPrompt="1"/>
          </p:nvPr>
        </p:nvSpPr>
        <p:spPr>
          <a:xfrm>
            <a:off x="-9245" y="5197559"/>
            <a:ext cx="9162000" cy="166261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BE" dirty="0" smtClean="0"/>
              <a:t>Kopieer vanuit een andere dia de hoge boog met volledige logo en plak hem in deze dia. De foto moet achter de boog staan.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39750" y="3645024"/>
            <a:ext cx="80645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om de ondertitelstijl van het model te bewerken</a:t>
            </a:r>
            <a:endParaRPr lang="nl-NL" dirty="0"/>
          </a:p>
        </p:txBody>
      </p:sp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539750" y="2730292"/>
            <a:ext cx="8064500" cy="626701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 anchor="b" anchorCtr="0">
            <a:sp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234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oofdstuk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00808"/>
            <a:ext cx="8064500" cy="1656184"/>
          </a:xfrm>
        </p:spPr>
        <p:txBody>
          <a:bodyPr lIns="72000" rIns="72000" anchor="b" anchorCtr="0">
            <a:noAutofit/>
          </a:bodyPr>
          <a:lstStyle>
            <a:lvl1pPr algn="l">
              <a:defRPr sz="3600" b="1" cap="none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750" y="1196975"/>
            <a:ext cx="8064500" cy="503833"/>
          </a:xfrm>
        </p:spPr>
        <p:txBody>
          <a:bodyPr lIns="72000" rIns="72000" anchor="b">
            <a:noAutofit/>
          </a:bodyPr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035-8169-445B-99AD-38F647E173A8}" type="datetime1">
              <a:rPr lang="nl-NL" smtClean="0"/>
              <a:t>09/02/16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voorbeeldpresentatie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775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met tekst of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196976"/>
            <a:ext cx="8064896" cy="4895850"/>
          </a:xfrm>
        </p:spPr>
        <p:txBody>
          <a:bodyPr/>
          <a:lstStyle>
            <a:lvl2pPr marL="216000" indent="-216000">
              <a:defRPr sz="2600"/>
            </a:lvl2pPr>
            <a:lvl3pPr marL="576000" indent="-216000">
              <a:defRPr sz="2400"/>
            </a:lvl3pPr>
            <a:lvl4pPr marL="936000" indent="-216000">
              <a:defRPr sz="2200"/>
            </a:lvl4pPr>
            <a:lvl5pPr marL="1296000" indent="-216000">
              <a:defRPr/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EDBC-F276-4708-BB2C-8BF9B9604881}" type="datetime1">
              <a:rPr lang="nl-NL" smtClean="0"/>
              <a:t>09/02/16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voorbeeldpresentatie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072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en twee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9750" y="1196976"/>
            <a:ext cx="3960242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85788" indent="-228600">
              <a:defRPr sz="2000"/>
            </a:lvl3pPr>
            <a:lvl4pPr marL="958850" indent="-228600">
              <a:defRPr sz="1800"/>
            </a:lvl4pPr>
            <a:lvl5pPr marL="1309688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4008" y="1196976"/>
            <a:ext cx="3960242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85788" indent="-228600">
              <a:defRPr sz="2000"/>
            </a:lvl3pPr>
            <a:lvl4pPr marL="958850" indent="-228600">
              <a:defRPr sz="1800"/>
            </a:lvl4pPr>
            <a:lvl5pPr marL="1309688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4772-17F8-4E3A-83E4-CBDF682CE967}" type="datetime1">
              <a:rPr lang="nl-NL" smtClean="0"/>
              <a:t>09/02/16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voorbeeldpresentatie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242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el en 2 kolommen: 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552" y="1196975"/>
            <a:ext cx="3957836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39552" y="2060848"/>
            <a:ext cx="3957836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196975"/>
            <a:ext cx="3959225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060848"/>
            <a:ext cx="3959225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3096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F2F8-F7C6-4601-B5D1-4C666ED97577}" type="datetime1">
              <a:rPr lang="nl-NL" smtClean="0"/>
              <a:t>09/02/16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voorbeeldpresentatie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713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F28B-E245-4898-8A0D-E2E4E58A61F0}" type="datetime1">
              <a:rPr lang="nl-NL" smtClean="0"/>
              <a:t>09/02/16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voorbeeldpresentatie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248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9C64-F411-4FDC-96AD-EC98B445DDC5}" type="datetime1">
              <a:rPr lang="nl-NL" smtClean="0"/>
              <a:t>09/02/16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voorbeeldpresentatie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466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ie of diagram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5013176"/>
            <a:ext cx="8064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39750" y="5590455"/>
            <a:ext cx="8064500" cy="411257"/>
          </a:xfrm>
        </p:spPr>
        <p:txBody>
          <a:bodyPr>
            <a:spAutoFit/>
          </a:bodyPr>
          <a:lstStyle>
            <a:lvl1pPr marL="0" indent="0">
              <a:buNone/>
              <a:defRPr sz="220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2D7C-B77E-48FB-B6F1-3640447F226A}" type="datetime1">
              <a:rPr lang="nl-NL" smtClean="0"/>
              <a:t>09/02/16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voorbeeldpresentatie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3" hasCustomPrompt="1"/>
          </p:nvPr>
        </p:nvSpPr>
        <p:spPr>
          <a:xfrm>
            <a:off x="545668" y="0"/>
            <a:ext cx="8058582" cy="498457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NL" dirty="0" smtClean="0"/>
              <a:t>Klik op het pictogram om een illustratie, grafiek, tabel of filmpje toe te 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205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064896" cy="936105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552" y="1196976"/>
            <a:ext cx="8064896" cy="4895850"/>
          </a:xfrm>
          <a:prstGeom prst="rect">
            <a:avLst/>
          </a:prstGeom>
        </p:spPr>
        <p:txBody>
          <a:bodyPr vert="horz" lIns="0" tIns="36000" rIns="0" bIns="3600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236296" y="6327740"/>
            <a:ext cx="1008112" cy="227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F06C36-30E3-4EC4-970C-BDB2513E3A51}" type="datetime1">
              <a:rPr lang="nl-NL" smtClean="0"/>
              <a:t>09/02/16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220072" y="6562118"/>
            <a:ext cx="3024336" cy="207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voorbeeldpresentatie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-4356" y="6602881"/>
            <a:ext cx="461556" cy="257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B032377-C103-4EFE-98C1-80A6E5A7472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896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60" r:id="rId10"/>
    <p:sldLayoutId id="2147483662" r:id="rId11"/>
    <p:sldLayoutId id="2147483663" r:id="rId12"/>
    <p:sldLayoutId id="2147483664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6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14.e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emf"/><Relationship Id="rId6" Type="http://schemas.openxmlformats.org/officeDocument/2006/relationships/image" Target="../media/image8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2" Type="http://schemas.openxmlformats.org/officeDocument/2006/relationships/hyperlink" Target="mailto:johan.bergs@uantwerpen.b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ent.mosaic.uantwerpen.be/telecomlabo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euterpe.mosaic.uantwerpen.be/laboacces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Labo Computernetwerken</a:t>
            </a:r>
            <a:endParaRPr lang="nl-NL" dirty="0"/>
          </a:p>
        </p:txBody>
      </p:sp>
      <p:sp>
        <p:nvSpPr>
          <p:cNvPr id="8" name="Ond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Johan Bergs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3233" y="6062374"/>
            <a:ext cx="2027133" cy="691687"/>
            <a:chOff x="3419872" y="813147"/>
            <a:chExt cx="3456384" cy="1179368"/>
          </a:xfrm>
        </p:grpSpPr>
        <p:sp>
          <p:nvSpPr>
            <p:cNvPr id="13" name="Rounded Rectangle 12"/>
            <p:cNvSpPr/>
            <p:nvPr/>
          </p:nvSpPr>
          <p:spPr>
            <a:xfrm>
              <a:off x="3419872" y="813147"/>
              <a:ext cx="3456384" cy="11793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mosaic_logo_final_web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3888" y="847654"/>
              <a:ext cx="3230612" cy="971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945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Deadlines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10</a:t>
            </a:fld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>
                <a:solidFill>
                  <a:schemeClr val="accent2"/>
                </a:solidFill>
              </a:rPr>
              <a:t>Deadlines</a:t>
            </a:r>
            <a:r>
              <a:rPr lang="nl-NL" dirty="0" smtClean="0"/>
              <a:t> voor het inleveren van laboverslagen</a:t>
            </a:r>
          </a:p>
          <a:p>
            <a:pPr marL="1033200" lvl="2" indent="-457200">
              <a:buFont typeface="Arial"/>
              <a:buChar char="•"/>
            </a:pPr>
            <a:r>
              <a:rPr lang="nl-NL" dirty="0" smtClean="0">
                <a:solidFill>
                  <a:schemeClr val="accent1"/>
                </a:solidFill>
              </a:rPr>
              <a:t>Reserveer op tijd het labo. Wacht niet te lang!</a:t>
            </a:r>
          </a:p>
          <a:p>
            <a:pPr marL="1033200" lvl="2" indent="-457200">
              <a:buFont typeface="Arial"/>
              <a:buChar char="•"/>
            </a:pPr>
            <a:endParaRPr lang="nl-NL" dirty="0" smtClean="0">
              <a:solidFill>
                <a:schemeClr val="accent1"/>
              </a:solidFill>
            </a:endParaRPr>
          </a:p>
          <a:p>
            <a:r>
              <a:rPr lang="nl-NL" dirty="0" smtClean="0">
                <a:solidFill>
                  <a:srgbClr val="881133"/>
                </a:solidFill>
              </a:rPr>
              <a:t>Demo’s</a:t>
            </a:r>
            <a:r>
              <a:rPr lang="nl-NL" dirty="0" smtClean="0">
                <a:solidFill>
                  <a:schemeClr val="accent1"/>
                </a:solidFill>
              </a:rPr>
              <a:t> voor lab 5 &amp; 7</a:t>
            </a:r>
          </a:p>
          <a:p>
            <a:pPr marL="1033200" lvl="2" indent="-457200">
              <a:buFont typeface="Arial"/>
              <a:buChar char="•"/>
            </a:pPr>
            <a:r>
              <a:rPr lang="nl-NL" smtClean="0">
                <a:solidFill>
                  <a:schemeClr val="accent1"/>
                </a:solidFill>
              </a:rPr>
              <a:t>Je </a:t>
            </a:r>
            <a:r>
              <a:rPr lang="nl-NL" dirty="0" smtClean="0">
                <a:solidFill>
                  <a:schemeClr val="accent1"/>
                </a:solidFill>
              </a:rPr>
              <a:t>maakt een afspraak per e-mail. Doe dit tijdig!</a:t>
            </a:r>
          </a:p>
          <a:p>
            <a:pPr marL="1033200" lvl="2" indent="-457200">
              <a:buFont typeface="Arial"/>
              <a:buChar char="•"/>
            </a:pPr>
            <a:r>
              <a:rPr lang="nl-NL" dirty="0" smtClean="0">
                <a:solidFill>
                  <a:srgbClr val="881133"/>
                </a:solidFill>
              </a:rPr>
              <a:t>Géén afspraak = géén demo = géén punten!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020272" y="116632"/>
            <a:ext cx="2027133" cy="691687"/>
            <a:chOff x="3419872" y="813147"/>
            <a:chExt cx="3456384" cy="1179368"/>
          </a:xfrm>
        </p:grpSpPr>
        <p:sp>
          <p:nvSpPr>
            <p:cNvPr id="9" name="Rounded Rectangle 8"/>
            <p:cNvSpPr/>
            <p:nvPr/>
          </p:nvSpPr>
          <p:spPr>
            <a:xfrm>
              <a:off x="3419872" y="813147"/>
              <a:ext cx="3456384" cy="11793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mosaic_logo_final_web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3888" y="847654"/>
              <a:ext cx="3230612" cy="971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409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Deadlines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11</a:t>
            </a:fld>
            <a:endParaRPr lang="nl-NL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507737"/>
              </p:ext>
            </p:extLst>
          </p:nvPr>
        </p:nvGraphicFramePr>
        <p:xfrm>
          <a:off x="539750" y="1196975"/>
          <a:ext cx="80645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167"/>
                <a:gridCol w="2688167"/>
                <a:gridCol w="26881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Labo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Deadline </a:t>
                      </a:r>
                      <a:r>
                        <a:rPr lang="en-US" dirty="0" err="1" smtClean="0"/>
                        <a:t>verslag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Deadline demo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 </a:t>
                      </a:r>
                      <a:r>
                        <a:rPr lang="en-US" dirty="0" err="1" smtClean="0"/>
                        <a:t>maart</a:t>
                      </a:r>
                      <a:r>
                        <a:rPr lang="en-US" dirty="0" smtClean="0"/>
                        <a:t>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 </a:t>
                      </a:r>
                      <a:r>
                        <a:rPr lang="en-US" dirty="0" err="1" smtClean="0"/>
                        <a:t>maart</a:t>
                      </a:r>
                      <a:r>
                        <a:rPr lang="en-US" dirty="0" smtClean="0"/>
                        <a:t>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 </a:t>
                      </a:r>
                      <a:r>
                        <a:rPr lang="en-US" dirty="0" err="1" smtClean="0"/>
                        <a:t>maart</a:t>
                      </a:r>
                      <a:r>
                        <a:rPr lang="en-US" dirty="0" smtClean="0"/>
                        <a:t>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 </a:t>
                      </a:r>
                      <a:r>
                        <a:rPr lang="en-US" dirty="0" err="1" smtClean="0"/>
                        <a:t>april</a:t>
                      </a:r>
                      <a:r>
                        <a:rPr lang="en-US" dirty="0" smtClean="0"/>
                        <a:t>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 </a:t>
                      </a:r>
                      <a:r>
                        <a:rPr lang="en-US" dirty="0" err="1" smtClean="0"/>
                        <a:t>april</a:t>
                      </a:r>
                      <a:r>
                        <a:rPr lang="en-US" dirty="0" smtClean="0"/>
                        <a:t>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13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mei</a:t>
                      </a:r>
                      <a:r>
                        <a:rPr lang="en-US" b="0" baseline="0" dirty="0" smtClean="0"/>
                        <a:t> 2016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</a:t>
                      </a:r>
                      <a:r>
                        <a:rPr lang="en-US" dirty="0" err="1" smtClean="0"/>
                        <a:t>mei</a:t>
                      </a:r>
                      <a:r>
                        <a:rPr lang="en-US" dirty="0" smtClean="0"/>
                        <a:t>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</a:t>
                      </a:r>
                      <a:r>
                        <a:rPr lang="en-US" dirty="0" err="1" smtClean="0"/>
                        <a:t>mei</a:t>
                      </a:r>
                      <a:r>
                        <a:rPr lang="en-US" dirty="0" smtClean="0"/>
                        <a:t>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13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mei</a:t>
                      </a:r>
                      <a:r>
                        <a:rPr lang="en-US" b="0" baseline="0" dirty="0" smtClean="0"/>
                        <a:t> 2016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7020272" y="116632"/>
            <a:ext cx="2027133" cy="691687"/>
            <a:chOff x="3419872" y="813147"/>
            <a:chExt cx="3456384" cy="1179368"/>
          </a:xfrm>
        </p:grpSpPr>
        <p:sp>
          <p:nvSpPr>
            <p:cNvPr id="9" name="Rounded Rectangle 8"/>
            <p:cNvSpPr/>
            <p:nvPr/>
          </p:nvSpPr>
          <p:spPr>
            <a:xfrm>
              <a:off x="3419872" y="813147"/>
              <a:ext cx="3456384" cy="11793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mosaic_logo_final_web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3888" y="847654"/>
              <a:ext cx="3230612" cy="971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889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ijdelijke aanduiding voor afbeelding 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" r="358"/>
          <a:stretch/>
        </p:blipFill>
        <p:spPr/>
      </p:pic>
      <p:pic>
        <p:nvPicPr>
          <p:cNvPr id="8" name="Tijdelijke aanduiding voor afbeelding 7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" b="195"/>
          <a:stretch>
            <a:fillRect/>
          </a:stretch>
        </p:blipFill>
        <p:spPr/>
      </p:pic>
      <p:pic>
        <p:nvPicPr>
          <p:cNvPr id="5" name="Afbeelding 4" descr="logo_UA_U_wit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33" r="-1"/>
          <a:stretch/>
        </p:blipFill>
        <p:spPr>
          <a:xfrm>
            <a:off x="3229004" y="823913"/>
            <a:ext cx="2685991" cy="180339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23233" y="6062374"/>
            <a:ext cx="2027133" cy="691687"/>
            <a:chOff x="3419872" y="813147"/>
            <a:chExt cx="3456384" cy="1179368"/>
          </a:xfrm>
        </p:grpSpPr>
        <p:sp>
          <p:nvSpPr>
            <p:cNvPr id="7" name="Rounded Rectangle 6"/>
            <p:cNvSpPr/>
            <p:nvPr/>
          </p:nvSpPr>
          <p:spPr>
            <a:xfrm>
              <a:off x="3419872" y="813147"/>
              <a:ext cx="3456384" cy="11793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mosaic_logo_final_web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3888" y="847654"/>
              <a:ext cx="3230612" cy="971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406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539552" y="1196976"/>
            <a:ext cx="5328592" cy="4895850"/>
          </a:xfrm>
        </p:spPr>
        <p:txBody>
          <a:bodyPr>
            <a:normAutofit/>
          </a:bodyPr>
          <a:lstStyle/>
          <a:p>
            <a:r>
              <a:rPr lang="nl-NL" b="1" dirty="0" smtClean="0"/>
              <a:t>Cursusvorm</a:t>
            </a:r>
          </a:p>
          <a:p>
            <a:pPr marL="1033200" lvl="2" indent="-457200">
              <a:buFont typeface="Arial"/>
              <a:buChar char="•"/>
            </a:pPr>
            <a:r>
              <a:rPr lang="nl-NL" dirty="0" smtClean="0"/>
              <a:t>7 labosessies</a:t>
            </a:r>
          </a:p>
          <a:p>
            <a:pPr marL="1033200" lvl="2" indent="-457200">
              <a:buFont typeface="Arial"/>
              <a:buChar char="•"/>
            </a:pPr>
            <a:r>
              <a:rPr lang="nl-NL" dirty="0" smtClean="0"/>
              <a:t>Groepjes van 3</a:t>
            </a:r>
          </a:p>
          <a:p>
            <a:pPr marL="457200" indent="-457200">
              <a:buFont typeface="Arial"/>
              <a:buChar char="•"/>
            </a:pPr>
            <a:endParaRPr lang="nl-NL" dirty="0"/>
          </a:p>
          <a:p>
            <a:r>
              <a:rPr lang="nl-NL" b="1" dirty="0" smtClean="0"/>
              <a:t>Evaluatie</a:t>
            </a:r>
          </a:p>
          <a:p>
            <a:pPr marL="1033200" lvl="2" indent="-457200">
              <a:buFont typeface="Arial"/>
              <a:buChar char="•"/>
            </a:pPr>
            <a:r>
              <a:rPr lang="nl-NL" dirty="0" smtClean="0"/>
              <a:t>Laboverslagen</a:t>
            </a:r>
          </a:p>
          <a:p>
            <a:pPr marL="1033200" lvl="2" indent="-457200">
              <a:buFont typeface="Arial"/>
              <a:buChar char="•"/>
            </a:pPr>
            <a:r>
              <a:rPr lang="nl-NL" dirty="0" smtClean="0"/>
              <a:t>2 demonstraties</a:t>
            </a:r>
          </a:p>
          <a:p>
            <a:pPr marL="1033200" lvl="2" indent="-457200">
              <a:buFont typeface="Arial"/>
              <a:buChar char="•"/>
            </a:pPr>
            <a:endParaRPr lang="nl-NL" dirty="0"/>
          </a:p>
          <a:p>
            <a:r>
              <a:rPr lang="nl-NL" b="1" dirty="0" smtClean="0"/>
              <a:t>Doel</a:t>
            </a:r>
          </a:p>
          <a:p>
            <a:pPr marL="1033200" lvl="2" indent="-457200">
              <a:buFont typeface="Arial"/>
              <a:buChar char="•"/>
            </a:pPr>
            <a:r>
              <a:rPr lang="nl-NL" dirty="0" smtClean="0"/>
              <a:t>Verwerven van praktisch inzicht in netwerken</a:t>
            </a:r>
            <a:endParaRPr lang="nl-NL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Labo computernetwerken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2</a:t>
            </a:fld>
            <a:endParaRPr lang="nl-NL"/>
          </a:p>
        </p:txBody>
      </p:sp>
      <p:grpSp>
        <p:nvGrpSpPr>
          <p:cNvPr id="2" name="Group 1"/>
          <p:cNvGrpSpPr/>
          <p:nvPr/>
        </p:nvGrpSpPr>
        <p:grpSpPr>
          <a:xfrm>
            <a:off x="6319837" y="1340296"/>
            <a:ext cx="1223963" cy="4462462"/>
            <a:chOff x="6372225" y="1198563"/>
            <a:chExt cx="1223963" cy="4462462"/>
          </a:xfrm>
        </p:grpSpPr>
        <p:sp>
          <p:nvSpPr>
            <p:cNvPr id="17" name="AutoShape 23"/>
            <p:cNvSpPr>
              <a:spLocks noChangeArrowheads="1"/>
            </p:cNvSpPr>
            <p:nvPr/>
          </p:nvSpPr>
          <p:spPr bwMode="auto">
            <a:xfrm>
              <a:off x="6804025" y="2351088"/>
              <a:ext cx="360363" cy="358775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24"/>
            <p:cNvSpPr>
              <a:spLocks noChangeArrowheads="1"/>
            </p:cNvSpPr>
            <p:nvPr/>
          </p:nvSpPr>
          <p:spPr bwMode="auto">
            <a:xfrm>
              <a:off x="6804025" y="4079875"/>
              <a:ext cx="360363" cy="358775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8811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" name="Group 33"/>
            <p:cNvGrpSpPr>
              <a:grpSpLocks/>
            </p:cNvGrpSpPr>
            <p:nvPr/>
          </p:nvGrpSpPr>
          <p:grpSpPr bwMode="auto">
            <a:xfrm>
              <a:off x="6372225" y="2782888"/>
              <a:ext cx="1223963" cy="1223962"/>
              <a:chOff x="3787" y="1752"/>
              <a:chExt cx="771" cy="771"/>
            </a:xfrm>
          </p:grpSpPr>
          <p:sp>
            <p:nvSpPr>
              <p:cNvPr id="20" name="AutoShape 21"/>
              <p:cNvSpPr>
                <a:spLocks noChangeArrowheads="1"/>
              </p:cNvSpPr>
              <p:nvPr/>
            </p:nvSpPr>
            <p:spPr bwMode="auto">
              <a:xfrm>
                <a:off x="3787" y="1752"/>
                <a:ext cx="771" cy="77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Picture 30" descr="http://www.saludahydrorelicense.com/images/tn_report.gif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923" y="1887"/>
                <a:ext cx="499" cy="499"/>
              </a:xfrm>
              <a:prstGeom prst="rect">
                <a:avLst/>
              </a:prstGeom>
              <a:noFill/>
            </p:spPr>
          </p:pic>
        </p:grpSp>
        <p:pic>
          <p:nvPicPr>
            <p:cNvPr id="22" name="Picture 32" descr="http://www.ohioitclearinghouse.org/CompUnltd/images/Network-icon2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445250" y="1198563"/>
              <a:ext cx="1079500" cy="887412"/>
            </a:xfrm>
            <a:prstGeom prst="rect">
              <a:avLst/>
            </a:prstGeom>
            <a:noFill/>
          </p:spPr>
        </p:pic>
        <p:pic>
          <p:nvPicPr>
            <p:cNvPr id="23" name="Picture 35" descr="The image “http://www.cardcommunications.com/ideafactory/march_05/images/icon_bulb.gif” cannot be displayed, because it contains errors.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445250" y="4581525"/>
              <a:ext cx="1079500" cy="1079500"/>
            </a:xfrm>
            <a:prstGeom prst="rect">
              <a:avLst/>
            </a:prstGeom>
            <a:noFill/>
          </p:spPr>
        </p:pic>
      </p:grpSp>
      <p:grpSp>
        <p:nvGrpSpPr>
          <p:cNvPr id="24" name="Group 23"/>
          <p:cNvGrpSpPr/>
          <p:nvPr/>
        </p:nvGrpSpPr>
        <p:grpSpPr>
          <a:xfrm>
            <a:off x="7020272" y="116632"/>
            <a:ext cx="2027133" cy="691687"/>
            <a:chOff x="3419872" y="813147"/>
            <a:chExt cx="3456384" cy="1179368"/>
          </a:xfrm>
        </p:grpSpPr>
        <p:sp>
          <p:nvSpPr>
            <p:cNvPr id="25" name="Rounded Rectangle 24"/>
            <p:cNvSpPr/>
            <p:nvPr/>
          </p:nvSpPr>
          <p:spPr>
            <a:xfrm>
              <a:off x="3419872" y="813147"/>
              <a:ext cx="3456384" cy="11793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 descr="mosaic_logo_final_web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3888" y="847654"/>
              <a:ext cx="3230612" cy="971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337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Labo computernetwerken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3</a:t>
            </a:fld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1" dirty="0" smtClean="0"/>
              <a:t>Cursus</a:t>
            </a:r>
          </a:p>
          <a:p>
            <a:pPr marL="1033200" lvl="2" indent="-457200">
              <a:buFont typeface="Arial"/>
              <a:buChar char="•"/>
            </a:pPr>
            <a:r>
              <a:rPr lang="nl-NL" dirty="0" smtClean="0"/>
              <a:t>Pdf op </a:t>
            </a:r>
            <a:r>
              <a:rPr lang="nl-NL" dirty="0" smtClean="0">
                <a:solidFill>
                  <a:srgbClr val="004466"/>
                </a:solidFill>
              </a:rPr>
              <a:t>Blackboard</a:t>
            </a:r>
            <a:r>
              <a:rPr lang="nl-NL" dirty="0" smtClean="0"/>
              <a:t>, gebaseerd op het boek “</a:t>
            </a:r>
            <a:r>
              <a:rPr lang="nl-NL" dirty="0" smtClean="0">
                <a:solidFill>
                  <a:srgbClr val="881133"/>
                </a:solidFill>
              </a:rPr>
              <a:t>Mastering Networks: An Internet Lab Manual</a:t>
            </a:r>
            <a:r>
              <a:rPr lang="nl-NL" dirty="0" smtClean="0"/>
              <a:t>” door </a:t>
            </a:r>
            <a:r>
              <a:rPr lang="nl-NL" dirty="0" err="1" smtClean="0">
                <a:solidFill>
                  <a:srgbClr val="881133"/>
                </a:solidFill>
              </a:rPr>
              <a:t>Jörg</a:t>
            </a:r>
            <a:r>
              <a:rPr lang="nl-NL" dirty="0" smtClean="0">
                <a:solidFill>
                  <a:srgbClr val="881133"/>
                </a:solidFill>
              </a:rPr>
              <a:t> </a:t>
            </a:r>
            <a:r>
              <a:rPr lang="nl-NL" dirty="0" err="1" smtClean="0">
                <a:solidFill>
                  <a:srgbClr val="881133"/>
                </a:solidFill>
              </a:rPr>
              <a:t>Liebeherr</a:t>
            </a:r>
            <a:r>
              <a:rPr lang="nl-NL" dirty="0" smtClean="0">
                <a:solidFill>
                  <a:srgbClr val="881133"/>
                </a:solidFill>
              </a:rPr>
              <a:t> &amp; Magda El </a:t>
            </a:r>
            <a:r>
              <a:rPr lang="nl-NL" dirty="0" err="1" smtClean="0">
                <a:solidFill>
                  <a:srgbClr val="881133"/>
                </a:solidFill>
              </a:rPr>
              <a:t>Zarki</a:t>
            </a:r>
            <a:endParaRPr lang="nl-NL" dirty="0" smtClean="0">
              <a:solidFill>
                <a:srgbClr val="881133"/>
              </a:solidFill>
            </a:endParaRPr>
          </a:p>
          <a:p>
            <a:r>
              <a:rPr lang="nl-NL" b="1" dirty="0" smtClean="0">
                <a:solidFill>
                  <a:schemeClr val="accent1"/>
                </a:solidFill>
              </a:rPr>
              <a:t>Organisatie</a:t>
            </a:r>
          </a:p>
          <a:p>
            <a:pPr marL="1033200" lvl="2" indent="-457200">
              <a:buFont typeface="Arial"/>
              <a:buChar char="•"/>
            </a:pPr>
            <a:r>
              <a:rPr lang="nl-NL" dirty="0" smtClean="0">
                <a:solidFill>
                  <a:schemeClr val="accent1"/>
                </a:solidFill>
              </a:rPr>
              <a:t>Elk labo beschrijft een voorbeeldnetwerk en hoe dit moet worden opgezet</a:t>
            </a:r>
          </a:p>
          <a:p>
            <a:pPr marL="1033200" lvl="2" indent="-457200">
              <a:buFont typeface="Arial"/>
              <a:buChar char="•"/>
            </a:pPr>
            <a:r>
              <a:rPr lang="nl-NL" dirty="0" smtClean="0">
                <a:solidFill>
                  <a:schemeClr val="accent1"/>
                </a:solidFill>
              </a:rPr>
              <a:t>Eens opgezet worden de eigenschappen en het gedrag van het netwerk bestudeerd</a:t>
            </a:r>
          </a:p>
          <a:p>
            <a:pPr marL="1033200" lvl="2" indent="-457200">
              <a:buFont typeface="Arial"/>
              <a:buChar char="•"/>
            </a:pPr>
            <a:r>
              <a:rPr lang="nl-NL" dirty="0" smtClean="0">
                <a:solidFill>
                  <a:schemeClr val="accent1"/>
                </a:solidFill>
              </a:rPr>
              <a:t>Studenten dienen een laboverslag in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020272" y="116632"/>
            <a:ext cx="2027133" cy="691687"/>
            <a:chOff x="3419872" y="813147"/>
            <a:chExt cx="3456384" cy="1179368"/>
          </a:xfrm>
        </p:grpSpPr>
        <p:sp>
          <p:nvSpPr>
            <p:cNvPr id="9" name="Rounded Rectangle 8"/>
            <p:cNvSpPr/>
            <p:nvPr/>
          </p:nvSpPr>
          <p:spPr>
            <a:xfrm>
              <a:off x="3419872" y="813147"/>
              <a:ext cx="3456384" cy="11793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mosaic_logo_final_web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3888" y="847654"/>
              <a:ext cx="3230612" cy="971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688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OSI Reference Layes in de praktijk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4</a:t>
            </a:fld>
            <a:endParaRPr lang="nl-NL"/>
          </a:p>
        </p:txBody>
      </p:sp>
      <p:grpSp>
        <p:nvGrpSpPr>
          <p:cNvPr id="8" name="Group 7"/>
          <p:cNvGrpSpPr/>
          <p:nvPr/>
        </p:nvGrpSpPr>
        <p:grpSpPr>
          <a:xfrm>
            <a:off x="7020272" y="116632"/>
            <a:ext cx="2027133" cy="691687"/>
            <a:chOff x="3419872" y="813147"/>
            <a:chExt cx="3456384" cy="1179368"/>
          </a:xfrm>
        </p:grpSpPr>
        <p:sp>
          <p:nvSpPr>
            <p:cNvPr id="9" name="Rounded Rectangle 8"/>
            <p:cNvSpPr/>
            <p:nvPr/>
          </p:nvSpPr>
          <p:spPr>
            <a:xfrm>
              <a:off x="3419872" y="813147"/>
              <a:ext cx="3456384" cy="11793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mosaic_logo_final_web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3888" y="847654"/>
              <a:ext cx="3230612" cy="971391"/>
            </a:xfrm>
            <a:prstGeom prst="rect">
              <a:avLst/>
            </a:prstGeom>
          </p:spPr>
        </p:pic>
      </p:grp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1619250" y="1412875"/>
            <a:ext cx="6408738" cy="1368425"/>
          </a:xfrm>
          <a:prstGeom prst="curvedDownArrow">
            <a:avLst>
              <a:gd name="adj1" fmla="val 93666"/>
              <a:gd name="adj2" fmla="val 187332"/>
              <a:gd name="adj3" fmla="val 33333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93798617"/>
              </p:ext>
            </p:extLst>
          </p:nvPr>
        </p:nvGraphicFramePr>
        <p:xfrm>
          <a:off x="549275" y="2932113"/>
          <a:ext cx="3698875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4" imgW="6896100" imgH="5511800" progId="">
                  <p:embed/>
                </p:oleObj>
              </mc:Choice>
              <mc:Fallback>
                <p:oleObj name="Visio" r:id="rId4" imgW="6896100" imgH="5511800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2932113"/>
                        <a:ext cx="3698875" cy="263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6" descr="DSCN209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363" y="2852738"/>
            <a:ext cx="3578225" cy="2684462"/>
          </a:xfrm>
          <a:prstGeom prst="rect">
            <a:avLst/>
          </a:prstGeom>
          <a:solidFill>
            <a:srgbClr val="881133"/>
          </a:solidFill>
        </p:spPr>
      </p:pic>
    </p:spTree>
    <p:extLst>
      <p:ext uri="{BB962C8B-B14F-4D97-AF65-F5344CB8AC3E}">
        <p14:creationId xmlns:p14="http://schemas.microsoft.com/office/powerpoint/2010/main" val="45597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Organisatie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5</a:t>
            </a:fld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b="1" dirty="0" smtClean="0"/>
              <a:t>Contact</a:t>
            </a:r>
            <a:endParaRPr lang="nl-NL" dirty="0" smtClean="0"/>
          </a:p>
          <a:p>
            <a:pPr marL="1033200" lvl="2" indent="-457200">
              <a:buFont typeface="Arial"/>
              <a:buChar char="•"/>
            </a:pPr>
            <a:r>
              <a:rPr lang="nl-NL" dirty="0" smtClean="0">
                <a:hlinkClick r:id="rId2"/>
              </a:rPr>
              <a:t>johan.bergs@uantwerpen.be</a:t>
            </a:r>
            <a:endParaRPr lang="nl-NL" dirty="0" smtClean="0"/>
          </a:p>
          <a:p>
            <a:pPr marL="1033200" lvl="2" indent="-457200">
              <a:buFont typeface="Arial"/>
              <a:buChar char="•"/>
            </a:pPr>
            <a:r>
              <a:rPr lang="nl-NL" smtClean="0">
                <a:solidFill>
                  <a:srgbClr val="004466"/>
                </a:solidFill>
              </a:rPr>
              <a:t>M.G</a:t>
            </a:r>
            <a:r>
              <a:rPr lang="nl-NL" smtClean="0">
                <a:solidFill>
                  <a:srgbClr val="004466"/>
                </a:solidFill>
              </a:rPr>
              <a:t>.326</a:t>
            </a:r>
            <a:endParaRPr lang="nl-NL" dirty="0" smtClean="0">
              <a:solidFill>
                <a:srgbClr val="004466"/>
              </a:solidFill>
            </a:endParaRPr>
          </a:p>
          <a:p>
            <a:pPr marL="1033200" lvl="2" indent="-457200">
              <a:buFont typeface="Arial"/>
              <a:buChar char="•"/>
            </a:pPr>
            <a:r>
              <a:rPr lang="nl-NL" dirty="0" smtClean="0">
                <a:solidFill>
                  <a:srgbClr val="004466"/>
                </a:solidFill>
              </a:rPr>
              <a:t>Afwezig: woensdag &amp; donderdag</a:t>
            </a:r>
          </a:p>
          <a:p>
            <a:pPr marL="1033200" lvl="2" indent="-457200">
              <a:buFont typeface="Arial"/>
              <a:buChar char="•"/>
            </a:pPr>
            <a:endParaRPr lang="nl-NL" dirty="0" smtClean="0">
              <a:solidFill>
                <a:srgbClr val="004466"/>
              </a:solidFill>
            </a:endParaRPr>
          </a:p>
          <a:p>
            <a:r>
              <a:rPr lang="nl-NL" b="1" dirty="0" smtClean="0">
                <a:solidFill>
                  <a:schemeClr val="accent1"/>
                </a:solidFill>
              </a:rPr>
              <a:t>Belangrijke mededelingen</a:t>
            </a:r>
          </a:p>
          <a:p>
            <a:pPr marL="1033200" lvl="2" indent="-457200">
              <a:buFont typeface="Arial"/>
              <a:buChar char="•"/>
            </a:pPr>
            <a:r>
              <a:rPr lang="nl-NL" dirty="0" smtClean="0">
                <a:solidFill>
                  <a:schemeClr val="accent1"/>
                </a:solidFill>
              </a:rPr>
              <a:t>Blackboard</a:t>
            </a:r>
          </a:p>
          <a:p>
            <a:pPr marL="1033200" lvl="2" indent="-457200">
              <a:buFont typeface="Arial"/>
              <a:buChar char="•"/>
            </a:pPr>
            <a:endParaRPr lang="nl-NL" dirty="0" smtClean="0">
              <a:solidFill>
                <a:schemeClr val="accent1"/>
              </a:solidFill>
            </a:endParaRPr>
          </a:p>
          <a:p>
            <a:r>
              <a:rPr lang="nl-NL" b="1" dirty="0" smtClean="0">
                <a:solidFill>
                  <a:schemeClr val="accent1"/>
                </a:solidFill>
              </a:rPr>
              <a:t>Groepjes van 3</a:t>
            </a:r>
            <a:endParaRPr lang="nl-NL" b="1" dirty="0">
              <a:solidFill>
                <a:schemeClr val="accent1"/>
              </a:solidFill>
            </a:endParaRPr>
          </a:p>
          <a:p>
            <a:pPr marL="1033200" lvl="2" indent="-457200">
              <a:buFont typeface="Arial"/>
              <a:buChar char="•"/>
            </a:pPr>
            <a:r>
              <a:rPr lang="nl-NL" dirty="0" smtClean="0">
                <a:solidFill>
                  <a:schemeClr val="accent1"/>
                </a:solidFill>
              </a:rPr>
              <a:t>Zelfinschrijving via Blackboard</a:t>
            </a:r>
          </a:p>
          <a:p>
            <a:pPr marL="1033200" lvl="2" indent="-457200">
              <a:buFont typeface="Arial"/>
              <a:buChar char="•"/>
            </a:pPr>
            <a:r>
              <a:rPr lang="nl-NL" i="1" dirty="0" smtClean="0">
                <a:solidFill>
                  <a:schemeClr val="accent2"/>
                </a:solidFill>
              </a:rPr>
              <a:t>Géén groep = géén labo</a:t>
            </a:r>
            <a:r>
              <a:rPr lang="nl-NL" i="1" dirty="0" smtClean="0">
                <a:solidFill>
                  <a:srgbClr val="881133"/>
                </a:solidFill>
              </a:rPr>
              <a:t>!</a:t>
            </a:r>
            <a:endParaRPr lang="nl-NL" i="1" dirty="0">
              <a:solidFill>
                <a:srgbClr val="881133"/>
              </a:solidFill>
            </a:endParaRPr>
          </a:p>
          <a:p>
            <a:pPr marL="1033200" lvl="2" indent="-457200">
              <a:buFont typeface="Arial"/>
              <a:buChar char="•"/>
            </a:pPr>
            <a:endParaRPr lang="nl-NL" dirty="0" smtClean="0">
              <a:solidFill>
                <a:schemeClr val="accent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020272" y="116632"/>
            <a:ext cx="2027133" cy="691687"/>
            <a:chOff x="3419872" y="813147"/>
            <a:chExt cx="3456384" cy="1179368"/>
          </a:xfrm>
        </p:grpSpPr>
        <p:sp>
          <p:nvSpPr>
            <p:cNvPr id="9" name="Rounded Rectangle 8"/>
            <p:cNvSpPr/>
            <p:nvPr/>
          </p:nvSpPr>
          <p:spPr>
            <a:xfrm>
              <a:off x="3419872" y="813147"/>
              <a:ext cx="3456384" cy="11793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mosaic_logo_final_web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3888" y="847654"/>
              <a:ext cx="3230612" cy="971391"/>
            </a:xfrm>
            <a:prstGeom prst="rect">
              <a:avLst/>
            </a:prstGeom>
          </p:spPr>
        </p:pic>
      </p:grpSp>
      <p:grpSp>
        <p:nvGrpSpPr>
          <p:cNvPr id="11" name="Group 23"/>
          <p:cNvGrpSpPr>
            <a:grpSpLocks/>
          </p:cNvGrpSpPr>
          <p:nvPr/>
        </p:nvGrpSpPr>
        <p:grpSpPr bwMode="auto">
          <a:xfrm>
            <a:off x="6732414" y="2924175"/>
            <a:ext cx="1223962" cy="1223962"/>
            <a:chOff x="4377" y="2841"/>
            <a:chExt cx="771" cy="771"/>
          </a:xfrm>
        </p:grpSpPr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4377" y="2841"/>
              <a:ext cx="771" cy="7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pic>
          <p:nvPicPr>
            <p:cNvPr id="13" name="Picture 14" descr="http://www.camsoft.co.kr/CrystalMaker/shared_resources/exclamation_icon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22" y="2886"/>
              <a:ext cx="681" cy="681"/>
            </a:xfrm>
            <a:prstGeom prst="rect">
              <a:avLst/>
            </a:prstGeom>
            <a:noFill/>
          </p:spPr>
        </p:pic>
      </p:grpSp>
      <p:pic>
        <p:nvPicPr>
          <p:cNvPr id="14" name="Picture 16" descr="The image “http://www.camsoft.co.kr/CrystalMaker/shared_resources/question_icon.jpg” cannot be displayed, because it contains errors.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03851" y="1412875"/>
            <a:ext cx="1081088" cy="1081087"/>
          </a:xfrm>
          <a:prstGeom prst="rect">
            <a:avLst/>
          </a:prstGeom>
          <a:noFill/>
        </p:spPr>
      </p:pic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6732414" y="4581525"/>
            <a:ext cx="1223962" cy="1223962"/>
            <a:chOff x="4377" y="1797"/>
            <a:chExt cx="771" cy="771"/>
          </a:xfrm>
        </p:grpSpPr>
        <p:sp>
          <p:nvSpPr>
            <p:cNvPr id="16" name="AutoShape 9"/>
            <p:cNvSpPr>
              <a:spLocks noChangeArrowheads="1"/>
            </p:cNvSpPr>
            <p:nvPr/>
          </p:nvSpPr>
          <p:spPr bwMode="auto">
            <a:xfrm>
              <a:off x="4377" y="1797"/>
              <a:ext cx="771" cy="7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17" name="Group 21"/>
            <p:cNvGrpSpPr>
              <a:grpSpLocks/>
            </p:cNvGrpSpPr>
            <p:nvPr/>
          </p:nvGrpSpPr>
          <p:grpSpPr bwMode="auto">
            <a:xfrm>
              <a:off x="4422" y="1841"/>
              <a:ext cx="694" cy="655"/>
              <a:chOff x="4681" y="1979"/>
              <a:chExt cx="1006" cy="949"/>
            </a:xfrm>
          </p:grpSpPr>
          <p:pic>
            <p:nvPicPr>
              <p:cNvPr id="18" name="Picture 18" descr="http://creationwiki.org/pool/images/0/0f/Person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4681" y="2072"/>
                <a:ext cx="720" cy="720"/>
              </a:xfrm>
              <a:prstGeom prst="rect">
                <a:avLst/>
              </a:prstGeom>
              <a:noFill/>
            </p:spPr>
          </p:pic>
          <p:pic>
            <p:nvPicPr>
              <p:cNvPr id="19" name="Picture 20" descr="http://creationwiki.org/pool/images/0/0f/Person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4967" y="1979"/>
                <a:ext cx="720" cy="720"/>
              </a:xfrm>
              <a:prstGeom prst="rect">
                <a:avLst/>
              </a:prstGeom>
              <a:noFill/>
            </p:spPr>
          </p:pic>
          <p:pic>
            <p:nvPicPr>
              <p:cNvPr id="20" name="Picture 19" descr="http://creationwiki.org/pool/images/0/0f/Person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4817" y="2208"/>
                <a:ext cx="720" cy="720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91653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Organisatie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6</a:t>
            </a:fld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1" dirty="0" err="1" smtClean="0"/>
              <a:t>Terms</a:t>
            </a:r>
            <a:r>
              <a:rPr lang="nl-NL" b="1" dirty="0" smtClean="0"/>
              <a:t> &amp; </a:t>
            </a:r>
            <a:r>
              <a:rPr lang="nl-NL" b="1" dirty="0" err="1" smtClean="0"/>
              <a:t>conditions</a:t>
            </a:r>
            <a:endParaRPr lang="nl-NL" dirty="0" smtClean="0"/>
          </a:p>
          <a:p>
            <a:pPr marL="1033200" lvl="2" indent="-457200">
              <a:buFont typeface="Arial"/>
              <a:buChar char="•"/>
            </a:pPr>
            <a:r>
              <a:rPr lang="nl-NL" dirty="0" smtClean="0">
                <a:hlinkClick r:id="rId2"/>
              </a:rPr>
              <a:t>https://euterpe.mosaic.uantwerpen.be/laboaccess</a:t>
            </a:r>
            <a:r>
              <a:rPr lang="nl-NL" dirty="0" smtClean="0"/>
              <a:t> </a:t>
            </a:r>
          </a:p>
          <a:p>
            <a:pPr marL="1033200" lvl="2" indent="-457200">
              <a:buFont typeface="Arial"/>
              <a:buChar char="•"/>
            </a:pPr>
            <a:r>
              <a:rPr lang="nl-NL" dirty="0" smtClean="0">
                <a:solidFill>
                  <a:srgbClr val="004466"/>
                </a:solidFill>
              </a:rPr>
              <a:t>Je dient akkoord te gaan om online te kunnen</a:t>
            </a:r>
          </a:p>
          <a:p>
            <a:pPr marL="1033200" lvl="2" indent="-457200">
              <a:buFont typeface="Arial"/>
              <a:buChar char="•"/>
            </a:pPr>
            <a:r>
              <a:rPr lang="nl-NL" dirty="0" smtClean="0">
                <a:solidFill>
                  <a:srgbClr val="004466"/>
                </a:solidFill>
              </a:rPr>
              <a:t>Je gebruikt je UA login/wachtwoord (802.1X </a:t>
            </a:r>
            <a:r>
              <a:rPr lang="nl-NL" dirty="0" err="1" smtClean="0">
                <a:solidFill>
                  <a:srgbClr val="004466"/>
                </a:solidFill>
              </a:rPr>
              <a:t>auth</a:t>
            </a:r>
            <a:r>
              <a:rPr lang="nl-NL" dirty="0" smtClean="0">
                <a:solidFill>
                  <a:srgbClr val="004466"/>
                </a:solidFill>
              </a:rPr>
              <a:t>.)</a:t>
            </a:r>
          </a:p>
          <a:p>
            <a:pPr lvl="2" indent="0">
              <a:buNone/>
            </a:pPr>
            <a:endParaRPr lang="nl-NL" dirty="0" smtClean="0">
              <a:solidFill>
                <a:srgbClr val="004466"/>
              </a:solidFill>
            </a:endParaRPr>
          </a:p>
          <a:p>
            <a:r>
              <a:rPr lang="nl-NL" b="1" dirty="0" smtClean="0">
                <a:solidFill>
                  <a:schemeClr val="accent1"/>
                </a:solidFill>
              </a:rPr>
              <a:t>Labo’s reserveren</a:t>
            </a:r>
          </a:p>
          <a:p>
            <a:pPr marL="1033200" lvl="2" indent="-457200">
              <a:buFont typeface="Arial"/>
              <a:buChar char="•"/>
            </a:pPr>
            <a:r>
              <a:rPr lang="nl-NL" dirty="0" smtClean="0">
                <a:solidFill>
                  <a:schemeClr val="accent1"/>
                </a:solidFill>
                <a:hlinkClick r:id="rId3"/>
              </a:rPr>
              <a:t>https://student.mosaic.uantwerpen.be/telecomlabo</a:t>
            </a:r>
            <a:r>
              <a:rPr lang="nl-NL" dirty="0" smtClean="0">
                <a:solidFill>
                  <a:schemeClr val="accent1"/>
                </a:solidFill>
              </a:rPr>
              <a:t> </a:t>
            </a:r>
          </a:p>
          <a:p>
            <a:pPr marL="1033200" lvl="2" indent="-457200">
              <a:buFont typeface="Arial"/>
              <a:buChar char="•"/>
            </a:pPr>
            <a:r>
              <a:rPr lang="nl-NL" dirty="0" smtClean="0">
                <a:solidFill>
                  <a:srgbClr val="881133"/>
                </a:solidFill>
              </a:rPr>
              <a:t>Als je niet komt, verwijder dan z.s.m. je reservatie!</a:t>
            </a:r>
          </a:p>
          <a:p>
            <a:pPr marL="1033200" lvl="2" indent="-457200">
              <a:buFont typeface="Arial"/>
              <a:buChar char="•"/>
            </a:pPr>
            <a:r>
              <a:rPr lang="nl-NL" dirty="0" smtClean="0">
                <a:solidFill>
                  <a:srgbClr val="004466"/>
                </a:solidFill>
              </a:rPr>
              <a:t>Er zijn 2 labo’s beschikbaar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020272" y="116632"/>
            <a:ext cx="2027133" cy="691687"/>
            <a:chOff x="3419872" y="813147"/>
            <a:chExt cx="3456384" cy="1179368"/>
          </a:xfrm>
        </p:grpSpPr>
        <p:sp>
          <p:nvSpPr>
            <p:cNvPr id="9" name="Rounded Rectangle 8"/>
            <p:cNvSpPr/>
            <p:nvPr/>
          </p:nvSpPr>
          <p:spPr>
            <a:xfrm>
              <a:off x="3419872" y="813147"/>
              <a:ext cx="3456384" cy="11793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mosaic_logo_final_web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3888" y="847654"/>
              <a:ext cx="3230612" cy="971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56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Laboverslag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7</a:t>
            </a:fld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b="1" dirty="0" err="1" smtClean="0"/>
              <a:t>Prelab</a:t>
            </a:r>
            <a:endParaRPr lang="nl-NL" dirty="0" smtClean="0"/>
          </a:p>
          <a:p>
            <a:pPr marL="1033200" lvl="2" indent="-457200">
              <a:buFont typeface="Arial"/>
              <a:buChar char="•"/>
            </a:pPr>
            <a:r>
              <a:rPr lang="nl-NL" dirty="0" smtClean="0"/>
              <a:t>Theoretische achtergrond</a:t>
            </a:r>
          </a:p>
          <a:p>
            <a:pPr marL="1033200" lvl="2" indent="-457200">
              <a:buFont typeface="Arial"/>
              <a:buChar char="•"/>
            </a:pPr>
            <a:r>
              <a:rPr lang="nl-NL" dirty="0" smtClean="0">
                <a:solidFill>
                  <a:srgbClr val="004466"/>
                </a:solidFill>
              </a:rPr>
              <a:t>Voorbereiding voor de labo’s</a:t>
            </a:r>
          </a:p>
          <a:p>
            <a:r>
              <a:rPr lang="nl-NL" b="1" dirty="0" smtClean="0">
                <a:solidFill>
                  <a:schemeClr val="accent1"/>
                </a:solidFill>
              </a:rPr>
              <a:t>Lab data</a:t>
            </a:r>
          </a:p>
          <a:p>
            <a:pPr marL="1033200" lvl="2" indent="-457200">
              <a:buFont typeface="Arial"/>
              <a:buChar char="•"/>
            </a:pPr>
            <a:r>
              <a:rPr lang="nl-NL" dirty="0" smtClean="0">
                <a:solidFill>
                  <a:schemeClr val="accent1"/>
                </a:solidFill>
              </a:rPr>
              <a:t>In de cursus wordt er regelmatig gevraagd om output van commando’s of </a:t>
            </a:r>
            <a:r>
              <a:rPr lang="nl-NL" dirty="0" err="1" smtClean="0">
                <a:solidFill>
                  <a:schemeClr val="accent1"/>
                </a:solidFill>
              </a:rPr>
              <a:t>netwerktraces</a:t>
            </a:r>
            <a:r>
              <a:rPr lang="nl-NL" dirty="0" smtClean="0">
                <a:solidFill>
                  <a:schemeClr val="accent1"/>
                </a:solidFill>
              </a:rPr>
              <a:t> op te slaan</a:t>
            </a:r>
          </a:p>
          <a:p>
            <a:pPr marL="1033200" lvl="2" indent="-457200">
              <a:buFont typeface="Arial"/>
              <a:buChar char="•"/>
            </a:pPr>
            <a:r>
              <a:rPr lang="nl-NL" dirty="0" smtClean="0">
                <a:solidFill>
                  <a:schemeClr val="accent1"/>
                </a:solidFill>
              </a:rPr>
              <a:t>De output/</a:t>
            </a:r>
            <a:r>
              <a:rPr lang="nl-NL" dirty="0" err="1" smtClean="0">
                <a:solidFill>
                  <a:schemeClr val="accent1"/>
                </a:solidFill>
              </a:rPr>
              <a:t>traces</a:t>
            </a:r>
            <a:r>
              <a:rPr lang="nl-NL" dirty="0" smtClean="0">
                <a:solidFill>
                  <a:schemeClr val="accent1"/>
                </a:solidFill>
              </a:rPr>
              <a:t> zijn een </a:t>
            </a:r>
            <a:r>
              <a:rPr lang="nl-NL" dirty="0" smtClean="0">
                <a:solidFill>
                  <a:srgbClr val="881133"/>
                </a:solidFill>
              </a:rPr>
              <a:t>deel van het verslag </a:t>
            </a:r>
            <a:r>
              <a:rPr lang="nl-NL" dirty="0" smtClean="0">
                <a:solidFill>
                  <a:schemeClr val="accent1"/>
                </a:solidFill>
              </a:rPr>
              <a:t>en moeten dus mee worden </a:t>
            </a:r>
            <a:r>
              <a:rPr lang="nl-NL" dirty="0" err="1" smtClean="0">
                <a:solidFill>
                  <a:schemeClr val="accent1"/>
                </a:solidFill>
              </a:rPr>
              <a:t>ingdiend</a:t>
            </a:r>
            <a:r>
              <a:rPr lang="nl-NL" dirty="0" smtClean="0">
                <a:solidFill>
                  <a:schemeClr val="accent1"/>
                </a:solidFill>
              </a:rPr>
              <a:t>!</a:t>
            </a:r>
            <a:endParaRPr lang="nl-NL" dirty="0">
              <a:solidFill>
                <a:srgbClr val="004466"/>
              </a:solidFill>
            </a:endParaRPr>
          </a:p>
          <a:p>
            <a:r>
              <a:rPr lang="nl-NL" b="1" dirty="0" smtClean="0">
                <a:solidFill>
                  <a:schemeClr val="accent1"/>
                </a:solidFill>
              </a:rPr>
              <a:t>Verslag</a:t>
            </a:r>
            <a:endParaRPr lang="nl-NL" b="1" dirty="0">
              <a:solidFill>
                <a:schemeClr val="accent1"/>
              </a:solidFill>
            </a:endParaRPr>
          </a:p>
          <a:p>
            <a:pPr marL="1033200" lvl="2" indent="-457200">
              <a:buFont typeface="Arial"/>
              <a:buChar char="•"/>
            </a:pPr>
            <a:r>
              <a:rPr lang="nl-NL" dirty="0" smtClean="0">
                <a:solidFill>
                  <a:schemeClr val="accent1"/>
                </a:solidFill>
              </a:rPr>
              <a:t>Verzorg je verslag: een antwoord bestaat uit één of meer </a:t>
            </a:r>
            <a:r>
              <a:rPr lang="nl-NL" dirty="0" smtClean="0">
                <a:solidFill>
                  <a:schemeClr val="accent2"/>
                </a:solidFill>
              </a:rPr>
              <a:t>volzinnen</a:t>
            </a:r>
          </a:p>
          <a:p>
            <a:pPr marL="1033200" lvl="2" indent="-457200">
              <a:buFont typeface="Arial"/>
              <a:buChar char="•"/>
            </a:pPr>
            <a:r>
              <a:rPr lang="nl-NL" dirty="0" smtClean="0">
                <a:solidFill>
                  <a:schemeClr val="accent1"/>
                </a:solidFill>
              </a:rPr>
              <a:t>Gebruik lab data om je antwoord te staven; </a:t>
            </a:r>
            <a:r>
              <a:rPr lang="nl-NL" dirty="0" smtClean="0">
                <a:solidFill>
                  <a:schemeClr val="accent2"/>
                </a:solidFill>
              </a:rPr>
              <a:t>kopieer</a:t>
            </a:r>
            <a:r>
              <a:rPr lang="nl-NL" dirty="0" smtClean="0">
                <a:solidFill>
                  <a:schemeClr val="accent1"/>
                </a:solidFill>
              </a:rPr>
              <a:t> de nodige data mee in het document</a:t>
            </a:r>
          </a:p>
          <a:p>
            <a:pPr marL="1033200" lvl="2" indent="-457200">
              <a:buFont typeface="Arial"/>
              <a:buChar char="•"/>
            </a:pPr>
            <a:endParaRPr lang="nl-NL" b="1" dirty="0">
              <a:solidFill>
                <a:schemeClr val="accent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020272" y="116632"/>
            <a:ext cx="2027133" cy="691687"/>
            <a:chOff x="3419872" y="813147"/>
            <a:chExt cx="3456384" cy="1179368"/>
          </a:xfrm>
        </p:grpSpPr>
        <p:sp>
          <p:nvSpPr>
            <p:cNvPr id="9" name="Rounded Rectangle 8"/>
            <p:cNvSpPr/>
            <p:nvPr/>
          </p:nvSpPr>
          <p:spPr>
            <a:xfrm>
              <a:off x="3419872" y="813147"/>
              <a:ext cx="3456384" cy="11793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mosaic_logo_final_web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3888" y="847654"/>
              <a:ext cx="3230612" cy="971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213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Laboverslag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8</a:t>
            </a:fld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1" dirty="0" smtClean="0"/>
              <a:t>Vermeld duidelijk jullie namen in het verslag</a:t>
            </a:r>
            <a:endParaRPr lang="nl-NL" dirty="0" smtClean="0"/>
          </a:p>
          <a:p>
            <a:pPr marL="1033200" lvl="2" indent="-457200">
              <a:buFont typeface="Arial"/>
              <a:buChar char="•"/>
            </a:pPr>
            <a:endParaRPr lang="nl-NL" dirty="0" smtClean="0">
              <a:solidFill>
                <a:srgbClr val="004466"/>
              </a:solidFill>
            </a:endParaRPr>
          </a:p>
          <a:p>
            <a:r>
              <a:rPr lang="nl-NL" b="1" dirty="0" smtClean="0">
                <a:solidFill>
                  <a:schemeClr val="accent1"/>
                </a:solidFill>
              </a:rPr>
              <a:t>Indienen</a:t>
            </a:r>
          </a:p>
          <a:p>
            <a:pPr marL="1033200" lvl="2" indent="-457200">
              <a:buFont typeface="Arial"/>
              <a:buChar char="•"/>
            </a:pPr>
            <a:r>
              <a:rPr lang="nl-NL" dirty="0" smtClean="0">
                <a:solidFill>
                  <a:schemeClr val="accent1"/>
                </a:solidFill>
              </a:rPr>
              <a:t>Elektronisch via Blackboard</a:t>
            </a:r>
          </a:p>
          <a:p>
            <a:pPr marL="1033200" lvl="2" indent="-457200">
              <a:buFont typeface="Arial"/>
              <a:buChar char="•"/>
            </a:pPr>
            <a:r>
              <a:rPr lang="nl-NL" dirty="0" smtClean="0">
                <a:solidFill>
                  <a:schemeClr val="accent1"/>
                </a:solidFill>
              </a:rPr>
              <a:t>Controleer of je de juiste bestanden instuurt</a:t>
            </a:r>
          </a:p>
          <a:p>
            <a:pPr marL="1033200" lvl="2" indent="-457200">
              <a:buFont typeface="Arial"/>
              <a:buChar char="•"/>
            </a:pPr>
            <a:r>
              <a:rPr lang="nl-NL" dirty="0" smtClean="0">
                <a:solidFill>
                  <a:schemeClr val="accent1"/>
                </a:solidFill>
              </a:rPr>
              <a:t>Controleer of je verslag volledig is</a:t>
            </a:r>
          </a:p>
          <a:p>
            <a:pPr marL="1033200" lvl="2" indent="-457200">
              <a:buFont typeface="Arial"/>
              <a:buChar char="•"/>
            </a:pPr>
            <a:r>
              <a:rPr lang="nl-NL" dirty="0" smtClean="0">
                <a:solidFill>
                  <a:schemeClr val="accent1"/>
                </a:solidFill>
              </a:rPr>
              <a:t>Respecteer de deadlines! </a:t>
            </a:r>
            <a:r>
              <a:rPr lang="nl-NL" i="1" dirty="0" smtClean="0">
                <a:solidFill>
                  <a:srgbClr val="881133"/>
                </a:solidFill>
              </a:rPr>
              <a:t>Te laat = géén punten</a:t>
            </a:r>
          </a:p>
          <a:p>
            <a:pPr marL="1393200" lvl="3" indent="-457200">
              <a:buFont typeface="Arial"/>
              <a:buChar char="•"/>
            </a:pPr>
            <a:r>
              <a:rPr lang="nl-NL" dirty="0" smtClean="0">
                <a:solidFill>
                  <a:srgbClr val="004466"/>
                </a:solidFill>
              </a:rPr>
              <a:t>Tip: je mag vroeger indienen</a:t>
            </a:r>
          </a:p>
          <a:p>
            <a:pPr marL="1033200" lvl="2" indent="-457200">
              <a:buFont typeface="Arial"/>
              <a:buChar char="•"/>
            </a:pPr>
            <a:endParaRPr lang="nl-NL" b="1" dirty="0">
              <a:solidFill>
                <a:schemeClr val="accent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020272" y="116632"/>
            <a:ext cx="2027133" cy="691687"/>
            <a:chOff x="3419872" y="813147"/>
            <a:chExt cx="3456384" cy="1179368"/>
          </a:xfrm>
        </p:grpSpPr>
        <p:sp>
          <p:nvSpPr>
            <p:cNvPr id="9" name="Rounded Rectangle 8"/>
            <p:cNvSpPr/>
            <p:nvPr/>
          </p:nvSpPr>
          <p:spPr>
            <a:xfrm>
              <a:off x="3419872" y="813147"/>
              <a:ext cx="3456384" cy="11793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mosaic_logo_final_web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3888" y="847654"/>
              <a:ext cx="3230612" cy="971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83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Laboverslag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9</a:t>
            </a:fld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1" dirty="0" smtClean="0"/>
              <a:t>Laboverslagen hebben volgende </a:t>
            </a:r>
            <a:r>
              <a:rPr lang="nl-NL" b="1" dirty="0" smtClean="0">
                <a:solidFill>
                  <a:schemeClr val="accent2"/>
                </a:solidFill>
              </a:rPr>
              <a:t>directorystructuur:</a:t>
            </a:r>
            <a:endParaRPr lang="nl-NL" dirty="0" smtClean="0">
              <a:solidFill>
                <a:schemeClr val="accent2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020272" y="116632"/>
            <a:ext cx="2027133" cy="691687"/>
            <a:chOff x="3419872" y="813147"/>
            <a:chExt cx="3456384" cy="1179368"/>
          </a:xfrm>
        </p:grpSpPr>
        <p:sp>
          <p:nvSpPr>
            <p:cNvPr id="9" name="Rounded Rectangle 8"/>
            <p:cNvSpPr/>
            <p:nvPr/>
          </p:nvSpPr>
          <p:spPr>
            <a:xfrm>
              <a:off x="3419872" y="813147"/>
              <a:ext cx="3456384" cy="11793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mosaic_logo_final_web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3888" y="847654"/>
              <a:ext cx="3230612" cy="971391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844824"/>
            <a:ext cx="5046723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7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UA 2">
      <a:dk1>
        <a:sysClr val="windowText" lastClr="000000"/>
      </a:dk1>
      <a:lt1>
        <a:sysClr val="window" lastClr="FFFFFF"/>
      </a:lt1>
      <a:dk2>
        <a:srgbClr val="004466"/>
      </a:dk2>
      <a:lt2>
        <a:srgbClr val="BBCCCC"/>
      </a:lt2>
      <a:accent1>
        <a:srgbClr val="004466"/>
      </a:accent1>
      <a:accent2>
        <a:srgbClr val="881133"/>
      </a:accent2>
      <a:accent3>
        <a:srgbClr val="889999"/>
      </a:accent3>
      <a:accent4>
        <a:srgbClr val="3399CC"/>
      </a:accent4>
      <a:accent5>
        <a:srgbClr val="DD9911"/>
      </a:accent5>
      <a:accent6>
        <a:srgbClr val="AAAA00"/>
      </a:accent6>
      <a:hlink>
        <a:srgbClr val="004466"/>
      </a:hlink>
      <a:folHlink>
        <a:srgbClr val="881133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Microsoft Macintosh PowerPoint</Application>
  <PresentationFormat>On-screen Show (4:3)</PresentationFormat>
  <Paragraphs>101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Kantoorthema</vt:lpstr>
      <vt:lpstr>Visio</vt:lpstr>
      <vt:lpstr>Labo Computernetwerken</vt:lpstr>
      <vt:lpstr>Labo computernetwerken</vt:lpstr>
      <vt:lpstr>Labo computernetwerken</vt:lpstr>
      <vt:lpstr>OSI Reference Layes in de praktijk</vt:lpstr>
      <vt:lpstr>Organisatie</vt:lpstr>
      <vt:lpstr>Organisatie</vt:lpstr>
      <vt:lpstr>Laboverslag</vt:lpstr>
      <vt:lpstr>Laboverslag</vt:lpstr>
      <vt:lpstr>Laboverslag</vt:lpstr>
      <vt:lpstr>Deadlines</vt:lpstr>
      <vt:lpstr>Deadlines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2013-10-11T12:12:31Z</dcterms:created>
  <dcterms:modified xsi:type="dcterms:W3CDTF">2016-02-09T08:29:23Z</dcterms:modified>
</cp:coreProperties>
</file>