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E0AF3-4FCD-41EB-A797-052F05845020}" type="doc">
      <dgm:prSet loTypeId="urn:microsoft.com/office/officeart/2005/8/layout/process1" loCatId="process" qsTypeId="urn:microsoft.com/office/officeart/2005/8/quickstyle/simple1" qsCatId="simple" csTypeId="urn:microsoft.com/office/officeart/2005/8/colors/accent1_2" csCatId="accent1" phldr="1"/>
      <dgm:spPr/>
    </dgm:pt>
    <dgm:pt modelId="{543F082D-C658-408C-8FE9-843F1050E462}">
      <dgm:prSet phldrT="[Text]"/>
      <dgm:spPr/>
      <dgm:t>
        <a:bodyPr/>
        <a:lstStyle/>
        <a:p>
          <a:r>
            <a:rPr lang="en-US" dirty="0" smtClean="0"/>
            <a:t>Neighborhood location information</a:t>
          </a:r>
          <a:endParaRPr lang="en-US" dirty="0"/>
        </a:p>
      </dgm:t>
    </dgm:pt>
    <dgm:pt modelId="{FB6D3512-A159-461A-99EF-78E9B83D68AF}" type="parTrans" cxnId="{EA90DCF9-E4F4-423D-B887-4B804D404607}">
      <dgm:prSet/>
      <dgm:spPr/>
      <dgm:t>
        <a:bodyPr/>
        <a:lstStyle/>
        <a:p>
          <a:endParaRPr lang="en-US"/>
        </a:p>
      </dgm:t>
    </dgm:pt>
    <dgm:pt modelId="{0F2D45DF-1BC6-4D6F-9765-3C1C50933528}" type="sibTrans" cxnId="{EA90DCF9-E4F4-423D-B887-4B804D404607}">
      <dgm:prSet/>
      <dgm:spPr/>
      <dgm:t>
        <a:bodyPr/>
        <a:lstStyle/>
        <a:p>
          <a:endParaRPr lang="en-US"/>
        </a:p>
      </dgm:t>
    </dgm:pt>
    <dgm:pt modelId="{50949292-7FA4-4202-B63D-28C50679DEDD}">
      <dgm:prSet phldrT="[Text]"/>
      <dgm:spPr/>
      <dgm:t>
        <a:bodyPr/>
        <a:lstStyle/>
        <a:p>
          <a:r>
            <a:rPr lang="en-US" dirty="0" smtClean="0"/>
            <a:t>Foursquare API: venue of each location</a:t>
          </a:r>
          <a:endParaRPr lang="en-US" dirty="0"/>
        </a:p>
      </dgm:t>
    </dgm:pt>
    <dgm:pt modelId="{873C5FE1-2C4C-44F2-AF36-604A4CF4BCAB}" type="parTrans" cxnId="{B9012D5D-4077-41A2-A6C7-0E37FA1EEEB9}">
      <dgm:prSet/>
      <dgm:spPr/>
      <dgm:t>
        <a:bodyPr/>
        <a:lstStyle/>
        <a:p>
          <a:endParaRPr lang="en-US"/>
        </a:p>
      </dgm:t>
    </dgm:pt>
    <dgm:pt modelId="{5B28E2C0-595F-4CF2-95F9-383CAAB661C4}" type="sibTrans" cxnId="{B9012D5D-4077-41A2-A6C7-0E37FA1EEEB9}">
      <dgm:prSet/>
      <dgm:spPr/>
      <dgm:t>
        <a:bodyPr/>
        <a:lstStyle/>
        <a:p>
          <a:endParaRPr lang="en-US"/>
        </a:p>
      </dgm:t>
    </dgm:pt>
    <dgm:pt modelId="{76A301DA-7230-4974-AA0C-B4414B2CBD5F}">
      <dgm:prSet phldrT="[Text]"/>
      <dgm:spPr/>
      <dgm:t>
        <a:bodyPr/>
        <a:lstStyle/>
        <a:p>
          <a:r>
            <a:rPr lang="en-US" dirty="0" smtClean="0"/>
            <a:t>Similar neighborhood: K-means algorithm</a:t>
          </a:r>
          <a:endParaRPr lang="en-US" dirty="0"/>
        </a:p>
      </dgm:t>
    </dgm:pt>
    <dgm:pt modelId="{68F03218-FB84-4F36-A87E-C1E7CEC20542}" type="parTrans" cxnId="{5134D09C-79B8-4707-B10A-6BBC7BD770A5}">
      <dgm:prSet/>
      <dgm:spPr/>
      <dgm:t>
        <a:bodyPr/>
        <a:lstStyle/>
        <a:p>
          <a:endParaRPr lang="en-US"/>
        </a:p>
      </dgm:t>
    </dgm:pt>
    <dgm:pt modelId="{94616993-DEA2-4654-A6CB-69146347CCC1}" type="sibTrans" cxnId="{5134D09C-79B8-4707-B10A-6BBC7BD770A5}">
      <dgm:prSet/>
      <dgm:spPr/>
      <dgm:t>
        <a:bodyPr/>
        <a:lstStyle/>
        <a:p>
          <a:endParaRPr lang="en-US"/>
        </a:p>
      </dgm:t>
    </dgm:pt>
    <dgm:pt modelId="{88D04D51-C65C-40E8-9097-EE675BA04951}">
      <dgm:prSet/>
      <dgm:spPr/>
      <dgm:t>
        <a:bodyPr/>
        <a:lstStyle/>
        <a:p>
          <a:r>
            <a:rPr lang="en-US" dirty="0" smtClean="0"/>
            <a:t>Finding best Neighborhood</a:t>
          </a:r>
          <a:endParaRPr lang="en-US" dirty="0"/>
        </a:p>
      </dgm:t>
    </dgm:pt>
    <dgm:pt modelId="{DC22EF6D-A672-4724-90C5-30503BBE732B}" type="parTrans" cxnId="{C0C4EE2C-7F84-4E25-B9D3-1C466175DFBF}">
      <dgm:prSet/>
      <dgm:spPr/>
      <dgm:t>
        <a:bodyPr/>
        <a:lstStyle/>
        <a:p>
          <a:endParaRPr lang="en-US"/>
        </a:p>
      </dgm:t>
    </dgm:pt>
    <dgm:pt modelId="{6ADFF37B-5330-409D-ACE3-D0CD9AC58F4D}" type="sibTrans" cxnId="{C0C4EE2C-7F84-4E25-B9D3-1C466175DFBF}">
      <dgm:prSet/>
      <dgm:spPr/>
      <dgm:t>
        <a:bodyPr/>
        <a:lstStyle/>
        <a:p>
          <a:endParaRPr lang="en-US"/>
        </a:p>
      </dgm:t>
    </dgm:pt>
    <dgm:pt modelId="{42B64082-3188-4201-99FB-E5662722ACE5}" type="pres">
      <dgm:prSet presAssocID="{490E0AF3-4FCD-41EB-A797-052F05845020}" presName="Name0" presStyleCnt="0">
        <dgm:presLayoutVars>
          <dgm:dir/>
          <dgm:resizeHandles val="exact"/>
        </dgm:presLayoutVars>
      </dgm:prSet>
      <dgm:spPr/>
    </dgm:pt>
    <dgm:pt modelId="{8589F9AB-F5B1-47C3-B1B2-7FAEA5DD22B3}" type="pres">
      <dgm:prSet presAssocID="{543F082D-C658-408C-8FE9-843F1050E462}" presName="node" presStyleLbl="node1" presStyleIdx="0" presStyleCnt="4">
        <dgm:presLayoutVars>
          <dgm:bulletEnabled val="1"/>
        </dgm:presLayoutVars>
      </dgm:prSet>
      <dgm:spPr/>
      <dgm:t>
        <a:bodyPr/>
        <a:lstStyle/>
        <a:p>
          <a:endParaRPr lang="en-US"/>
        </a:p>
      </dgm:t>
    </dgm:pt>
    <dgm:pt modelId="{3B64BD11-F3DD-466A-A5C1-43C07A9972C6}" type="pres">
      <dgm:prSet presAssocID="{0F2D45DF-1BC6-4D6F-9765-3C1C50933528}" presName="sibTrans" presStyleLbl="sibTrans2D1" presStyleIdx="0" presStyleCnt="3"/>
      <dgm:spPr/>
    </dgm:pt>
    <dgm:pt modelId="{3BB2B1C7-56CE-43AF-9067-3754D5AF9DC6}" type="pres">
      <dgm:prSet presAssocID="{0F2D45DF-1BC6-4D6F-9765-3C1C50933528}" presName="connectorText" presStyleLbl="sibTrans2D1" presStyleIdx="0" presStyleCnt="3"/>
      <dgm:spPr/>
    </dgm:pt>
    <dgm:pt modelId="{B718FE41-D174-4B31-811D-38D86030DF7D}" type="pres">
      <dgm:prSet presAssocID="{50949292-7FA4-4202-B63D-28C50679DEDD}" presName="node" presStyleLbl="node1" presStyleIdx="1" presStyleCnt="4">
        <dgm:presLayoutVars>
          <dgm:bulletEnabled val="1"/>
        </dgm:presLayoutVars>
      </dgm:prSet>
      <dgm:spPr/>
      <dgm:t>
        <a:bodyPr/>
        <a:lstStyle/>
        <a:p>
          <a:endParaRPr lang="en-US"/>
        </a:p>
      </dgm:t>
    </dgm:pt>
    <dgm:pt modelId="{6B578214-3957-40D0-B6CC-3AE5F6E2FDA1}" type="pres">
      <dgm:prSet presAssocID="{5B28E2C0-595F-4CF2-95F9-383CAAB661C4}" presName="sibTrans" presStyleLbl="sibTrans2D1" presStyleIdx="1" presStyleCnt="3"/>
      <dgm:spPr/>
    </dgm:pt>
    <dgm:pt modelId="{B89E56CA-4701-46CC-9398-E8CFDD3276FD}" type="pres">
      <dgm:prSet presAssocID="{5B28E2C0-595F-4CF2-95F9-383CAAB661C4}" presName="connectorText" presStyleLbl="sibTrans2D1" presStyleIdx="1" presStyleCnt="3"/>
      <dgm:spPr/>
    </dgm:pt>
    <dgm:pt modelId="{1CB71C5D-9A55-495B-A5ED-F69CBE920C9E}" type="pres">
      <dgm:prSet presAssocID="{88D04D51-C65C-40E8-9097-EE675BA04951}" presName="node" presStyleLbl="node1" presStyleIdx="2" presStyleCnt="4">
        <dgm:presLayoutVars>
          <dgm:bulletEnabled val="1"/>
        </dgm:presLayoutVars>
      </dgm:prSet>
      <dgm:spPr/>
    </dgm:pt>
    <dgm:pt modelId="{029A6EFF-7865-4B8E-897F-C8B117561875}" type="pres">
      <dgm:prSet presAssocID="{6ADFF37B-5330-409D-ACE3-D0CD9AC58F4D}" presName="sibTrans" presStyleLbl="sibTrans2D1" presStyleIdx="2" presStyleCnt="3"/>
      <dgm:spPr/>
    </dgm:pt>
    <dgm:pt modelId="{38FCFD6B-ACC6-4CC5-AFE6-30E3400D2BD0}" type="pres">
      <dgm:prSet presAssocID="{6ADFF37B-5330-409D-ACE3-D0CD9AC58F4D}" presName="connectorText" presStyleLbl="sibTrans2D1" presStyleIdx="2" presStyleCnt="3"/>
      <dgm:spPr/>
    </dgm:pt>
    <dgm:pt modelId="{3FE081C4-3136-41B5-AD57-FDA8123F0A10}" type="pres">
      <dgm:prSet presAssocID="{76A301DA-7230-4974-AA0C-B4414B2CBD5F}" presName="node" presStyleLbl="node1" presStyleIdx="3" presStyleCnt="4">
        <dgm:presLayoutVars>
          <dgm:bulletEnabled val="1"/>
        </dgm:presLayoutVars>
      </dgm:prSet>
      <dgm:spPr/>
      <dgm:t>
        <a:bodyPr/>
        <a:lstStyle/>
        <a:p>
          <a:endParaRPr lang="en-US"/>
        </a:p>
      </dgm:t>
    </dgm:pt>
  </dgm:ptLst>
  <dgm:cxnLst>
    <dgm:cxn modelId="{9188471B-58A8-45B5-AD04-13B8E4E3EF5E}" type="presOf" srcId="{5B28E2C0-595F-4CF2-95F9-383CAAB661C4}" destId="{B89E56CA-4701-46CC-9398-E8CFDD3276FD}" srcOrd="1" destOrd="0" presId="urn:microsoft.com/office/officeart/2005/8/layout/process1"/>
    <dgm:cxn modelId="{6EA47B84-05D1-4730-95EF-DC1BF3AA2BC5}" type="presOf" srcId="{0F2D45DF-1BC6-4D6F-9765-3C1C50933528}" destId="{3B64BD11-F3DD-466A-A5C1-43C07A9972C6}" srcOrd="0" destOrd="0" presId="urn:microsoft.com/office/officeart/2005/8/layout/process1"/>
    <dgm:cxn modelId="{EA90DCF9-E4F4-423D-B887-4B804D404607}" srcId="{490E0AF3-4FCD-41EB-A797-052F05845020}" destId="{543F082D-C658-408C-8FE9-843F1050E462}" srcOrd="0" destOrd="0" parTransId="{FB6D3512-A159-461A-99EF-78E9B83D68AF}" sibTransId="{0F2D45DF-1BC6-4D6F-9765-3C1C50933528}"/>
    <dgm:cxn modelId="{84E63F16-0DC6-4A6C-BE25-D0561BC4DD9A}" type="presOf" srcId="{6ADFF37B-5330-409D-ACE3-D0CD9AC58F4D}" destId="{029A6EFF-7865-4B8E-897F-C8B117561875}" srcOrd="0" destOrd="0" presId="urn:microsoft.com/office/officeart/2005/8/layout/process1"/>
    <dgm:cxn modelId="{C0C4EE2C-7F84-4E25-B9D3-1C466175DFBF}" srcId="{490E0AF3-4FCD-41EB-A797-052F05845020}" destId="{88D04D51-C65C-40E8-9097-EE675BA04951}" srcOrd="2" destOrd="0" parTransId="{DC22EF6D-A672-4724-90C5-30503BBE732B}" sibTransId="{6ADFF37B-5330-409D-ACE3-D0CD9AC58F4D}"/>
    <dgm:cxn modelId="{1AC25E1B-768D-42E8-9A25-4A3AB7651DE9}" type="presOf" srcId="{6ADFF37B-5330-409D-ACE3-D0CD9AC58F4D}" destId="{38FCFD6B-ACC6-4CC5-AFE6-30E3400D2BD0}" srcOrd="1" destOrd="0" presId="urn:microsoft.com/office/officeart/2005/8/layout/process1"/>
    <dgm:cxn modelId="{7693CF10-4710-4AD7-85E9-8BD898B59CFB}" type="presOf" srcId="{50949292-7FA4-4202-B63D-28C50679DEDD}" destId="{B718FE41-D174-4B31-811D-38D86030DF7D}" srcOrd="0" destOrd="0" presId="urn:microsoft.com/office/officeart/2005/8/layout/process1"/>
    <dgm:cxn modelId="{361C376B-7999-47D5-9FBE-859FE884A20C}" type="presOf" srcId="{88D04D51-C65C-40E8-9097-EE675BA04951}" destId="{1CB71C5D-9A55-495B-A5ED-F69CBE920C9E}" srcOrd="0" destOrd="0" presId="urn:microsoft.com/office/officeart/2005/8/layout/process1"/>
    <dgm:cxn modelId="{17FB2507-8383-45CD-A551-590EE3BB34DC}" type="presOf" srcId="{76A301DA-7230-4974-AA0C-B4414B2CBD5F}" destId="{3FE081C4-3136-41B5-AD57-FDA8123F0A10}" srcOrd="0" destOrd="0" presId="urn:microsoft.com/office/officeart/2005/8/layout/process1"/>
    <dgm:cxn modelId="{4AB771C6-CAC2-4CB2-805D-38AB9CFCCBFE}" type="presOf" srcId="{490E0AF3-4FCD-41EB-A797-052F05845020}" destId="{42B64082-3188-4201-99FB-E5662722ACE5}" srcOrd="0" destOrd="0" presId="urn:microsoft.com/office/officeart/2005/8/layout/process1"/>
    <dgm:cxn modelId="{BA03BEA3-66E1-43C4-B7AC-635BCA1C7E25}" type="presOf" srcId="{543F082D-C658-408C-8FE9-843F1050E462}" destId="{8589F9AB-F5B1-47C3-B1B2-7FAEA5DD22B3}" srcOrd="0" destOrd="0" presId="urn:microsoft.com/office/officeart/2005/8/layout/process1"/>
    <dgm:cxn modelId="{AAFF0AAF-5ED3-47F5-A9F0-F47011A13A60}" type="presOf" srcId="{0F2D45DF-1BC6-4D6F-9765-3C1C50933528}" destId="{3BB2B1C7-56CE-43AF-9067-3754D5AF9DC6}" srcOrd="1" destOrd="0" presId="urn:microsoft.com/office/officeart/2005/8/layout/process1"/>
    <dgm:cxn modelId="{5134D09C-79B8-4707-B10A-6BBC7BD770A5}" srcId="{490E0AF3-4FCD-41EB-A797-052F05845020}" destId="{76A301DA-7230-4974-AA0C-B4414B2CBD5F}" srcOrd="3" destOrd="0" parTransId="{68F03218-FB84-4F36-A87E-C1E7CEC20542}" sibTransId="{94616993-DEA2-4654-A6CB-69146347CCC1}"/>
    <dgm:cxn modelId="{B9012D5D-4077-41A2-A6C7-0E37FA1EEEB9}" srcId="{490E0AF3-4FCD-41EB-A797-052F05845020}" destId="{50949292-7FA4-4202-B63D-28C50679DEDD}" srcOrd="1" destOrd="0" parTransId="{873C5FE1-2C4C-44F2-AF36-604A4CF4BCAB}" sibTransId="{5B28E2C0-595F-4CF2-95F9-383CAAB661C4}"/>
    <dgm:cxn modelId="{8359D0C7-B3AA-45EE-BEA9-566235B89A90}" type="presOf" srcId="{5B28E2C0-595F-4CF2-95F9-383CAAB661C4}" destId="{6B578214-3957-40D0-B6CC-3AE5F6E2FDA1}" srcOrd="0" destOrd="0" presId="urn:microsoft.com/office/officeart/2005/8/layout/process1"/>
    <dgm:cxn modelId="{D9FBB6E4-D09A-4FF2-BD0E-5210C1F64B85}" type="presParOf" srcId="{42B64082-3188-4201-99FB-E5662722ACE5}" destId="{8589F9AB-F5B1-47C3-B1B2-7FAEA5DD22B3}" srcOrd="0" destOrd="0" presId="urn:microsoft.com/office/officeart/2005/8/layout/process1"/>
    <dgm:cxn modelId="{86E21CFA-6EF0-464D-B434-6D34F78C52F0}" type="presParOf" srcId="{42B64082-3188-4201-99FB-E5662722ACE5}" destId="{3B64BD11-F3DD-466A-A5C1-43C07A9972C6}" srcOrd="1" destOrd="0" presId="urn:microsoft.com/office/officeart/2005/8/layout/process1"/>
    <dgm:cxn modelId="{05C7AC37-F66F-4121-8A3E-4674E118EAE8}" type="presParOf" srcId="{3B64BD11-F3DD-466A-A5C1-43C07A9972C6}" destId="{3BB2B1C7-56CE-43AF-9067-3754D5AF9DC6}" srcOrd="0" destOrd="0" presId="urn:microsoft.com/office/officeart/2005/8/layout/process1"/>
    <dgm:cxn modelId="{11CBE08A-57D1-451C-B734-1388139F149A}" type="presParOf" srcId="{42B64082-3188-4201-99FB-E5662722ACE5}" destId="{B718FE41-D174-4B31-811D-38D86030DF7D}" srcOrd="2" destOrd="0" presId="urn:microsoft.com/office/officeart/2005/8/layout/process1"/>
    <dgm:cxn modelId="{5F31F68F-5F25-4DE4-8F43-FAB0C45E8511}" type="presParOf" srcId="{42B64082-3188-4201-99FB-E5662722ACE5}" destId="{6B578214-3957-40D0-B6CC-3AE5F6E2FDA1}" srcOrd="3" destOrd="0" presId="urn:microsoft.com/office/officeart/2005/8/layout/process1"/>
    <dgm:cxn modelId="{8BAD487C-7AB1-4ED9-93B8-6621D8DDCED5}" type="presParOf" srcId="{6B578214-3957-40D0-B6CC-3AE5F6E2FDA1}" destId="{B89E56CA-4701-46CC-9398-E8CFDD3276FD}" srcOrd="0" destOrd="0" presId="urn:microsoft.com/office/officeart/2005/8/layout/process1"/>
    <dgm:cxn modelId="{C4775883-1032-466F-9C41-C3E7C5C3AF6F}" type="presParOf" srcId="{42B64082-3188-4201-99FB-E5662722ACE5}" destId="{1CB71C5D-9A55-495B-A5ED-F69CBE920C9E}" srcOrd="4" destOrd="0" presId="urn:microsoft.com/office/officeart/2005/8/layout/process1"/>
    <dgm:cxn modelId="{172CACA8-F40A-444A-83B0-C0534EC50F22}" type="presParOf" srcId="{42B64082-3188-4201-99FB-E5662722ACE5}" destId="{029A6EFF-7865-4B8E-897F-C8B117561875}" srcOrd="5" destOrd="0" presId="urn:microsoft.com/office/officeart/2005/8/layout/process1"/>
    <dgm:cxn modelId="{89F2942B-3A28-4EF0-B811-CEA9F158159A}" type="presParOf" srcId="{029A6EFF-7865-4B8E-897F-C8B117561875}" destId="{38FCFD6B-ACC6-4CC5-AFE6-30E3400D2BD0}" srcOrd="0" destOrd="0" presId="urn:microsoft.com/office/officeart/2005/8/layout/process1"/>
    <dgm:cxn modelId="{F7EA10BC-8308-4B0D-BB57-644AF3679753}" type="presParOf" srcId="{42B64082-3188-4201-99FB-E5662722ACE5}" destId="{3FE081C4-3136-41B5-AD57-FDA8123F0A10}"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9F9AB-F5B1-47C3-B1B2-7FAEA5DD22B3}">
      <dsp:nvSpPr>
        <dsp:cNvPr id="0" name=""/>
        <dsp:cNvSpPr/>
      </dsp:nvSpPr>
      <dsp:spPr>
        <a:xfrm>
          <a:off x="5220" y="1382764"/>
          <a:ext cx="2282393" cy="1369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Neighborhood location information</a:t>
          </a:r>
          <a:endParaRPr lang="en-US" sz="2100" kern="1200" dirty="0"/>
        </a:p>
      </dsp:txBody>
      <dsp:txXfrm>
        <a:off x="45329" y="1422873"/>
        <a:ext cx="2202175" cy="1289218"/>
      </dsp:txXfrm>
    </dsp:sp>
    <dsp:sp modelId="{3B64BD11-F3DD-466A-A5C1-43C07A9972C6}">
      <dsp:nvSpPr>
        <dsp:cNvPr id="0" name=""/>
        <dsp:cNvSpPr/>
      </dsp:nvSpPr>
      <dsp:spPr>
        <a:xfrm>
          <a:off x="2515853" y="1784466"/>
          <a:ext cx="483867" cy="566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515853" y="1897673"/>
        <a:ext cx="338707" cy="339619"/>
      </dsp:txXfrm>
    </dsp:sp>
    <dsp:sp modelId="{B718FE41-D174-4B31-811D-38D86030DF7D}">
      <dsp:nvSpPr>
        <dsp:cNvPr id="0" name=""/>
        <dsp:cNvSpPr/>
      </dsp:nvSpPr>
      <dsp:spPr>
        <a:xfrm>
          <a:off x="3200571" y="1382764"/>
          <a:ext cx="2282393" cy="1369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Foursquare API: venue of each location</a:t>
          </a:r>
          <a:endParaRPr lang="en-US" sz="2100" kern="1200" dirty="0"/>
        </a:p>
      </dsp:txBody>
      <dsp:txXfrm>
        <a:off x="3240680" y="1422873"/>
        <a:ext cx="2202175" cy="1289218"/>
      </dsp:txXfrm>
    </dsp:sp>
    <dsp:sp modelId="{6B578214-3957-40D0-B6CC-3AE5F6E2FDA1}">
      <dsp:nvSpPr>
        <dsp:cNvPr id="0" name=""/>
        <dsp:cNvSpPr/>
      </dsp:nvSpPr>
      <dsp:spPr>
        <a:xfrm>
          <a:off x="5711204" y="1784466"/>
          <a:ext cx="483867" cy="566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711204" y="1897673"/>
        <a:ext cx="338707" cy="339619"/>
      </dsp:txXfrm>
    </dsp:sp>
    <dsp:sp modelId="{1CB71C5D-9A55-495B-A5ED-F69CBE920C9E}">
      <dsp:nvSpPr>
        <dsp:cNvPr id="0" name=""/>
        <dsp:cNvSpPr/>
      </dsp:nvSpPr>
      <dsp:spPr>
        <a:xfrm>
          <a:off x="6395922" y="1382764"/>
          <a:ext cx="2282393" cy="1369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Finding best Neighborhood</a:t>
          </a:r>
          <a:endParaRPr lang="en-US" sz="2100" kern="1200" dirty="0"/>
        </a:p>
      </dsp:txBody>
      <dsp:txXfrm>
        <a:off x="6436031" y="1422873"/>
        <a:ext cx="2202175" cy="1289218"/>
      </dsp:txXfrm>
    </dsp:sp>
    <dsp:sp modelId="{029A6EFF-7865-4B8E-897F-C8B117561875}">
      <dsp:nvSpPr>
        <dsp:cNvPr id="0" name=""/>
        <dsp:cNvSpPr/>
      </dsp:nvSpPr>
      <dsp:spPr>
        <a:xfrm>
          <a:off x="8906555" y="1784466"/>
          <a:ext cx="483867" cy="5660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8906555" y="1897673"/>
        <a:ext cx="338707" cy="339619"/>
      </dsp:txXfrm>
    </dsp:sp>
    <dsp:sp modelId="{3FE081C4-3136-41B5-AD57-FDA8123F0A10}">
      <dsp:nvSpPr>
        <dsp:cNvPr id="0" name=""/>
        <dsp:cNvSpPr/>
      </dsp:nvSpPr>
      <dsp:spPr>
        <a:xfrm>
          <a:off x="9591274" y="1382764"/>
          <a:ext cx="2282393" cy="13694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Similar neighborhood: K-means algorithm</a:t>
          </a:r>
          <a:endParaRPr lang="en-US" sz="2100" kern="1200" dirty="0"/>
        </a:p>
      </dsp:txBody>
      <dsp:txXfrm>
        <a:off x="9631383" y="1422873"/>
        <a:ext cx="2202175" cy="12892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5C077FB-C6A9-49EA-8DFC-AE5605558805}"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322324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352533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1790258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AA86AD3-04E6-429D-A370-834D2A157A43}"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0798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169067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C077FB-C6A9-49EA-8DFC-AE5605558805}"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3787535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5C077FB-C6A9-49EA-8DFC-AE5605558805}"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981500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C077FB-C6A9-49EA-8DFC-AE5605558805}"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415749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5C077FB-C6A9-49EA-8DFC-AE5605558805}" type="datetimeFigureOut">
              <a:rPr lang="en-US" smtClean="0"/>
              <a:t>3/26/2021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AA86AD3-04E6-429D-A370-834D2A157A43}" type="slidenum">
              <a:rPr lang="en-US" smtClean="0"/>
              <a:t>‹#›</a:t>
            </a:fld>
            <a:endParaRPr lang="en-US"/>
          </a:p>
        </p:txBody>
      </p:sp>
    </p:spTree>
    <p:extLst>
      <p:ext uri="{BB962C8B-B14F-4D97-AF65-F5344CB8AC3E}">
        <p14:creationId xmlns:p14="http://schemas.microsoft.com/office/powerpoint/2010/main" val="300062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C077FB-C6A9-49EA-8DFC-AE5605558805}"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1413735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C077FB-C6A9-49EA-8DFC-AE5605558805}"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422693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421520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C077FB-C6A9-49EA-8DFC-AE5605558805}"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251788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C077FB-C6A9-49EA-8DFC-AE5605558805}"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1682003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5C077FB-C6A9-49EA-8DFC-AE5605558805}"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161621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427396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077FB-C6A9-49EA-8DFC-AE5605558805}"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86AD3-04E6-429D-A370-834D2A157A43}" type="slidenum">
              <a:rPr lang="en-US" smtClean="0"/>
              <a:t>‹#›</a:t>
            </a:fld>
            <a:endParaRPr lang="en-US"/>
          </a:p>
        </p:txBody>
      </p:sp>
    </p:spTree>
    <p:extLst>
      <p:ext uri="{BB962C8B-B14F-4D97-AF65-F5344CB8AC3E}">
        <p14:creationId xmlns:p14="http://schemas.microsoft.com/office/powerpoint/2010/main" val="2814847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C077FB-C6A9-49EA-8DFC-AE5605558805}" type="datetimeFigureOut">
              <a:rPr lang="en-US" smtClean="0"/>
              <a:t>3/26/2021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AA86AD3-04E6-429D-A370-834D2A157A43}" type="slidenum">
              <a:rPr lang="en-US" smtClean="0"/>
              <a:t>‹#›</a:t>
            </a:fld>
            <a:endParaRPr lang="en-US"/>
          </a:p>
        </p:txBody>
      </p:sp>
    </p:spTree>
    <p:extLst>
      <p:ext uri="{BB962C8B-B14F-4D97-AF65-F5344CB8AC3E}">
        <p14:creationId xmlns:p14="http://schemas.microsoft.com/office/powerpoint/2010/main" val="214662240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ata.cityofnewyork.us/City-Government/Borough-Boundaries/tqmj-j8z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The Battle of Neighborhoods: Edmonton's Best Neighborhood</a:t>
            </a:r>
          </a:p>
        </p:txBody>
      </p:sp>
      <p:sp>
        <p:nvSpPr>
          <p:cNvPr id="3" name="Subtitle 2"/>
          <p:cNvSpPr>
            <a:spLocks noGrp="1"/>
          </p:cNvSpPr>
          <p:nvPr>
            <p:ph type="subTitle" idx="1"/>
          </p:nvPr>
        </p:nvSpPr>
        <p:spPr/>
        <p:txBody>
          <a:bodyPr/>
          <a:lstStyle/>
          <a:p>
            <a:r>
              <a:rPr lang="en-US" dirty="0"/>
              <a:t>Armin Norouzi</a:t>
            </a:r>
          </a:p>
        </p:txBody>
      </p:sp>
    </p:spTree>
    <p:extLst>
      <p:ext uri="{BB962C8B-B14F-4D97-AF65-F5344CB8AC3E}">
        <p14:creationId xmlns:p14="http://schemas.microsoft.com/office/powerpoint/2010/main" val="1685266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Edmonton</a:t>
            </a:r>
          </a:p>
        </p:txBody>
      </p:sp>
      <p:pic>
        <p:nvPicPr>
          <p:cNvPr id="1026" name="Picture 2" descr="City of Edmonton optimized workforce spending | Vis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 y="3749410"/>
            <a:ext cx="11265958" cy="28164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4975" y="2493744"/>
            <a:ext cx="11086465" cy="981423"/>
          </a:xfrm>
          <a:prstGeom prst="rect">
            <a:avLst/>
          </a:prstGeom>
        </p:spPr>
        <p:txBody>
          <a:bodyPr wrap="square">
            <a:spAutoFit/>
          </a:bodyPr>
          <a:lstStyle/>
          <a:p>
            <a:pPr indent="457200" algn="just">
              <a:lnSpc>
                <a:spcPct val="107000"/>
              </a:lnSpc>
            </a:pPr>
            <a:r>
              <a:rPr lang="en-US" dirty="0">
                <a:latin typeface="Calibri Light" panose="020F0302020204030204" pitchFamily="34" charset="0"/>
                <a:ea typeface="Calibri" panose="020F0502020204030204" pitchFamily="34" charset="0"/>
                <a:cs typeface="Arial" panose="020B0604020202020204" pitchFamily="34" charset="0"/>
              </a:rPr>
              <a:t>Edmonton is the capital city of the Canadian province of Alberta. Edmonton is on the North Saskatchewan River and is the center of the Edmonton Metropolitan Region, surrounded by Alberta's central region. The city anchors the north end of what Statistics Canada defines as the "Calgary–Edmonton Corridor."</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6353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a:t>
            </a:r>
            <a:r>
              <a:rPr lang="en-US" dirty="0"/>
              <a:t>Question</a:t>
            </a:r>
          </a:p>
        </p:txBody>
      </p:sp>
      <p:sp>
        <p:nvSpPr>
          <p:cNvPr id="3" name="Content Placeholder 2"/>
          <p:cNvSpPr>
            <a:spLocks noGrp="1"/>
          </p:cNvSpPr>
          <p:nvPr>
            <p:ph idx="1"/>
          </p:nvPr>
        </p:nvSpPr>
        <p:spPr/>
        <p:txBody>
          <a:bodyPr>
            <a:normAutofit/>
          </a:bodyPr>
          <a:lstStyle/>
          <a:p>
            <a:r>
              <a:rPr lang="en-US" sz="2800" dirty="0" smtClean="0"/>
              <a:t>Edmonton’s best neighborhood to live</a:t>
            </a:r>
          </a:p>
          <a:p>
            <a:r>
              <a:rPr lang="en-US" sz="2800" dirty="0" smtClean="0"/>
              <a:t>Kind of venue in each neighborhood</a:t>
            </a:r>
          </a:p>
          <a:p>
            <a:r>
              <a:rPr lang="en-US" sz="2800" dirty="0" smtClean="0"/>
              <a:t>Similar </a:t>
            </a:r>
            <a:r>
              <a:rPr lang="en-US" sz="2800" dirty="0"/>
              <a:t>neighborhood </a:t>
            </a:r>
            <a:r>
              <a:rPr lang="en-US" sz="2800" dirty="0" smtClean="0"/>
              <a:t>in Edmonton</a:t>
            </a:r>
            <a:endParaRPr lang="en-US" sz="2800" dirty="0"/>
          </a:p>
        </p:txBody>
      </p:sp>
    </p:spTree>
    <p:extLst>
      <p:ext uri="{BB962C8B-B14F-4D97-AF65-F5344CB8AC3E}">
        <p14:creationId xmlns:p14="http://schemas.microsoft.com/office/powerpoint/2010/main" val="504422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5" name="Rectangle 4"/>
          <p:cNvSpPr/>
          <p:nvPr/>
        </p:nvSpPr>
        <p:spPr>
          <a:xfrm>
            <a:off x="372750" y="2099849"/>
            <a:ext cx="11373134" cy="4241418"/>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dirty="0" smtClean="0">
                <a:latin typeface="Calibri Light" panose="020F0302020204030204" pitchFamily="34" charset="0"/>
                <a:ea typeface="Calibri" panose="020F0502020204030204" pitchFamily="34" charset="0"/>
                <a:cs typeface="Arial" panose="020B0604020202020204" pitchFamily="34" charset="0"/>
              </a:rPr>
              <a:t>Edmonton </a:t>
            </a:r>
            <a:r>
              <a:rPr lang="en-US" dirty="0">
                <a:latin typeface="Calibri Light" panose="020F0302020204030204" pitchFamily="34" charset="0"/>
                <a:ea typeface="Calibri" panose="020F0502020204030204" pitchFamily="34" charset="0"/>
                <a:cs typeface="Arial" panose="020B0604020202020204" pitchFamily="34" charset="0"/>
              </a:rPr>
              <a:t>data that contains list Boroughs, </a:t>
            </a:r>
            <a:r>
              <a:rPr lang="en-US" dirty="0" err="1">
                <a:latin typeface="Calibri Light" panose="020F0302020204030204" pitchFamily="34" charset="0"/>
                <a:ea typeface="Calibri" panose="020F0502020204030204" pitchFamily="34" charset="0"/>
                <a:cs typeface="Arial" panose="020B0604020202020204" pitchFamily="34" charset="0"/>
              </a:rPr>
              <a:t>Neighbourhoods</a:t>
            </a:r>
            <a:r>
              <a:rPr lang="en-US" dirty="0">
                <a:latin typeface="Calibri Light" panose="020F0302020204030204" pitchFamily="34" charset="0"/>
                <a:ea typeface="Calibri" panose="020F0502020204030204" pitchFamily="34" charset="0"/>
                <a:cs typeface="Arial" panose="020B0604020202020204" pitchFamily="34" charset="0"/>
              </a:rPr>
              <a:t> along with their latitude and longitude.</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Data source: https://en.wikipedia.org/wiki/List_of_postal_codes_of_Canada:_T</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Description: This data set includes the required information. And we will use this data set to explore various neighborhoods of Edmonton, AB, Canada</a:t>
            </a:r>
            <a:endParaRPr lang="en-US" dirty="0">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0"/>
              </a:spcAft>
            </a:pPr>
            <a:r>
              <a:rPr lang="en-US" dirty="0">
                <a:latin typeface="Calibri Light" panose="020F03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Calibri Light" panose="020F0302020204030204" pitchFamily="34" charset="0"/>
                <a:ea typeface="Calibri" panose="020F0502020204030204" pitchFamily="34" charset="0"/>
                <a:cs typeface="Arial" panose="020B0604020202020204" pitchFamily="34" charset="0"/>
              </a:rPr>
              <a:t>Venue information in each neighborhood of Edmonton.</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Data source: Foursquare API</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Description: By using this API, we will get all the venues in each neighborhood. We can filter these venues to get only Indian restaurants.</a:t>
            </a:r>
            <a:endParaRPr lang="en-US" dirty="0">
              <a:latin typeface="Calibri" panose="020F0502020204030204" pitchFamily="34" charset="0"/>
              <a:ea typeface="Calibri" panose="020F0502020204030204" pitchFamily="34" charset="0"/>
              <a:cs typeface="Arial" panose="020B0604020202020204" pitchFamily="34" charset="0"/>
            </a:endParaRPr>
          </a:p>
          <a:p>
            <a:pPr marL="914400" marR="0">
              <a:lnSpc>
                <a:spcPct val="107000"/>
              </a:lnSpc>
              <a:spcBef>
                <a:spcPts val="0"/>
              </a:spcBef>
              <a:spcAft>
                <a:spcPts val="0"/>
              </a:spcAft>
            </a:pPr>
            <a:r>
              <a:rPr lang="en-US" dirty="0">
                <a:latin typeface="Calibri Light" panose="020F03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err="1">
                <a:latin typeface="Calibri Light" panose="020F0302020204030204" pitchFamily="34" charset="0"/>
                <a:ea typeface="Calibri" panose="020F0502020204030204" pitchFamily="34" charset="0"/>
                <a:cs typeface="Arial" panose="020B0604020202020204" pitchFamily="34" charset="0"/>
              </a:rPr>
              <a:t>GeoSpace</a:t>
            </a:r>
            <a:r>
              <a:rPr lang="en-US" dirty="0">
                <a:latin typeface="Calibri Light" panose="020F0302020204030204" pitchFamily="34" charset="0"/>
                <a:ea typeface="Calibri" panose="020F0502020204030204" pitchFamily="34" charset="0"/>
                <a:cs typeface="Arial" panose="020B0604020202020204" pitchFamily="34" charset="0"/>
              </a:rPr>
              <a:t> data</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Data source: </a:t>
            </a:r>
            <a:r>
              <a:rPr lang="en-US" u="sng" dirty="0">
                <a:solidFill>
                  <a:srgbClr val="0563C1"/>
                </a:solidFill>
                <a:latin typeface="Calibri Light" panose="020F0302020204030204" pitchFamily="34" charset="0"/>
                <a:ea typeface="Calibri" panose="020F0502020204030204" pitchFamily="34" charset="0"/>
                <a:cs typeface="Arial" panose="020B0604020202020204" pitchFamily="34" charset="0"/>
                <a:hlinkClick r:id="rId2"/>
              </a:rPr>
              <a:t>https://data.cityofnewyork.us/City-Government/Borough-Boundaries/tqmj-j8zm</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nSpc>
                <a:spcPct val="107000"/>
              </a:lnSpc>
              <a:spcAft>
                <a:spcPts val="800"/>
              </a:spcAft>
              <a:buFont typeface="Wingdings" panose="05000000000000000000" pitchFamily="2" charset="2"/>
              <a:buChar char=""/>
            </a:pPr>
            <a:r>
              <a:rPr lang="en-US" dirty="0">
                <a:latin typeface="Calibri Light" panose="020F0302020204030204" pitchFamily="34" charset="0"/>
                <a:ea typeface="Calibri" panose="020F0502020204030204" pitchFamily="34" charset="0"/>
                <a:cs typeface="Arial" panose="020B0604020202020204" pitchFamily="34" charset="0"/>
              </a:rPr>
              <a:t>Description: Using this </a:t>
            </a:r>
            <a:r>
              <a:rPr lang="en-US" dirty="0" err="1">
                <a:latin typeface="Calibri Light" panose="020F0302020204030204" pitchFamily="34" charset="0"/>
                <a:ea typeface="Calibri" panose="020F0502020204030204" pitchFamily="34" charset="0"/>
                <a:cs typeface="Arial" panose="020B0604020202020204" pitchFamily="34" charset="0"/>
              </a:rPr>
              <a:t>geospace</a:t>
            </a:r>
            <a:r>
              <a:rPr lang="en-US" dirty="0">
                <a:latin typeface="Calibri Light" panose="020F0302020204030204" pitchFamily="34" charset="0"/>
                <a:ea typeface="Calibri" panose="020F0502020204030204" pitchFamily="34" charset="0"/>
                <a:cs typeface="Arial" panose="020B0604020202020204" pitchFamily="34" charset="0"/>
              </a:rPr>
              <a:t> data, we will get the Edmonton Borough boundaries to visualize the choropleth map.</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626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a:t>
            </a:r>
            <a:r>
              <a:rPr lang="en-US" dirty="0"/>
              <a:t>Flow</a:t>
            </a:r>
          </a:p>
        </p:txBody>
      </p:sp>
      <p:graphicFrame>
        <p:nvGraphicFramePr>
          <p:cNvPr id="4" name="Diagram 3"/>
          <p:cNvGraphicFramePr/>
          <p:nvPr>
            <p:extLst>
              <p:ext uri="{D42A27DB-BD31-4B8C-83A1-F6EECF244321}">
                <p14:modId xmlns:p14="http://schemas.microsoft.com/office/powerpoint/2010/main" val="2413056424"/>
              </p:ext>
            </p:extLst>
          </p:nvPr>
        </p:nvGraphicFramePr>
        <p:xfrm>
          <a:off x="166254" y="2194559"/>
          <a:ext cx="11878888" cy="41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954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Alberta and Edmonton maps</a:t>
            </a:r>
            <a:endParaRPr lang="en-US" dirty="0"/>
          </a:p>
        </p:txBody>
      </p:sp>
      <p:pic>
        <p:nvPicPr>
          <p:cNvPr id="4" name="Picture 3"/>
          <p:cNvPicPr/>
          <p:nvPr/>
        </p:nvPicPr>
        <p:blipFill>
          <a:blip r:embed="rId2"/>
          <a:stretch>
            <a:fillRect/>
          </a:stretch>
        </p:blipFill>
        <p:spPr>
          <a:xfrm>
            <a:off x="635987" y="2889105"/>
            <a:ext cx="4427912" cy="2830051"/>
          </a:xfrm>
          <a:prstGeom prst="rect">
            <a:avLst/>
          </a:prstGeom>
        </p:spPr>
      </p:pic>
      <p:pic>
        <p:nvPicPr>
          <p:cNvPr id="5" name="Picture 4"/>
          <p:cNvPicPr/>
          <p:nvPr/>
        </p:nvPicPr>
        <p:blipFill>
          <a:blip r:embed="rId3"/>
          <a:stretch>
            <a:fillRect/>
          </a:stretch>
        </p:blipFill>
        <p:spPr>
          <a:xfrm>
            <a:off x="5827221" y="2889104"/>
            <a:ext cx="5328457" cy="2830051"/>
          </a:xfrm>
          <a:prstGeom prst="rect">
            <a:avLst/>
          </a:prstGeom>
        </p:spPr>
      </p:pic>
      <p:sp>
        <p:nvSpPr>
          <p:cNvPr id="6" name="Rectangle 5"/>
          <p:cNvSpPr/>
          <p:nvPr/>
        </p:nvSpPr>
        <p:spPr>
          <a:xfrm>
            <a:off x="5723860" y="2519772"/>
            <a:ext cx="1642053"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Arial" panose="020B0604020202020204" pitchFamily="34" charset="0"/>
              </a:rPr>
              <a:t>Edmonton Map</a:t>
            </a:r>
            <a:endParaRPr lang="en-US" dirty="0"/>
          </a:p>
        </p:txBody>
      </p:sp>
      <p:sp>
        <p:nvSpPr>
          <p:cNvPr id="7" name="Rectangle 6"/>
          <p:cNvSpPr/>
          <p:nvPr/>
        </p:nvSpPr>
        <p:spPr>
          <a:xfrm>
            <a:off x="564427" y="2550152"/>
            <a:ext cx="1355243" cy="369332"/>
          </a:xfrm>
          <a:prstGeom prst="rect">
            <a:avLst/>
          </a:prstGeom>
        </p:spPr>
        <p:txBody>
          <a:bodyPr wrap="none">
            <a:spAutoFit/>
          </a:bodyPr>
          <a:lstStyle/>
          <a:p>
            <a:r>
              <a:rPr lang="en-US" dirty="0" smtClean="0">
                <a:latin typeface="Calibri" panose="020F0502020204030204" pitchFamily="34" charset="0"/>
                <a:ea typeface="Calibri" panose="020F0502020204030204" pitchFamily="34" charset="0"/>
                <a:cs typeface="Arial" panose="020B0604020202020204" pitchFamily="34" charset="0"/>
              </a:rPr>
              <a:t>Alberta </a:t>
            </a:r>
            <a:r>
              <a:rPr lang="en-US" dirty="0">
                <a:latin typeface="Calibri" panose="020F0502020204030204" pitchFamily="34" charset="0"/>
                <a:ea typeface="Calibri" panose="020F0502020204030204" pitchFamily="34" charset="0"/>
                <a:cs typeface="Arial" panose="020B0604020202020204" pitchFamily="34" charset="0"/>
              </a:rPr>
              <a:t>Map</a:t>
            </a:r>
            <a:endParaRPr lang="en-US" dirty="0"/>
          </a:p>
        </p:txBody>
      </p:sp>
    </p:spTree>
    <p:extLst>
      <p:ext uri="{BB962C8B-B14F-4D97-AF65-F5344CB8AC3E}">
        <p14:creationId xmlns:p14="http://schemas.microsoft.com/office/powerpoint/2010/main" val="148837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a:latin typeface="Calibri" panose="020F0502020204030204" pitchFamily="34" charset="0"/>
                <a:ea typeface="Calibri" panose="020F0502020204030204" pitchFamily="34" charset="0"/>
                <a:cs typeface="Arial" panose="020B0604020202020204" pitchFamily="34" charset="0"/>
              </a:rPr>
              <a:t>Best </a:t>
            </a:r>
            <a:r>
              <a:rPr lang="en-US" dirty="0"/>
              <a:t>Neighborhood</a:t>
            </a:r>
          </a:p>
        </p:txBody>
      </p:sp>
      <p:pic>
        <p:nvPicPr>
          <p:cNvPr id="4" name="Picture 3"/>
          <p:cNvPicPr/>
          <p:nvPr/>
        </p:nvPicPr>
        <p:blipFill>
          <a:blip r:embed="rId2"/>
          <a:stretch>
            <a:fillRect/>
          </a:stretch>
        </p:blipFill>
        <p:spPr>
          <a:xfrm>
            <a:off x="967147" y="2128058"/>
            <a:ext cx="4520104" cy="4550985"/>
          </a:xfrm>
          <a:prstGeom prst="rect">
            <a:avLst/>
          </a:prstGeom>
        </p:spPr>
      </p:pic>
      <p:sp>
        <p:nvSpPr>
          <p:cNvPr id="5" name="Rectangle 4"/>
          <p:cNvSpPr/>
          <p:nvPr/>
        </p:nvSpPr>
        <p:spPr>
          <a:xfrm>
            <a:off x="2277687" y="4272742"/>
            <a:ext cx="3209564" cy="1163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38446" y="2260876"/>
            <a:ext cx="5389487" cy="461665"/>
          </a:xfrm>
          <a:prstGeom prst="rect">
            <a:avLst/>
          </a:prstGeom>
        </p:spPr>
        <p:txBody>
          <a:bodyPr wrap="square">
            <a:spAutoFit/>
          </a:bodyPr>
          <a:lstStyle/>
          <a:p>
            <a:r>
              <a:rPr lang="en-US" sz="2400" dirty="0" smtClean="0">
                <a:latin typeface="Calibri" panose="020F0502020204030204" pitchFamily="34" charset="0"/>
                <a:ea typeface="Calibri" panose="020F0502020204030204" pitchFamily="34" charset="0"/>
                <a:cs typeface="Arial" panose="020B0604020202020204" pitchFamily="34" charset="0"/>
              </a:rPr>
              <a:t>Best </a:t>
            </a:r>
            <a:r>
              <a:rPr lang="en-US" sz="2400" dirty="0" smtClean="0"/>
              <a:t>Neighborhood: North Downtown</a:t>
            </a:r>
            <a:endParaRPr lang="en-US" sz="2400" dirty="0"/>
          </a:p>
        </p:txBody>
      </p:sp>
      <p:cxnSp>
        <p:nvCxnSpPr>
          <p:cNvPr id="8" name="Straight Arrow Connector 7"/>
          <p:cNvCxnSpPr>
            <a:stCxn id="5" idx="3"/>
            <a:endCxn id="6" idx="1"/>
          </p:cNvCxnSpPr>
          <p:nvPr/>
        </p:nvCxnSpPr>
        <p:spPr>
          <a:xfrm flipV="1">
            <a:off x="5487251" y="2491709"/>
            <a:ext cx="951195" cy="18392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a:blip r:embed="rId3"/>
          <a:stretch>
            <a:fillRect/>
          </a:stretch>
        </p:blipFill>
        <p:spPr>
          <a:xfrm>
            <a:off x="6620933" y="3724985"/>
            <a:ext cx="4772871" cy="2701216"/>
          </a:xfrm>
          <a:prstGeom prst="rect">
            <a:avLst/>
          </a:prstGeom>
        </p:spPr>
      </p:pic>
    </p:spTree>
    <p:extLst>
      <p:ext uri="{BB962C8B-B14F-4D97-AF65-F5344CB8AC3E}">
        <p14:creationId xmlns:p14="http://schemas.microsoft.com/office/powerpoint/2010/main" val="392802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dirty="0">
                <a:latin typeface="Calibri" panose="020F0502020204030204" pitchFamily="34" charset="0"/>
                <a:ea typeface="Calibri" panose="020F0502020204030204" pitchFamily="34" charset="0"/>
                <a:cs typeface="Arial" panose="020B0604020202020204" pitchFamily="34" charset="0"/>
              </a:rPr>
              <a:t>Best </a:t>
            </a:r>
            <a:r>
              <a:rPr lang="en-US" dirty="0" smtClean="0"/>
              <a:t>Neighborhood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90456429"/>
              </p:ext>
            </p:extLst>
          </p:nvPr>
        </p:nvGraphicFramePr>
        <p:xfrm>
          <a:off x="2904067" y="2362728"/>
          <a:ext cx="5952065" cy="4061182"/>
        </p:xfrm>
        <a:graphic>
          <a:graphicData uri="http://schemas.openxmlformats.org/drawingml/2006/table">
            <a:tbl>
              <a:tblPr firstRow="1" firstCol="1" bandRow="1">
                <a:tableStyleId>{5C22544A-7EE6-4342-B048-85BDC9FD1C3A}</a:tableStyleId>
              </a:tblPr>
              <a:tblGrid>
                <a:gridCol w="3787677">
                  <a:extLst>
                    <a:ext uri="{9D8B030D-6E8A-4147-A177-3AD203B41FA5}">
                      <a16:colId xmlns:a16="http://schemas.microsoft.com/office/drawing/2014/main" val="2531204122"/>
                    </a:ext>
                  </a:extLst>
                </a:gridCol>
                <a:gridCol w="2164388">
                  <a:extLst>
                    <a:ext uri="{9D8B030D-6E8A-4147-A177-3AD203B41FA5}">
                      <a16:colId xmlns:a16="http://schemas.microsoft.com/office/drawing/2014/main" val="649280542"/>
                    </a:ext>
                  </a:extLst>
                </a:gridCol>
              </a:tblGrid>
              <a:tr h="342749">
                <a:tc>
                  <a:txBody>
                    <a:bodyPr/>
                    <a:lstStyle/>
                    <a:p>
                      <a:pPr marL="0" marR="0" algn="ctr">
                        <a:lnSpc>
                          <a:spcPct val="107000"/>
                        </a:lnSpc>
                        <a:spcBef>
                          <a:spcPts val="0"/>
                        </a:spcBef>
                        <a:spcAft>
                          <a:spcPts val="0"/>
                        </a:spcAft>
                      </a:pPr>
                      <a:r>
                        <a:rPr lang="en-US" sz="1200" dirty="0">
                          <a:effectLst/>
                        </a:rPr>
                        <a:t>Venue category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a:effectLst/>
                        </a:rPr>
                        <a:t>Number in each category</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4118140665"/>
                  </a:ext>
                </a:extLst>
              </a:tr>
              <a:tr h="171375">
                <a:tc>
                  <a:txBody>
                    <a:bodyPr/>
                    <a:lstStyle/>
                    <a:p>
                      <a:pPr marL="0" marR="0">
                        <a:lnSpc>
                          <a:spcPct val="107000"/>
                        </a:lnSpc>
                        <a:spcBef>
                          <a:spcPts val="0"/>
                        </a:spcBef>
                        <a:spcAft>
                          <a:spcPts val="0"/>
                        </a:spcAft>
                      </a:pPr>
                      <a:r>
                        <a:rPr lang="en-US" sz="1200">
                          <a:effectLst/>
                        </a:rPr>
                        <a:t>Coffee Shop</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a:effectLst/>
                        </a:rPr>
                        <a:t>9</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4171650009"/>
                  </a:ext>
                </a:extLst>
              </a:tr>
              <a:tr h="171375">
                <a:tc>
                  <a:txBody>
                    <a:bodyPr/>
                    <a:lstStyle/>
                    <a:p>
                      <a:pPr marL="0" marR="0">
                        <a:lnSpc>
                          <a:spcPct val="107000"/>
                        </a:lnSpc>
                        <a:spcBef>
                          <a:spcPts val="0"/>
                        </a:spcBef>
                        <a:spcAft>
                          <a:spcPts val="0"/>
                        </a:spcAft>
                      </a:pPr>
                      <a:r>
                        <a:rPr lang="en-US" sz="1200">
                          <a:effectLst/>
                        </a:rPr>
                        <a:t>Sandwich Place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2526611085"/>
                  </a:ext>
                </a:extLst>
              </a:tr>
              <a:tr h="514124">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Pub</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Café</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Hotel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2953140568"/>
                  </a:ext>
                </a:extLst>
              </a:tr>
              <a:tr h="342749">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Restaurant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French Restaurant</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3325913700"/>
                  </a:ext>
                </a:extLst>
              </a:tr>
              <a:tr h="2056492">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Pizza Place</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New American Restaurant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Rock Club</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Brewery</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Gym</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Nightclub</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Smoothie Shop</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Asian Restaurant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Vietnamese Restaurant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Bar</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Mexican Restaurant</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rPr>
                        <a:t>Steakhouse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tc>
                  <a:txBody>
                    <a:bodyPr/>
                    <a:lstStyle/>
                    <a:p>
                      <a:pPr marL="0" marR="0" algn="ctr">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65517" marR="65517" marT="0" marB="0" anchor="ctr"/>
                </a:tc>
                <a:extLst>
                  <a:ext uri="{0D108BD9-81ED-4DB2-BD59-A6C34878D82A}">
                    <a16:rowId xmlns:a16="http://schemas.microsoft.com/office/drawing/2014/main" val="3856957269"/>
                  </a:ext>
                </a:extLst>
              </a:tr>
            </a:tbl>
          </a:graphicData>
        </a:graphic>
      </p:graphicFrame>
    </p:spTree>
    <p:extLst>
      <p:ext uri="{BB962C8B-B14F-4D97-AF65-F5344CB8AC3E}">
        <p14:creationId xmlns:p14="http://schemas.microsoft.com/office/powerpoint/2010/main" val="421849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a:t>
            </a:r>
            <a:r>
              <a:rPr lang="en-US" dirty="0"/>
              <a:t>Common venues near neighborhood</a:t>
            </a:r>
          </a:p>
        </p:txBody>
      </p:sp>
      <p:pic>
        <p:nvPicPr>
          <p:cNvPr id="7" name="Picture 6"/>
          <p:cNvPicPr/>
          <p:nvPr/>
        </p:nvPicPr>
        <p:blipFill>
          <a:blip r:embed="rId2"/>
          <a:stretch>
            <a:fillRect/>
          </a:stretch>
        </p:blipFill>
        <p:spPr>
          <a:xfrm>
            <a:off x="2019994" y="2186248"/>
            <a:ext cx="7276509" cy="4405745"/>
          </a:xfrm>
          <a:prstGeom prst="rect">
            <a:avLst/>
          </a:prstGeom>
        </p:spPr>
      </p:pic>
    </p:spTree>
    <p:extLst>
      <p:ext uri="{BB962C8B-B14F-4D97-AF65-F5344CB8AC3E}">
        <p14:creationId xmlns:p14="http://schemas.microsoft.com/office/powerpoint/2010/main" val="38686143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TotalTime>
  <Words>289</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Symbol</vt:lpstr>
      <vt:lpstr>Trebuchet MS</vt:lpstr>
      <vt:lpstr>Wingdings</vt:lpstr>
      <vt:lpstr>Berlin</vt:lpstr>
      <vt:lpstr>The Battle of Neighborhoods: Edmonton's Best Neighborhood</vt:lpstr>
      <vt:lpstr>Edmonton</vt:lpstr>
      <vt:lpstr>Research Question</vt:lpstr>
      <vt:lpstr>Data collection</vt:lpstr>
      <vt:lpstr>Work Flow</vt:lpstr>
      <vt:lpstr>Results- Alberta and Edmonton maps</vt:lpstr>
      <vt:lpstr>Results- Best Neighborhood</vt:lpstr>
      <vt:lpstr>Results- Best Neighborhood</vt:lpstr>
      <vt:lpstr>Most Common venues near neighborhood</vt:lpstr>
    </vt:vector>
  </TitlesOfParts>
  <Company>University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Edmonton's Best Neighborhood</dc:title>
  <dc:creator>Armin Norouzi</dc:creator>
  <cp:lastModifiedBy>Armin Norouzi</cp:lastModifiedBy>
  <cp:revision>3</cp:revision>
  <dcterms:created xsi:type="dcterms:W3CDTF">2021-03-26T22:51:02Z</dcterms:created>
  <dcterms:modified xsi:type="dcterms:W3CDTF">2021-03-26T23:06:21Z</dcterms:modified>
</cp:coreProperties>
</file>