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DA58DC-95E0-4862-92DF-94F5269D45E2}">
  <a:tblStyle styleId="{D0DA58DC-95E0-4862-92DF-94F5269D45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81034f2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81034f2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d61cbe5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d61cbe5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57aef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d57aef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d61cbe52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d61cbe5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d57aef3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d57aef3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d61cbe5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d61cbe5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81034f2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81034f2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81034f2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81034f2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Patent </a:t>
            </a:r>
            <a:r>
              <a:rPr lang="en"/>
              <a:t>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Armin Norouzi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25" y="4118449"/>
            <a:ext cx="2283848" cy="82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00" y="1020625"/>
            <a:ext cx="7482326" cy="40564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41400" y="1311100"/>
            <a:ext cx="57429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File Structure: </a:t>
            </a:r>
            <a:r>
              <a:rPr lang="en"/>
              <a:t>Files downloaded from </a:t>
            </a:r>
            <a:r>
              <a:rPr i="1" lang="en"/>
              <a:t>bulkdata.uspto.gov</a:t>
            </a:r>
            <a:r>
              <a:rPr lang="en"/>
              <a:t> encompass the data of patents published each week and are presented as a single concatenated XML file containing multiple patent XMLs.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Initial Splitting Approach:</a:t>
            </a:r>
            <a:r>
              <a:rPr lang="en"/>
              <a:t> I initially split the XML file into separate XMLs based on the ending tag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&lt;/us-patent-application&gt;,</a:t>
            </a:r>
            <a:r>
              <a:rPr lang="en"/>
              <a:t> yielding a 78% success rate in parsing individual XMLs into text.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Complex File Types:</a:t>
            </a:r>
            <a:r>
              <a:rPr lang="en"/>
              <a:t> This limited success was due to the presence of two different types of XML documents within the file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us-patent-application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sequence-cwu</a:t>
            </a:r>
            <a:r>
              <a:rPr lang="en"/>
              <a:t>), complicating the parsing process.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b="1" lang="en"/>
              <a:t>Improved Extraction Method:</a:t>
            </a:r>
            <a:r>
              <a:rPr lang="en"/>
              <a:t> To completely extract all patents, I revised the approach by splitting the XML file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&lt;?xml …?&gt; </a:t>
            </a:r>
            <a:r>
              <a:rPr lang="en"/>
              <a:t>tag, allowing for more accurate separation of individual documents.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57050"/>
            <a:ext cx="2355401" cy="36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126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Extraction System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2738299" cy="20375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381050" y="812950"/>
            <a:ext cx="5706300" cy="408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PROMPT = """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Task: Carefully review the given patent text and extract as much physical measurements information such as length/distance, mass/weight, time, temperature, Volume, area, speed, pressure, energy, power, electric current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voltage, frequency, force, acceleration, density, resistivity, magnetic field strength, and luminous intensity as much as possible.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are particularly interested in physical measurements including substance that was measured, Value of the measurement, and Unit of the measurement, and measurement type mentioned in the text.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measurement, please provide the following details: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The substance that was measured. (substance)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The specific value or range that was measured. (Measured Value)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The unit of the measurement, if provided. (Unit)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The type of measurement being conducted (e.g., diameter, size, etc.)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Format your response in a structured JSON-like format, as follows: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{"Content": [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"Measurement_substance": "substance",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"Measured_value": "value",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"Measured_unit": "unit",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"measurement_type": "type"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... additional measurements, if present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multiple measurements are present in the text, each should be listed as a separate object within the "Content" array.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Example: If the text includes the sentence, "The resulting BaCO3 had a crystallite size of between about 20 and 40 nm", the output should be: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{"Content": [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"Measurement_substance": "BaCO3",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"Measured_value": "between about 20 and 40",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"Measured_unit": "nm",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"measurement_type": "crystallite size"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to provide as complete and accurate information as possible. Print only the formatted JSON response.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7050" y="3398950"/>
            <a:ext cx="3000000" cy="15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PROMPT_FORMAT = """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Task: Use the following pieces of context to answer the question at the end.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{context}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Question: {question}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89675" y="4192350"/>
            <a:ext cx="783600" cy="22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365250" y="4498225"/>
            <a:ext cx="783600" cy="22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 flipH="1">
            <a:off x="1252025" y="2924150"/>
            <a:ext cx="549300" cy="11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>
            <a:off x="2261925" y="3990400"/>
            <a:ext cx="1251900" cy="48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58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and Monitoring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184" y="1604025"/>
            <a:ext cx="3754240" cy="31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445925"/>
            <a:ext cx="4754100" cy="3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908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●"/>
            </a:pPr>
            <a:r>
              <a:rPr b="1" lang="en"/>
              <a:t>Patent Examination:</a:t>
            </a:r>
            <a:r>
              <a:rPr b="1" i="1" lang="en"/>
              <a:t> </a:t>
            </a:r>
            <a:r>
              <a:rPr lang="en"/>
              <a:t>After double-checking 7 patents, it has been found that the model can successfully extract important information concerning measurements.</a:t>
            </a:r>
            <a:endParaRPr/>
          </a:p>
          <a:p>
            <a:pPr indent="-2908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Char char="●"/>
            </a:pPr>
            <a:r>
              <a:rPr b="1" lang="en"/>
              <a:t>Need for Human Annotated Data:</a:t>
            </a:r>
            <a:r>
              <a:rPr lang="en"/>
              <a:t> To truly assess the model's effectiveness, there is a requirement for additional labeled data.</a:t>
            </a:r>
            <a:endParaRPr/>
          </a:p>
          <a:p>
            <a:pPr indent="-2908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Char char="●"/>
            </a:pPr>
            <a:r>
              <a:rPr b="1" lang="en"/>
              <a:t>Logging and Monitoring:</a:t>
            </a:r>
            <a:r>
              <a:rPr lang="en"/>
              <a:t> Continuous logging and monitoring protocols need to be in place to ensure the proper delivery of the extracted files.</a:t>
            </a:r>
            <a:endParaRPr/>
          </a:p>
          <a:p>
            <a:pPr indent="-2908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Char char="●"/>
            </a:pPr>
            <a:r>
              <a:rPr b="1" lang="en"/>
              <a:t>Quality Assurance:</a:t>
            </a:r>
            <a:r>
              <a:rPr lang="en"/>
              <a:t> Some post-processing measures will be essential to preserve the quality of the generated outputs.</a:t>
            </a:r>
            <a:endParaRPr/>
          </a:p>
          <a:p>
            <a:pPr indent="-2908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77777"/>
              <a:buChar char="●"/>
            </a:pPr>
            <a:r>
              <a:rPr b="1" lang="en"/>
              <a:t>Scheduled Updates:</a:t>
            </a:r>
            <a:r>
              <a:rPr lang="en"/>
              <a:t> The model can be configured to run a weekly task to retrieve the latest patents from the USPTO website, keeping the information current.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Evaluating Outputs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85775" y="1489825"/>
            <a:ext cx="2859600" cy="164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"Measurement_substance": "substrate",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"Measured_value": "50 rpm",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"Measured_unit": "rpm",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"measurement_type": "speed"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26175" y="3390475"/>
            <a:ext cx="2819100" cy="164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"Measurement_substance": "hot plate",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"Measured_value": "80° C.",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"Measured_unit": "° C.",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"measurement_type": "temperature"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206888" y="1489825"/>
            <a:ext cx="2775600" cy="164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"Measurement_substance": "light",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"Measured_value": "not provided",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"Measured_unit": "not provided",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"measurement_type": "transmitted light signal"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206900" y="3382750"/>
            <a:ext cx="2775600" cy="164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"Measurement_substance": "acid addition salt",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"Measured_value": "1000",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"Measured_unit": "mg",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"measurement_type": "amount"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144025" y="1489825"/>
            <a:ext cx="2775600" cy="164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"Measurement_substance": "water",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"Measured_value": "6.0",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"Measured_unit": "g",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"measurement_type": "volume"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144125" y="3382750"/>
            <a:ext cx="2775600" cy="164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"Measurement_substance": "pressure",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"Measured_value": "decrease with time",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"Measured_unit": "N/A",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"measurement_type": "pressure change"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: </a:t>
            </a:r>
            <a:r>
              <a:rPr lang="en"/>
              <a:t>Initial</a:t>
            </a:r>
            <a:r>
              <a:rPr lang="en"/>
              <a:t> POC vs </a:t>
            </a:r>
            <a:r>
              <a:rPr lang="en"/>
              <a:t>Improvement</a:t>
            </a:r>
            <a:endParaRPr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311700" y="201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{D0DA58DC-95E0-4862-92DF-94F5269D45E2}</a:tableStyleId>
              </a:tblPr>
              <a:tblGrid>
                <a:gridCol w="1990725"/>
                <a:gridCol w="971550"/>
                <a:gridCol w="1133475"/>
                <a:gridCol w="1390650"/>
                <a:gridCol w="1428750"/>
                <a:gridCol w="1219200"/>
              </a:tblGrid>
              <a:tr h="47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Total Tokens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Prompt Tokens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Completion Tokens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Successful Requests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Total Cost (USD)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Kor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32615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27962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4653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32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$0.051249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hroma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1957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1396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561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$0.006432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FAISS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8279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7503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776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$0.025613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Analyze Document Chain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17377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13733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3644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10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$0.0278875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38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1. </a:t>
            </a:r>
            <a:r>
              <a:rPr b="1" lang="en"/>
              <a:t>Tested Alternative options:</a:t>
            </a:r>
            <a:endParaRPr b="1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900" y="3908575"/>
            <a:ext cx="81342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2. Unicode and Patent ID Fix: </a:t>
            </a:r>
            <a:r>
              <a:rPr lang="en"/>
              <a:t>Implemented a correction to save the patent_id and fix the unicode output by writing the output dictionary to a JSON file in UTF-8 format, ensuring that all sequences are properly displayed without any skips.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: Initial POC vs Improvement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304875"/>
            <a:ext cx="85206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. Tested GPT-4 and compared it to GPT-3.5-turbo:</a:t>
            </a:r>
            <a:endParaRPr b="1"/>
          </a:p>
          <a:p>
            <a:pPr indent="-3041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Char char="●"/>
            </a:pPr>
            <a:r>
              <a:rPr i="1" lang="en"/>
              <a:t>Performance Comparison:</a:t>
            </a:r>
            <a:r>
              <a:rPr lang="en"/>
              <a:t> GPT-3.5-turbo's performance is nearly on par with GPT-4, providing almost similar results and fair responses.</a:t>
            </a:r>
            <a:endParaRPr/>
          </a:p>
          <a:p>
            <a:pPr indent="-3041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Char char="●"/>
            </a:pPr>
            <a:r>
              <a:rPr i="1" lang="en"/>
              <a:t>Runtime Efficiency: </a:t>
            </a:r>
            <a:r>
              <a:rPr lang="en"/>
              <a:t>GPT-3.5-turbo took 161.4 seconds to process 7 documents, whereas GPT-4 required 453.2 seconds, making GPT-3.5-turbo 2.81 times faster.</a:t>
            </a:r>
            <a:endParaRPr/>
          </a:p>
          <a:p>
            <a:pPr indent="-3041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Char char="●"/>
            </a:pPr>
            <a:r>
              <a:rPr i="1" lang="en"/>
              <a:t>Cost Effectiveness:</a:t>
            </a:r>
            <a:r>
              <a:rPr lang="en"/>
              <a:t> GPT-3.5-turbo cost only $0.023 for processing 7 documents, as opposed to GPT-4's $0.54, making GPT-3.5-turbo 23.48 times more economical.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4. Fix error of parsing:</a:t>
            </a:r>
            <a:endParaRPr b="1"/>
          </a:p>
          <a:p>
            <a:pPr indent="-3041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Char char="●"/>
            </a:pPr>
            <a:r>
              <a:rPr i="1" lang="en"/>
              <a:t>Parsing Improvement:</a:t>
            </a:r>
            <a:r>
              <a:rPr lang="en"/>
              <a:t> In the proof-of-concept (POC), the parsing success rate was 78%, but subsequent improvements have led to a 100% success rate in patent parsing.</a:t>
            </a:r>
            <a:endParaRPr/>
          </a:p>
          <a:p>
            <a:pPr indent="-30416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77777"/>
              <a:buChar char="●"/>
            </a:pPr>
            <a:r>
              <a:rPr i="1" lang="en"/>
              <a:t>Specific Filtering:</a:t>
            </a:r>
            <a:r>
              <a:rPr lang="en"/>
              <a:t> A filter has been implemented to target parents specifically from the "C" class, focusing on Chemistry and Metallurgy.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87900" y="1489825"/>
            <a:ext cx="83682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Model Fine-Tuning:</a:t>
            </a:r>
            <a:r>
              <a:rPr lang="en"/>
              <a:t> Enhance precision by tuning the existing models, possibly exploring other architectures for specific patent analysis tasks.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Deploying Local LLM:</a:t>
            </a:r>
            <a:r>
              <a:rPr lang="en"/>
              <a:t> Implement a local Language Model using Hugging Face's Transformers library, allowing for more controlled and efficient processing.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Real-Time Monitoring &amp; Analysis:</a:t>
            </a:r>
            <a:r>
              <a:rPr lang="en"/>
              <a:t> Develop real-time capabilities for immediate analysis of newly published patents, enabling quicker insights.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Expanding Data Sources:</a:t>
            </a:r>
            <a:r>
              <a:rPr lang="en"/>
              <a:t> Investigating and adding more sources of patent information, not limited to the USPTO, to create a more comprehensive database.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Enhanced Post-Processing:</a:t>
            </a:r>
            <a:r>
              <a:rPr lang="en"/>
              <a:t> Implementing advanced post-processing techniques to ensure the quality, consistency, and readiness of the extracted data.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b="1" lang="en"/>
              <a:t>Cost and Performance Optimization:</a:t>
            </a:r>
            <a:r>
              <a:rPr lang="en"/>
              <a:t> Continuously evaluate and optimize both the cost and performance of the system, considering alternative models or computing resources.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