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1" r:id="rId2"/>
    <p:sldMasterId id="2147484087" r:id="rId3"/>
  </p:sldMasterIdLst>
  <p:sldIdLst>
    <p:sldId id="256" r:id="rId4"/>
    <p:sldId id="265" r:id="rId5"/>
    <p:sldId id="266" r:id="rId6"/>
    <p:sldId id="267" r:id="rId7"/>
    <p:sldId id="263" r:id="rId8"/>
    <p:sldId id="274" r:id="rId9"/>
    <p:sldId id="275" r:id="rId10"/>
    <p:sldId id="291" r:id="rId11"/>
    <p:sldId id="270" r:id="rId12"/>
    <p:sldId id="271" r:id="rId13"/>
    <p:sldId id="277" r:id="rId14"/>
    <p:sldId id="280" r:id="rId15"/>
    <p:sldId id="282" r:id="rId16"/>
    <p:sldId id="272" r:id="rId17"/>
    <p:sldId id="289" r:id="rId18"/>
    <p:sldId id="290" r:id="rId19"/>
    <p:sldId id="260" r:id="rId20"/>
    <p:sldId id="288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569CD6"/>
    <a:srgbClr val="1E1E1E"/>
    <a:srgbClr val="FFCA08"/>
    <a:srgbClr val="E5DEDB"/>
    <a:srgbClr val="2A1A00"/>
    <a:srgbClr val="D7B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5FF15-977C-4FFE-B6D3-02FAE0AFB667}" v="10" dt="2018-09-19T22:30:57.305"/>
    <p1510:client id="{5A5B356B-2D3F-437F-879C-EB4C89610188}" v="1" dt="2018-09-19T22:29:03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2" autoAdjust="0"/>
    <p:restoredTop sz="94660"/>
  </p:normalViewPr>
  <p:slideViewPr>
    <p:cSldViewPr snapToGrid="0">
      <p:cViewPr varScale="1">
        <p:scale>
          <a:sx n="260" d="100"/>
          <a:sy n="260" d="100"/>
        </p:scale>
        <p:origin x="2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appa None" userId="810829d2ef1e6331" providerId="LiveId" clId="{F025FF15-977C-4FFE-B6D3-02FAE0AFB667}"/>
    <pc:docChg chg="delSld">
      <pc:chgData name="Warappa None" userId="810829d2ef1e6331" providerId="LiveId" clId="{F025FF15-977C-4FFE-B6D3-02FAE0AFB667}" dt="2018-09-19T22:30:57.305" v="9" actId="2696"/>
      <pc:docMkLst>
        <pc:docMk/>
      </pc:docMkLst>
      <pc:sldChg chg="del">
        <pc:chgData name="Warappa None" userId="810829d2ef1e6331" providerId="LiveId" clId="{F025FF15-977C-4FFE-B6D3-02FAE0AFB667}" dt="2018-09-19T22:30:57.305" v="8" actId="2696"/>
        <pc:sldMkLst>
          <pc:docMk/>
          <pc:sldMk cId="1869376583" sldId="257"/>
        </pc:sldMkLst>
      </pc:sldChg>
      <pc:sldChg chg="del">
        <pc:chgData name="Warappa None" userId="810829d2ef1e6331" providerId="LiveId" clId="{F025FF15-977C-4FFE-B6D3-02FAE0AFB667}" dt="2018-09-19T22:30:57.305" v="9" actId="2696"/>
        <pc:sldMkLst>
          <pc:docMk/>
          <pc:sldMk cId="560174288" sldId="259"/>
        </pc:sldMkLst>
      </pc:sldChg>
      <pc:sldChg chg="del">
        <pc:chgData name="Warappa None" userId="810829d2ef1e6331" providerId="LiveId" clId="{F025FF15-977C-4FFE-B6D3-02FAE0AFB667}" dt="2018-09-19T22:30:41.379" v="1" actId="2696"/>
        <pc:sldMkLst>
          <pc:docMk/>
          <pc:sldMk cId="1295905272" sldId="276"/>
        </pc:sldMkLst>
      </pc:sldChg>
      <pc:sldChg chg="del">
        <pc:chgData name="Warappa None" userId="810829d2ef1e6331" providerId="LiveId" clId="{F025FF15-977C-4FFE-B6D3-02FAE0AFB667}" dt="2018-09-19T22:30:46.735" v="3" actId="2696"/>
        <pc:sldMkLst>
          <pc:docMk/>
          <pc:sldMk cId="471408216" sldId="278"/>
        </pc:sldMkLst>
      </pc:sldChg>
      <pc:sldChg chg="del">
        <pc:chgData name="Warappa None" userId="810829d2ef1e6331" providerId="LiveId" clId="{F025FF15-977C-4FFE-B6D3-02FAE0AFB667}" dt="2018-09-19T22:30:46.720" v="2" actId="2696"/>
        <pc:sldMkLst>
          <pc:docMk/>
          <pc:sldMk cId="2663773647" sldId="279"/>
        </pc:sldMkLst>
      </pc:sldChg>
      <pc:sldChg chg="del">
        <pc:chgData name="Warappa None" userId="810829d2ef1e6331" providerId="LiveId" clId="{F025FF15-977C-4FFE-B6D3-02FAE0AFB667}" dt="2018-09-19T22:30:52.843" v="6" actId="2696"/>
        <pc:sldMkLst>
          <pc:docMk/>
          <pc:sldMk cId="5831076" sldId="281"/>
        </pc:sldMkLst>
      </pc:sldChg>
      <pc:sldChg chg="del">
        <pc:chgData name="Warappa None" userId="810829d2ef1e6331" providerId="LiveId" clId="{F025FF15-977C-4FFE-B6D3-02FAE0AFB667}" dt="2018-09-19T22:30:46.735" v="4" actId="2696"/>
        <pc:sldMkLst>
          <pc:docMk/>
          <pc:sldMk cId="4067787671" sldId="284"/>
        </pc:sldMkLst>
      </pc:sldChg>
      <pc:sldChg chg="del">
        <pc:chgData name="Warappa None" userId="810829d2ef1e6331" providerId="LiveId" clId="{F025FF15-977C-4FFE-B6D3-02FAE0AFB667}" dt="2018-09-19T22:30:57.305" v="7" actId="2696"/>
        <pc:sldMkLst>
          <pc:docMk/>
          <pc:sldMk cId="3946427339" sldId="285"/>
        </pc:sldMkLst>
      </pc:sldChg>
      <pc:sldChg chg="del">
        <pc:chgData name="Warappa None" userId="810829d2ef1e6331" providerId="LiveId" clId="{F025FF15-977C-4FFE-B6D3-02FAE0AFB667}" dt="2018-09-19T22:30:52.828" v="5" actId="2696"/>
        <pc:sldMkLst>
          <pc:docMk/>
          <pc:sldMk cId="2667765671" sldId="286"/>
        </pc:sldMkLst>
      </pc:sldChg>
      <pc:sldChg chg="del">
        <pc:chgData name="Warappa None" userId="810829d2ef1e6331" providerId="LiveId" clId="{F025FF15-977C-4FFE-B6D3-02FAE0AFB667}" dt="2018-09-19T22:30:34.348" v="0" actId="2696"/>
        <pc:sldMkLst>
          <pc:docMk/>
          <pc:sldMk cId="3101361694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2540E-DB33-44B8-B73E-45811EA3F375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674356-31C7-43A0-99AC-7F74B73900D8}">
      <dgm:prSet custT="1"/>
      <dgm:spPr>
        <a:solidFill>
          <a:srgbClr val="FFCA08"/>
        </a:solidFill>
      </dgm:spPr>
      <dgm:t>
        <a:bodyPr vert="horz" wrap="none" lIns="91440" tIns="45720" rIns="91440" bIns="45720" rtlCol="0" anchor="b"/>
        <a:lstStyle/>
        <a:p>
          <a:pPr marL="0" indent="0" algn="ctr" defTabSz="914400" rtl="0" eaLnBrk="1" latinLnBrk="0" hangingPunct="1">
            <a:lnSpc>
              <a:spcPct val="100000"/>
            </a:lnSpc>
            <a:spcBef>
              <a:spcPts val="700"/>
            </a:spcBef>
            <a:buClr>
              <a:schemeClr val="tx2"/>
            </a:buClr>
            <a:buFont typeface="Arial" panose="020B0604020202020204" pitchFamily="34" charset="0"/>
            <a:buNone/>
          </a:pPr>
          <a:r>
            <a:rPr lang="de-DE" sz="2800" b="1" kern="1200" cap="none" spc="200" baseline="0" dirty="0" err="1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Platform</a:t>
          </a:r>
          <a:br>
            <a:rPr lang="de-DE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</a:br>
          <a:r>
            <a:rPr lang="de-DE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HTML-CSS-JS</a:t>
          </a:r>
          <a:endParaRPr lang="en-US" sz="2800" b="1" kern="1200" cap="none" spc="200" baseline="0" dirty="0">
            <a:solidFill>
              <a:srgbClr val="2A1A00"/>
            </a:solidFill>
            <a:latin typeface="Consolas" panose="020B0609020204030204" pitchFamily="49" charset="0"/>
            <a:ea typeface="+mn-ea"/>
            <a:cs typeface="+mn-cs"/>
          </a:endParaRPr>
        </a:p>
      </dgm:t>
    </dgm:pt>
    <dgm:pt modelId="{3FEC8892-F24C-43E1-8ED0-8BAE265C64B3}" type="parTrans" cxnId="{05FB5615-3922-49B1-927D-8D94B566BDC9}">
      <dgm:prSet/>
      <dgm:spPr/>
      <dgm:t>
        <a:bodyPr/>
        <a:lstStyle/>
        <a:p>
          <a:endParaRPr lang="en-US"/>
        </a:p>
      </dgm:t>
    </dgm:pt>
    <dgm:pt modelId="{BE8C6B8E-A804-44EE-94E8-A522A03CE3B9}" type="sibTrans" cxnId="{05FB5615-3922-49B1-927D-8D94B566BDC9}">
      <dgm:prSet/>
      <dgm:spPr/>
      <dgm:t>
        <a:bodyPr/>
        <a:lstStyle/>
        <a:p>
          <a:endParaRPr lang="en-US"/>
        </a:p>
      </dgm:t>
    </dgm:pt>
    <dgm:pt modelId="{62C66A96-1B00-4FF5-AC50-E22EC74EDEAD}">
      <dgm:prSet custT="1"/>
      <dgm:spPr/>
      <dgm:t>
        <a:bodyPr/>
        <a:lstStyle/>
        <a:p>
          <a:r>
            <a:rPr lang="de-DE" sz="3600" dirty="0"/>
            <a:t>Struktur</a:t>
          </a:r>
          <a:endParaRPr lang="en-US" sz="4300" dirty="0"/>
        </a:p>
      </dgm:t>
    </dgm:pt>
    <dgm:pt modelId="{B687DA14-C623-4FF6-BF8B-76CDE164D61E}" type="parTrans" cxnId="{CC51D55B-1F28-4D80-98BE-6324509E30CC}">
      <dgm:prSet/>
      <dgm:spPr/>
      <dgm:t>
        <a:bodyPr/>
        <a:lstStyle/>
        <a:p>
          <a:endParaRPr lang="en-US"/>
        </a:p>
      </dgm:t>
    </dgm:pt>
    <dgm:pt modelId="{72742DB8-006C-41EA-B5C7-3693B0840C80}" type="sibTrans" cxnId="{CC51D55B-1F28-4D80-98BE-6324509E30CC}">
      <dgm:prSet/>
      <dgm:spPr/>
      <dgm:t>
        <a:bodyPr/>
        <a:lstStyle/>
        <a:p>
          <a:endParaRPr lang="en-US"/>
        </a:p>
      </dgm:t>
    </dgm:pt>
    <dgm:pt modelId="{49F4F0DC-BFD4-47CA-89C7-AC5EDD68E862}">
      <dgm:prSet custT="1"/>
      <dgm:spPr/>
      <dgm:t>
        <a:bodyPr/>
        <a:lstStyle/>
        <a:p>
          <a:r>
            <a:rPr lang="de-DE" sz="3600" dirty="0"/>
            <a:t>Styling</a:t>
          </a:r>
          <a:endParaRPr lang="en-US" sz="4300" dirty="0"/>
        </a:p>
      </dgm:t>
    </dgm:pt>
    <dgm:pt modelId="{04694B5A-BD56-4CDB-9E39-18244E465023}" type="parTrans" cxnId="{00A7B339-4C28-4037-8744-2EDC55C84FF0}">
      <dgm:prSet/>
      <dgm:spPr/>
      <dgm:t>
        <a:bodyPr/>
        <a:lstStyle/>
        <a:p>
          <a:endParaRPr lang="en-US"/>
        </a:p>
      </dgm:t>
    </dgm:pt>
    <dgm:pt modelId="{0C5E1023-70B5-438C-86A3-767E25B7ABF9}" type="sibTrans" cxnId="{00A7B339-4C28-4037-8744-2EDC55C84FF0}">
      <dgm:prSet/>
      <dgm:spPr/>
      <dgm:t>
        <a:bodyPr/>
        <a:lstStyle/>
        <a:p>
          <a:endParaRPr lang="en-US"/>
        </a:p>
      </dgm:t>
    </dgm:pt>
    <dgm:pt modelId="{1713FA04-0583-4CCE-BA1A-689E57609B16}">
      <dgm:prSet custT="1"/>
      <dgm:spPr/>
      <dgm:t>
        <a:bodyPr/>
        <a:lstStyle/>
        <a:p>
          <a:r>
            <a:rPr lang="de-DE" sz="3600" dirty="0"/>
            <a:t>Logik</a:t>
          </a:r>
          <a:endParaRPr lang="en-US" sz="4300" dirty="0"/>
        </a:p>
      </dgm:t>
    </dgm:pt>
    <dgm:pt modelId="{C802ABC0-B4CB-4E9E-A82D-3D30AC347058}" type="parTrans" cxnId="{D2C398BC-136A-4A3D-927B-3C3199D74B9E}">
      <dgm:prSet/>
      <dgm:spPr/>
      <dgm:t>
        <a:bodyPr/>
        <a:lstStyle/>
        <a:p>
          <a:endParaRPr lang="en-US"/>
        </a:p>
      </dgm:t>
    </dgm:pt>
    <dgm:pt modelId="{5FFDC5E7-424B-478E-92EC-752AEA15D842}" type="sibTrans" cxnId="{D2C398BC-136A-4A3D-927B-3C3199D74B9E}">
      <dgm:prSet/>
      <dgm:spPr/>
      <dgm:t>
        <a:bodyPr/>
        <a:lstStyle/>
        <a:p>
          <a:endParaRPr lang="en-US"/>
        </a:p>
      </dgm:t>
    </dgm:pt>
    <dgm:pt modelId="{594EB0AF-7BA9-4A07-93FC-DD4C3E4341B7}" type="pres">
      <dgm:prSet presAssocID="{E2E2540E-DB33-44B8-B73E-45811EA3F3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6036-C96F-437F-82AD-B5F8C6B9D872}" type="pres">
      <dgm:prSet presAssocID="{AF674356-31C7-43A0-99AC-7F74B73900D8}" presName="root" presStyleCnt="0"/>
      <dgm:spPr/>
    </dgm:pt>
    <dgm:pt modelId="{67F2D057-B1BD-4358-80B7-522AE1DA4B9C}" type="pres">
      <dgm:prSet presAssocID="{AF674356-31C7-43A0-99AC-7F74B73900D8}" presName="rootComposite" presStyleCnt="0"/>
      <dgm:spPr/>
    </dgm:pt>
    <dgm:pt modelId="{7F3DE942-DAB3-4A19-A905-4ED0E94EA0BA}" type="pres">
      <dgm:prSet presAssocID="{AF674356-31C7-43A0-99AC-7F74B73900D8}" presName="rootText" presStyleLbl="node1" presStyleIdx="0" presStyleCnt="1" custScaleX="194983" custScaleY="104445"/>
      <dgm:spPr>
        <a:xfrm>
          <a:off x="680822" y="1700"/>
          <a:ext cx="3968003" cy="752877"/>
        </a:xfrm>
        <a:prstGeom prst="roundRect">
          <a:avLst>
            <a:gd name="adj" fmla="val 10000"/>
          </a:avLst>
        </a:prstGeom>
      </dgm:spPr>
    </dgm:pt>
    <dgm:pt modelId="{6E485711-BB9C-4CF5-B6F0-227E807477BD}" type="pres">
      <dgm:prSet presAssocID="{AF674356-31C7-43A0-99AC-7F74B73900D8}" presName="rootConnector" presStyleLbl="node1" presStyleIdx="0" presStyleCnt="1"/>
      <dgm:spPr/>
    </dgm:pt>
    <dgm:pt modelId="{ED59A6D1-94C1-43CD-A980-8B0DB74561D5}" type="pres">
      <dgm:prSet presAssocID="{AF674356-31C7-43A0-99AC-7F74B73900D8}" presName="childShape" presStyleCnt="0"/>
      <dgm:spPr/>
    </dgm:pt>
    <dgm:pt modelId="{C29A159D-AD33-4D25-821C-DE39C0A3763D}" type="pres">
      <dgm:prSet presAssocID="{B687DA14-C623-4FF6-BF8B-76CDE164D61E}" presName="Name13" presStyleLbl="parChTrans1D2" presStyleIdx="0" presStyleCnt="3"/>
      <dgm:spPr/>
    </dgm:pt>
    <dgm:pt modelId="{F47BA4AA-DD4F-481B-8D5E-565AE549CED1}" type="pres">
      <dgm:prSet presAssocID="{62C66A96-1B00-4FF5-AC50-E22EC74EDEAD}" presName="childText" presStyleLbl="bgAcc1" presStyleIdx="0" presStyleCnt="3" custScaleX="128746">
        <dgm:presLayoutVars>
          <dgm:bulletEnabled val="1"/>
        </dgm:presLayoutVars>
      </dgm:prSet>
      <dgm:spPr/>
    </dgm:pt>
    <dgm:pt modelId="{FA0E6176-91B4-47F3-BF8E-700129090C20}" type="pres">
      <dgm:prSet presAssocID="{04694B5A-BD56-4CDB-9E39-18244E465023}" presName="Name13" presStyleLbl="parChTrans1D2" presStyleIdx="1" presStyleCnt="3"/>
      <dgm:spPr/>
    </dgm:pt>
    <dgm:pt modelId="{BA1D435C-26EB-4C16-AA29-4D4BABAC1C57}" type="pres">
      <dgm:prSet presAssocID="{49F4F0DC-BFD4-47CA-89C7-AC5EDD68E862}" presName="childText" presStyleLbl="bgAcc1" presStyleIdx="1" presStyleCnt="3" custScaleX="128746">
        <dgm:presLayoutVars>
          <dgm:bulletEnabled val="1"/>
        </dgm:presLayoutVars>
      </dgm:prSet>
      <dgm:spPr/>
    </dgm:pt>
    <dgm:pt modelId="{CC30B3F2-0037-4D33-A519-717D97631B11}" type="pres">
      <dgm:prSet presAssocID="{C802ABC0-B4CB-4E9E-A82D-3D30AC347058}" presName="Name13" presStyleLbl="parChTrans1D2" presStyleIdx="2" presStyleCnt="3"/>
      <dgm:spPr/>
    </dgm:pt>
    <dgm:pt modelId="{95AD9369-50EA-436A-9F00-A0AED8D5144E}" type="pres">
      <dgm:prSet presAssocID="{1713FA04-0583-4CCE-BA1A-689E57609B16}" presName="childText" presStyleLbl="bgAcc1" presStyleIdx="2" presStyleCnt="3" custScaleX="128746">
        <dgm:presLayoutVars>
          <dgm:bulletEnabled val="1"/>
        </dgm:presLayoutVars>
      </dgm:prSet>
      <dgm:spPr/>
    </dgm:pt>
  </dgm:ptLst>
  <dgm:cxnLst>
    <dgm:cxn modelId="{67828A09-10D6-4E7A-975B-70B0AB77B010}" type="presOf" srcId="{B687DA14-C623-4FF6-BF8B-76CDE164D61E}" destId="{C29A159D-AD33-4D25-821C-DE39C0A3763D}" srcOrd="0" destOrd="0" presId="urn:microsoft.com/office/officeart/2005/8/layout/hierarchy3"/>
    <dgm:cxn modelId="{05FB5615-3922-49B1-927D-8D94B566BDC9}" srcId="{E2E2540E-DB33-44B8-B73E-45811EA3F375}" destId="{AF674356-31C7-43A0-99AC-7F74B73900D8}" srcOrd="0" destOrd="0" parTransId="{3FEC8892-F24C-43E1-8ED0-8BAE265C64B3}" sibTransId="{BE8C6B8E-A804-44EE-94E8-A522A03CE3B9}"/>
    <dgm:cxn modelId="{928D902E-309A-443A-981B-0DBFF1B5D2AF}" type="presOf" srcId="{49F4F0DC-BFD4-47CA-89C7-AC5EDD68E862}" destId="{BA1D435C-26EB-4C16-AA29-4D4BABAC1C57}" srcOrd="0" destOrd="0" presId="urn:microsoft.com/office/officeart/2005/8/layout/hierarchy3"/>
    <dgm:cxn modelId="{00A7B339-4C28-4037-8744-2EDC55C84FF0}" srcId="{AF674356-31C7-43A0-99AC-7F74B73900D8}" destId="{49F4F0DC-BFD4-47CA-89C7-AC5EDD68E862}" srcOrd="1" destOrd="0" parTransId="{04694B5A-BD56-4CDB-9E39-18244E465023}" sibTransId="{0C5E1023-70B5-438C-86A3-767E25B7ABF9}"/>
    <dgm:cxn modelId="{CC51D55B-1F28-4D80-98BE-6324509E30CC}" srcId="{AF674356-31C7-43A0-99AC-7F74B73900D8}" destId="{62C66A96-1B00-4FF5-AC50-E22EC74EDEAD}" srcOrd="0" destOrd="0" parTransId="{B687DA14-C623-4FF6-BF8B-76CDE164D61E}" sibTransId="{72742DB8-006C-41EA-B5C7-3693B0840C80}"/>
    <dgm:cxn modelId="{17A49349-9787-4DBE-88EC-303EB7A5596B}" type="presOf" srcId="{62C66A96-1B00-4FF5-AC50-E22EC74EDEAD}" destId="{F47BA4AA-DD4F-481B-8D5E-565AE549CED1}" srcOrd="0" destOrd="0" presId="urn:microsoft.com/office/officeart/2005/8/layout/hierarchy3"/>
    <dgm:cxn modelId="{D15E8973-9EBF-47DD-9B9E-241EBD3AACA9}" type="presOf" srcId="{1713FA04-0583-4CCE-BA1A-689E57609B16}" destId="{95AD9369-50EA-436A-9F00-A0AED8D5144E}" srcOrd="0" destOrd="0" presId="urn:microsoft.com/office/officeart/2005/8/layout/hierarchy3"/>
    <dgm:cxn modelId="{AFF7C091-3F6C-47CE-A655-908F15014664}" type="presOf" srcId="{E2E2540E-DB33-44B8-B73E-45811EA3F375}" destId="{594EB0AF-7BA9-4A07-93FC-DD4C3E4341B7}" srcOrd="0" destOrd="0" presId="urn:microsoft.com/office/officeart/2005/8/layout/hierarchy3"/>
    <dgm:cxn modelId="{FF340E9B-C764-42FF-BF2E-645353770F09}" type="presOf" srcId="{04694B5A-BD56-4CDB-9E39-18244E465023}" destId="{FA0E6176-91B4-47F3-BF8E-700129090C20}" srcOrd="0" destOrd="0" presId="urn:microsoft.com/office/officeart/2005/8/layout/hierarchy3"/>
    <dgm:cxn modelId="{167B92B9-035A-4EAD-B3C3-1E0AAD5467E0}" type="presOf" srcId="{AF674356-31C7-43A0-99AC-7F74B73900D8}" destId="{7F3DE942-DAB3-4A19-A905-4ED0E94EA0BA}" srcOrd="0" destOrd="0" presId="urn:microsoft.com/office/officeart/2005/8/layout/hierarchy3"/>
    <dgm:cxn modelId="{D2C398BC-136A-4A3D-927B-3C3199D74B9E}" srcId="{AF674356-31C7-43A0-99AC-7F74B73900D8}" destId="{1713FA04-0583-4CCE-BA1A-689E57609B16}" srcOrd="2" destOrd="0" parTransId="{C802ABC0-B4CB-4E9E-A82D-3D30AC347058}" sibTransId="{5FFDC5E7-424B-478E-92EC-752AEA15D842}"/>
    <dgm:cxn modelId="{9BFD7ED0-63F6-4041-BB71-011B33B56E9D}" type="presOf" srcId="{AF674356-31C7-43A0-99AC-7F74B73900D8}" destId="{6E485711-BB9C-4CF5-B6F0-227E807477BD}" srcOrd="1" destOrd="0" presId="urn:microsoft.com/office/officeart/2005/8/layout/hierarchy3"/>
    <dgm:cxn modelId="{9671FBDD-55C5-48A4-A83A-9DC462DA4C38}" type="presOf" srcId="{C802ABC0-B4CB-4E9E-A82D-3D30AC347058}" destId="{CC30B3F2-0037-4D33-A519-717D97631B11}" srcOrd="0" destOrd="0" presId="urn:microsoft.com/office/officeart/2005/8/layout/hierarchy3"/>
    <dgm:cxn modelId="{11FD5C60-EA12-4EAC-89A5-9151E4B66E6B}" type="presParOf" srcId="{594EB0AF-7BA9-4A07-93FC-DD4C3E4341B7}" destId="{F2716036-C96F-437F-82AD-B5F8C6B9D872}" srcOrd="0" destOrd="0" presId="urn:microsoft.com/office/officeart/2005/8/layout/hierarchy3"/>
    <dgm:cxn modelId="{19345F10-00E1-4B91-9144-F3E137BB9FF7}" type="presParOf" srcId="{F2716036-C96F-437F-82AD-B5F8C6B9D872}" destId="{67F2D057-B1BD-4358-80B7-522AE1DA4B9C}" srcOrd="0" destOrd="0" presId="urn:microsoft.com/office/officeart/2005/8/layout/hierarchy3"/>
    <dgm:cxn modelId="{D1F545D2-F9FD-411F-95D6-1C59F8D81D09}" type="presParOf" srcId="{67F2D057-B1BD-4358-80B7-522AE1DA4B9C}" destId="{7F3DE942-DAB3-4A19-A905-4ED0E94EA0BA}" srcOrd="0" destOrd="0" presId="urn:microsoft.com/office/officeart/2005/8/layout/hierarchy3"/>
    <dgm:cxn modelId="{59DD7A9F-CB42-41DA-837B-6B395CD4093A}" type="presParOf" srcId="{67F2D057-B1BD-4358-80B7-522AE1DA4B9C}" destId="{6E485711-BB9C-4CF5-B6F0-227E807477BD}" srcOrd="1" destOrd="0" presId="urn:microsoft.com/office/officeart/2005/8/layout/hierarchy3"/>
    <dgm:cxn modelId="{E2206BBF-E0E7-4D51-9B47-BA4FC15FAC71}" type="presParOf" srcId="{F2716036-C96F-437F-82AD-B5F8C6B9D872}" destId="{ED59A6D1-94C1-43CD-A980-8B0DB74561D5}" srcOrd="1" destOrd="0" presId="urn:microsoft.com/office/officeart/2005/8/layout/hierarchy3"/>
    <dgm:cxn modelId="{81056EAF-F417-400D-98FB-D6F6D724D52E}" type="presParOf" srcId="{ED59A6D1-94C1-43CD-A980-8B0DB74561D5}" destId="{C29A159D-AD33-4D25-821C-DE39C0A3763D}" srcOrd="0" destOrd="0" presId="urn:microsoft.com/office/officeart/2005/8/layout/hierarchy3"/>
    <dgm:cxn modelId="{0C2FE75A-14FA-45D9-A587-6FE218BEE875}" type="presParOf" srcId="{ED59A6D1-94C1-43CD-A980-8B0DB74561D5}" destId="{F47BA4AA-DD4F-481B-8D5E-565AE549CED1}" srcOrd="1" destOrd="0" presId="urn:microsoft.com/office/officeart/2005/8/layout/hierarchy3"/>
    <dgm:cxn modelId="{F69ECA38-047B-497E-B6B6-3B1B2E946E46}" type="presParOf" srcId="{ED59A6D1-94C1-43CD-A980-8B0DB74561D5}" destId="{FA0E6176-91B4-47F3-BF8E-700129090C20}" srcOrd="2" destOrd="0" presId="urn:microsoft.com/office/officeart/2005/8/layout/hierarchy3"/>
    <dgm:cxn modelId="{40DD8A5F-3C06-417A-878E-08E851F2F298}" type="presParOf" srcId="{ED59A6D1-94C1-43CD-A980-8B0DB74561D5}" destId="{BA1D435C-26EB-4C16-AA29-4D4BABAC1C57}" srcOrd="3" destOrd="0" presId="urn:microsoft.com/office/officeart/2005/8/layout/hierarchy3"/>
    <dgm:cxn modelId="{50BE5E6B-DA2D-4490-8C2D-D9DB4AA51B7F}" type="presParOf" srcId="{ED59A6D1-94C1-43CD-A980-8B0DB74561D5}" destId="{CC30B3F2-0037-4D33-A519-717D97631B11}" srcOrd="4" destOrd="0" presId="urn:microsoft.com/office/officeart/2005/8/layout/hierarchy3"/>
    <dgm:cxn modelId="{8D445D7C-0CD4-4FD5-A49B-911554A9F8FA}" type="presParOf" srcId="{ED59A6D1-94C1-43CD-A980-8B0DB74561D5}" destId="{95AD9369-50EA-436A-9F00-A0AED8D5144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2540E-DB33-44B8-B73E-45811EA3F375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BA2173-B0D2-4702-B3F0-8B657718EE9E}">
      <dgm:prSet custT="1"/>
      <dgm:spPr>
        <a:solidFill>
          <a:srgbClr val="FFCA08"/>
        </a:solidFill>
      </dgm:spPr>
      <dgm:t>
        <a:bodyPr vert="horz" wrap="none" lIns="91440" tIns="45720" rIns="91440" bIns="45720" rtlCol="0" anchor="b"/>
        <a:lstStyle/>
        <a:p>
          <a:pPr marL="0" indent="0" algn="ctr" defTabSz="914400" rtl="0" eaLnBrk="1" latinLnBrk="0" hangingPunct="1">
            <a:lnSpc>
              <a:spcPct val="100000"/>
            </a:lnSpc>
            <a:spcBef>
              <a:spcPts val="700"/>
            </a:spcBef>
            <a:buClr>
              <a:schemeClr val="tx2"/>
            </a:buClr>
            <a:buFont typeface="Arial" panose="020B0604020202020204" pitchFamily="34" charset="0"/>
            <a:buNone/>
          </a:pPr>
          <a:r>
            <a:rPr lang="en-US" sz="2800" b="1" kern="1200" cap="none" spc="200" baseline="0" dirty="0" err="1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Erweiterbar</a:t>
          </a:r>
          <a:r>
            <a:rPr lang="en-US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 jQuery, Angular,…</a:t>
          </a:r>
        </a:p>
      </dgm:t>
    </dgm:pt>
    <dgm:pt modelId="{384D01DD-AB55-4C1D-8244-A203485F8206}" type="parTrans" cxnId="{332D6A2A-2136-48DD-A768-850FBF27BC6A}">
      <dgm:prSet/>
      <dgm:spPr/>
      <dgm:t>
        <a:bodyPr/>
        <a:lstStyle/>
        <a:p>
          <a:endParaRPr lang="en-US"/>
        </a:p>
      </dgm:t>
    </dgm:pt>
    <dgm:pt modelId="{B04078B8-C131-4285-99E0-407E0A892FB3}" type="sibTrans" cxnId="{332D6A2A-2136-48DD-A768-850FBF27BC6A}">
      <dgm:prSet/>
      <dgm:spPr/>
      <dgm:t>
        <a:bodyPr/>
        <a:lstStyle/>
        <a:p>
          <a:endParaRPr lang="en-US"/>
        </a:p>
      </dgm:t>
    </dgm:pt>
    <dgm:pt modelId="{D23D5DC5-389A-49E8-8129-9BE08898E4E0}">
      <dgm:prSet custT="1"/>
      <dgm:spPr/>
      <dgm:t>
        <a:bodyPr/>
        <a:lstStyle/>
        <a:p>
          <a:r>
            <a:rPr lang="de-DE" sz="3200" dirty="0"/>
            <a:t>MVVM</a:t>
          </a:r>
          <a:endParaRPr lang="de-DE" sz="2000" dirty="0"/>
        </a:p>
      </dgm:t>
    </dgm:pt>
    <dgm:pt modelId="{75F2F241-B5D3-4227-8F39-55334A9D0F96}" type="parTrans" cxnId="{2AE4A2EE-C555-480B-A8C7-E498C1F94EA9}">
      <dgm:prSet/>
      <dgm:spPr/>
      <dgm:t>
        <a:bodyPr/>
        <a:lstStyle/>
        <a:p>
          <a:endParaRPr lang="en-US"/>
        </a:p>
      </dgm:t>
    </dgm:pt>
    <dgm:pt modelId="{682B7858-6B3E-4235-B24E-23771E81F6A7}" type="sibTrans" cxnId="{2AE4A2EE-C555-480B-A8C7-E498C1F94EA9}">
      <dgm:prSet/>
      <dgm:spPr/>
      <dgm:t>
        <a:bodyPr/>
        <a:lstStyle/>
        <a:p>
          <a:endParaRPr lang="en-US"/>
        </a:p>
      </dgm:t>
    </dgm:pt>
    <dgm:pt modelId="{D5C695BA-DCC9-4633-BE39-33B50B481765}">
      <dgm:prSet custT="1"/>
      <dgm:spPr/>
      <dgm:t>
        <a:bodyPr/>
        <a:lstStyle/>
        <a:p>
          <a:r>
            <a:rPr lang="de-DE" sz="3200" dirty="0"/>
            <a:t>Komponenten</a:t>
          </a:r>
          <a:endParaRPr lang="de-DE" sz="2000" dirty="0"/>
        </a:p>
      </dgm:t>
    </dgm:pt>
    <dgm:pt modelId="{8F17E293-4F68-4445-9AE7-EA52E73AD695}" type="parTrans" cxnId="{58A814EB-40DA-42B2-932F-4D3A90098F18}">
      <dgm:prSet/>
      <dgm:spPr/>
      <dgm:t>
        <a:bodyPr/>
        <a:lstStyle/>
        <a:p>
          <a:endParaRPr lang="de-DE"/>
        </a:p>
      </dgm:t>
    </dgm:pt>
    <dgm:pt modelId="{686376F4-96AD-4FD9-B8FD-38FFAB03A274}" type="sibTrans" cxnId="{58A814EB-40DA-42B2-932F-4D3A90098F18}">
      <dgm:prSet/>
      <dgm:spPr/>
      <dgm:t>
        <a:bodyPr/>
        <a:lstStyle/>
        <a:p>
          <a:endParaRPr lang="de-DE"/>
        </a:p>
      </dgm:t>
    </dgm:pt>
    <dgm:pt modelId="{594EB0AF-7BA9-4A07-93FC-DD4C3E4341B7}" type="pres">
      <dgm:prSet presAssocID="{E2E2540E-DB33-44B8-B73E-45811EA3F3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FCA615-B5BF-4631-844F-C8867AEF7A51}" type="pres">
      <dgm:prSet presAssocID="{CCBA2173-B0D2-4702-B3F0-8B657718EE9E}" presName="root" presStyleCnt="0"/>
      <dgm:spPr/>
    </dgm:pt>
    <dgm:pt modelId="{5C3E4D29-BE7B-40E4-9BDD-9D96E2D49D65}" type="pres">
      <dgm:prSet presAssocID="{CCBA2173-B0D2-4702-B3F0-8B657718EE9E}" presName="rootComposite" presStyleCnt="0"/>
      <dgm:spPr/>
    </dgm:pt>
    <dgm:pt modelId="{95FFE973-411B-47EB-8952-8BA4DF5BB7DF}" type="pres">
      <dgm:prSet presAssocID="{CCBA2173-B0D2-4702-B3F0-8B657718EE9E}" presName="rootText" presStyleLbl="node1" presStyleIdx="0" presStyleCnt="1" custScaleX="186409" custScaleY="86844" custLinFactNeighborX="-1389" custLinFactNeighborY="9342"/>
      <dgm:spPr>
        <a:xfrm>
          <a:off x="1137" y="632464"/>
          <a:ext cx="3787961" cy="766984"/>
        </a:xfrm>
        <a:prstGeom prst="roundRect">
          <a:avLst>
            <a:gd name="adj" fmla="val 10000"/>
          </a:avLst>
        </a:prstGeom>
      </dgm:spPr>
    </dgm:pt>
    <dgm:pt modelId="{165AE93F-0E01-48CD-ACCB-B52509EF83FD}" type="pres">
      <dgm:prSet presAssocID="{CCBA2173-B0D2-4702-B3F0-8B657718EE9E}" presName="rootConnector" presStyleLbl="node1" presStyleIdx="0" presStyleCnt="1"/>
      <dgm:spPr/>
    </dgm:pt>
    <dgm:pt modelId="{8D725B08-1031-4DE3-A3B7-5C445826D946}" type="pres">
      <dgm:prSet presAssocID="{CCBA2173-B0D2-4702-B3F0-8B657718EE9E}" presName="childShape" presStyleCnt="0"/>
      <dgm:spPr/>
    </dgm:pt>
    <dgm:pt modelId="{C3A7D83A-A45D-4CD8-BFB3-5E5324EE33D7}" type="pres">
      <dgm:prSet presAssocID="{75F2F241-B5D3-4227-8F39-55334A9D0F96}" presName="Name13" presStyleLbl="parChTrans1D2" presStyleIdx="0" presStyleCnt="2"/>
      <dgm:spPr/>
    </dgm:pt>
    <dgm:pt modelId="{FC590BBB-1F98-4FCA-ACAB-7A9B03BBC031}" type="pres">
      <dgm:prSet presAssocID="{D23D5DC5-389A-49E8-8129-9BE08898E4E0}" presName="childText" presStyleLbl="bgAcc1" presStyleIdx="0" presStyleCnt="2" custScaleX="168678">
        <dgm:presLayoutVars>
          <dgm:bulletEnabled val="1"/>
        </dgm:presLayoutVars>
      </dgm:prSet>
      <dgm:spPr/>
    </dgm:pt>
    <dgm:pt modelId="{D25B375D-C24A-4F2F-8ADA-EA87A1309CA4}" type="pres">
      <dgm:prSet presAssocID="{8F17E293-4F68-4445-9AE7-EA52E73AD695}" presName="Name13" presStyleLbl="parChTrans1D2" presStyleIdx="1" presStyleCnt="2"/>
      <dgm:spPr/>
    </dgm:pt>
    <dgm:pt modelId="{81FFCF33-BDD8-4F78-BD2B-5AF67667AAB7}" type="pres">
      <dgm:prSet presAssocID="{D5C695BA-DCC9-4633-BE39-33B50B481765}" presName="childText" presStyleLbl="bgAcc1" presStyleIdx="1" presStyleCnt="2" custScaleX="168678">
        <dgm:presLayoutVars>
          <dgm:bulletEnabled val="1"/>
        </dgm:presLayoutVars>
      </dgm:prSet>
      <dgm:spPr/>
    </dgm:pt>
  </dgm:ptLst>
  <dgm:cxnLst>
    <dgm:cxn modelId="{332D6A2A-2136-48DD-A768-850FBF27BC6A}" srcId="{E2E2540E-DB33-44B8-B73E-45811EA3F375}" destId="{CCBA2173-B0D2-4702-B3F0-8B657718EE9E}" srcOrd="0" destOrd="0" parTransId="{384D01DD-AB55-4C1D-8244-A203485F8206}" sibTransId="{B04078B8-C131-4285-99E0-407E0A892FB3}"/>
    <dgm:cxn modelId="{15179C77-535C-44D2-9ED3-AB46A2EA6EA0}" type="presOf" srcId="{CCBA2173-B0D2-4702-B3F0-8B657718EE9E}" destId="{165AE93F-0E01-48CD-ACCB-B52509EF83FD}" srcOrd="1" destOrd="0" presId="urn:microsoft.com/office/officeart/2005/8/layout/hierarchy3"/>
    <dgm:cxn modelId="{04AF5C58-7477-4EEC-AF24-0EB7892B1BAE}" type="presOf" srcId="{75F2F241-B5D3-4227-8F39-55334A9D0F96}" destId="{C3A7D83A-A45D-4CD8-BFB3-5E5324EE33D7}" srcOrd="0" destOrd="0" presId="urn:microsoft.com/office/officeart/2005/8/layout/hierarchy3"/>
    <dgm:cxn modelId="{AFF7C091-3F6C-47CE-A655-908F15014664}" type="presOf" srcId="{E2E2540E-DB33-44B8-B73E-45811EA3F375}" destId="{594EB0AF-7BA9-4A07-93FC-DD4C3E4341B7}" srcOrd="0" destOrd="0" presId="urn:microsoft.com/office/officeart/2005/8/layout/hierarchy3"/>
    <dgm:cxn modelId="{6E58A092-300F-4B69-8CF1-414A00272BEE}" type="presOf" srcId="{D23D5DC5-389A-49E8-8129-9BE08898E4E0}" destId="{FC590BBB-1F98-4FCA-ACAB-7A9B03BBC031}" srcOrd="0" destOrd="0" presId="urn:microsoft.com/office/officeart/2005/8/layout/hierarchy3"/>
    <dgm:cxn modelId="{7B02C5B9-8649-42E9-BCEF-ACBD2D0BC167}" type="presOf" srcId="{8F17E293-4F68-4445-9AE7-EA52E73AD695}" destId="{D25B375D-C24A-4F2F-8ADA-EA87A1309CA4}" srcOrd="0" destOrd="0" presId="urn:microsoft.com/office/officeart/2005/8/layout/hierarchy3"/>
    <dgm:cxn modelId="{9BC546C1-F481-400D-B4C6-B157321DE071}" type="presOf" srcId="{CCBA2173-B0D2-4702-B3F0-8B657718EE9E}" destId="{95FFE973-411B-47EB-8952-8BA4DF5BB7DF}" srcOrd="0" destOrd="0" presId="urn:microsoft.com/office/officeart/2005/8/layout/hierarchy3"/>
    <dgm:cxn modelId="{619A46E1-D927-4D0A-B045-DACBA923C958}" type="presOf" srcId="{D5C695BA-DCC9-4633-BE39-33B50B481765}" destId="{81FFCF33-BDD8-4F78-BD2B-5AF67667AAB7}" srcOrd="0" destOrd="0" presId="urn:microsoft.com/office/officeart/2005/8/layout/hierarchy3"/>
    <dgm:cxn modelId="{58A814EB-40DA-42B2-932F-4D3A90098F18}" srcId="{CCBA2173-B0D2-4702-B3F0-8B657718EE9E}" destId="{D5C695BA-DCC9-4633-BE39-33B50B481765}" srcOrd="1" destOrd="0" parTransId="{8F17E293-4F68-4445-9AE7-EA52E73AD695}" sibTransId="{686376F4-96AD-4FD9-B8FD-38FFAB03A274}"/>
    <dgm:cxn modelId="{2AE4A2EE-C555-480B-A8C7-E498C1F94EA9}" srcId="{CCBA2173-B0D2-4702-B3F0-8B657718EE9E}" destId="{D23D5DC5-389A-49E8-8129-9BE08898E4E0}" srcOrd="0" destOrd="0" parTransId="{75F2F241-B5D3-4227-8F39-55334A9D0F96}" sibTransId="{682B7858-6B3E-4235-B24E-23771E81F6A7}"/>
    <dgm:cxn modelId="{67283407-D390-454E-9EEA-3576FD68670B}" type="presParOf" srcId="{594EB0AF-7BA9-4A07-93FC-DD4C3E4341B7}" destId="{82FCA615-B5BF-4631-844F-C8867AEF7A51}" srcOrd="0" destOrd="0" presId="urn:microsoft.com/office/officeart/2005/8/layout/hierarchy3"/>
    <dgm:cxn modelId="{1365EB52-4DA0-496F-875E-D8D0B73DEBEE}" type="presParOf" srcId="{82FCA615-B5BF-4631-844F-C8867AEF7A51}" destId="{5C3E4D29-BE7B-40E4-9BDD-9D96E2D49D65}" srcOrd="0" destOrd="0" presId="urn:microsoft.com/office/officeart/2005/8/layout/hierarchy3"/>
    <dgm:cxn modelId="{A64CBB13-1C88-48D5-A1E8-EEE9F0DF97F9}" type="presParOf" srcId="{5C3E4D29-BE7B-40E4-9BDD-9D96E2D49D65}" destId="{95FFE973-411B-47EB-8952-8BA4DF5BB7DF}" srcOrd="0" destOrd="0" presId="urn:microsoft.com/office/officeart/2005/8/layout/hierarchy3"/>
    <dgm:cxn modelId="{EF1F1312-1F48-468A-BBA2-9DC6567443C8}" type="presParOf" srcId="{5C3E4D29-BE7B-40E4-9BDD-9D96E2D49D65}" destId="{165AE93F-0E01-48CD-ACCB-B52509EF83FD}" srcOrd="1" destOrd="0" presId="urn:microsoft.com/office/officeart/2005/8/layout/hierarchy3"/>
    <dgm:cxn modelId="{342AB56E-B681-4EAA-A4EE-F8281274DD93}" type="presParOf" srcId="{82FCA615-B5BF-4631-844F-C8867AEF7A51}" destId="{8D725B08-1031-4DE3-A3B7-5C445826D946}" srcOrd="1" destOrd="0" presId="urn:microsoft.com/office/officeart/2005/8/layout/hierarchy3"/>
    <dgm:cxn modelId="{19F01CB4-85A5-444D-A873-31A841DC57C2}" type="presParOf" srcId="{8D725B08-1031-4DE3-A3B7-5C445826D946}" destId="{C3A7D83A-A45D-4CD8-BFB3-5E5324EE33D7}" srcOrd="0" destOrd="0" presId="urn:microsoft.com/office/officeart/2005/8/layout/hierarchy3"/>
    <dgm:cxn modelId="{08473C54-EEE1-4B5B-9F4E-4674A4EE08C8}" type="presParOf" srcId="{8D725B08-1031-4DE3-A3B7-5C445826D946}" destId="{FC590BBB-1F98-4FCA-ACAB-7A9B03BBC031}" srcOrd="1" destOrd="0" presId="urn:microsoft.com/office/officeart/2005/8/layout/hierarchy3"/>
    <dgm:cxn modelId="{0897995C-8B2F-4665-9BB6-D5DC37448C6C}" type="presParOf" srcId="{8D725B08-1031-4DE3-A3B7-5C445826D946}" destId="{D25B375D-C24A-4F2F-8ADA-EA87A1309CA4}" srcOrd="2" destOrd="0" presId="urn:microsoft.com/office/officeart/2005/8/layout/hierarchy3"/>
    <dgm:cxn modelId="{305CB348-6CD9-4A78-9021-65A60E6B0DE7}" type="presParOf" srcId="{8D725B08-1031-4DE3-A3B7-5C445826D946}" destId="{81FFCF33-BDD8-4F78-BD2B-5AF67667AAB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DE942-DAB3-4A19-A905-4ED0E94EA0BA}">
      <dsp:nvSpPr>
        <dsp:cNvPr id="0" name=""/>
        <dsp:cNvSpPr/>
      </dsp:nvSpPr>
      <dsp:spPr>
        <a:xfrm>
          <a:off x="807676" y="2723"/>
          <a:ext cx="3714295" cy="994803"/>
        </a:xfrm>
        <a:prstGeom prst="roundRect">
          <a:avLst>
            <a:gd name="adj" fmla="val 10000"/>
          </a:avLst>
        </a:prstGeom>
        <a:solidFill>
          <a:srgbClr val="FFCA0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Font typeface="Arial" panose="020B0604020202020204" pitchFamily="34" charset="0"/>
            <a:buNone/>
          </a:pPr>
          <a:r>
            <a:rPr lang="de-DE" sz="2800" b="1" kern="1200" cap="none" spc="200" baseline="0" dirty="0" err="1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Platform</a:t>
          </a:r>
          <a:br>
            <a:rPr lang="de-DE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</a:br>
          <a:r>
            <a:rPr lang="de-DE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HTML-CSS-JS</a:t>
          </a:r>
          <a:endParaRPr lang="en-US" sz="2800" b="1" kern="1200" cap="none" spc="200" baseline="0" dirty="0">
            <a:solidFill>
              <a:srgbClr val="2A1A00"/>
            </a:solidFill>
            <a:latin typeface="Consolas" panose="020B0609020204030204" pitchFamily="49" charset="0"/>
            <a:ea typeface="+mn-ea"/>
            <a:cs typeface="+mn-cs"/>
          </a:endParaRPr>
        </a:p>
      </dsp:txBody>
      <dsp:txXfrm>
        <a:off x="836813" y="31860"/>
        <a:ext cx="3656021" cy="936529"/>
      </dsp:txXfrm>
    </dsp:sp>
    <dsp:sp modelId="{C29A159D-AD33-4D25-821C-DE39C0A3763D}">
      <dsp:nvSpPr>
        <dsp:cNvPr id="0" name=""/>
        <dsp:cNvSpPr/>
      </dsp:nvSpPr>
      <dsp:spPr>
        <a:xfrm>
          <a:off x="1179105" y="997527"/>
          <a:ext cx="371429" cy="71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349"/>
              </a:lnTo>
              <a:lnTo>
                <a:pt x="371429" y="714349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A4AA-DD4F-481B-8D5E-565AE549CED1}">
      <dsp:nvSpPr>
        <dsp:cNvPr id="0" name=""/>
        <dsp:cNvSpPr/>
      </dsp:nvSpPr>
      <dsp:spPr>
        <a:xfrm>
          <a:off x="1550535" y="1235643"/>
          <a:ext cx="1962019" cy="95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Struktur</a:t>
          </a:r>
          <a:endParaRPr lang="en-US" sz="4300" kern="1200" dirty="0"/>
        </a:p>
      </dsp:txBody>
      <dsp:txXfrm>
        <a:off x="1578432" y="1263540"/>
        <a:ext cx="1906225" cy="896672"/>
      </dsp:txXfrm>
    </dsp:sp>
    <dsp:sp modelId="{FA0E6176-91B4-47F3-BF8E-700129090C20}">
      <dsp:nvSpPr>
        <dsp:cNvPr id="0" name=""/>
        <dsp:cNvSpPr/>
      </dsp:nvSpPr>
      <dsp:spPr>
        <a:xfrm>
          <a:off x="1179105" y="997527"/>
          <a:ext cx="371429" cy="1904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932"/>
              </a:lnTo>
              <a:lnTo>
                <a:pt x="371429" y="1904932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D435C-26EB-4C16-AA29-4D4BABAC1C57}">
      <dsp:nvSpPr>
        <dsp:cNvPr id="0" name=""/>
        <dsp:cNvSpPr/>
      </dsp:nvSpPr>
      <dsp:spPr>
        <a:xfrm>
          <a:off x="1550535" y="2426226"/>
          <a:ext cx="1962019" cy="95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Styling</a:t>
          </a:r>
          <a:endParaRPr lang="en-US" sz="4300" kern="1200" dirty="0"/>
        </a:p>
      </dsp:txBody>
      <dsp:txXfrm>
        <a:off x="1578432" y="2454123"/>
        <a:ext cx="1906225" cy="896672"/>
      </dsp:txXfrm>
    </dsp:sp>
    <dsp:sp modelId="{CC30B3F2-0037-4D33-A519-717D97631B11}">
      <dsp:nvSpPr>
        <dsp:cNvPr id="0" name=""/>
        <dsp:cNvSpPr/>
      </dsp:nvSpPr>
      <dsp:spPr>
        <a:xfrm>
          <a:off x="1179105" y="997527"/>
          <a:ext cx="371429" cy="3095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5515"/>
              </a:lnTo>
              <a:lnTo>
                <a:pt x="371429" y="3095515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D9369-50EA-436A-9F00-A0AED8D5144E}">
      <dsp:nvSpPr>
        <dsp:cNvPr id="0" name=""/>
        <dsp:cNvSpPr/>
      </dsp:nvSpPr>
      <dsp:spPr>
        <a:xfrm>
          <a:off x="1550535" y="3616809"/>
          <a:ext cx="1962019" cy="95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Logik</a:t>
          </a:r>
          <a:endParaRPr lang="en-US" sz="4300" kern="1200" dirty="0"/>
        </a:p>
      </dsp:txBody>
      <dsp:txXfrm>
        <a:off x="1578432" y="3644706"/>
        <a:ext cx="1906225" cy="896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FE973-411B-47EB-8952-8BA4DF5BB7DF}">
      <dsp:nvSpPr>
        <dsp:cNvPr id="0" name=""/>
        <dsp:cNvSpPr/>
      </dsp:nvSpPr>
      <dsp:spPr>
        <a:xfrm>
          <a:off x="0" y="499847"/>
          <a:ext cx="4186006" cy="975085"/>
        </a:xfrm>
        <a:prstGeom prst="roundRect">
          <a:avLst>
            <a:gd name="adj" fmla="val 10000"/>
          </a:avLst>
        </a:prstGeom>
        <a:solidFill>
          <a:srgbClr val="FFCA08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Font typeface="Arial" panose="020B0604020202020204" pitchFamily="34" charset="0"/>
            <a:buNone/>
          </a:pPr>
          <a:r>
            <a:rPr lang="en-US" sz="2800" b="1" kern="1200" cap="none" spc="200" baseline="0" dirty="0" err="1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Erweiterbar</a:t>
          </a:r>
          <a:r>
            <a:rPr lang="en-US" sz="2800" b="1" kern="1200" cap="none" spc="200" baseline="0" dirty="0">
              <a:solidFill>
                <a:srgbClr val="2A1A00"/>
              </a:solidFill>
              <a:latin typeface="Consolas" panose="020B0609020204030204" pitchFamily="49" charset="0"/>
              <a:ea typeface="+mn-ea"/>
              <a:cs typeface="+mn-cs"/>
            </a:rPr>
            <a:t> jQuery, Angular,…</a:t>
          </a:r>
        </a:p>
      </dsp:txBody>
      <dsp:txXfrm>
        <a:off x="28559" y="528406"/>
        <a:ext cx="4128888" cy="917967"/>
      </dsp:txXfrm>
    </dsp:sp>
    <dsp:sp modelId="{C3A7D83A-A45D-4CD8-BFB3-5E5324EE33D7}">
      <dsp:nvSpPr>
        <dsp:cNvPr id="0" name=""/>
        <dsp:cNvSpPr/>
      </dsp:nvSpPr>
      <dsp:spPr>
        <a:xfrm>
          <a:off x="418600" y="1474933"/>
          <a:ext cx="419857" cy="737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09"/>
              </a:lnTo>
              <a:lnTo>
                <a:pt x="419857" y="737209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0BBB-1F98-4FCA-ACAB-7A9B03BBC031}">
      <dsp:nvSpPr>
        <dsp:cNvPr id="0" name=""/>
        <dsp:cNvSpPr/>
      </dsp:nvSpPr>
      <dsp:spPr>
        <a:xfrm>
          <a:off x="838458" y="1650741"/>
          <a:ext cx="3030270" cy="112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MVVM</a:t>
          </a:r>
          <a:endParaRPr lang="de-DE" sz="2000" kern="1200" dirty="0"/>
        </a:p>
      </dsp:txBody>
      <dsp:txXfrm>
        <a:off x="871344" y="1683627"/>
        <a:ext cx="2964498" cy="1057029"/>
      </dsp:txXfrm>
    </dsp:sp>
    <dsp:sp modelId="{D25B375D-C24A-4F2F-8ADA-EA87A1309CA4}">
      <dsp:nvSpPr>
        <dsp:cNvPr id="0" name=""/>
        <dsp:cNvSpPr/>
      </dsp:nvSpPr>
      <dsp:spPr>
        <a:xfrm>
          <a:off x="418600" y="1474933"/>
          <a:ext cx="419857" cy="2140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0710"/>
              </a:lnTo>
              <a:lnTo>
                <a:pt x="419857" y="214071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FCF33-BDD8-4F78-BD2B-5AF67667AAB7}">
      <dsp:nvSpPr>
        <dsp:cNvPr id="0" name=""/>
        <dsp:cNvSpPr/>
      </dsp:nvSpPr>
      <dsp:spPr>
        <a:xfrm>
          <a:off x="838458" y="3054243"/>
          <a:ext cx="3030270" cy="112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Komponenten</a:t>
          </a:r>
          <a:endParaRPr lang="de-DE" sz="2000" kern="1200" dirty="0"/>
        </a:p>
      </dsp:txBody>
      <dsp:txXfrm>
        <a:off x="871344" y="3087129"/>
        <a:ext cx="2964498" cy="1057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3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9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2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47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8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79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4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67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17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4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2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333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3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66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55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138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5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3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1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71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60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9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0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716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16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8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6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2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3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93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9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56DE13-4EF1-444A-BE5C-1DFBE41C7D74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C4D0F5-428F-4D54-A5A3-00B5BB0738A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65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arappa/XamlCSS-WPF-Samples" TargetMode="Externa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uarezruiz/MyTripCountdow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github.com/warappa/MyTripCountdow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get.org/XamlCSS.WP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warappa/XamlCSS" TargetMode="External"/><Relationship Id="rId5" Type="http://schemas.openxmlformats.org/officeDocument/2006/relationships/hyperlink" Target="https://nuget.org/XamlCSS.UWP" TargetMode="External"/><Relationship Id="rId4" Type="http://schemas.openxmlformats.org/officeDocument/2006/relationships/hyperlink" Target="https://nuget.org/XamlCSS.XamarinForm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AA8DD4-9F84-4935-84AB-DB7F5001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de-DE" sz="9300" dirty="0" err="1">
                <a:solidFill>
                  <a:srgbClr val="2A1A00"/>
                </a:solidFill>
              </a:rPr>
              <a:t>XamlCSS</a:t>
            </a:r>
            <a:endParaRPr lang="de-DE" sz="9300" dirty="0">
              <a:solidFill>
                <a:srgbClr val="2A1A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186B6-8EA4-41FB-814C-40955C2B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solidFill>
                  <a:srgbClr val="F3F3F2"/>
                </a:solidFill>
              </a:rPr>
              <a:t>Style XAML With CSS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A1D0FF-1ABB-4F11-853E-3AE341AD3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r="3" b="1136"/>
          <a:stretch/>
        </p:blipFill>
        <p:spPr>
          <a:xfrm>
            <a:off x="7552944" y="1689281"/>
            <a:ext cx="3995592" cy="3483981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A8BE44E7-5344-435C-AAAC-DD0790F7F456}"/>
              </a:ext>
            </a:extLst>
          </p:cNvPr>
          <p:cNvSpPr txBox="1"/>
          <p:nvPr/>
        </p:nvSpPr>
        <p:spPr>
          <a:xfrm>
            <a:off x="5724360" y="5714097"/>
            <a:ext cx="6183486" cy="1143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r"/>
            <a:r>
              <a:rPr lang="de-DE" dirty="0">
                <a:solidFill>
                  <a:srgbClr val="2A1A00">
                    <a:alpha val="50000"/>
                  </a:srgbClr>
                </a:solidFill>
              </a:rPr>
              <a:t>David Rettenbacher</a:t>
            </a:r>
          </a:p>
          <a:p>
            <a:pPr algn="r"/>
            <a:endParaRPr lang="de-DE" sz="500" dirty="0">
              <a:solidFill>
                <a:srgbClr val="2A1A00">
                  <a:alpha val="50000"/>
                </a:srgbClr>
              </a:solidFill>
            </a:endParaRPr>
          </a:p>
          <a:p>
            <a:pPr algn="r"/>
            <a:r>
              <a:rPr lang="de-DE" sz="3200" baseline="8000" dirty="0">
                <a:solidFill>
                  <a:srgbClr val="2A1A00">
                    <a:alpha val="50000"/>
                  </a:srgbClr>
                </a:solidFill>
                <a:latin typeface="FontAwesome"/>
              </a:rPr>
              <a:t></a:t>
            </a:r>
            <a:r>
              <a:rPr lang="de-DE" dirty="0">
                <a:solidFill>
                  <a:srgbClr val="2A1A00">
                    <a:alpha val="50000"/>
                  </a:srgbClr>
                </a:solidFill>
              </a:rPr>
              <a:t> </a:t>
            </a:r>
            <a:r>
              <a:rPr lang="de-DE" sz="2400" baseline="30000" dirty="0">
                <a:solidFill>
                  <a:srgbClr val="2A1A00">
                    <a:alpha val="50000"/>
                  </a:srgbClr>
                </a:solidFill>
              </a:rPr>
              <a:t>@</a:t>
            </a:r>
            <a:r>
              <a:rPr lang="de-DE" sz="2400" baseline="30000" dirty="0" err="1">
                <a:solidFill>
                  <a:srgbClr val="2A1A00">
                    <a:alpha val="50000"/>
                  </a:srgbClr>
                </a:solidFill>
              </a:rPr>
              <a:t>thewarappa</a:t>
            </a:r>
            <a:r>
              <a:rPr lang="de-DE" sz="2400" baseline="30000" dirty="0">
                <a:solidFill>
                  <a:srgbClr val="2A1A00">
                    <a:alpha val="50000"/>
                  </a:srgbClr>
                </a:solidFill>
              </a:rPr>
              <a:t> </a:t>
            </a:r>
            <a:br>
              <a:rPr lang="de-DE" sz="2400" baseline="30000" dirty="0">
                <a:solidFill>
                  <a:srgbClr val="2A1A00">
                    <a:alpha val="50000"/>
                  </a:srgbClr>
                </a:solidFill>
              </a:rPr>
            </a:br>
            <a:r>
              <a:rPr lang="de-DE" sz="2400" baseline="30000" dirty="0">
                <a:solidFill>
                  <a:srgbClr val="2A1A00">
                    <a:alpha val="50000"/>
                  </a:srgbClr>
                </a:solidFill>
                <a:latin typeface="FontAwesome" pitchFamily="2" charset="0"/>
              </a:rPr>
              <a:t></a:t>
            </a:r>
            <a:r>
              <a:rPr lang="de-DE" sz="2400" dirty="0">
                <a:solidFill>
                  <a:srgbClr val="2A1A00">
                    <a:alpha val="50000"/>
                  </a:srgbClr>
                </a:solidFill>
              </a:rPr>
              <a:t> </a:t>
            </a:r>
            <a:r>
              <a:rPr lang="de-DE" sz="2400" baseline="30000" dirty="0">
                <a:solidFill>
                  <a:srgbClr val="2A1A00">
                    <a:alpha val="50000"/>
                  </a:srgbClr>
                </a:solidFill>
              </a:rPr>
              <a:t>david.rettenbacher.work@gmx.at</a:t>
            </a:r>
            <a:r>
              <a:rPr lang="de-DE" dirty="0">
                <a:solidFill>
                  <a:srgbClr val="2A1A00">
                    <a:alpha val="50000"/>
                  </a:srgbClr>
                </a:solidFill>
              </a:rPr>
              <a:t> </a:t>
            </a:r>
            <a:endParaRPr lang="de-DE" baseline="30000" dirty="0">
              <a:solidFill>
                <a:srgbClr val="2A1A0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Stile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4381E7F-9F6A-4BFD-9397-F63B5D3313FB}"/>
              </a:ext>
            </a:extLst>
          </p:cNvPr>
          <p:cNvGrpSpPr/>
          <p:nvPr/>
        </p:nvGrpSpPr>
        <p:grpSpPr>
          <a:xfrm>
            <a:off x="1361326" y="4001215"/>
            <a:ext cx="8270697" cy="2708434"/>
            <a:chOff x="1361326" y="4001215"/>
            <a:chExt cx="8270697" cy="2708434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31DA4B7-D5B9-4A52-9E97-F0511701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326" y="4401325"/>
              <a:ext cx="8270697" cy="230832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.title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{    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24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FontSize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Margin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0,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25,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0,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</a:t>
              </a:r>
              <a:r>
                <a:rPr lang="de-DE" altLang="de-DE" sz="2400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cssWPF</a:t>
              </a:r>
              <a:r>
                <a:rPr lang="de-DE" altLang="de-DE" sz="2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:</a:t>
              </a:r>
              <a:r>
                <a:rPr lang="de-DE" altLang="de-DE" sz="2400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Css.Class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"title"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E2F4C8-701E-4244-93AC-C6CEB6EDF91E}"/>
                </a:ext>
              </a:extLst>
            </p:cNvPr>
            <p:cNvSpPr/>
            <p:nvPr/>
          </p:nvSpPr>
          <p:spPr>
            <a:xfrm>
              <a:off x="1364781" y="4001215"/>
              <a:ext cx="607859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CSS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3E3C194-61B3-43E7-9BD3-1DC9BCD3709C}"/>
              </a:ext>
            </a:extLst>
          </p:cNvPr>
          <p:cNvGrpSpPr/>
          <p:nvPr/>
        </p:nvGrpSpPr>
        <p:grpSpPr>
          <a:xfrm>
            <a:off x="1364781" y="1107903"/>
            <a:ext cx="9299794" cy="2708434"/>
            <a:chOff x="1364781" y="1107903"/>
            <a:chExt cx="9299794" cy="2708434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5F69E9AE-9C9E-4F76-9C47-15073749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63" y="1508013"/>
              <a:ext cx="9298112" cy="230832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x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"title"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TargetType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Setter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Property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FontSize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Value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"25"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ABABAB"/>
                  </a:solidFill>
                  <a:effectLst/>
                  <a:latin typeface="Consolas" panose="020B0609020204030204" pitchFamily="49" charset="0"/>
                </a:rPr>
                <a:t>   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de-DE" altLang="de-DE" sz="2400" dirty="0">
                  <a:solidFill>
                    <a:srgbClr val="E6E6E6"/>
                  </a:solidFill>
                  <a:latin typeface="Consolas" panose="020B0609020204030204" pitchFamily="49" charset="0"/>
                </a:rPr>
                <a:t>Setter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Property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"Margin"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Value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"0, 25, 0, 20"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 /&gt;</a:t>
              </a: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ABAB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Style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{</a:t>
              </a:r>
              <a:r>
                <a:rPr lang="de-DE" altLang="de-DE" sz="2400" dirty="0" err="1">
                  <a:solidFill>
                    <a:srgbClr val="BBA08C"/>
                  </a:solidFill>
                  <a:latin typeface="Consolas" panose="020B0609020204030204" pitchFamily="49" charset="0"/>
                </a:rPr>
                <a:t>StaticResource</a:t>
              </a:r>
              <a:r>
                <a:rPr lang="de-DE" altLang="de-DE" sz="24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 title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}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de-DE" altLang="de-DE" sz="4400" dirty="0">
                <a:latin typeface="Arial" panose="020B06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DFE65EF-6292-40FB-9859-47DD63A5BE0A}"/>
                </a:ext>
              </a:extLst>
            </p:cNvPr>
            <p:cNvSpPr/>
            <p:nvPr/>
          </p:nvSpPr>
          <p:spPr>
            <a:xfrm>
              <a:off x="1364781" y="1107903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57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6.25E-7 0.421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4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42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Stile kombinieren - CSS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31DA4B7-D5B9-4A52-9E97-F0511701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64" y="1505472"/>
            <a:ext cx="10027576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25,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de-DE" altLang="de-DE" sz="2400" dirty="0" err="1">
                <a:solidFill>
                  <a:srgbClr val="D7BA7D"/>
                </a:solidFill>
                <a:latin typeface="Consolas" panose="020B0609020204030204" pitchFamily="49" charset="0"/>
              </a:rPr>
              <a:t>important</a:t>
            </a: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 {  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sz="24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: Yellow;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sz="2400" dirty="0" err="1">
                <a:solidFill>
                  <a:srgbClr val="E6E6E6"/>
                </a:solidFill>
                <a:latin typeface="Consolas" panose="020B0609020204030204" pitchFamily="49" charset="0"/>
              </a:rPr>
              <a:t>TextBlock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</a:t>
            </a:r>
            <a:r>
              <a:rPr lang="de-DE" altLang="de-DE" sz="2400" dirty="0" err="1">
                <a:solidFill>
                  <a:srgbClr val="92CAF4"/>
                </a:solidFill>
                <a:latin typeface="Consolas" panose="020B0609020204030204" pitchFamily="49" charset="0"/>
              </a:rPr>
              <a:t>cssWPF</a:t>
            </a:r>
            <a:r>
              <a:rPr lang="de-DE" altLang="de-DE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  <a:r>
              <a:rPr lang="de-DE" altLang="de-DE" sz="2400" dirty="0" err="1">
                <a:solidFill>
                  <a:srgbClr val="92CAF4"/>
                </a:solidFill>
                <a:latin typeface="Consolas" panose="020B0609020204030204" pitchFamily="49" charset="0"/>
              </a:rPr>
              <a:t>Css.Class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"title </a:t>
            </a:r>
            <a:r>
              <a:rPr lang="de-DE" altLang="de-DE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important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e-DE" altLang="de-DE" sz="2400" dirty="0" err="1">
                <a:solidFill>
                  <a:srgbClr val="E6E6E6"/>
                </a:solidFill>
                <a:latin typeface="Consolas" panose="020B0609020204030204" pitchFamily="49" charset="0"/>
              </a:rPr>
              <a:t>TextBlock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09D674-DF35-40BF-8929-D1B12A1036E7}"/>
              </a:ext>
            </a:extLst>
          </p:cNvPr>
          <p:cNvSpPr/>
          <p:nvPr/>
        </p:nvSpPr>
        <p:spPr>
          <a:xfrm>
            <a:off x="1364781" y="1105076"/>
            <a:ext cx="607859" cy="400110"/>
          </a:xfrm>
          <a:prstGeom prst="rect">
            <a:avLst/>
          </a:prstGeo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altLang="de-DE" sz="2000" b="1" dirty="0">
                <a:solidFill>
                  <a:srgbClr val="2A1A00"/>
                </a:solidFill>
                <a:latin typeface="Consolas" panose="020B0609020204030204" pitchFamily="49" charset="0"/>
              </a:rPr>
              <a:t>CSS</a:t>
            </a:r>
            <a:endParaRPr lang="de-DE" sz="2000" b="1" dirty="0">
              <a:solidFill>
                <a:srgbClr val="2A1A00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F734770-A8FA-4E8A-991B-CCAF948751BE}"/>
              </a:ext>
            </a:extLst>
          </p:cNvPr>
          <p:cNvGrpSpPr/>
          <p:nvPr/>
        </p:nvGrpSpPr>
        <p:grpSpPr>
          <a:xfrm>
            <a:off x="6164493" y="1974888"/>
            <a:ext cx="4433300" cy="3238224"/>
            <a:chOff x="6164493" y="1974888"/>
            <a:chExt cx="4433300" cy="323822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6AB7AFC-296C-4215-A363-3DBA94D5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493" y="1974888"/>
              <a:ext cx="4433300" cy="1938992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de-DE" altLang="de-DE" sz="2400" dirty="0" err="1">
                  <a:solidFill>
                    <a:srgbClr val="D7BA7D"/>
                  </a:solidFill>
                  <a:latin typeface="Consolas" panose="020B0609020204030204" pitchFamily="49" charset="0"/>
                </a:rPr>
                <a:t>.important</a:t>
              </a:r>
              <a:r>
                <a:rPr lang="de-DE" altLang="de-DE" sz="24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24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FontSize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25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Margin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0,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25,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0,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20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2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Background</a:t>
              </a:r>
              <a:r>
                <a:rPr lang="de-DE" altLang="de-DE" sz="24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Yellow;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24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}</a:t>
              </a: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4410A94-ADC2-447B-8CA1-1B8FFCAA7B1A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V="1">
              <a:off x="7581686" y="3913880"/>
              <a:ext cx="799457" cy="969232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A14064B-92B0-4761-BEB5-38C7C76F8B96}"/>
                </a:ext>
              </a:extLst>
            </p:cNvPr>
            <p:cNvSpPr txBox="1"/>
            <p:nvPr/>
          </p:nvSpPr>
          <p:spPr>
            <a:xfrm>
              <a:off x="6291637" y="4883112"/>
              <a:ext cx="2580098" cy="33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2800" dirty="0">
                <a:solidFill>
                  <a:srgbClr val="D7BA7D"/>
                </a:solidFill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0CAE147-F254-4689-99E9-22F4C5677CD3}"/>
              </a:ext>
            </a:extLst>
          </p:cNvPr>
          <p:cNvGrpSpPr/>
          <p:nvPr/>
        </p:nvGrpSpPr>
        <p:grpSpPr>
          <a:xfrm>
            <a:off x="4922859" y="4134406"/>
            <a:ext cx="4701176" cy="1001263"/>
            <a:chOff x="4922859" y="4139641"/>
            <a:chExt cx="4701176" cy="101619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82612A8-5750-4EEC-8F3D-718AB91AECE8}"/>
                </a:ext>
              </a:extLst>
            </p:cNvPr>
            <p:cNvSpPr txBox="1"/>
            <p:nvPr/>
          </p:nvSpPr>
          <p:spPr>
            <a:xfrm>
              <a:off x="4922859" y="4139641"/>
              <a:ext cx="4701176" cy="461665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D7BA7D"/>
                  </a:solidFill>
                </a:rPr>
                <a:t>Whitespace = „…und auch…“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B1AE0F7-FA7D-4C0B-8158-228CBF824BA4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7273447" y="4601306"/>
              <a:ext cx="0" cy="339084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EE2C2E2-071C-42C1-B69E-607F6579DA11}"/>
                </a:ext>
              </a:extLst>
            </p:cNvPr>
            <p:cNvSpPr txBox="1"/>
            <p:nvPr/>
          </p:nvSpPr>
          <p:spPr>
            <a:xfrm>
              <a:off x="7189940" y="4940390"/>
              <a:ext cx="167013" cy="215444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800" dirty="0">
                <a:solidFill>
                  <a:srgbClr val="D7BA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88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B0EAAF9-AFB9-41CA-900C-01D685A4D723}"/>
              </a:ext>
            </a:extLst>
          </p:cNvPr>
          <p:cNvGrpSpPr/>
          <p:nvPr/>
        </p:nvGrpSpPr>
        <p:grpSpPr>
          <a:xfrm>
            <a:off x="1364781" y="1164937"/>
            <a:ext cx="8601152" cy="2153919"/>
            <a:chOff x="2517168" y="1317874"/>
            <a:chExt cx="8601152" cy="215391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26664EB-BD8B-4939-B32B-6BDBDCA5071B}"/>
                </a:ext>
              </a:extLst>
            </p:cNvPr>
            <p:cNvSpPr/>
            <p:nvPr/>
          </p:nvSpPr>
          <p:spPr>
            <a:xfrm>
              <a:off x="2517168" y="1317874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squar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9829BB7-E75C-43CE-9A46-5C5C8306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168" y="1717467"/>
              <a:ext cx="8601152" cy="1754326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altLang="de-DE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cssWPF:Css.Class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ABABAB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altLang="de-DE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cssWPF:Css.Class</a:t>
              </a:r>
              <a:r>
                <a:rPr lang="de-DE" altLang="de-DE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</a:t>
              </a:r>
              <a:r>
                <a:rPr lang="de-DE" altLang="de-DE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error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-panel"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cssWPF:Css.Class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de-DE" altLang="de-DE" dirty="0" err="1">
                  <a:solidFill>
                    <a:srgbClr val="ABABAB"/>
                  </a:solidFill>
                  <a:latin typeface="Consolas" panose="020B0609020204030204" pitchFamily="49" charset="0"/>
                </a:rPr>
                <a:t>Inner</a:t>
              </a:r>
              <a:r>
                <a:rPr lang="de-DE" altLang="de-DE" dirty="0">
                  <a:solidFill>
                    <a:srgbClr val="ABABAB"/>
                  </a:solidFill>
                  <a:latin typeface="Consolas" panose="020B0609020204030204" pitchFamily="49" charset="0"/>
                </a:rPr>
                <a:t> 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de-DE" altLang="de-DE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de-DE" dirty="0"/>
              <a:t>Stile &amp; UI-Hierarchie - CSS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269A19-96C8-4422-BCE1-A58CB2635C18}"/>
              </a:ext>
            </a:extLst>
          </p:cNvPr>
          <p:cNvGrpSpPr/>
          <p:nvPr/>
        </p:nvGrpSpPr>
        <p:grpSpPr>
          <a:xfrm>
            <a:off x="1364781" y="3458990"/>
            <a:ext cx="3663843" cy="2708720"/>
            <a:chOff x="1364781" y="3565737"/>
            <a:chExt cx="3663843" cy="270872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31DA4B7-D5B9-4A52-9E97-F0511701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63" y="3966133"/>
              <a:ext cx="3662161" cy="230832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.title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{     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Foreground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Green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de-DE" altLang="de-DE" dirty="0">
                  <a:solidFill>
                    <a:srgbClr val="9CDCFE"/>
                  </a:solidFill>
                  <a:latin typeface="Consolas" panose="020B0609020204030204" pitchFamily="49" charset="0"/>
                </a:rPr>
                <a:t>Margin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>
                  <a:solidFill>
                    <a:srgbClr val="C8C8C8"/>
                  </a:solidFill>
                  <a:latin typeface="Consolas" panose="020B0609020204030204" pitchFamily="49" charset="0"/>
                </a:rPr>
                <a:t>0,25,0,10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FontSize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>
                  <a:solidFill>
                    <a:srgbClr val="C8C8C8"/>
                  </a:solidFill>
                  <a:latin typeface="Consolas" panose="020B0609020204030204" pitchFamily="49" charset="0"/>
                </a:rPr>
                <a:t>50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7BA7D"/>
                  </a:solidFill>
                  <a:latin typeface="Consolas" panose="020B0609020204030204" pitchFamily="49" charset="0"/>
                </a:rPr>
                <a:t>.</a:t>
              </a:r>
              <a:r>
                <a:rPr lang="de-DE" altLang="de-DE" dirty="0" err="1">
                  <a:solidFill>
                    <a:srgbClr val="D7BA7D"/>
                  </a:solidFill>
                  <a:latin typeface="Consolas" panose="020B0609020204030204" pitchFamily="49" charset="0"/>
                </a:rPr>
                <a:t>error</a:t>
              </a:r>
              <a:r>
                <a:rPr lang="de-DE" altLang="de-DE" dirty="0">
                  <a:solidFill>
                    <a:srgbClr val="D7BA7D"/>
                  </a:solidFill>
                  <a:latin typeface="Consolas" panose="020B0609020204030204" pitchFamily="49" charset="0"/>
                </a:rPr>
                <a:t>-panel .title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 {     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 err="1">
                  <a:solidFill>
                    <a:srgbClr val="DADADA"/>
                  </a:solidFill>
                  <a:latin typeface="Consolas" panose="020B0609020204030204" pitchFamily="49" charset="0"/>
                </a:rPr>
                <a:t>Red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E09D674-DF35-40BF-8929-D1B12A1036E7}"/>
                </a:ext>
              </a:extLst>
            </p:cNvPr>
            <p:cNvSpPr/>
            <p:nvPr/>
          </p:nvSpPr>
          <p:spPr>
            <a:xfrm>
              <a:off x="1364781" y="3565737"/>
              <a:ext cx="607859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CSS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2F2CBEF-3B16-45BA-ABB3-36EF2D4096E1}"/>
              </a:ext>
            </a:extLst>
          </p:cNvPr>
          <p:cNvGrpSpPr/>
          <p:nvPr/>
        </p:nvGrpSpPr>
        <p:grpSpPr>
          <a:xfrm>
            <a:off x="1450540" y="2876536"/>
            <a:ext cx="5553610" cy="461665"/>
            <a:chOff x="1503880" y="1415630"/>
            <a:chExt cx="5553610" cy="461665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288E1A4-AFDC-42E6-9462-C4FF0ED7F377}"/>
                </a:ext>
              </a:extLst>
            </p:cNvPr>
            <p:cNvSpPr txBox="1"/>
            <p:nvPr/>
          </p:nvSpPr>
          <p:spPr>
            <a:xfrm>
              <a:off x="4242799" y="1415630"/>
              <a:ext cx="2814691" cy="461665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D7BA7D"/>
                  </a:solidFill>
                </a:rPr>
                <a:t>Selektor aus 2 Teilen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3C4D7DB-0172-4F27-8C22-A9CAD8532F9C}"/>
                </a:ext>
              </a:extLst>
            </p:cNvPr>
            <p:cNvCxnSpPr>
              <a:cxnSpLocks/>
              <a:stCxn id="40" idx="1"/>
              <a:endCxn id="42" idx="3"/>
            </p:cNvCxnSpPr>
            <p:nvPr/>
          </p:nvCxnSpPr>
          <p:spPr>
            <a:xfrm flipH="1">
              <a:off x="3924299" y="1646463"/>
              <a:ext cx="318500" cy="0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89117AA-31EC-4253-88AD-5100D1E251F4}"/>
                </a:ext>
              </a:extLst>
            </p:cNvPr>
            <p:cNvSpPr txBox="1"/>
            <p:nvPr/>
          </p:nvSpPr>
          <p:spPr>
            <a:xfrm>
              <a:off x="1503880" y="1523999"/>
              <a:ext cx="2420419" cy="24492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2800" dirty="0">
                <a:solidFill>
                  <a:srgbClr val="D7BA7D"/>
                </a:solidFill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6A7F2B3-39C7-43F1-9295-6DCC510607BD}"/>
              </a:ext>
            </a:extLst>
          </p:cNvPr>
          <p:cNvGrpSpPr/>
          <p:nvPr/>
        </p:nvGrpSpPr>
        <p:grpSpPr>
          <a:xfrm>
            <a:off x="2986074" y="2333290"/>
            <a:ext cx="5881701" cy="863989"/>
            <a:chOff x="2986074" y="1766148"/>
            <a:chExt cx="5881701" cy="863989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BF2C66-0DF8-4F0C-945D-223CB9F56346}"/>
                </a:ext>
              </a:extLst>
            </p:cNvPr>
            <p:cNvSpPr txBox="1"/>
            <p:nvPr/>
          </p:nvSpPr>
          <p:spPr>
            <a:xfrm>
              <a:off x="4166599" y="1766148"/>
              <a:ext cx="4701176" cy="461665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rgbClr val="D7BA7D"/>
                  </a:solidFill>
                </a:rPr>
                <a:t>Whitespace = „irgendwo darunter“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850767F-759F-42D2-97D2-BEC2B2F01A1B}"/>
                </a:ext>
              </a:extLst>
            </p:cNvPr>
            <p:cNvCxnSpPr>
              <a:cxnSpLocks/>
              <a:stCxn id="9" idx="1"/>
              <a:endCxn id="13" idx="0"/>
            </p:cNvCxnSpPr>
            <p:nvPr/>
          </p:nvCxnSpPr>
          <p:spPr>
            <a:xfrm flipH="1">
              <a:off x="3045151" y="1996981"/>
              <a:ext cx="1121448" cy="453523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0C90C7A-A861-439B-A215-EE39882C636C}"/>
                </a:ext>
              </a:extLst>
            </p:cNvPr>
            <p:cNvSpPr txBox="1"/>
            <p:nvPr/>
          </p:nvSpPr>
          <p:spPr>
            <a:xfrm>
              <a:off x="2986074" y="2450504"/>
              <a:ext cx="118154" cy="179633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2800" dirty="0">
                <a:solidFill>
                  <a:srgbClr val="D7BA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5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3.54167E-6 0.416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1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4.16667E-7 -0.336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B0EAAF9-AFB9-41CA-900C-01D685A4D723}"/>
              </a:ext>
            </a:extLst>
          </p:cNvPr>
          <p:cNvGrpSpPr/>
          <p:nvPr/>
        </p:nvGrpSpPr>
        <p:grpSpPr>
          <a:xfrm>
            <a:off x="1364781" y="4504666"/>
            <a:ext cx="8601152" cy="2153919"/>
            <a:chOff x="2517168" y="1317874"/>
            <a:chExt cx="8601152" cy="215391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26664EB-BD8B-4939-B32B-6BDBDCA5071B}"/>
                </a:ext>
              </a:extLst>
            </p:cNvPr>
            <p:cNvSpPr/>
            <p:nvPr/>
          </p:nvSpPr>
          <p:spPr>
            <a:xfrm>
              <a:off x="2517168" y="1317874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squar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9829BB7-E75C-43CE-9A46-5C5C8306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168" y="1717467"/>
              <a:ext cx="8601152" cy="1754326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altLang="de-DE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cssWPF:Css.Class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ABABAB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altLang="de-DE" dirty="0" err="1">
                  <a:solidFill>
                    <a:srgbClr val="92CAF4"/>
                  </a:solidFill>
                  <a:latin typeface="Consolas" panose="020B0609020204030204" pitchFamily="49" charset="0"/>
                </a:rPr>
                <a:t>cssWPF:Css.Class</a:t>
              </a:r>
              <a:r>
                <a:rPr lang="de-DE" altLang="de-DE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</a:t>
              </a:r>
              <a:r>
                <a:rPr lang="de-DE" altLang="de-DE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error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-panel"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cssWPF:Css.Class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altLang="de-DE" dirty="0">
                  <a:solidFill>
                    <a:srgbClr val="569CD6"/>
                  </a:solidFill>
                  <a:latin typeface="Consolas" panose="020B0609020204030204" pitchFamily="49" charset="0"/>
                </a:rPr>
                <a:t>"title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de-DE" altLang="de-DE" dirty="0">
                  <a:solidFill>
                    <a:srgbClr val="ABABAB"/>
                  </a:solidFill>
                  <a:latin typeface="Consolas" panose="020B0609020204030204" pitchFamily="49" charset="0"/>
                </a:rPr>
                <a:t>Error 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b="0" i="0" u="none" strike="noStrike" cap="none" normalizeH="0" baseline="0" dirty="0" err="1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de-DE" altLang="de-DE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StackPanel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de-DE" dirty="0"/>
              <a:t>Stile &amp; UI-Hierarchie - SCSS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269A19-96C8-4422-BCE1-A58CB2635C18}"/>
              </a:ext>
            </a:extLst>
          </p:cNvPr>
          <p:cNvGrpSpPr/>
          <p:nvPr/>
        </p:nvGrpSpPr>
        <p:grpSpPr>
          <a:xfrm>
            <a:off x="1364781" y="1142678"/>
            <a:ext cx="3571951" cy="3262718"/>
            <a:chOff x="1364781" y="3565737"/>
            <a:chExt cx="3571951" cy="3262718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31DA4B7-D5B9-4A52-9E97-F0511701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463" y="3966133"/>
              <a:ext cx="3570269" cy="286232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7BA7D"/>
                  </a:solidFill>
                  <a:effectLst/>
                  <a:latin typeface="Consolas" panose="020B0609020204030204" pitchFamily="49" charset="0"/>
                </a:rPr>
                <a:t>.title</a:t>
              </a: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{     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>
                  <a:solidFill>
                    <a:srgbClr val="C8C8C8"/>
                  </a:solidFill>
                  <a:latin typeface="Consolas" panose="020B0609020204030204" pitchFamily="49" charset="0"/>
                </a:rPr>
                <a:t>Green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  <a:b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</a:b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dirty="0">
                  <a:solidFill>
                    <a:srgbClr val="9CDCFE"/>
                  </a:solidFill>
                  <a:latin typeface="Consolas" panose="020B0609020204030204" pitchFamily="49" charset="0"/>
                </a:rPr>
                <a:t>Margin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>
                  <a:solidFill>
                    <a:srgbClr val="C8C8C8"/>
                  </a:solidFill>
                  <a:latin typeface="Consolas" panose="020B0609020204030204" pitchFamily="49" charset="0"/>
                </a:rPr>
                <a:t>0,25,0,10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FontSize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>
                  <a:solidFill>
                    <a:srgbClr val="C8C8C8"/>
                  </a:solidFill>
                  <a:latin typeface="Consolas" panose="020B0609020204030204" pitchFamily="49" charset="0"/>
                </a:rPr>
                <a:t>50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  <a:b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</a:b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}</a:t>
              </a:r>
              <a:b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</a:br>
              <a:r>
                <a:rPr lang="de-DE" altLang="de-DE" dirty="0">
                  <a:solidFill>
                    <a:srgbClr val="D7BA7D"/>
                  </a:solidFill>
                  <a:latin typeface="Consolas" panose="020B0609020204030204" pitchFamily="49" charset="0"/>
                </a:rPr>
                <a:t>.</a:t>
              </a:r>
              <a:r>
                <a:rPr lang="de-DE" altLang="de-DE" dirty="0" err="1">
                  <a:solidFill>
                    <a:srgbClr val="D7BA7D"/>
                  </a:solidFill>
                  <a:latin typeface="Consolas" panose="020B0609020204030204" pitchFamily="49" charset="0"/>
                </a:rPr>
                <a:t>error</a:t>
              </a:r>
              <a:r>
                <a:rPr lang="de-DE" altLang="de-DE">
                  <a:solidFill>
                    <a:srgbClr val="D7BA7D"/>
                  </a:solidFill>
                  <a:latin typeface="Consolas" panose="020B0609020204030204" pitchFamily="49" charset="0"/>
                </a:rPr>
                <a:t>-panel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 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7BA7D"/>
                  </a:solidFill>
                  <a:latin typeface="Consolas" panose="020B0609020204030204" pitchFamily="49" charset="0"/>
                </a:rPr>
                <a:t>    .title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 {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    </a:t>
              </a:r>
              <a:r>
                <a:rPr lang="de-DE" altLang="de-DE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: </a:t>
              </a:r>
              <a:r>
                <a:rPr lang="de-DE" altLang="de-DE" dirty="0" err="1">
                  <a:solidFill>
                    <a:srgbClr val="DADADA"/>
                  </a:solidFill>
                  <a:latin typeface="Consolas" panose="020B0609020204030204" pitchFamily="49" charset="0"/>
                </a:rPr>
                <a:t>Red</a:t>
              </a: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;</a:t>
              </a:r>
              <a:b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</a:b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dirty="0">
                  <a:solidFill>
                    <a:srgbClr val="DADADA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E09D674-DF35-40BF-8929-D1B12A1036E7}"/>
                </a:ext>
              </a:extLst>
            </p:cNvPr>
            <p:cNvSpPr/>
            <p:nvPr/>
          </p:nvSpPr>
          <p:spPr>
            <a:xfrm>
              <a:off x="1364781" y="3565737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SCSS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9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DD93-5841-4024-84A8-E519B266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0977"/>
            <a:ext cx="10178322" cy="83068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Demo: Einbinden von </a:t>
            </a:r>
            <a:r>
              <a:rPr lang="de-DE" dirty="0" err="1"/>
              <a:t>XamlCSS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4B4DC6-532A-4FC1-BA54-9C665075F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r="3" b="1136"/>
          <a:stretch/>
        </p:blipFill>
        <p:spPr>
          <a:xfrm>
            <a:off x="4098204" y="2102353"/>
            <a:ext cx="3995592" cy="34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0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DD93-5841-4024-84A8-E519B266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0977"/>
            <a:ext cx="10178322" cy="83068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Demo: Fortgeschrittenes Styling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40118-D6EE-453B-BCC0-C5C12AB16475}"/>
              </a:ext>
            </a:extLst>
          </p:cNvPr>
          <p:cNvSpPr txBox="1"/>
          <p:nvPr/>
        </p:nvSpPr>
        <p:spPr>
          <a:xfrm>
            <a:off x="6340839" y="6417023"/>
            <a:ext cx="546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rgbClr val="2A1A00"/>
                </a:solidFill>
                <a:latin typeface="FontAwesome" pitchFamily="2" charset="0"/>
              </a:rPr>
              <a:t> </a:t>
            </a:r>
            <a:r>
              <a:rPr lang="de-DE" sz="1400" dirty="0">
                <a:hlinkClick r:id="rId2"/>
              </a:rPr>
              <a:t>github.com/</a:t>
            </a:r>
            <a:r>
              <a:rPr lang="de-DE" sz="1400" dirty="0" err="1">
                <a:hlinkClick r:id="rId2"/>
              </a:rPr>
              <a:t>warappa</a:t>
            </a:r>
            <a:r>
              <a:rPr lang="de-DE" sz="1400" dirty="0">
                <a:hlinkClick r:id="rId2"/>
              </a:rPr>
              <a:t>/</a:t>
            </a:r>
            <a:r>
              <a:rPr lang="de-DE" sz="1400" dirty="0" err="1">
                <a:hlinkClick r:id="rId2"/>
              </a:rPr>
              <a:t>XamlCSS</a:t>
            </a:r>
            <a:r>
              <a:rPr lang="de-DE" sz="1400" dirty="0">
                <a:hlinkClick r:id="rId2"/>
              </a:rPr>
              <a:t>-WPF-Samples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2860A0-2590-4EB2-B6BF-3BA096A63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3" y="1709555"/>
            <a:ext cx="7188214" cy="40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6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BDD93-5841-4024-84A8-E519B266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0977"/>
            <a:ext cx="10178322" cy="830689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Demo: </a:t>
            </a:r>
            <a:r>
              <a:rPr lang="de-DE" dirty="0" err="1"/>
              <a:t>Xamarin.Forms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21B0A2-6534-4FC8-BA95-06EEA754E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39" y="1350454"/>
            <a:ext cx="2452921" cy="435923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C2B683B-8699-419C-870E-EF22C8C68810}"/>
              </a:ext>
            </a:extLst>
          </p:cNvPr>
          <p:cNvSpPr txBox="1"/>
          <p:nvPr/>
        </p:nvSpPr>
        <p:spPr>
          <a:xfrm>
            <a:off x="6340839" y="6155413"/>
            <a:ext cx="546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tx2"/>
                </a:solidFill>
              </a:rPr>
              <a:t>Original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2A1A00"/>
                </a:solidFill>
                <a:latin typeface="FontAwesome" pitchFamily="2" charset="0"/>
              </a:rPr>
              <a:t> </a:t>
            </a:r>
            <a:r>
              <a:rPr lang="de-DE" sz="1400" dirty="0">
                <a:hlinkClick r:id="rId3"/>
              </a:rPr>
              <a:t>github.com/</a:t>
            </a:r>
            <a:r>
              <a:rPr lang="de-DE" sz="1400" dirty="0" err="1">
                <a:hlinkClick r:id="rId3"/>
              </a:rPr>
              <a:t>jsuarezruiz</a:t>
            </a:r>
            <a:r>
              <a:rPr lang="de-DE" sz="1400" dirty="0">
                <a:hlinkClick r:id="rId3"/>
              </a:rPr>
              <a:t>/</a:t>
            </a:r>
            <a:r>
              <a:rPr lang="de-DE" sz="1400" dirty="0" err="1">
                <a:hlinkClick r:id="rId3"/>
              </a:rPr>
              <a:t>MyTripCountdown</a:t>
            </a:r>
            <a:br>
              <a:rPr lang="de-DE" sz="1400" dirty="0"/>
            </a:br>
            <a:r>
              <a:rPr lang="de-DE" sz="1400" dirty="0" err="1">
                <a:solidFill>
                  <a:schemeClr val="tx2"/>
                </a:solidFill>
              </a:rPr>
              <a:t>XamlCSS</a:t>
            </a:r>
            <a:r>
              <a:rPr lang="de-DE" sz="1400" dirty="0">
                <a:solidFill>
                  <a:schemeClr val="tx2"/>
                </a:solidFill>
              </a:rPr>
              <a:t> Version </a:t>
            </a:r>
            <a:r>
              <a:rPr lang="de-DE" sz="1400" dirty="0">
                <a:solidFill>
                  <a:srgbClr val="2A1A00"/>
                </a:solidFill>
                <a:latin typeface="FontAwesome" pitchFamily="2" charset="0"/>
              </a:rPr>
              <a:t> </a:t>
            </a:r>
            <a:r>
              <a:rPr lang="de-DE" sz="1400" dirty="0">
                <a:hlinkClick r:id="rId4"/>
              </a:rPr>
              <a:t>github.com/</a:t>
            </a:r>
            <a:r>
              <a:rPr lang="de-DE" sz="1400" dirty="0" err="1">
                <a:hlinkClick r:id="rId4"/>
              </a:rPr>
              <a:t>warappa</a:t>
            </a:r>
            <a:r>
              <a:rPr lang="de-DE" sz="1400" dirty="0">
                <a:hlinkClick r:id="rId4"/>
              </a:rPr>
              <a:t>/</a:t>
            </a:r>
            <a:r>
              <a:rPr lang="de-DE" sz="1400" dirty="0" err="1">
                <a:hlinkClick r:id="rId4"/>
              </a:rPr>
              <a:t>MyTripCountdown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1172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0578B-F89E-41C3-AAB1-451A82B0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94180"/>
            <a:ext cx="694421" cy="476221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b="1" dirty="0">
                <a:solidFill>
                  <a:srgbClr val="2A1A00"/>
                </a:solidFill>
                <a:latin typeface="Consolas" panose="020B0609020204030204" pitchFamily="49" charset="0"/>
              </a:rPr>
              <a:t>CSS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2F42FC-F870-4FA1-8F17-567FB8849AD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2670401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Selektoren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Style</a:t>
            </a:r>
            <a:r>
              <a:rPr lang="de-DE" sz="2000" dirty="0"/>
              <a:t>-Deklarationen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Imports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err="1"/>
              <a:t>Namespaces</a:t>
            </a: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BCDCB2-818E-4021-A532-A3E61723A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194178"/>
            <a:ext cx="864339" cy="476221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b="1" dirty="0">
                <a:solidFill>
                  <a:srgbClr val="2A1A00"/>
                </a:solidFill>
                <a:latin typeface="Consolas" panose="020B0609020204030204" pitchFamily="49" charset="0"/>
              </a:rPr>
              <a:t>SCSS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A24A6CE-BBF8-4387-BF9F-FFF2EDBB3BE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2670400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Variablen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Verschachtelte CSS Selektoren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Mixins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Extends</a:t>
            </a:r>
            <a:endParaRPr lang="de-DE" sz="2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C16125-C473-4236-8070-78F028313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194179"/>
            <a:ext cx="864339" cy="476221"/>
          </a:xfrm>
          <a:solidFill>
            <a:srgbClr val="FFCA08"/>
          </a:solidFill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de-DE" b="1" dirty="0">
                <a:solidFill>
                  <a:srgbClr val="2A1A00"/>
                </a:solidFill>
                <a:latin typeface="Consolas" panose="020B0609020204030204" pitchFamily="49" charset="0"/>
              </a:rPr>
              <a:t>XAML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F332C6B-0E99-4775-9325-E8809C768E0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8" y="2670399"/>
            <a:ext cx="3527491" cy="38052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Namespaces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Attached</a:t>
            </a:r>
            <a:r>
              <a:rPr lang="de-DE" sz="1600" dirty="0"/>
              <a:t>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Markup-</a:t>
            </a:r>
            <a:r>
              <a:rPr lang="de-DE" sz="1600" dirty="0" err="1"/>
              <a:t>Extensions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Triggers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ProperyTrigger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DataTrigger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EventTrigger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Enter/Exit 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A5779F0-C3A8-4FB5-B755-2438DA808BDF}"/>
              </a:ext>
            </a:extLst>
          </p:cNvPr>
          <p:cNvSpPr txBox="1">
            <a:spLocks/>
          </p:cNvSpPr>
          <p:nvPr/>
        </p:nvSpPr>
        <p:spPr>
          <a:xfrm>
            <a:off x="1154953" y="1508487"/>
            <a:ext cx="10317910" cy="604140"/>
          </a:xfrm>
          <a:prstGeom prst="rect">
            <a:avLst/>
          </a:prstGeom>
          <a:solidFill>
            <a:srgbClr val="FFCA08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b="1" dirty="0">
                <a:solidFill>
                  <a:srgbClr val="2A1A00"/>
                </a:solidFill>
                <a:latin typeface="Consolas" panose="020B0609020204030204" pitchFamily="49" charset="0"/>
              </a:rPr>
              <a:t>XAMLCSS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BE5699C-2F07-41FD-8003-EAE95D2500DB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02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5100" dirty="0"/>
              <a:t>F</a:t>
            </a:r>
            <a:r>
              <a:rPr lang="de-DE" sz="5100" dirty="0" err="1"/>
              <a:t>eatures</a:t>
            </a:r>
            <a:endParaRPr lang="de-DE" sz="5100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1C94F61-C18D-4F0E-B4B0-078422E93A65}"/>
              </a:ext>
            </a:extLst>
          </p:cNvPr>
          <p:cNvSpPr txBox="1">
            <a:spLocks/>
          </p:cNvSpPr>
          <p:nvPr/>
        </p:nvSpPr>
        <p:spPr>
          <a:xfrm>
            <a:off x="8801622" y="2258169"/>
            <a:ext cx="2232244" cy="348237"/>
          </a:xfrm>
          <a:prstGeom prst="rect">
            <a:avLst/>
          </a:prstGeom>
          <a:solidFill>
            <a:srgbClr val="FFCA08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2A1A00"/>
                </a:solidFill>
                <a:latin typeface="Consolas" panose="020B0609020204030204" pitchFamily="49" charset="0"/>
              </a:rPr>
              <a:t>+ Designer-Support</a:t>
            </a:r>
          </a:p>
        </p:txBody>
      </p:sp>
    </p:spTree>
    <p:extLst>
      <p:ext uri="{BB962C8B-B14F-4D97-AF65-F5344CB8AC3E}">
        <p14:creationId xmlns:p14="http://schemas.microsoft.com/office/powerpoint/2010/main" val="281875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0578B-F89E-41C3-AAB1-451A82B0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879" y="2194180"/>
            <a:ext cx="2393604" cy="476221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b="1" dirty="0">
                <a:solidFill>
                  <a:srgbClr val="2A1A00"/>
                </a:solidFill>
                <a:latin typeface="Consolas" panose="020B0609020204030204" pitchFamily="49" charset="0"/>
              </a:rPr>
              <a:t>Mittelfristig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2F42FC-F870-4FA1-8F17-567FB8849AD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16878" y="2670401"/>
            <a:ext cx="4779122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MultiTrigger</a:t>
            </a:r>
            <a:r>
              <a:rPr lang="de-DE" sz="2000" dirty="0"/>
              <a:t>/</a:t>
            </a:r>
            <a:r>
              <a:rPr lang="de-DE" sz="2000" dirty="0" err="1"/>
              <a:t>MultiDataTrigger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Media </a:t>
            </a:r>
            <a:r>
              <a:rPr lang="de-DE" sz="2000" dirty="0" err="1"/>
              <a:t>Queries</a:t>
            </a:r>
            <a:r>
              <a:rPr lang="de-DE" sz="2000" dirty="0"/>
              <a:t>/Adaptive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err="1"/>
              <a:t>VisualStates</a:t>
            </a:r>
            <a:r>
              <a:rPr lang="de-AT" sz="2000" dirty="0"/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Von nativen Styles ableiten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BCDCB2-818E-4021-A532-A3E61723A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7771" y="2194178"/>
            <a:ext cx="2053767" cy="476221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b="1" dirty="0">
                <a:solidFill>
                  <a:srgbClr val="2A1A00"/>
                </a:solidFill>
                <a:latin typeface="Consolas" panose="020B0609020204030204" pitchFamily="49" charset="0"/>
              </a:rPr>
              <a:t>Langfristig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A24A6CE-BBF8-4387-BF9F-FFF2EDBB3BE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817771" y="2670400"/>
            <a:ext cx="5307554" cy="3602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Berechnungsausdrücke</a:t>
            </a:r>
            <a:br>
              <a:rPr lang="de-DE" sz="1800" dirty="0"/>
            </a:br>
            <a:r>
              <a:rPr lang="de-DE" sz="1800" dirty="0"/>
              <a:t>z.B.  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 $</a:t>
            </a:r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font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-large: $</a:t>
            </a:r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font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-size-base * 1.5; </a:t>
            </a:r>
            <a:r>
              <a:rPr lang="de-DE" sz="2000" dirty="0">
                <a:solidFill>
                  <a:srgbClr val="E5DEDB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SCSS-Funktionen</a:t>
            </a:r>
            <a:br>
              <a:rPr lang="de-AT" sz="2000" dirty="0"/>
            </a:br>
            <a:r>
              <a:rPr lang="de-AT" sz="2000" dirty="0"/>
              <a:t>z.B. </a:t>
            </a:r>
            <a:r>
              <a:rPr lang="de-DE" sz="18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Foreground</a:t>
            </a:r>
            <a:r>
              <a:rPr lang="de-DE" sz="18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: </a:t>
            </a:r>
            <a:r>
              <a:rPr lang="de-DE" sz="1800" dirty="0" err="1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darken</a:t>
            </a:r>
            <a:r>
              <a:rPr lang="de-DE" sz="1800" dirty="0">
                <a:solidFill>
                  <a:schemeClr val="bg1">
                    <a:lumMod val="85000"/>
                  </a:schemeClr>
                </a:solidFill>
                <a:highlight>
                  <a:srgbClr val="2A1A00"/>
                </a:highlight>
                <a:latin typeface="Consolas" panose="020B0609020204030204" pitchFamily="49" charset="0"/>
              </a:rPr>
              <a:t>($main-color); </a:t>
            </a:r>
            <a:r>
              <a:rPr lang="de-DE" sz="2800" dirty="0">
                <a:solidFill>
                  <a:srgbClr val="E5DEDB"/>
                </a:solidFill>
              </a:rPr>
              <a:t>.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IntelliSense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Syntax </a:t>
            </a:r>
            <a:r>
              <a:rPr lang="de-AT" sz="2000" dirty="0" err="1"/>
              <a:t>Highlighting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BE5699C-2F07-41FD-8003-EAE95D2500DB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100" dirty="0"/>
              <a:t>Zukünftige Pläne</a:t>
            </a:r>
          </a:p>
        </p:txBody>
      </p:sp>
    </p:spTree>
    <p:extLst>
      <p:ext uri="{BB962C8B-B14F-4D97-AF65-F5344CB8AC3E}">
        <p14:creationId xmlns:p14="http://schemas.microsoft.com/office/powerpoint/2010/main" val="157510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AA8DD4-9F84-4935-84AB-DB7F50017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325612"/>
            <a:ext cx="5490143" cy="1988964"/>
          </a:xfrm>
        </p:spPr>
        <p:txBody>
          <a:bodyPr>
            <a:normAutofit/>
          </a:bodyPr>
          <a:lstStyle/>
          <a:p>
            <a:pPr algn="l"/>
            <a:r>
              <a:rPr lang="de-DE" sz="9300" dirty="0" err="1">
                <a:solidFill>
                  <a:srgbClr val="2A1A00"/>
                </a:solidFill>
              </a:rPr>
              <a:t>XamlCSS</a:t>
            </a:r>
            <a:endParaRPr lang="de-DE" sz="9300" dirty="0">
              <a:solidFill>
                <a:srgbClr val="2A1A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186B6-8EA4-41FB-814C-40955C2B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solidFill>
                  <a:srgbClr val="F3F3F2"/>
                </a:solidFill>
              </a:rPr>
              <a:t>Style XAML With CSS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A1D0FF-1ABB-4F11-853E-3AE341AD3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r="3" b="1136"/>
          <a:stretch/>
        </p:blipFill>
        <p:spPr>
          <a:xfrm>
            <a:off x="7552944" y="1689281"/>
            <a:ext cx="3995592" cy="3483981"/>
          </a:xfrm>
          <a:prstGeom prst="rect">
            <a:avLst/>
          </a:prstGeom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DE03622C-15F4-48DA-BD5F-1120294A6701}"/>
              </a:ext>
            </a:extLst>
          </p:cNvPr>
          <p:cNvSpPr txBox="1"/>
          <p:nvPr/>
        </p:nvSpPr>
        <p:spPr>
          <a:xfrm>
            <a:off x="5724360" y="5714097"/>
            <a:ext cx="6183486" cy="1143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r"/>
            <a:r>
              <a:rPr lang="de-DE" dirty="0">
                <a:solidFill>
                  <a:srgbClr val="2A1A00"/>
                </a:solidFill>
              </a:rPr>
              <a:t>David Rettenbacher</a:t>
            </a:r>
          </a:p>
          <a:p>
            <a:pPr algn="r"/>
            <a:endParaRPr lang="de-DE" sz="500" dirty="0">
              <a:solidFill>
                <a:srgbClr val="2A1A00"/>
              </a:solidFill>
            </a:endParaRPr>
          </a:p>
          <a:p>
            <a:pPr algn="r"/>
            <a:r>
              <a:rPr lang="de-DE" sz="3200" baseline="8000" dirty="0">
                <a:solidFill>
                  <a:srgbClr val="2A1A00"/>
                </a:solidFill>
                <a:latin typeface="FontAwesome" pitchFamily="2" charset="0"/>
              </a:rPr>
              <a:t></a:t>
            </a:r>
            <a:r>
              <a:rPr lang="de-DE" dirty="0">
                <a:solidFill>
                  <a:srgbClr val="2A1A00"/>
                </a:solidFill>
              </a:rPr>
              <a:t> </a:t>
            </a:r>
            <a:r>
              <a:rPr lang="de-DE" sz="2400" baseline="30000" dirty="0">
                <a:solidFill>
                  <a:srgbClr val="2A1A00"/>
                </a:solidFill>
              </a:rPr>
              <a:t>@</a:t>
            </a:r>
            <a:r>
              <a:rPr lang="de-DE" sz="2400" baseline="30000" dirty="0" err="1">
                <a:solidFill>
                  <a:srgbClr val="2A1A00"/>
                </a:solidFill>
              </a:rPr>
              <a:t>thewarappa</a:t>
            </a:r>
            <a:r>
              <a:rPr lang="de-DE" sz="2400" baseline="30000" dirty="0">
                <a:solidFill>
                  <a:srgbClr val="2A1A00"/>
                </a:solidFill>
              </a:rPr>
              <a:t> </a:t>
            </a:r>
            <a:br>
              <a:rPr lang="de-DE" sz="2400" baseline="30000" dirty="0">
                <a:solidFill>
                  <a:srgbClr val="2A1A00"/>
                </a:solidFill>
              </a:rPr>
            </a:br>
            <a:r>
              <a:rPr lang="de-DE" sz="2400" baseline="30000" dirty="0">
                <a:solidFill>
                  <a:srgbClr val="2A1A00"/>
                </a:solidFill>
                <a:latin typeface="FontAwesome" pitchFamily="2" charset="0"/>
              </a:rPr>
              <a:t></a:t>
            </a:r>
            <a:r>
              <a:rPr lang="de-DE" sz="2400" dirty="0">
                <a:solidFill>
                  <a:srgbClr val="2A1A00"/>
                </a:solidFill>
              </a:rPr>
              <a:t> </a:t>
            </a:r>
            <a:r>
              <a:rPr lang="de-DE" sz="2400" baseline="30000" dirty="0">
                <a:solidFill>
                  <a:srgbClr val="2A1A00"/>
                </a:solidFill>
              </a:rPr>
              <a:t>david.rettenbacher.work@gmx.at</a:t>
            </a:r>
            <a:r>
              <a:rPr lang="de-DE" dirty="0">
                <a:solidFill>
                  <a:srgbClr val="2A1A00"/>
                </a:solidFill>
              </a:rPr>
              <a:t> </a:t>
            </a:r>
            <a:endParaRPr lang="de-DE" baseline="30000" dirty="0">
              <a:solidFill>
                <a:srgbClr val="2A1A00"/>
              </a:solidFill>
            </a:endParaRP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54CD0CA0-1C8E-4E14-A5A4-822CEE49C26F}"/>
              </a:ext>
            </a:extLst>
          </p:cNvPr>
          <p:cNvSpPr txBox="1">
            <a:spLocks/>
          </p:cNvSpPr>
          <p:nvPr/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2800" dirty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33C3D5A6-FECC-4D43-9522-17A45C70E540}"/>
              </a:ext>
            </a:extLst>
          </p:cNvPr>
          <p:cNvSpPr txBox="1">
            <a:spLocks/>
          </p:cNvSpPr>
          <p:nvPr/>
        </p:nvSpPr>
        <p:spPr>
          <a:xfrm>
            <a:off x="926926" y="2075664"/>
            <a:ext cx="6133607" cy="29963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rgbClr val="2A1A00"/>
                </a:solidFill>
                <a:latin typeface="FontAwesome" pitchFamily="2" charset="0"/>
              </a:rPr>
              <a:t></a:t>
            </a:r>
            <a:r>
              <a:rPr lang="de-DE" sz="2400" dirty="0">
                <a:solidFill>
                  <a:srgbClr val="2A1A00"/>
                </a:solidFill>
              </a:rPr>
              <a:t> </a:t>
            </a:r>
            <a:r>
              <a:rPr lang="de-DE" sz="2400" dirty="0">
                <a:solidFill>
                  <a:srgbClr val="2A1A00"/>
                </a:solidFill>
                <a:hlinkClick r:id="rId3"/>
              </a:rPr>
              <a:t>https://nuget.org/XamlCSS.WPF</a:t>
            </a:r>
            <a:endParaRPr lang="de-DE" sz="2400" dirty="0">
              <a:solidFill>
                <a:srgbClr val="2A1A0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A1A00"/>
                </a:solidFill>
                <a:latin typeface="FontAwesome" pitchFamily="2" charset="0"/>
              </a:rPr>
              <a:t></a:t>
            </a:r>
            <a:r>
              <a:rPr lang="de-DE" sz="2400" dirty="0">
                <a:solidFill>
                  <a:srgbClr val="2A1A00"/>
                </a:solidFill>
              </a:rPr>
              <a:t> </a:t>
            </a:r>
            <a:r>
              <a:rPr lang="de-DE" sz="2400" dirty="0">
                <a:solidFill>
                  <a:srgbClr val="2A1A00"/>
                </a:solidFill>
                <a:hlinkClick r:id="rId4"/>
              </a:rPr>
              <a:t>https://nuget.org/XamlCSS.XamarinForms</a:t>
            </a:r>
            <a:endParaRPr lang="de-DE" sz="2400" dirty="0">
              <a:solidFill>
                <a:srgbClr val="2A1A0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A1A00"/>
                </a:solidFill>
                <a:latin typeface="FontAwesome" pitchFamily="2" charset="0"/>
              </a:rPr>
              <a:t></a:t>
            </a:r>
            <a:r>
              <a:rPr lang="de-DE" sz="2400" dirty="0">
                <a:solidFill>
                  <a:srgbClr val="2A1A00"/>
                </a:solidFill>
              </a:rPr>
              <a:t> </a:t>
            </a:r>
            <a:r>
              <a:rPr lang="de-DE" sz="2400" dirty="0">
                <a:solidFill>
                  <a:srgbClr val="2A1A00"/>
                </a:solidFill>
                <a:hlinkClick r:id="rId5"/>
              </a:rPr>
              <a:t>https://nuget.org/XamlCSS.UWP</a:t>
            </a:r>
            <a:br>
              <a:rPr lang="de-DE" sz="2400" dirty="0">
                <a:solidFill>
                  <a:srgbClr val="2A1A00"/>
                </a:solidFill>
              </a:rPr>
            </a:br>
            <a:endParaRPr lang="de-DE" sz="1100" dirty="0">
              <a:solidFill>
                <a:srgbClr val="2A1A0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A1A00"/>
                </a:solidFill>
                <a:latin typeface="FontAwesome" pitchFamily="2" charset="0"/>
              </a:rPr>
              <a:t> </a:t>
            </a:r>
            <a:r>
              <a:rPr lang="de-DE" sz="2400" dirty="0">
                <a:hlinkClick r:id="rId6"/>
              </a:rPr>
              <a:t>https://github.com/warappa/XamlCSS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rgbClr val="2A1A00"/>
                </a:solidFill>
                <a:latin typeface="FontAwesome" pitchFamily="2" charset="0"/>
              </a:rPr>
              <a:t> </a:t>
            </a:r>
            <a:r>
              <a:rPr lang="de-DE" sz="2400" dirty="0">
                <a:solidFill>
                  <a:srgbClr val="2A1A00"/>
                </a:solidFill>
              </a:rPr>
              <a:t>@</a:t>
            </a:r>
            <a:r>
              <a:rPr lang="de-DE" sz="2400" dirty="0" err="1">
                <a:solidFill>
                  <a:srgbClr val="2A1A00"/>
                </a:solidFill>
              </a:rPr>
              <a:t>XamlCSS</a:t>
            </a:r>
            <a:endParaRPr lang="de-DE" sz="24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4558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ED79A-B240-4246-A8D3-5781775E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de-DE" dirty="0"/>
              <a:t>WEB-Entwicklung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CE2BF9-4221-470B-8D8F-0DC76D301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495192"/>
              </p:ext>
            </p:extLst>
          </p:nvPr>
        </p:nvGraphicFramePr>
        <p:xfrm>
          <a:off x="1250950" y="1824158"/>
          <a:ext cx="53296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EC9F27D4-0C75-43EF-A5BB-9E50ED039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2640"/>
              </p:ext>
            </p:extLst>
          </p:nvPr>
        </p:nvGraphicFramePr>
        <p:xfrm>
          <a:off x="6698555" y="1324310"/>
          <a:ext cx="418852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553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0E13B-ABBE-4ED6-A51C-8BBFFD25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333186" cy="4064627"/>
          </a:xfrm>
        </p:spPr>
        <p:txBody>
          <a:bodyPr>
            <a:normAutofit fontScale="90000"/>
          </a:bodyPr>
          <a:lstStyle/>
          <a:p>
            <a:r>
              <a:rPr lang="de-DE" dirty="0"/>
              <a:t>„Moderne Desktop-Entwicklung </a:t>
            </a:r>
            <a:r>
              <a:rPr lang="de-DE" dirty="0" err="1"/>
              <a:t>iN</a:t>
            </a:r>
            <a:r>
              <a:rPr lang="de-DE" dirty="0"/>
              <a:t> .NET?“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A339A-2B21-4F52-8095-418C911C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456805"/>
            <a:ext cx="7017488" cy="951135"/>
          </a:xfrm>
        </p:spPr>
        <p:txBody>
          <a:bodyPr/>
          <a:lstStyle/>
          <a:p>
            <a:r>
              <a:rPr lang="de-DE" dirty="0" err="1"/>
              <a:t>vOR</a:t>
            </a:r>
            <a:r>
              <a:rPr lang="de-DE" dirty="0"/>
              <a:t> 3 Jahren...</a:t>
            </a:r>
          </a:p>
        </p:txBody>
      </p:sp>
    </p:spTree>
    <p:extLst>
      <p:ext uri="{BB962C8B-B14F-4D97-AF65-F5344CB8AC3E}">
        <p14:creationId xmlns:p14="http://schemas.microsoft.com/office/powerpoint/2010/main" val="337608703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7BA5572-4F97-4359-BF0C-598FE8E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Web zu WPF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231E87E-C45F-4B0C-87E2-76ADE8A5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247387"/>
            <a:ext cx="939681" cy="584775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sz="3200" dirty="0">
                <a:solidFill>
                  <a:srgbClr val="2A1A00"/>
                </a:solidFill>
                <a:latin typeface="Consolas" panose="020B0609020204030204" pitchFamily="49" charset="0"/>
              </a:rPr>
              <a:t>WEB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DD9FBF-72D7-4EE2-9890-49F327108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Struktur: HTML</a:t>
            </a:r>
          </a:p>
          <a:p>
            <a:r>
              <a:rPr lang="de-DE" sz="3200" dirty="0"/>
              <a:t>Logik: JS/TS</a:t>
            </a:r>
          </a:p>
          <a:p>
            <a:r>
              <a:rPr lang="de-DE" sz="3200" dirty="0"/>
              <a:t>MVVM: </a:t>
            </a:r>
            <a:r>
              <a:rPr lang="de-DE" sz="3200" dirty="0" err="1"/>
              <a:t>Knockoutjs</a:t>
            </a:r>
            <a:r>
              <a:rPr lang="de-DE" sz="3200" dirty="0"/>
              <a:t>, Angular,…</a:t>
            </a:r>
          </a:p>
          <a:p>
            <a:r>
              <a:rPr lang="de-DE" sz="3200" dirty="0"/>
              <a:t>Styling: CSS (SCSS, LESS,…)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7060029-D6AB-4E4A-BB8E-D2ED5D75B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2247387"/>
            <a:ext cx="939681" cy="584775"/>
          </a:xfr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sz="3200" dirty="0">
                <a:solidFill>
                  <a:srgbClr val="2A1A00"/>
                </a:solidFill>
                <a:latin typeface="Consolas" panose="020B0609020204030204" pitchFamily="49" charset="0"/>
              </a:rPr>
              <a:t>WPF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4CBCC88-E1E4-483D-9C09-717967BE94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Struktur: XAML</a:t>
            </a:r>
          </a:p>
          <a:p>
            <a:r>
              <a:rPr lang="de-DE" sz="3200" dirty="0"/>
              <a:t>Logik: C#</a:t>
            </a:r>
          </a:p>
          <a:p>
            <a:r>
              <a:rPr lang="de-DE" sz="3200" dirty="0"/>
              <a:t>MVVM: Markup-</a:t>
            </a:r>
            <a:r>
              <a:rPr lang="de-DE" sz="3200" dirty="0" err="1"/>
              <a:t>Extensions</a:t>
            </a:r>
            <a:endParaRPr lang="de-DE" sz="3200" dirty="0"/>
          </a:p>
          <a:p>
            <a:r>
              <a:rPr lang="de-DE" sz="3200" dirty="0"/>
              <a:t>Styling: …?</a:t>
            </a:r>
          </a:p>
        </p:txBody>
      </p:sp>
    </p:spTree>
    <p:extLst>
      <p:ext uri="{BB962C8B-B14F-4D97-AF65-F5344CB8AC3E}">
        <p14:creationId xmlns:p14="http://schemas.microsoft.com/office/powerpoint/2010/main" val="1522559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/>
      <p:bldP spid="9" grpId="0" uiExpand="1" build="p" animBg="1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4A370D-7711-4997-84CF-3423BE5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…XML?!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DB60254-2EA2-44F3-B2F1-741CEF5D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2274838"/>
            <a:ext cx="10447655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2CAF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2CAF4"/>
                </a:solidFill>
                <a:effectLst/>
                <a:latin typeface="Consolas" panose="020B0609020204030204" pitchFamily="49" charset="0"/>
              </a:rPr>
              <a:t>TargetType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2CAF4"/>
                </a:solidFill>
                <a:effectLst/>
                <a:latin typeface="Consolas" panose="020B0609020204030204" pitchFamily="49" charset="0"/>
              </a:rPr>
              <a:t> Property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2CAF4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"13"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/&gt;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de-DE" altLang="de-DE" sz="2400" dirty="0">
                <a:solidFill>
                  <a:srgbClr val="E6E6E6"/>
                </a:solidFill>
                <a:latin typeface="Consolas" panose="020B0609020204030204" pitchFamily="49" charset="0"/>
              </a:rPr>
              <a:t>Setter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Property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FontWeight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Value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Bold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b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e-DE" altLang="de-DE" sz="2400" dirty="0">
                <a:solidFill>
                  <a:srgbClr val="E6E6E6"/>
                </a:solidFill>
                <a:latin typeface="Consolas" panose="020B0609020204030204" pitchFamily="49" charset="0"/>
              </a:rPr>
              <a:t>Setter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Property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"Background"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Value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"#333"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b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de-DE" altLang="de-DE" sz="2400" dirty="0">
                <a:solidFill>
                  <a:srgbClr val="E6E6E6"/>
                </a:solidFill>
                <a:latin typeface="Consolas" panose="020B0609020204030204" pitchFamily="49" charset="0"/>
              </a:rPr>
              <a:t>Setter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Property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Foreground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</a:t>
            </a:r>
            <a:r>
              <a:rPr lang="de-DE" altLang="de-DE" sz="2400" dirty="0">
                <a:solidFill>
                  <a:srgbClr val="92CAF4"/>
                </a:solidFill>
                <a:latin typeface="Consolas" panose="020B0609020204030204" pitchFamily="49" charset="0"/>
              </a:rPr>
              <a:t> Value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altLang="de-DE" sz="2400" dirty="0">
                <a:solidFill>
                  <a:srgbClr val="569CD6"/>
                </a:solidFill>
                <a:latin typeface="Consolas" panose="020B0609020204030204" pitchFamily="49" charset="0"/>
              </a:rPr>
              <a:t>"#3399FF"</a:t>
            </a:r>
            <a:r>
              <a:rPr lang="de-DE" alt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ABABA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124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0E13B-ABBE-4ED6-A51C-8BBFFD25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580476" cy="4064627"/>
          </a:xfrm>
        </p:spPr>
        <p:txBody>
          <a:bodyPr>
            <a:normAutofit/>
          </a:bodyPr>
          <a:lstStyle/>
          <a:p>
            <a:r>
              <a:rPr lang="de-DE" dirty="0"/>
              <a:t>CSS Auf Der</a:t>
            </a:r>
            <a:br>
              <a:rPr lang="de-DE" dirty="0"/>
            </a:br>
            <a:r>
              <a:rPr lang="de-DE" dirty="0"/>
              <a:t>XAML-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3A339A-2B21-4F52-8095-418C911C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425" y="4889320"/>
            <a:ext cx="7017488" cy="951135"/>
          </a:xfrm>
        </p:spPr>
        <p:txBody>
          <a:bodyPr/>
          <a:lstStyle/>
          <a:p>
            <a:r>
              <a:rPr lang="de-DE" dirty="0"/>
              <a:t>EIN Test</a:t>
            </a:r>
          </a:p>
        </p:txBody>
      </p:sp>
    </p:spTree>
    <p:extLst>
      <p:ext uri="{BB962C8B-B14F-4D97-AF65-F5344CB8AC3E}">
        <p14:creationId xmlns:p14="http://schemas.microsoft.com/office/powerpoint/2010/main" val="35959863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5665"/>
          </a:xfrm>
        </p:spPr>
        <p:txBody>
          <a:bodyPr>
            <a:normAutofit/>
          </a:bodyPr>
          <a:lstStyle/>
          <a:p>
            <a:r>
              <a:rPr lang="de-DE" dirty="0"/>
              <a:t>XAML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D76896C-6ACC-45D8-B07E-E2EAB72E1F91}"/>
              </a:ext>
            </a:extLst>
          </p:cNvPr>
          <p:cNvGrpSpPr/>
          <p:nvPr/>
        </p:nvGrpSpPr>
        <p:grpSpPr>
          <a:xfrm>
            <a:off x="1364784" y="1491995"/>
            <a:ext cx="9190337" cy="2708434"/>
            <a:chOff x="1364783" y="5226825"/>
            <a:chExt cx="9190337" cy="270843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464D043-0354-49E5-9366-3CD6F2DF87F8}"/>
                </a:ext>
              </a:extLst>
            </p:cNvPr>
            <p:cNvSpPr/>
            <p:nvPr/>
          </p:nvSpPr>
          <p:spPr>
            <a:xfrm>
              <a:off x="1364784" y="5626935"/>
              <a:ext cx="9190336" cy="2308324"/>
            </a:xfrm>
            <a:prstGeom prst="rect">
              <a:avLst/>
            </a:prstGeom>
            <a:solidFill>
              <a:srgbClr val="1E1E1E"/>
            </a:solidFill>
          </p:spPr>
          <p:txBody>
            <a:bodyPr wrap="none">
              <a:spAutoFit/>
            </a:bodyPr>
            <a:lstStyle/>
            <a:p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de-DE" altLang="de-DE" sz="2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Window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…&gt;</a:t>
              </a:r>
            </a:p>
            <a:p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de-DE" altLang="de-DE" sz="2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StackPanel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…&gt;</a:t>
              </a:r>
              <a:b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</a:t>
              </a:r>
              <a:r>
                <a:rPr lang="de-DE" altLang="de-DE" sz="2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FontSize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"13"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2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"#333" 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  &lt;Button …&gt;&lt;/Button&gt;</a:t>
              </a:r>
              <a:b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&lt;</a:t>
              </a:r>
              <a:r>
                <a:rPr lang="de-DE" altLang="de-DE" sz="2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StackPanel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b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de-DE" altLang="de-DE" sz="24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Window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de-DE" sz="24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6B63C53-4D77-4022-9D54-ED1C71BE3E85}"/>
                </a:ext>
              </a:extLst>
            </p:cNvPr>
            <p:cNvSpPr/>
            <p:nvPr/>
          </p:nvSpPr>
          <p:spPr>
            <a:xfrm>
              <a:off x="1364783" y="5226825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3794C50A-88DB-48D5-BEDC-B63438EE05E3}"/>
              </a:ext>
            </a:extLst>
          </p:cNvPr>
          <p:cNvSpPr txBox="1">
            <a:spLocks/>
          </p:cNvSpPr>
          <p:nvPr/>
        </p:nvSpPr>
        <p:spPr>
          <a:xfrm>
            <a:off x="2181946" y="1521247"/>
            <a:ext cx="3181623" cy="348237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Inline-Style – DON‘T DO IT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B75CD67-1007-4326-A0AE-CFD66844B0CA}"/>
              </a:ext>
            </a:extLst>
          </p:cNvPr>
          <p:cNvGrpSpPr/>
          <p:nvPr/>
        </p:nvGrpSpPr>
        <p:grpSpPr>
          <a:xfrm>
            <a:off x="3151612" y="2660699"/>
            <a:ext cx="5616681" cy="2019193"/>
            <a:chOff x="1766757" y="2269594"/>
            <a:chExt cx="5616681" cy="2019193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CE0230C-925C-4072-9472-B17503239207}"/>
                </a:ext>
              </a:extLst>
            </p:cNvPr>
            <p:cNvGrpSpPr/>
            <p:nvPr/>
          </p:nvGrpSpPr>
          <p:grpSpPr>
            <a:xfrm>
              <a:off x="1766757" y="2269594"/>
              <a:ext cx="4394308" cy="2019193"/>
              <a:chOff x="2065289" y="1396384"/>
              <a:chExt cx="4394308" cy="2019193"/>
            </a:xfrm>
          </p:grpSpPr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7871D57-17C1-4469-8393-FFF509E73F44}"/>
                  </a:ext>
                </a:extLst>
              </p:cNvPr>
              <p:cNvSpPr txBox="1"/>
              <p:nvPr/>
            </p:nvSpPr>
            <p:spPr>
              <a:xfrm>
                <a:off x="2065289" y="2892357"/>
                <a:ext cx="4394308" cy="523220"/>
              </a:xfrm>
              <a:prstGeom prst="rect">
                <a:avLst/>
              </a:prstGeom>
              <a:solidFill>
                <a:srgbClr val="1E1E1E"/>
              </a:solidFill>
              <a:ln w="25400">
                <a:solidFill>
                  <a:srgbClr val="9CDCF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 err="1">
                    <a:solidFill>
                      <a:srgbClr val="9CDCFE"/>
                    </a:solidFill>
                  </a:rPr>
                  <a:t>Dependency</a:t>
                </a:r>
                <a:r>
                  <a:rPr lang="de-DE" sz="2800" dirty="0">
                    <a:solidFill>
                      <a:srgbClr val="9CDCFE"/>
                    </a:solidFill>
                  </a:rPr>
                  <a:t>-Properties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4C4BD3-FE2C-4239-8DD0-3F0BF71730F8}"/>
                  </a:ext>
                </a:extLst>
              </p:cNvPr>
              <p:cNvCxnSpPr>
                <a:cxnSpLocks/>
                <a:stCxn id="34" idx="0"/>
                <a:endCxn id="36" idx="2"/>
              </p:cNvCxnSpPr>
              <p:nvPr/>
            </p:nvCxnSpPr>
            <p:spPr>
              <a:xfrm flipV="1">
                <a:off x="4262443" y="1813315"/>
                <a:ext cx="0" cy="1079042"/>
              </a:xfrm>
              <a:prstGeom prst="straightConnector1">
                <a:avLst/>
              </a:prstGeom>
              <a:ln w="25400">
                <a:solidFill>
                  <a:srgbClr val="9CDCFE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C080D85C-D252-4ACA-BE3A-2D934618156E}"/>
                  </a:ext>
                </a:extLst>
              </p:cNvPr>
              <p:cNvSpPr/>
              <p:nvPr/>
            </p:nvSpPr>
            <p:spPr>
              <a:xfrm>
                <a:off x="3545171" y="1396384"/>
                <a:ext cx="1434543" cy="416931"/>
              </a:xfrm>
              <a:prstGeom prst="rect">
                <a:avLst/>
              </a:prstGeom>
              <a:noFill/>
              <a:ln w="25400">
                <a:solidFill>
                  <a:srgbClr val="9CDC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342F3C0C-056A-40EE-89A0-2E0662B98331}"/>
                </a:ext>
              </a:extLst>
            </p:cNvPr>
            <p:cNvCxnSpPr>
              <a:cxnSpLocks/>
              <a:stCxn id="34" idx="0"/>
              <a:endCxn id="46" idx="2"/>
            </p:cNvCxnSpPr>
            <p:nvPr/>
          </p:nvCxnSpPr>
          <p:spPr>
            <a:xfrm flipV="1">
              <a:off x="3963911" y="2711301"/>
              <a:ext cx="2539592" cy="1054266"/>
            </a:xfrm>
            <a:prstGeom prst="straightConnector1">
              <a:avLst/>
            </a:prstGeom>
            <a:ln w="25400">
              <a:solidFill>
                <a:srgbClr val="9CDCF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FE72D3D-DE18-4826-B7BC-9B16554EED1B}"/>
                </a:ext>
              </a:extLst>
            </p:cNvPr>
            <p:cNvSpPr/>
            <p:nvPr/>
          </p:nvSpPr>
          <p:spPr>
            <a:xfrm>
              <a:off x="5623567" y="2294370"/>
              <a:ext cx="1759871" cy="416931"/>
            </a:xfrm>
            <a:prstGeom prst="rect">
              <a:avLst/>
            </a:prstGeom>
            <a:noFill/>
            <a:ln w="25400">
              <a:solidFill>
                <a:srgbClr val="9CD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BE199B7-5160-40AD-B62C-A0E40983EB48}"/>
              </a:ext>
            </a:extLst>
          </p:cNvPr>
          <p:cNvGrpSpPr/>
          <p:nvPr/>
        </p:nvGrpSpPr>
        <p:grpSpPr>
          <a:xfrm>
            <a:off x="6304176" y="2660699"/>
            <a:ext cx="3480466" cy="2019193"/>
            <a:chOff x="2208375" y="100488"/>
            <a:chExt cx="3480466" cy="2019193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02724198-3FB1-482F-96AB-432D60593176}"/>
                </a:ext>
              </a:extLst>
            </p:cNvPr>
            <p:cNvGrpSpPr/>
            <p:nvPr/>
          </p:nvGrpSpPr>
          <p:grpSpPr>
            <a:xfrm>
              <a:off x="2208375" y="100488"/>
              <a:ext cx="2860391" cy="2019193"/>
              <a:chOff x="2506907" y="-772722"/>
              <a:chExt cx="2860391" cy="2019193"/>
            </a:xfrm>
          </p:grpSpPr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2C52A839-D376-4D76-870E-EBDC9B2C59FB}"/>
                  </a:ext>
                </a:extLst>
              </p:cNvPr>
              <p:cNvSpPr txBox="1"/>
              <p:nvPr/>
            </p:nvSpPr>
            <p:spPr>
              <a:xfrm>
                <a:off x="3888163" y="723251"/>
                <a:ext cx="1479135" cy="523220"/>
              </a:xfrm>
              <a:prstGeom prst="rect">
                <a:avLst/>
              </a:prstGeom>
              <a:solidFill>
                <a:srgbClr val="1E1E1E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569CD6"/>
                    </a:solidFill>
                  </a:rPr>
                  <a:t>Werte</a:t>
                </a:r>
              </a:p>
            </p:txBody>
          </p: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B8698663-0557-4CE6-B78A-4C249D5A2773}"/>
                  </a:ext>
                </a:extLst>
              </p:cNvPr>
              <p:cNvCxnSpPr>
                <a:cxnSpLocks/>
                <a:stCxn id="53" idx="0"/>
                <a:endCxn id="55" idx="2"/>
              </p:cNvCxnSpPr>
              <p:nvPr/>
            </p:nvCxnSpPr>
            <p:spPr>
              <a:xfrm flipH="1" flipV="1">
                <a:off x="2731722" y="-355791"/>
                <a:ext cx="1896009" cy="107904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782A2B83-9510-4974-BD63-091C573EC2B8}"/>
                  </a:ext>
                </a:extLst>
              </p:cNvPr>
              <p:cNvSpPr/>
              <p:nvPr/>
            </p:nvSpPr>
            <p:spPr>
              <a:xfrm>
                <a:off x="2506907" y="-772722"/>
                <a:ext cx="449629" cy="416931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A6C45E7-1C7D-4B7F-B860-9C359CA6502D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V="1">
              <a:off x="4329199" y="542195"/>
              <a:ext cx="985190" cy="105426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8A6E7FD-1725-4254-ACD6-046A11EA2969}"/>
                </a:ext>
              </a:extLst>
            </p:cNvPr>
            <p:cNvSpPr/>
            <p:nvPr/>
          </p:nvSpPr>
          <p:spPr>
            <a:xfrm>
              <a:off x="4939937" y="125264"/>
              <a:ext cx="748904" cy="41693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431043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5665"/>
          </a:xfrm>
        </p:spPr>
        <p:txBody>
          <a:bodyPr>
            <a:normAutofit/>
          </a:bodyPr>
          <a:lstStyle/>
          <a:p>
            <a:r>
              <a:rPr lang="de-DE" dirty="0"/>
              <a:t>Wie sieht CSS aus?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CF703FD-A089-4024-B775-2DDF0AA78180}"/>
              </a:ext>
            </a:extLst>
          </p:cNvPr>
          <p:cNvGrpSpPr/>
          <p:nvPr/>
        </p:nvGrpSpPr>
        <p:grpSpPr>
          <a:xfrm>
            <a:off x="1364784" y="2426160"/>
            <a:ext cx="10376366" cy="3499361"/>
            <a:chOff x="1364784" y="1488072"/>
            <a:chExt cx="10376366" cy="349936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10A8674-864C-4162-A5BA-2403F742B7FB}"/>
                </a:ext>
              </a:extLst>
            </p:cNvPr>
            <p:cNvSpPr/>
            <p:nvPr/>
          </p:nvSpPr>
          <p:spPr>
            <a:xfrm>
              <a:off x="1364784" y="1488072"/>
              <a:ext cx="607859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CSS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CC1EC98-5776-4CD6-A72C-DD63CEA5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784" y="1878890"/>
              <a:ext cx="10376366" cy="3108543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lang="de-DE" altLang="de-DE" sz="2800" dirty="0">
                  <a:solidFill>
                    <a:srgbClr val="D7BA7D"/>
                  </a:solidFill>
                  <a:latin typeface="Consolas" panose="020B0609020204030204" pitchFamily="49" charset="0"/>
                </a:rPr>
              </a:br>
              <a:br>
                <a:rPr lang="de-DE" altLang="de-DE" sz="2800" dirty="0">
                  <a:solidFill>
                    <a:srgbClr val="D7BA7D"/>
                  </a:solidFill>
                  <a:latin typeface="Consolas" panose="020B0609020204030204" pitchFamily="49" charset="0"/>
                </a:rPr>
              </a:br>
              <a:r>
                <a:rPr lang="de-DE" altLang="de-DE" sz="2800" dirty="0" err="1">
                  <a:solidFill>
                    <a:srgbClr val="D7BA7D"/>
                  </a:solidFill>
                  <a:latin typeface="Consolas" panose="020B0609020204030204" pitchFamily="49" charset="0"/>
                </a:rPr>
                <a:t>TextBlock</a:t>
              </a:r>
              <a:r>
                <a:rPr kumimoji="0" lang="de-DE" altLang="de-DE" sz="28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{    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28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de-DE" altLang="de-DE" sz="2800" b="0" i="0" u="none" strike="noStrike" cap="none" normalizeH="0" baseline="0" dirty="0" err="1">
                  <a:ln>
                    <a:noFill/>
                  </a:ln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FontSize</a:t>
              </a:r>
              <a:r>
                <a:rPr kumimoji="0" lang="de-DE" altLang="de-DE" sz="28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: 13;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28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    </a:t>
              </a:r>
              <a:r>
                <a:rPr lang="de-DE" altLang="de-DE" sz="28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sz="2800" dirty="0">
                  <a:solidFill>
                    <a:srgbClr val="DADADA"/>
                  </a:solidFill>
                  <a:latin typeface="Consolas" panose="020B0609020204030204" pitchFamily="49" charset="0"/>
                </a:rPr>
                <a:t>: #333;</a:t>
              </a:r>
              <a:br>
                <a:rPr kumimoji="0" lang="de-DE" altLang="de-DE" sz="28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de-DE" altLang="de-DE" sz="28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de-DE" altLang="de-DE" sz="2800" b="0" i="0" u="none" strike="noStrike" cap="none" normalizeH="0" baseline="0" dirty="0">
                  <a:ln>
                    <a:noFill/>
                  </a:ln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endPara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8E81D5E-4423-4B79-AE9A-3418FF349C43}"/>
              </a:ext>
            </a:extLst>
          </p:cNvPr>
          <p:cNvGrpSpPr/>
          <p:nvPr/>
        </p:nvGrpSpPr>
        <p:grpSpPr>
          <a:xfrm>
            <a:off x="1407902" y="1137738"/>
            <a:ext cx="10022098" cy="2101047"/>
            <a:chOff x="1407902" y="1137738"/>
            <a:chExt cx="10022098" cy="2101047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E9C01FC-C5F5-4824-ABE1-55F27D8A2F17}"/>
                </a:ext>
              </a:extLst>
            </p:cNvPr>
            <p:cNvSpPr txBox="1"/>
            <p:nvPr/>
          </p:nvSpPr>
          <p:spPr>
            <a:xfrm>
              <a:off x="2064101" y="1137738"/>
              <a:ext cx="9365899" cy="954107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rgbClr val="D7BA7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rgbClr val="D7BA7D"/>
                  </a:solidFill>
                </a:rPr>
                <a:t>Selektor(en) = „Wenn ein UI-Element dieser Bedingung entspricht,…“</a:t>
              </a: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96081D-3C24-4322-8587-70490C29CE14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 flipH="1">
              <a:off x="2357313" y="2091845"/>
              <a:ext cx="4389738" cy="651199"/>
            </a:xfrm>
            <a:prstGeom prst="straightConnector1">
              <a:avLst/>
            </a:prstGeom>
            <a:ln w="22225">
              <a:solidFill>
                <a:srgbClr val="D7BA7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3A1BBCC-61FA-4D7F-B69A-793FE419F583}"/>
                </a:ext>
              </a:extLst>
            </p:cNvPr>
            <p:cNvSpPr/>
            <p:nvPr/>
          </p:nvSpPr>
          <p:spPr>
            <a:xfrm>
              <a:off x="1407902" y="2743044"/>
              <a:ext cx="1898822" cy="495741"/>
            </a:xfrm>
            <a:prstGeom prst="rect">
              <a:avLst/>
            </a:prstGeom>
            <a:noFill/>
            <a:ln w="25400">
              <a:solidFill>
                <a:srgbClr val="D7B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AF68412-511E-4245-B33D-AEF9173D46F9}"/>
              </a:ext>
            </a:extLst>
          </p:cNvPr>
          <p:cNvGrpSpPr/>
          <p:nvPr/>
        </p:nvGrpSpPr>
        <p:grpSpPr>
          <a:xfrm>
            <a:off x="1251678" y="2651260"/>
            <a:ext cx="10226216" cy="1940617"/>
            <a:chOff x="2221339" y="3223133"/>
            <a:chExt cx="10226216" cy="1940617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61E825E-FAB6-4A27-A02A-FAFF143E5783}"/>
                </a:ext>
              </a:extLst>
            </p:cNvPr>
            <p:cNvSpPr txBox="1"/>
            <p:nvPr/>
          </p:nvSpPr>
          <p:spPr>
            <a:xfrm>
              <a:off x="7065661" y="3931832"/>
              <a:ext cx="5381894" cy="523220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rgbClr val="FFCA0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rgbClr val="FFCA08"/>
                  </a:solidFill>
                </a:rPr>
                <a:t>CSS-Rule = „Was wird wie gestylt“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EF119C9-2422-47B7-A27B-EA454E46E154}"/>
                </a:ext>
              </a:extLst>
            </p:cNvPr>
            <p:cNvCxnSpPr>
              <a:cxnSpLocks/>
              <a:stCxn id="15" idx="1"/>
              <a:endCxn id="20" idx="3"/>
            </p:cNvCxnSpPr>
            <p:nvPr/>
          </p:nvCxnSpPr>
          <p:spPr>
            <a:xfrm flipH="1">
              <a:off x="6706617" y="4193442"/>
              <a:ext cx="359044" cy="0"/>
            </a:xfrm>
            <a:prstGeom prst="straightConnector1">
              <a:avLst/>
            </a:prstGeom>
            <a:ln w="25400">
              <a:solidFill>
                <a:srgbClr val="FFCA0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41B3B37-A1AD-4F52-B0DB-30C92A5A23C0}"/>
                </a:ext>
              </a:extLst>
            </p:cNvPr>
            <p:cNvSpPr/>
            <p:nvPr/>
          </p:nvSpPr>
          <p:spPr>
            <a:xfrm>
              <a:off x="2221339" y="3223133"/>
              <a:ext cx="4485278" cy="1940617"/>
            </a:xfrm>
            <a:prstGeom prst="rect">
              <a:avLst/>
            </a:prstGeom>
            <a:noFill/>
            <a:ln w="25400">
              <a:solidFill>
                <a:srgbClr val="FFCA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DB1E4EF-90D9-4034-A57B-EABB6240EA64}"/>
              </a:ext>
            </a:extLst>
          </p:cNvPr>
          <p:cNvGrpSpPr/>
          <p:nvPr/>
        </p:nvGrpSpPr>
        <p:grpSpPr>
          <a:xfrm>
            <a:off x="2167646" y="3212758"/>
            <a:ext cx="8346385" cy="954107"/>
            <a:chOff x="2221339" y="3184558"/>
            <a:chExt cx="8346385" cy="954107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B3D72A-F0B6-4951-AFFB-2B6AE05A7083}"/>
                </a:ext>
              </a:extLst>
            </p:cNvPr>
            <p:cNvSpPr txBox="1"/>
            <p:nvPr/>
          </p:nvSpPr>
          <p:spPr>
            <a:xfrm>
              <a:off x="6173416" y="3184558"/>
              <a:ext cx="4394308" cy="954107"/>
            </a:xfrm>
            <a:prstGeom prst="rect">
              <a:avLst/>
            </a:prstGeom>
            <a:solidFill>
              <a:srgbClr val="1E1E1E"/>
            </a:solidFill>
            <a:ln w="25400">
              <a:solidFill>
                <a:srgbClr val="9CDCF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rgbClr val="9CDCFE"/>
                  </a:solidFill>
                </a:rPr>
                <a:t>Style-Deklarationen-Block = „Setze folgende Werte“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67DA47F4-FD93-486E-9D27-0061446C3C59}"/>
                </a:ext>
              </a:extLst>
            </p:cNvPr>
            <p:cNvCxnSpPr>
              <a:cxnSpLocks/>
              <a:stCxn id="16" idx="1"/>
              <a:endCxn id="19" idx="3"/>
            </p:cNvCxnSpPr>
            <p:nvPr/>
          </p:nvCxnSpPr>
          <p:spPr>
            <a:xfrm flipH="1">
              <a:off x="5591175" y="3661612"/>
              <a:ext cx="582241" cy="5601"/>
            </a:xfrm>
            <a:prstGeom prst="straightConnector1">
              <a:avLst/>
            </a:prstGeom>
            <a:ln w="25400">
              <a:solidFill>
                <a:srgbClr val="9CDCF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071CE49-5BE3-4D66-9573-F10B6BD7390D}"/>
                </a:ext>
              </a:extLst>
            </p:cNvPr>
            <p:cNvSpPr/>
            <p:nvPr/>
          </p:nvSpPr>
          <p:spPr>
            <a:xfrm>
              <a:off x="2221339" y="3223134"/>
              <a:ext cx="3369836" cy="888158"/>
            </a:xfrm>
            <a:prstGeom prst="rect">
              <a:avLst/>
            </a:prstGeom>
            <a:noFill/>
            <a:ln w="25400">
              <a:solidFill>
                <a:srgbClr val="9CD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D76896C-6ACC-45D8-B07E-E2EAB72E1F91}"/>
              </a:ext>
            </a:extLst>
          </p:cNvPr>
          <p:cNvGrpSpPr/>
          <p:nvPr/>
        </p:nvGrpSpPr>
        <p:grpSpPr>
          <a:xfrm>
            <a:off x="1364784" y="1491995"/>
            <a:ext cx="7830991" cy="861775"/>
            <a:chOff x="1364783" y="5226825"/>
            <a:chExt cx="7830991" cy="861775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464D043-0354-49E5-9366-3CD6F2DF87F8}"/>
                </a:ext>
              </a:extLst>
            </p:cNvPr>
            <p:cNvSpPr/>
            <p:nvPr/>
          </p:nvSpPr>
          <p:spPr>
            <a:xfrm>
              <a:off x="1364784" y="5626935"/>
              <a:ext cx="7830990" cy="461665"/>
            </a:xfrm>
            <a:prstGeom prst="rect">
              <a:avLst/>
            </a:prstGeom>
            <a:solidFill>
              <a:srgbClr val="1E1E1E"/>
            </a:solidFill>
          </p:spPr>
          <p:txBody>
            <a:bodyPr wrap="none">
              <a:spAutoFit/>
            </a:bodyPr>
            <a:lstStyle/>
            <a:p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92CAF4"/>
                  </a:solidFill>
                  <a:latin typeface="Consolas" panose="020B0609020204030204" pitchFamily="49" charset="0"/>
                </a:rPr>
                <a:t> </a:t>
              </a:r>
              <a:r>
                <a:rPr lang="de-DE" altLang="de-DE" sz="2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FontSize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"13"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2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Foreground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2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"#333" 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de-DE" sz="24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6B63C53-4D77-4022-9D54-ED1C71BE3E85}"/>
                </a:ext>
              </a:extLst>
            </p:cNvPr>
            <p:cNvSpPr/>
            <p:nvPr/>
          </p:nvSpPr>
          <p:spPr>
            <a:xfrm>
              <a:off x="1364783" y="5226825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9DA6275-A8A3-4AF5-956F-52AEBBF227A9}"/>
              </a:ext>
            </a:extLst>
          </p:cNvPr>
          <p:cNvGrpSpPr/>
          <p:nvPr/>
        </p:nvGrpSpPr>
        <p:grpSpPr>
          <a:xfrm>
            <a:off x="4573619" y="3550773"/>
            <a:ext cx="3023358" cy="2169490"/>
            <a:chOff x="4573619" y="3550773"/>
            <a:chExt cx="3023358" cy="207502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74DAA6C-5C79-4996-87D3-67A44C94B9E2}"/>
                </a:ext>
              </a:extLst>
            </p:cNvPr>
            <p:cNvCxnSpPr>
              <a:cxnSpLocks/>
            </p:cNvCxnSpPr>
            <p:nvPr/>
          </p:nvCxnSpPr>
          <p:spPr>
            <a:xfrm>
              <a:off x="4573619" y="3550773"/>
              <a:ext cx="617385" cy="204764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534D9F9-B838-4549-B3A7-F1D272A9C78F}"/>
                </a:ext>
              </a:extLst>
            </p:cNvPr>
            <p:cNvCxnSpPr>
              <a:cxnSpLocks/>
            </p:cNvCxnSpPr>
            <p:nvPr/>
          </p:nvCxnSpPr>
          <p:spPr>
            <a:xfrm>
              <a:off x="5280280" y="3973153"/>
              <a:ext cx="2316697" cy="165264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A8B8FFC-0F54-461A-8A37-4EF4BA4EF2A6}"/>
              </a:ext>
            </a:extLst>
          </p:cNvPr>
          <p:cNvGrpSpPr/>
          <p:nvPr/>
        </p:nvGrpSpPr>
        <p:grpSpPr>
          <a:xfrm>
            <a:off x="2996056" y="3554366"/>
            <a:ext cx="3023358" cy="2165896"/>
            <a:chOff x="4573619" y="3550773"/>
            <a:chExt cx="3023358" cy="2121957"/>
          </a:xfrm>
        </p:grpSpPr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6AF1161-3523-445A-95E2-43BA980469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3619" y="3550773"/>
              <a:ext cx="617385" cy="2121957"/>
            </a:xfrm>
            <a:prstGeom prst="straightConnector1">
              <a:avLst/>
            </a:prstGeom>
            <a:ln w="25400">
              <a:solidFill>
                <a:srgbClr val="9CDCFE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1E911D8-6357-4156-B357-9B44B01B7554}"/>
                </a:ext>
              </a:extLst>
            </p:cNvPr>
            <p:cNvCxnSpPr>
              <a:cxnSpLocks/>
            </p:cNvCxnSpPr>
            <p:nvPr/>
          </p:nvCxnSpPr>
          <p:spPr>
            <a:xfrm>
              <a:off x="5280280" y="3973153"/>
              <a:ext cx="2316697" cy="1652640"/>
            </a:xfrm>
            <a:prstGeom prst="straightConnector1">
              <a:avLst/>
            </a:prstGeom>
            <a:ln w="25400">
              <a:solidFill>
                <a:srgbClr val="9CDCFE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400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136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2.91667E-6 0.54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7A2A2-8EDA-4C94-B96D-35B5364C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Stile auf Typen anwenden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74CF809-B4C9-46FA-9696-88D33D9AC465}"/>
              </a:ext>
            </a:extLst>
          </p:cNvPr>
          <p:cNvGrpSpPr/>
          <p:nvPr/>
        </p:nvGrpSpPr>
        <p:grpSpPr>
          <a:xfrm>
            <a:off x="1364781" y="1397668"/>
            <a:ext cx="7768945" cy="2341821"/>
            <a:chOff x="1364781" y="1397668"/>
            <a:chExt cx="7768945" cy="234182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C64EF714-FE87-407C-A819-DB24CA1B4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781" y="1800497"/>
              <a:ext cx="7768945" cy="1938992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TargetType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TextBlock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   &lt;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Setter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Property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 err="1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FontSize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92CAF4"/>
                  </a:solidFill>
                  <a:effectLst/>
                  <a:latin typeface="Consolas" panose="020B0609020204030204" pitchFamily="49" charset="0"/>
                </a:rPr>
                <a:t> Value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"13"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 /&gt;</a:t>
              </a: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ABAB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E6E6E6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de-DE" altLang="de-DE" sz="2400" b="0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</a:br>
              <a:endPara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&gt;&lt;/</a:t>
              </a:r>
              <a:r>
                <a:rPr lang="de-DE" altLang="de-DE" sz="2400" dirty="0" err="1">
                  <a:solidFill>
                    <a:srgbClr val="E6E6E6"/>
                  </a:solidFill>
                  <a:latin typeface="Consolas" panose="020B0609020204030204" pitchFamily="49" charset="0"/>
                </a:rPr>
                <a:t>TextBlock</a:t>
              </a:r>
              <a:r>
                <a:rPr lang="de-DE" altLang="de-DE" sz="2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de-DE" altLang="de-DE" sz="4400" dirty="0">
                <a:latin typeface="Arial" panose="020B06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AF7EF80-9F07-4A88-9822-03B6069D442A}"/>
                </a:ext>
              </a:extLst>
            </p:cNvPr>
            <p:cNvSpPr/>
            <p:nvPr/>
          </p:nvSpPr>
          <p:spPr>
            <a:xfrm>
              <a:off x="1364781" y="1397668"/>
              <a:ext cx="748923" cy="400110"/>
            </a:xfrm>
            <a:prstGeom prst="rect">
              <a:avLst/>
            </a:prstGeom>
            <a:solidFill>
              <a:srgbClr val="FFCA08"/>
            </a:solidFill>
          </p:spPr>
          <p:txBody>
            <a:bodyPr wrap="none" anchor="b">
              <a:spAutoFit/>
            </a:bodyPr>
            <a:lstStyle/>
            <a:p>
              <a:r>
                <a:rPr lang="de-DE" altLang="de-DE" sz="2000" b="1" dirty="0">
                  <a:solidFill>
                    <a:srgbClr val="2A1A00"/>
                  </a:solidFill>
                  <a:latin typeface="Consolas" panose="020B0609020204030204" pitchFamily="49" charset="0"/>
                </a:rPr>
                <a:t>XAML</a:t>
              </a:r>
              <a:endParaRPr lang="de-DE" sz="2000" b="1" dirty="0">
                <a:solidFill>
                  <a:srgbClr val="2A1A00"/>
                </a:solidFill>
              </a:endParaRP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2281EBF3-89AA-48F0-A8F5-F58C87AA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81" y="5440010"/>
            <a:ext cx="4445255" cy="86177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sz="2400" dirty="0" err="1">
                <a:solidFill>
                  <a:srgbClr val="E6E6E6"/>
                </a:solidFill>
                <a:latin typeface="Consolas" panose="020B0609020204030204" pitchFamily="49" charset="0"/>
              </a:rPr>
              <a:t>TextBlock</a:t>
            </a:r>
            <a:r>
              <a:rPr lang="de-DE" altLang="de-DE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de-DE" altLang="de-DE" sz="2800" dirty="0" err="1">
                <a:solidFill>
                  <a:srgbClr val="E6E6E6"/>
                </a:solidFill>
                <a:latin typeface="Consolas" panose="020B0609020204030204" pitchFamily="49" charset="0"/>
              </a:rPr>
              <a:t>TextBlock</a:t>
            </a:r>
            <a:r>
              <a:rPr lang="de-DE" altLang="de-DE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CC1EC98-5776-4CD6-A72C-DD63CEA5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81" y="4239668"/>
            <a:ext cx="4445255" cy="120032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err="1">
                <a:solidFill>
                  <a:srgbClr val="D7BA7D"/>
                </a:solidFill>
                <a:latin typeface="Consolas" panose="020B0609020204030204" pitchFamily="49" charset="0"/>
              </a:rPr>
              <a:t>TextBlock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DADADA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: 13;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34901A-D941-4AB2-A1B0-6ACBC06E2805}"/>
              </a:ext>
            </a:extLst>
          </p:cNvPr>
          <p:cNvSpPr/>
          <p:nvPr/>
        </p:nvSpPr>
        <p:spPr>
          <a:xfrm>
            <a:off x="1364781" y="3839552"/>
            <a:ext cx="607859" cy="400110"/>
          </a:xfrm>
          <a:prstGeom prst="rect">
            <a:avLst/>
          </a:prstGeom>
          <a:solidFill>
            <a:srgbClr val="FFCA08"/>
          </a:solidFill>
        </p:spPr>
        <p:txBody>
          <a:bodyPr wrap="none" anchor="b">
            <a:spAutoFit/>
          </a:bodyPr>
          <a:lstStyle/>
          <a:p>
            <a:r>
              <a:rPr lang="de-DE" altLang="de-DE" sz="2000" b="1" dirty="0">
                <a:solidFill>
                  <a:srgbClr val="2A1A00"/>
                </a:solidFill>
                <a:latin typeface="Consolas" panose="020B0609020204030204" pitchFamily="49" charset="0"/>
              </a:rPr>
              <a:t>CSS</a:t>
            </a:r>
            <a:endParaRPr lang="de-DE" sz="2000" b="1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1.04167E-6 0.3715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1.04167E-6 -0.35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-0.35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8.33333E-7 -0.35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3" grpId="0" animBg="1"/>
      <p:bldP spid="13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dge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164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FontAwesome</vt:lpstr>
      <vt:lpstr>Gill Sans MT</vt:lpstr>
      <vt:lpstr>Impact</vt:lpstr>
      <vt:lpstr>Wingdings 2</vt:lpstr>
      <vt:lpstr>HDOfficeLightV0</vt:lpstr>
      <vt:lpstr>1_HDOfficeLightV0</vt:lpstr>
      <vt:lpstr>Badge</vt:lpstr>
      <vt:lpstr>XamlCSS</vt:lpstr>
      <vt:lpstr>WEB-Entwicklung</vt:lpstr>
      <vt:lpstr>„Moderne Desktop-Entwicklung iN .NET?“</vt:lpstr>
      <vt:lpstr>VON Web zu WPF</vt:lpstr>
      <vt:lpstr>…XML?!</vt:lpstr>
      <vt:lpstr>CSS Auf Der XAML-Platform</vt:lpstr>
      <vt:lpstr>XAML</vt:lpstr>
      <vt:lpstr>Wie sieht CSS aus?</vt:lpstr>
      <vt:lpstr>Stile auf Typen anwenden</vt:lpstr>
      <vt:lpstr>Semantische Stile</vt:lpstr>
      <vt:lpstr>Stile kombinieren - CSS</vt:lpstr>
      <vt:lpstr>Stile &amp; UI-Hierarchie - CSS</vt:lpstr>
      <vt:lpstr>Stile &amp; UI-Hierarchie - SCSS</vt:lpstr>
      <vt:lpstr>Demo: Einbinden von XamlCSS</vt:lpstr>
      <vt:lpstr>Demo: Fortgeschrittenes Styling</vt:lpstr>
      <vt:lpstr>Demo: Xamarin.Forms</vt:lpstr>
      <vt:lpstr>PowerPoint-Präsentation</vt:lpstr>
      <vt:lpstr>PowerPoint-Präsentation</vt:lpstr>
      <vt:lpstr>XamlCSS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XamlCSS</dc:title>
  <dc:creator>Warappa None</dc:creator>
  <cp:lastModifiedBy>Warappa None</cp:lastModifiedBy>
  <cp:revision>1</cp:revision>
  <dcterms:created xsi:type="dcterms:W3CDTF">2018-09-10T19:23:30Z</dcterms:created>
  <dcterms:modified xsi:type="dcterms:W3CDTF">2018-09-19T22:31:06Z</dcterms:modified>
</cp:coreProperties>
</file>