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9" r:id="rId4"/>
    <p:sldId id="260" r:id="rId5"/>
    <p:sldId id="261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6448-7EDB-4D9F-9FC0-A3D6F11266FD}" type="datetimeFigureOut">
              <a:rPr lang="sv-SE" smtClean="0"/>
              <a:t>2017-04-05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A1F3-4670-4D68-B629-4521D4557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27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6448-7EDB-4D9F-9FC0-A3D6F11266FD}" type="datetimeFigureOut">
              <a:rPr lang="sv-SE" smtClean="0"/>
              <a:t>2017-04-05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A1F3-4670-4D68-B629-4521D4557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560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6448-7EDB-4D9F-9FC0-A3D6F11266FD}" type="datetimeFigureOut">
              <a:rPr lang="sv-SE" smtClean="0"/>
              <a:t>2017-04-05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A1F3-4670-4D68-B629-4521D4557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429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6448-7EDB-4D9F-9FC0-A3D6F11266FD}" type="datetimeFigureOut">
              <a:rPr lang="sv-SE" smtClean="0"/>
              <a:t>2017-04-05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A1F3-4670-4D68-B629-4521D4557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58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6448-7EDB-4D9F-9FC0-A3D6F11266FD}" type="datetimeFigureOut">
              <a:rPr lang="sv-SE" smtClean="0"/>
              <a:t>2017-04-05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A1F3-4670-4D68-B629-4521D4557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43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6448-7EDB-4D9F-9FC0-A3D6F11266FD}" type="datetimeFigureOut">
              <a:rPr lang="sv-SE" smtClean="0"/>
              <a:t>2017-04-05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A1F3-4670-4D68-B629-4521D4557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27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6448-7EDB-4D9F-9FC0-A3D6F11266FD}" type="datetimeFigureOut">
              <a:rPr lang="sv-SE" smtClean="0"/>
              <a:t>2017-04-05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A1F3-4670-4D68-B629-4521D4557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529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6448-7EDB-4D9F-9FC0-A3D6F11266FD}" type="datetimeFigureOut">
              <a:rPr lang="sv-SE" smtClean="0"/>
              <a:t>2017-04-05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A1F3-4670-4D68-B629-4521D4557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632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6448-7EDB-4D9F-9FC0-A3D6F11266FD}" type="datetimeFigureOut">
              <a:rPr lang="sv-SE" smtClean="0"/>
              <a:t>2017-04-05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A1F3-4670-4D68-B629-4521D4557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514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6448-7EDB-4D9F-9FC0-A3D6F11266FD}" type="datetimeFigureOut">
              <a:rPr lang="sv-SE" smtClean="0"/>
              <a:t>2017-04-05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A1F3-4670-4D68-B629-4521D4557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281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6448-7EDB-4D9F-9FC0-A3D6F11266FD}" type="datetimeFigureOut">
              <a:rPr lang="sv-SE" smtClean="0"/>
              <a:t>2017-04-05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A1F3-4670-4D68-B629-4521D4557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602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66448-7EDB-4D9F-9FC0-A3D6F11266FD}" type="datetimeFigureOut">
              <a:rPr lang="sv-SE" smtClean="0"/>
              <a:t>2017-04-05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2A1F3-4670-4D68-B629-4521D4557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679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tcms.nist.gov/potentials/" TargetMode="External"/><Relationship Id="rId2" Type="http://schemas.openxmlformats.org/officeDocument/2006/relationships/hyperlink" Target="http://www.ks.uiuc.edu/Research/vm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/>
          <a:p>
            <a:r>
              <a:rPr lang="en-US" dirty="0" smtClean="0"/>
              <a:t>Molecular Dynamics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429000"/>
            <a:ext cx="8208912" cy="220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Andreas </a:t>
            </a:r>
            <a:r>
              <a:rPr lang="en-US" dirty="0" err="1" smtClean="0"/>
              <a:t>Blomqvist</a:t>
            </a:r>
            <a:endParaRPr lang="en-US" dirty="0" smtClean="0"/>
          </a:p>
          <a:p>
            <a:r>
              <a:rPr lang="en-US" dirty="0" smtClean="0"/>
              <a:t>Expert Materials Design/Materials Modeling</a:t>
            </a:r>
          </a:p>
          <a:p>
            <a:r>
              <a:rPr lang="en-US" dirty="0" err="1" smtClean="0"/>
              <a:t>Sandvik</a:t>
            </a:r>
            <a:r>
              <a:rPr lang="en-US" dirty="0" smtClean="0"/>
              <a:t> </a:t>
            </a:r>
            <a:r>
              <a:rPr lang="en-US" dirty="0" err="1" smtClean="0"/>
              <a:t>Coromant</a:t>
            </a:r>
            <a:r>
              <a:rPr lang="en-US" dirty="0" smtClean="0"/>
              <a:t>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Assoc. Prof. Materials Science, KTH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dirty="0" smtClean="0"/>
              <a:t>(I) Write a molecular dynamics code with:</a:t>
            </a:r>
          </a:p>
          <a:p>
            <a:pPr lvl="1"/>
            <a:r>
              <a:rPr lang="en-US" dirty="0" smtClean="0"/>
              <a:t>Velocity </a:t>
            </a:r>
            <a:r>
              <a:rPr lang="en-US" dirty="0" err="1"/>
              <a:t>V</a:t>
            </a:r>
            <a:r>
              <a:rPr lang="en-US" dirty="0" err="1" smtClean="0"/>
              <a:t>erlet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endParaRPr lang="en-US" dirty="0" smtClean="0"/>
          </a:p>
          <a:p>
            <a:pPr lvl="1"/>
            <a:r>
              <a:rPr lang="en-US" dirty="0" smtClean="0"/>
              <a:t>Force calculations using e.g. for example EAM or </a:t>
            </a:r>
            <a:r>
              <a:rPr lang="en-US" dirty="0" err="1" smtClean="0"/>
              <a:t>Lennard</a:t>
            </a:r>
            <a:r>
              <a:rPr lang="en-US" dirty="0" smtClean="0"/>
              <a:t> Jones potential</a:t>
            </a:r>
          </a:p>
          <a:p>
            <a:pPr lvl="1"/>
            <a:r>
              <a:rPr lang="en-US" dirty="0" smtClean="0"/>
              <a:t>(optional) thermostat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(II) Use the code to compute either a diffusion coefficient or a phase transformation temperature.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Visulization</a:t>
            </a:r>
            <a:r>
              <a:rPr lang="en-US" dirty="0" smtClean="0"/>
              <a:t> can either be integrated or using external tool like VMD (</a:t>
            </a:r>
            <a:r>
              <a:rPr lang="en-US" dirty="0" smtClean="0">
                <a:hlinkClick r:id="rId2"/>
              </a:rPr>
              <a:t>http://www.ks.uiuc.edu/Research/vmd/</a:t>
            </a:r>
            <a:r>
              <a:rPr lang="en-US" dirty="0" smtClean="0"/>
              <a:t>).</a:t>
            </a:r>
          </a:p>
          <a:p>
            <a:pPr marL="457200" lvl="1" indent="0">
              <a:buNone/>
            </a:pPr>
            <a:r>
              <a:rPr lang="en-US" dirty="0" smtClean="0"/>
              <a:t>EAM potentials can be found at NIST (</a:t>
            </a:r>
            <a:r>
              <a:rPr lang="en-US" dirty="0" smtClean="0">
                <a:hlinkClick r:id="rId3"/>
              </a:rPr>
              <a:t>https://www.ctcms.nist.gov/potentials/</a:t>
            </a:r>
            <a:r>
              <a:rPr lang="en-US" dirty="0" smtClean="0"/>
              <a:t>).</a:t>
            </a:r>
          </a:p>
          <a:p>
            <a:pPr marL="457200" lvl="1" indent="0">
              <a:buNone/>
            </a:pPr>
            <a:r>
              <a:rPr lang="en-US" dirty="0" smtClean="0"/>
              <a:t>Free choice of programming language.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could</a:t>
            </a:r>
            <a:r>
              <a:rPr lang="sv-SE" dirty="0" smtClean="0"/>
              <a:t> go </a:t>
            </a:r>
            <a:r>
              <a:rPr lang="sv-SE" dirty="0" err="1" smtClean="0"/>
              <a:t>wrong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Not </a:t>
            </a:r>
            <a:r>
              <a:rPr lang="sv-SE" dirty="0" err="1" smtClean="0"/>
              <a:t>thermalized</a:t>
            </a:r>
            <a:r>
              <a:rPr lang="sv-SE" dirty="0" smtClean="0"/>
              <a:t> simulation</a:t>
            </a:r>
          </a:p>
          <a:p>
            <a:r>
              <a:rPr lang="sv-SE" dirty="0" smtClean="0"/>
              <a:t>Energy </a:t>
            </a:r>
            <a:r>
              <a:rPr lang="sv-SE" dirty="0" err="1" smtClean="0"/>
              <a:t>leakage</a:t>
            </a:r>
            <a:endParaRPr lang="sv-SE" dirty="0" smtClean="0"/>
          </a:p>
          <a:p>
            <a:r>
              <a:rPr lang="sv-SE" dirty="0" err="1" smtClean="0"/>
              <a:t>Boundary</a:t>
            </a:r>
            <a:r>
              <a:rPr lang="sv-SE" dirty="0" smtClean="0"/>
              <a:t> </a:t>
            </a:r>
            <a:r>
              <a:rPr lang="sv-SE" dirty="0" err="1" smtClean="0"/>
              <a:t>conditions</a:t>
            </a:r>
            <a:endParaRPr lang="sv-SE" dirty="0" smtClean="0"/>
          </a:p>
          <a:p>
            <a:r>
              <a:rPr lang="sv-SE" dirty="0" smtClean="0"/>
              <a:t>…</a:t>
            </a:r>
          </a:p>
          <a:p>
            <a:r>
              <a:rPr lang="sv-SE" dirty="0" smtClean="0"/>
              <a:t>…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6592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Not </a:t>
            </a:r>
            <a:r>
              <a:rPr lang="sv-SE" dirty="0" err="1" smtClean="0"/>
              <a:t>thermalized</a:t>
            </a:r>
            <a:r>
              <a:rPr lang="sv-SE" dirty="0" smtClean="0"/>
              <a:t> simulation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Starting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velocities</a:t>
            </a:r>
            <a:r>
              <a:rPr lang="sv-SE" dirty="0" smtClean="0"/>
              <a:t> in </a:t>
            </a:r>
            <a:r>
              <a:rPr lang="sv-SE" dirty="0" err="1" smtClean="0"/>
              <a:t>random</a:t>
            </a:r>
            <a:r>
              <a:rPr lang="sv-SE" dirty="0" smtClean="0"/>
              <a:t> </a:t>
            </a:r>
            <a:r>
              <a:rPr lang="sv-SE" dirty="0" err="1" smtClean="0"/>
              <a:t>directions</a:t>
            </a:r>
            <a:endParaRPr lang="sv-SE" dirty="0" smtClean="0"/>
          </a:p>
          <a:p>
            <a:r>
              <a:rPr lang="sv-SE" dirty="0" err="1" smtClean="0"/>
              <a:t>Results</a:t>
            </a:r>
            <a:r>
              <a:rPr lang="sv-SE" dirty="0" smtClean="0"/>
              <a:t> in </a:t>
            </a:r>
            <a:r>
              <a:rPr lang="sv-SE" dirty="0" err="1" smtClean="0"/>
              <a:t>unphysical</a:t>
            </a:r>
            <a:r>
              <a:rPr lang="sv-SE" dirty="0" smtClean="0"/>
              <a:t> vibrations</a:t>
            </a:r>
          </a:p>
          <a:p>
            <a:r>
              <a:rPr lang="sv-SE" dirty="0" smtClean="0"/>
              <a:t>Simulation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adjust</a:t>
            </a:r>
            <a:endParaRPr lang="sv-SE" dirty="0"/>
          </a:p>
          <a:p>
            <a:r>
              <a:rPr lang="sv-SE" dirty="0" err="1" smtClean="0"/>
              <a:t>Typical</a:t>
            </a:r>
            <a:r>
              <a:rPr lang="sv-SE" dirty="0" smtClean="0"/>
              <a:t> </a:t>
            </a:r>
            <a:r>
              <a:rPr lang="sv-SE" dirty="0" err="1" smtClean="0"/>
              <a:t>time</a:t>
            </a:r>
            <a:r>
              <a:rPr lang="sv-SE" dirty="0" smtClean="0"/>
              <a:t> </a:t>
            </a:r>
            <a:r>
              <a:rPr lang="sv-SE" dirty="0" err="1" smtClean="0"/>
              <a:t>scale</a:t>
            </a:r>
            <a:r>
              <a:rPr lang="sv-SE" dirty="0" smtClean="0"/>
              <a:t> 1-4 ps</a:t>
            </a:r>
          </a:p>
          <a:p>
            <a:r>
              <a:rPr lang="sv-SE" dirty="0" smtClean="0"/>
              <a:t>Check by </a:t>
            </a:r>
            <a:r>
              <a:rPr lang="sv-SE" dirty="0" err="1" smtClean="0"/>
              <a:t>looking</a:t>
            </a:r>
            <a:r>
              <a:rPr lang="sv-SE" dirty="0" smtClean="0"/>
              <a:t> at </a:t>
            </a:r>
            <a:r>
              <a:rPr lang="sv-SE" dirty="0" err="1" smtClean="0"/>
              <a:t>fluctuations</a:t>
            </a:r>
            <a:r>
              <a:rPr lang="sv-SE" dirty="0" smtClean="0"/>
              <a:t> in </a:t>
            </a:r>
            <a:r>
              <a:rPr lang="sv-SE" dirty="0" err="1" smtClean="0"/>
              <a:t>e.g</a:t>
            </a:r>
            <a:r>
              <a:rPr lang="sv-SE" dirty="0" smtClean="0"/>
              <a:t>.</a:t>
            </a:r>
          </a:p>
          <a:p>
            <a:pPr lvl="1"/>
            <a:r>
              <a:rPr lang="sv-SE" dirty="0" err="1" smtClean="0"/>
              <a:t>Velocities</a:t>
            </a:r>
            <a:endParaRPr lang="sv-SE" dirty="0" smtClean="0"/>
          </a:p>
          <a:p>
            <a:pPr lvl="1"/>
            <a:r>
              <a:rPr lang="sv-SE" dirty="0" err="1" smtClean="0"/>
              <a:t>Forces</a:t>
            </a:r>
            <a:endParaRPr lang="sv-SE" dirty="0"/>
          </a:p>
          <a:p>
            <a:pPr lvl="1"/>
            <a:r>
              <a:rPr lang="sv-SE" dirty="0" smtClean="0"/>
              <a:t>Total </a:t>
            </a:r>
            <a:r>
              <a:rPr lang="sv-SE" dirty="0" err="1" smtClean="0"/>
              <a:t>energy</a:t>
            </a:r>
            <a:r>
              <a:rPr lang="sv-SE" dirty="0" smtClean="0"/>
              <a:t> (</a:t>
            </a:r>
            <a:r>
              <a:rPr lang="sv-SE" dirty="0" err="1" smtClean="0"/>
              <a:t>kinetic+potential</a:t>
            </a:r>
            <a:r>
              <a:rPr lang="sv-SE" dirty="0" smtClean="0"/>
              <a:t>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8309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Energy </a:t>
            </a:r>
            <a:r>
              <a:rPr lang="sv-SE" dirty="0" err="1" smtClean="0"/>
              <a:t>leakage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If the </a:t>
            </a:r>
            <a:r>
              <a:rPr lang="sv-SE" dirty="0" err="1" smtClean="0"/>
              <a:t>time</a:t>
            </a:r>
            <a:r>
              <a:rPr lang="sv-SE" dirty="0" smtClean="0"/>
              <a:t> step is </a:t>
            </a:r>
            <a:r>
              <a:rPr lang="sv-SE" dirty="0" err="1" smtClean="0"/>
              <a:t>too</a:t>
            </a:r>
            <a:r>
              <a:rPr lang="sv-SE" dirty="0" smtClean="0"/>
              <a:t> long the simulation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loose</a:t>
            </a:r>
            <a:r>
              <a:rPr lang="sv-SE" dirty="0" smtClean="0"/>
              <a:t> or </a:t>
            </a:r>
            <a:r>
              <a:rPr lang="sv-SE" dirty="0" err="1" smtClean="0"/>
              <a:t>gain</a:t>
            </a:r>
            <a:r>
              <a:rPr lang="sv-SE" dirty="0" smtClean="0"/>
              <a:t> </a:t>
            </a:r>
            <a:r>
              <a:rPr lang="sv-SE" dirty="0" err="1" smtClean="0"/>
              <a:t>energy</a:t>
            </a:r>
            <a:endParaRPr lang="sv-SE" dirty="0" smtClean="0"/>
          </a:p>
          <a:p>
            <a:r>
              <a:rPr lang="sv-SE" dirty="0" err="1" smtClean="0"/>
              <a:t>Possible</a:t>
            </a:r>
            <a:r>
              <a:rPr lang="sv-SE" dirty="0" smtClean="0"/>
              <a:t> solutions:</a:t>
            </a:r>
          </a:p>
          <a:p>
            <a:pPr lvl="1"/>
            <a:r>
              <a:rPr lang="sv-SE" dirty="0" smtClean="0"/>
              <a:t>Short </a:t>
            </a:r>
            <a:r>
              <a:rPr lang="sv-SE" dirty="0" err="1" smtClean="0"/>
              <a:t>time</a:t>
            </a:r>
            <a:r>
              <a:rPr lang="sv-SE" dirty="0" smtClean="0"/>
              <a:t> step,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avoid</a:t>
            </a:r>
            <a:endParaRPr lang="sv-SE" dirty="0" smtClean="0"/>
          </a:p>
          <a:p>
            <a:pPr lvl="1"/>
            <a:r>
              <a:rPr lang="sv-SE" dirty="0" err="1" smtClean="0"/>
              <a:t>Thermostat</a:t>
            </a:r>
            <a:r>
              <a:rPr lang="sv-SE" dirty="0" smtClean="0"/>
              <a:t>,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compensate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1445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Boundary</a:t>
            </a:r>
            <a:r>
              <a:rPr lang="sv-SE" dirty="0" smtClean="0"/>
              <a:t> </a:t>
            </a:r>
            <a:r>
              <a:rPr lang="sv-SE" dirty="0" err="1" smtClean="0"/>
              <a:t>condition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Simulation: </a:t>
            </a:r>
            <a:r>
              <a:rPr lang="sv-SE" dirty="0" err="1"/>
              <a:t>p</a:t>
            </a:r>
            <a:r>
              <a:rPr lang="sv-SE" dirty="0" err="1" smtClean="0"/>
              <a:t>eriodic</a:t>
            </a:r>
            <a:r>
              <a:rPr lang="sv-SE" dirty="0" smtClean="0"/>
              <a:t> </a:t>
            </a:r>
            <a:r>
              <a:rPr lang="sv-SE" dirty="0" err="1" smtClean="0"/>
              <a:t>boundary</a:t>
            </a:r>
            <a:r>
              <a:rPr lang="sv-SE" dirty="0" smtClean="0"/>
              <a:t> </a:t>
            </a:r>
            <a:r>
              <a:rPr lang="sv-SE" dirty="0" err="1" smtClean="0"/>
              <a:t>conditions</a:t>
            </a:r>
            <a:r>
              <a:rPr lang="sv-SE" dirty="0" smtClean="0"/>
              <a:t>?</a:t>
            </a:r>
          </a:p>
          <a:p>
            <a:r>
              <a:rPr lang="sv-SE" dirty="0" err="1" smtClean="0"/>
              <a:t>Analysis</a:t>
            </a:r>
            <a:r>
              <a:rPr lang="sv-SE" dirty="0" smtClean="0"/>
              <a:t>:</a:t>
            </a:r>
          </a:p>
          <a:p>
            <a:pPr lvl="1"/>
            <a:r>
              <a:rPr lang="sv-SE" dirty="0" err="1" smtClean="0"/>
              <a:t>What</a:t>
            </a:r>
            <a:r>
              <a:rPr lang="sv-SE" dirty="0" smtClean="0"/>
              <a:t> is the </a:t>
            </a:r>
            <a:r>
              <a:rPr lang="sv-SE" dirty="0" err="1" smtClean="0"/>
              <a:t>shortest</a:t>
            </a:r>
            <a:r>
              <a:rPr lang="sv-SE" dirty="0" smtClean="0"/>
              <a:t> </a:t>
            </a:r>
            <a:r>
              <a:rPr lang="sv-SE" dirty="0" err="1" smtClean="0"/>
              <a:t>distance</a:t>
            </a:r>
            <a:r>
              <a:rPr lang="sv-SE" dirty="0" smtClean="0"/>
              <a:t> </a:t>
            </a:r>
            <a:r>
              <a:rPr lang="sv-SE" dirty="0" err="1" smtClean="0"/>
              <a:t>between</a:t>
            </a:r>
            <a:r>
              <a:rPr lang="sv-SE" dirty="0" smtClean="0"/>
              <a:t> </a:t>
            </a:r>
            <a:r>
              <a:rPr lang="sv-SE" dirty="0" err="1" smtClean="0"/>
              <a:t>two</a:t>
            </a:r>
            <a:r>
              <a:rPr lang="sv-SE" dirty="0" smtClean="0"/>
              <a:t> atoms?</a:t>
            </a:r>
          </a:p>
          <a:p>
            <a:pPr lvl="1"/>
            <a:r>
              <a:rPr lang="sv-SE" dirty="0" smtClean="0"/>
              <a:t>MSD, </a:t>
            </a:r>
            <a:r>
              <a:rPr lang="sv-SE" dirty="0" err="1" smtClean="0"/>
              <a:t>what</a:t>
            </a:r>
            <a:r>
              <a:rPr lang="sv-SE" dirty="0" smtClean="0"/>
              <a:t> is the diffused </a:t>
            </a:r>
            <a:r>
              <a:rPr lang="sv-SE" dirty="0" err="1" smtClean="0"/>
              <a:t>distance</a:t>
            </a:r>
            <a:r>
              <a:rPr lang="sv-SE" dirty="0" smtClean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3645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Which</a:t>
            </a:r>
            <a:r>
              <a:rPr lang="sv-SE" dirty="0" smtClean="0"/>
              <a:t> </a:t>
            </a:r>
            <a:r>
              <a:rPr lang="sv-SE" dirty="0" err="1" smtClean="0"/>
              <a:t>coorinate</a:t>
            </a:r>
            <a:r>
              <a:rPr lang="sv-SE" dirty="0" smtClean="0"/>
              <a:t> system?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Cartesian?</a:t>
            </a:r>
          </a:p>
          <a:p>
            <a:r>
              <a:rPr lang="en-US" dirty="0" smtClean="0"/>
              <a:t>Direct?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5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TextBox 3"/>
          <p:cNvSpPr txBox="1"/>
          <p:nvPr/>
        </p:nvSpPr>
        <p:spPr>
          <a:xfrm>
            <a:off x="971600" y="1628800"/>
            <a:ext cx="220162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sv-SE" dirty="0" smtClean="0"/>
              <a:t>Setup initial positions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132856"/>
            <a:ext cx="296228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sv-SE" dirty="0" err="1" smtClean="0"/>
              <a:t>Velocities</a:t>
            </a:r>
            <a:r>
              <a:rPr lang="sv-SE" dirty="0"/>
              <a:t> </a:t>
            </a:r>
            <a:r>
              <a:rPr lang="sv-SE" dirty="0" smtClean="0"/>
              <a:t>in </a:t>
            </a:r>
            <a:r>
              <a:rPr lang="sv-SE" dirty="0" err="1" smtClean="0"/>
              <a:t>random</a:t>
            </a:r>
            <a:r>
              <a:rPr lang="sv-SE" dirty="0" smtClean="0"/>
              <a:t> </a:t>
            </a:r>
            <a:r>
              <a:rPr lang="sv-SE" dirty="0" err="1" smtClean="0"/>
              <a:t>dirctions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3721515" y="2924944"/>
            <a:ext cx="36481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sv-SE" dirty="0" err="1" smtClean="0"/>
              <a:t>Calculate</a:t>
            </a:r>
            <a:r>
              <a:rPr lang="sv-SE" dirty="0" smtClean="0"/>
              <a:t> acceleration from potential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6040114" y="3913174"/>
            <a:ext cx="220162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err="1" smtClean="0"/>
              <a:t>Calculate</a:t>
            </a:r>
            <a:r>
              <a:rPr lang="sv-SE" dirty="0"/>
              <a:t> </a:t>
            </a:r>
            <a:r>
              <a:rPr lang="sv-SE" dirty="0" err="1" smtClean="0"/>
              <a:t>velocity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2727746" y="3880908"/>
            <a:ext cx="220162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err="1" smtClean="0"/>
              <a:t>Calculate</a:t>
            </a:r>
            <a:r>
              <a:rPr lang="sv-SE" dirty="0"/>
              <a:t> </a:t>
            </a:r>
            <a:r>
              <a:rPr lang="sv-SE" dirty="0" smtClean="0"/>
              <a:t>positions</a:t>
            </a:r>
            <a:endParaRPr lang="sv-SE" dirty="0"/>
          </a:p>
        </p:txBody>
      </p:sp>
      <p:sp>
        <p:nvSpPr>
          <p:cNvPr id="10" name="Right Arrow 9"/>
          <p:cNvSpPr/>
          <p:nvPr/>
        </p:nvSpPr>
        <p:spPr>
          <a:xfrm rot="2438721">
            <a:off x="6537291" y="3428168"/>
            <a:ext cx="537491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ight Arrow 10"/>
          <p:cNvSpPr/>
          <p:nvPr/>
        </p:nvSpPr>
        <p:spPr>
          <a:xfrm rot="10800000">
            <a:off x="5176018" y="3880908"/>
            <a:ext cx="537491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ight Arrow 11"/>
          <p:cNvSpPr/>
          <p:nvPr/>
        </p:nvSpPr>
        <p:spPr>
          <a:xfrm rot="19262809">
            <a:off x="3861164" y="3391938"/>
            <a:ext cx="537491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TextBox 12"/>
          <p:cNvSpPr txBox="1"/>
          <p:nvPr/>
        </p:nvSpPr>
        <p:spPr>
          <a:xfrm>
            <a:off x="4657985" y="4467328"/>
            <a:ext cx="4090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cycle</a:t>
            </a:r>
            <a:r>
              <a:rPr lang="sv-SE" dirty="0" smtClean="0"/>
              <a:t> is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time</a:t>
            </a:r>
            <a:r>
              <a:rPr lang="sv-SE" dirty="0" smtClean="0"/>
              <a:t>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Save data </a:t>
            </a:r>
            <a:r>
              <a:rPr lang="sv-SE" dirty="0" err="1" smtClean="0"/>
              <a:t>according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need</a:t>
            </a:r>
            <a:endParaRPr lang="sv-SE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5589240"/>
            <a:ext cx="18642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sv-SE" dirty="0" err="1" smtClean="0"/>
              <a:t>Analyse</a:t>
            </a:r>
            <a:r>
              <a:rPr lang="sv-SE" dirty="0" smtClean="0"/>
              <a:t> the </a:t>
            </a:r>
            <a:r>
              <a:rPr lang="sv-SE" dirty="0" err="1" smtClean="0"/>
              <a:t>result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145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400" dirty="0" smtClean="0"/>
              <a:t>The different parts of MD:</a:t>
            </a:r>
            <a:br>
              <a:rPr lang="en-US" sz="2400" dirty="0" smtClean="0"/>
            </a:br>
            <a:r>
              <a:rPr lang="en-US" sz="2400" dirty="0" smtClean="0"/>
              <a:t>- Integrate equations of motion </a:t>
            </a:r>
            <a:endParaRPr lang="en-US" sz="2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8964488" cy="4525963"/>
              </a:xfrm>
            </p:spPr>
            <p:txBody>
              <a:bodyPr>
                <a:normAutofit lnSpcReduction="10000"/>
              </a:bodyPr>
              <a:lstStyle/>
              <a:p>
                <a:pPr marL="457200" lvl="1" indent="0">
                  <a:buNone/>
                </a:pPr>
                <a:r>
                  <a:rPr lang="en-US" dirty="0" smtClean="0"/>
                  <a:t>Different type of </a:t>
                </a:r>
                <a:r>
                  <a:rPr lang="en-US" dirty="0" err="1" smtClean="0"/>
                  <a:t>algoritms</a:t>
                </a:r>
                <a:r>
                  <a:rPr lang="en-US" dirty="0" smtClean="0"/>
                  <a:t> used. One of the most common is the Velocity </a:t>
                </a:r>
                <a:r>
                  <a:rPr lang="en-US" dirty="0" err="1" smtClean="0"/>
                  <a:t>Verlet</a:t>
                </a:r>
                <a:r>
                  <a:rPr lang="en-US" dirty="0" smtClean="0"/>
                  <a:t> integration: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Step 1: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 </m:t>
                        </m:r>
                        <m:r>
                          <a:rPr lang="sv-SE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sv-S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𝑡</m:t>
                        </m:r>
                        <m:r>
                          <a:rPr lang="sv-SE" b="0" i="1" smtClean="0">
                            <a:latin typeface="Cambria Math"/>
                          </a:rPr>
                          <m:t>+</m:t>
                        </m:r>
                        <m:r>
                          <a:rPr lang="sv-SE" b="0" i="1" smtClean="0">
                            <a:latin typeface="Cambria Math"/>
                          </a:rPr>
                          <m:t>𝑑𝑡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sv-S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sv-SE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sv-SE" b="0" i="1" smtClean="0">
                            <a:latin typeface="Cambria Math"/>
                          </a:rPr>
                          <m:t>(</m:t>
                        </m:r>
                        <m:r>
                          <a:rPr lang="sv-SE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sv-S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(</m:t>
                    </m:r>
                    <m:r>
                      <a:rPr lang="sv-SE" b="0" i="1" smtClean="0">
                        <a:latin typeface="Cambria Math"/>
                      </a:rPr>
                      <m:t>𝑡</m:t>
                    </m:r>
                    <m:r>
                      <a:rPr lang="sv-SE" b="0" i="1" smtClean="0">
                        <a:latin typeface="Cambria Math"/>
                      </a:rPr>
                      <m:t>+</m:t>
                    </m:r>
                    <m:r>
                      <a:rPr lang="sv-SE" b="0" i="1" smtClean="0">
                        <a:latin typeface="Cambria Math"/>
                      </a:rPr>
                      <m:t>𝑑𝑡</m:t>
                    </m:r>
                    <m:r>
                      <a:rPr lang="sv-SE" b="0" i="1" smtClean="0">
                        <a:latin typeface="Cambria Math"/>
                      </a:rPr>
                      <m:t>))</m:t>
                    </m:r>
                    <m:r>
                      <a:rPr lang="sv-SE" b="0" i="1" smtClean="0">
                        <a:latin typeface="Cambria Math"/>
                      </a:rPr>
                      <m:t>𝑑𝑡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Step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sv-S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𝑡</m:t>
                        </m:r>
                        <m:r>
                          <a:rPr lang="sv-SE" b="0" i="1" smtClean="0">
                            <a:latin typeface="Cambria Math"/>
                          </a:rPr>
                          <m:t>+</m:t>
                        </m:r>
                        <m:r>
                          <a:rPr lang="sv-SE" b="0" i="1" smtClean="0">
                            <a:latin typeface="Cambria Math"/>
                          </a:rPr>
                          <m:t>𝑑𝑡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sv-S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sv-S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𝑑𝑡</m:t>
                    </m:r>
                    <m:r>
                      <a:rPr lang="sv-SE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sv-SE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sv-SE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(</m:t>
                    </m:r>
                    <m:r>
                      <a:rPr lang="sv-SE" b="0" i="1" smtClean="0">
                        <a:latin typeface="Cambria Math"/>
                      </a:rPr>
                      <m:t>𝑡</m:t>
                    </m:r>
                    <m:r>
                      <a:rPr lang="sv-SE" b="0" i="1" smtClean="0"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sv-SE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/>
                          </a:rPr>
                          <m:t>𝑑𝑡</m:t>
                        </m:r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Step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sv-S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𝑡</m:t>
                        </m:r>
                        <m:r>
                          <a:rPr lang="sv-SE" b="0" i="1" smtClean="0">
                            <a:latin typeface="Cambria Math"/>
                          </a:rPr>
                          <m:t>+</m:t>
                        </m:r>
                        <m:r>
                          <a:rPr lang="sv-SE" b="0" i="1" smtClean="0">
                            <a:latin typeface="Cambria Math"/>
                          </a:rPr>
                          <m:t>𝑑𝑡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sv-SE" b="0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sv-SE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b="1" i="1" smtClean="0">
                                <a:latin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sv-SE" b="0" i="1" smtClean="0">
                            <a:latin typeface="Cambria Math"/>
                          </a:rPr>
                          <m:t>(</m:t>
                        </m:r>
                        <m:r>
                          <a:rPr lang="sv-SE" b="0" i="1" smtClean="0">
                            <a:latin typeface="Cambria Math"/>
                          </a:rPr>
                          <m:t>𝑡</m:t>
                        </m:r>
                        <m:r>
                          <a:rPr lang="sv-SE" b="0" i="1" smtClean="0">
                            <a:latin typeface="Cambria Math"/>
                          </a:rPr>
                          <m:t>+</m:t>
                        </m:r>
                        <m:r>
                          <a:rPr lang="sv-SE" b="0" i="1" smtClean="0">
                            <a:latin typeface="Cambria Math"/>
                          </a:rPr>
                          <m:t>𝑑𝑡</m:t>
                        </m:r>
                        <m:r>
                          <a:rPr lang="sv-SE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sv-SE" b="0" i="1" smtClean="0">
                        <a:latin typeface="Cambria Math"/>
                      </a:rPr>
                      <m:t>𝑈</m:t>
                    </m:r>
                  </m:oMath>
                </a14:m>
                <a:endParaRPr lang="sv-SE" b="0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 </m:t>
                        </m:r>
                        <m:r>
                          <a:rPr lang="sv-SE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–</a:t>
                </a:r>
                <a:r>
                  <a:rPr lang="en-US" dirty="0" smtClean="0"/>
                  <a:t> velocity of atom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 </m:t>
                        </m:r>
                        <m:r>
                          <a:rPr lang="sv-SE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– acceleration </a:t>
                </a:r>
                <a:r>
                  <a:rPr lang="en-US" dirty="0" smtClean="0"/>
                  <a:t>of atom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 </m:t>
                        </m:r>
                        <m:r>
                          <a:rPr lang="sv-SE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– possition </a:t>
                </a:r>
                <a:r>
                  <a:rPr lang="en-US" dirty="0" smtClean="0"/>
                  <a:t>of atom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𝑑𝑡</m:t>
                    </m:r>
                  </m:oMath>
                </a14:m>
                <a:r>
                  <a:rPr lang="en-US" dirty="0" smtClean="0"/>
                  <a:t> – time step, </a:t>
                </a:r>
                <a:endParaRPr lang="sv-SE" b="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 smtClean="0"/>
                  <a:t> – interaction potential  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8964488" cy="4525963"/>
              </a:xfrm>
              <a:blipFill rotWithShape="1">
                <a:blip r:embed="rId2"/>
                <a:stretch>
                  <a:fillRect t="-215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547664" y="2564904"/>
            <a:ext cx="1656184" cy="50405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1563382" y="3212976"/>
            <a:ext cx="1640466" cy="50405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ctangle 7"/>
          <p:cNvSpPr/>
          <p:nvPr/>
        </p:nvSpPr>
        <p:spPr>
          <a:xfrm>
            <a:off x="1583218" y="3933056"/>
            <a:ext cx="1620629" cy="50405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6300192" y="2564904"/>
            <a:ext cx="1656184" cy="50405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/>
          <p:cNvSpPr/>
          <p:nvPr/>
        </p:nvSpPr>
        <p:spPr>
          <a:xfrm>
            <a:off x="3563888" y="2564904"/>
            <a:ext cx="864096" cy="504056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5148064" y="2564904"/>
            <a:ext cx="864096" cy="504056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>
            <a:off x="3563888" y="3212976"/>
            <a:ext cx="864096" cy="504056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4703805" y="3212976"/>
            <a:ext cx="864096" cy="504056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6516216" y="3212976"/>
            <a:ext cx="864096" cy="504056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4283968" y="4185084"/>
            <a:ext cx="1064402" cy="396044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75856" y="3717032"/>
            <a:ext cx="864096" cy="468052"/>
          </a:xfrm>
          <a:prstGeom prst="straightConnector1">
            <a:avLst/>
          </a:prstGeom>
          <a:ln w="31750">
            <a:solidFill>
              <a:schemeClr val="accent1">
                <a:shade val="95000"/>
                <a:satMod val="105000"/>
                <a:alpha val="68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203848" y="3068960"/>
            <a:ext cx="3096344" cy="900100"/>
          </a:xfrm>
          <a:prstGeom prst="straightConnector1">
            <a:avLst/>
          </a:prstGeom>
          <a:ln w="31750">
            <a:solidFill>
              <a:schemeClr val="accent1">
                <a:shade val="95000"/>
                <a:satMod val="105000"/>
                <a:alpha val="68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51520" y="3140968"/>
            <a:ext cx="8712968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308304" y="3969060"/>
            <a:ext cx="1656184" cy="50405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Change </a:t>
            </a:r>
            <a:r>
              <a:rPr lang="sv-SE" dirty="0" err="1" smtClean="0">
                <a:solidFill>
                  <a:schemeClr val="tx1"/>
                </a:solidFill>
              </a:rPr>
              <a:t>time</a:t>
            </a:r>
            <a:r>
              <a:rPr lang="sv-SE" dirty="0" smtClean="0">
                <a:solidFill>
                  <a:schemeClr val="tx1"/>
                </a:solidFill>
              </a:rPr>
              <a:t>!</a:t>
            </a:r>
            <a:endParaRPr lang="sv-S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8676456" y="3212976"/>
            <a:ext cx="0" cy="738082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9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18075</TotalTime>
  <Words>412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Molecular Dynamics</vt:lpstr>
      <vt:lpstr>Assignment</vt:lpstr>
      <vt:lpstr>What could go wrong?</vt:lpstr>
      <vt:lpstr>Not thermalized simulation</vt:lpstr>
      <vt:lpstr>Energy leakage</vt:lpstr>
      <vt:lpstr>Boundary condition</vt:lpstr>
      <vt:lpstr>Which coorinate system?</vt:lpstr>
      <vt:lpstr>PowerPoint Presentation</vt:lpstr>
      <vt:lpstr>The different parts of MD: - Integrate equations of motion </vt:lpstr>
    </vt:vector>
  </TitlesOfParts>
  <Company>Sandvik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Dynamics</dc:title>
  <dc:creator>Andreas Blomqvist</dc:creator>
  <cp:lastModifiedBy>Andreas Blomqvist</cp:lastModifiedBy>
  <cp:revision>7</cp:revision>
  <dcterms:created xsi:type="dcterms:W3CDTF">2017-04-05T19:08:10Z</dcterms:created>
  <dcterms:modified xsi:type="dcterms:W3CDTF">2017-04-18T08:24:07Z</dcterms:modified>
</cp:coreProperties>
</file>