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04" r:id="rId5"/>
    <p:sldId id="323" r:id="rId6"/>
    <p:sldId id="324" r:id="rId7"/>
    <p:sldId id="350" r:id="rId8"/>
    <p:sldId id="326" r:id="rId9"/>
    <p:sldId id="325" r:id="rId10"/>
    <p:sldId id="329" r:id="rId11"/>
    <p:sldId id="332" r:id="rId12"/>
    <p:sldId id="349" r:id="rId13"/>
    <p:sldId id="333" r:id="rId14"/>
    <p:sldId id="352" r:id="rId15"/>
    <p:sldId id="354" r:id="rId16"/>
    <p:sldId id="355" r:id="rId17"/>
    <p:sldId id="356" r:id="rId18"/>
    <p:sldId id="357" r:id="rId19"/>
    <p:sldId id="358" r:id="rId20"/>
    <p:sldId id="328" r:id="rId21"/>
    <p:sldId id="33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1" clrIdx="0">
    <p:extLst>
      <p:ext uri="{19B8F6BF-5375-455C-9EA6-DF929625EA0E}">
        <p15:presenceInfo xmlns:p15="http://schemas.microsoft.com/office/powerpoint/2012/main" userId="S::urn:spo:anon#8fa3f1e69ae0f6cd55a4f8088c65f2339e01783b0d50bf85c21199ce9fd42676::" providerId="AD"/>
      </p:ext>
    </p:extLst>
  </p:cmAuthor>
  <p:cmAuthor id="2" name="Zavada Ármin Zsolt" initials="ZÁZ" lastIdx="19" clrIdx="1">
    <p:extLst>
      <p:ext uri="{19B8F6BF-5375-455C-9EA6-DF929625EA0E}">
        <p15:presenceInfo xmlns:p15="http://schemas.microsoft.com/office/powerpoint/2012/main" userId="Zavada Ármin Zsol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FFFFF"/>
    <a:srgbClr val="1E1E1E"/>
    <a:srgbClr val="0A900B"/>
    <a:srgbClr val="158B11"/>
    <a:srgbClr val="B83A55"/>
    <a:srgbClr val="762536"/>
    <a:srgbClr val="DBDBDB"/>
    <a:srgbClr val="E8383B"/>
    <a:srgbClr val="C43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53537-E10F-2689-F360-4E2943554A1F}" v="60" dt="2020-12-06T16:31:56.659"/>
    <p1510:client id="{62A70102-B434-4B9B-A384-944CF2F1937D}" v="1575" dt="2020-12-07T12:58:19.111"/>
    <p1510:client id="{7F239263-F6D6-BF44-09EF-3FF8303CF703}" v="1" dt="2020-12-06T15:56:17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3" autoAdjust="0"/>
    <p:restoredTop sz="67920" autoAdjust="0"/>
  </p:normalViewPr>
  <p:slideViewPr>
    <p:cSldViewPr snapToGrid="0">
      <p:cViewPr varScale="1">
        <p:scale>
          <a:sx n="49" d="100"/>
          <a:sy n="49" d="100"/>
        </p:scale>
        <p:origin x="1212" y="5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7T12:49:21.343" idx="19">
    <p:pos x="10" y="10"/>
    <p:text>szöveg kicsit átírása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EDD7946-1F1C-4D6F-A04E-C69E9C02A5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A12431-DD62-4567-AD67-D02D74FFD4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E37C-0436-4C0E-825B-3B9E2D3E0294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1AE47A7-DBDA-41D0-B9E7-F161239346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1390EE7-F175-4661-9F15-0F2C00D672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AB651-5169-412B-B46C-5F9CCC7DE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830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GB" baseline="0" dirty="0" err="1"/>
              <a:t>Sziasztok</a:t>
            </a:r>
            <a:r>
              <a:rPr lang="en-GB" baseline="0" dirty="0"/>
              <a:t>! Zavada Ármin </a:t>
            </a:r>
            <a:r>
              <a:rPr lang="en-GB" baseline="0" dirty="0" err="1"/>
              <a:t>vagyok</a:t>
            </a:r>
            <a:r>
              <a:rPr lang="en-GB" baseline="0" dirty="0"/>
              <a:t>. A </a:t>
            </a:r>
            <a:r>
              <a:rPr lang="en-GB" baseline="0" dirty="0" err="1"/>
              <a:t>félévre</a:t>
            </a:r>
            <a:r>
              <a:rPr lang="en-GB" baseline="0" dirty="0"/>
              <a:t> a </a:t>
            </a:r>
            <a:r>
              <a:rPr lang="en-GB" baseline="0" dirty="0" err="1"/>
              <a:t>témám</a:t>
            </a:r>
            <a:r>
              <a:rPr lang="en-GB" baseline="0" dirty="0"/>
              <a:t> </a:t>
            </a:r>
            <a:r>
              <a:rPr lang="en-GB" baseline="0" dirty="0" err="1"/>
              <a:t>egy</a:t>
            </a:r>
            <a:r>
              <a:rPr lang="en-GB" baseline="0" dirty="0"/>
              <a:t> model </a:t>
            </a:r>
            <a:r>
              <a:rPr lang="en-GB" baseline="0" dirty="0" err="1"/>
              <a:t>alapú</a:t>
            </a:r>
            <a:r>
              <a:rPr lang="en-GB" baseline="0" dirty="0"/>
              <a:t> </a:t>
            </a:r>
            <a:r>
              <a:rPr lang="en-GB" baseline="0" dirty="0" err="1"/>
              <a:t>állapotgép</a:t>
            </a:r>
            <a:r>
              <a:rPr lang="en-GB" baseline="0" dirty="0"/>
              <a:t> </a:t>
            </a:r>
            <a:r>
              <a:rPr lang="en-GB" baseline="0" dirty="0" err="1"/>
              <a:t>szimulátor</a:t>
            </a:r>
            <a:r>
              <a:rPr lang="en-GB" baseline="0" dirty="0"/>
              <a:t> </a:t>
            </a:r>
            <a:r>
              <a:rPr lang="en-GB" baseline="0" dirty="0" err="1"/>
              <a:t>elkészítése</a:t>
            </a:r>
            <a:r>
              <a:rPr lang="en-GB" baseline="0" dirty="0"/>
              <a:t> volt a Gamma </a:t>
            </a:r>
            <a:r>
              <a:rPr lang="en-GB" baseline="0" dirty="0" err="1"/>
              <a:t>szoftverhez</a:t>
            </a:r>
            <a:r>
              <a:rPr lang="en-GB" baseline="0" dirty="0"/>
              <a:t> EMF </a:t>
            </a:r>
            <a:r>
              <a:rPr lang="en-GB" baseline="0" dirty="0" err="1"/>
              <a:t>és</a:t>
            </a:r>
            <a:r>
              <a:rPr lang="en-GB" baseline="0" dirty="0"/>
              <a:t> </a:t>
            </a:r>
            <a:r>
              <a:rPr lang="en-GB" baseline="0" dirty="0" err="1"/>
              <a:t>Viatra</a:t>
            </a:r>
            <a:r>
              <a:rPr lang="en-GB" baseline="0" dirty="0"/>
              <a:t> </a:t>
            </a:r>
            <a:r>
              <a:rPr lang="en-GB" baseline="0" dirty="0" err="1"/>
              <a:t>technológiákkal</a:t>
            </a:r>
            <a:r>
              <a:rPr lang="en-GB" baseline="0" dirty="0"/>
              <a:t>. </a:t>
            </a:r>
            <a:r>
              <a:rPr lang="en-GB" baseline="0" dirty="0" err="1"/>
              <a:t>Konzulenseim</a:t>
            </a:r>
            <a:r>
              <a:rPr lang="en-GB" baseline="0" dirty="0"/>
              <a:t> </a:t>
            </a:r>
            <a:r>
              <a:rPr lang="en-GB" baseline="0" dirty="0" err="1"/>
              <a:t>Vörös</a:t>
            </a:r>
            <a:r>
              <a:rPr lang="en-GB" baseline="0" dirty="0"/>
              <a:t> </a:t>
            </a:r>
            <a:r>
              <a:rPr lang="en-GB" baseline="0" dirty="0" err="1"/>
              <a:t>András</a:t>
            </a:r>
            <a:r>
              <a:rPr lang="en-GB" baseline="0" dirty="0"/>
              <a:t> </a:t>
            </a:r>
            <a:r>
              <a:rPr lang="en-GB" baseline="0" dirty="0" err="1"/>
              <a:t>és</a:t>
            </a:r>
            <a:r>
              <a:rPr lang="en-GB" baseline="0" dirty="0"/>
              <a:t> </a:t>
            </a:r>
            <a:r>
              <a:rPr lang="en-GB" baseline="0" dirty="0" err="1"/>
              <a:t>Horváth</a:t>
            </a:r>
            <a:r>
              <a:rPr lang="en-GB" baseline="0" dirty="0"/>
              <a:t> </a:t>
            </a:r>
            <a:r>
              <a:rPr lang="en-GB" baseline="0" dirty="0" err="1"/>
              <a:t>Benedek</a:t>
            </a:r>
            <a:r>
              <a:rPr lang="en-GB" baseline="0" dirty="0"/>
              <a:t>, </a:t>
            </a:r>
            <a:r>
              <a:rPr lang="en-GB" baseline="0" dirty="0" err="1"/>
              <a:t>akiknek</a:t>
            </a:r>
            <a:r>
              <a:rPr lang="en-GB" baseline="0" dirty="0"/>
              <a:t> </a:t>
            </a:r>
            <a:r>
              <a:rPr lang="en-GB" baseline="0" dirty="0" err="1"/>
              <a:t>ezúttal</a:t>
            </a:r>
            <a:r>
              <a:rPr lang="en-GB" baseline="0" dirty="0"/>
              <a:t> is </a:t>
            </a:r>
            <a:r>
              <a:rPr lang="en-GB" baseline="0" dirty="0" err="1"/>
              <a:t>köszönöm</a:t>
            </a:r>
            <a:r>
              <a:rPr lang="en-GB" baseline="0" dirty="0"/>
              <a:t> a </a:t>
            </a:r>
            <a:r>
              <a:rPr lang="en-GB" baseline="0" dirty="0" err="1"/>
              <a:t>végtelen</a:t>
            </a:r>
            <a:r>
              <a:rPr lang="en-GB" baseline="0" dirty="0"/>
              <a:t> </a:t>
            </a:r>
            <a:r>
              <a:rPr lang="en-GB" baseline="0" dirty="0" err="1"/>
              <a:t>munkát</a:t>
            </a:r>
            <a:r>
              <a:rPr lang="en-GB" baseline="0" dirty="0"/>
              <a:t> </a:t>
            </a:r>
            <a:r>
              <a:rPr lang="en-GB" baseline="0" dirty="0" err="1"/>
              <a:t>és</a:t>
            </a:r>
            <a:r>
              <a:rPr lang="en-GB" baseline="0" dirty="0"/>
              <a:t> </a:t>
            </a:r>
            <a:r>
              <a:rPr lang="en-GB" baseline="0" dirty="0" err="1"/>
              <a:t>segítséget</a:t>
            </a:r>
            <a:r>
              <a:rPr lang="en-GB" baseline="0" dirty="0"/>
              <a:t>! </a:t>
            </a:r>
          </a:p>
          <a:p>
            <a:pPr marL="0" indent="0">
              <a:buFontTx/>
              <a:buNone/>
            </a:pPr>
            <a:r>
              <a:rPr lang="en-GB" dirty="0"/>
              <a:t>[next]</a:t>
            </a:r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err="1">
                <a:latin typeface="Segoe UI" panose="020B0502040204020203" pitchFamily="34" charset="0"/>
              </a:rPr>
              <a:t>Itt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látható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példa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állapotgép</a:t>
            </a:r>
            <a:r>
              <a:rPr lang="en-GB" sz="1200" dirty="0">
                <a:latin typeface="Segoe UI" panose="020B0502040204020203" pitchFamily="34" charset="0"/>
              </a:rPr>
              <a:t>, a </a:t>
            </a:r>
            <a:r>
              <a:rPr lang="en-GB" sz="1200" dirty="0" err="1">
                <a:latin typeface="Segoe UI" panose="020B0502040204020203" pitchFamily="34" charset="0"/>
              </a:rPr>
              <a:t>szaggatott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négyzetek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régiók</a:t>
            </a:r>
            <a:r>
              <a:rPr lang="en-GB" sz="1200" dirty="0">
                <a:latin typeface="Segoe UI" panose="020B0502040204020203" pitchFamily="34" charset="0"/>
              </a:rPr>
              <a:t>, a </a:t>
            </a:r>
            <a:r>
              <a:rPr lang="en-GB" sz="1200" dirty="0" err="1">
                <a:latin typeface="Segoe UI" panose="020B0502040204020203" pitchFamily="34" charset="0"/>
              </a:rPr>
              <a:t>többi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pedig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Minden </a:t>
            </a:r>
            <a:r>
              <a:rPr lang="en-GB" sz="1200" dirty="0" err="1">
                <a:latin typeface="Segoe UI" panose="020B0502040204020203" pitchFamily="34" charset="0"/>
              </a:rPr>
              <a:t>régióhoz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tartozik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ActiveState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amiknek</a:t>
            </a:r>
            <a:r>
              <a:rPr lang="en-GB" sz="1200" dirty="0">
                <a:latin typeface="Segoe UI" panose="020B0502040204020203" pitchFamily="34" charset="0"/>
              </a:rPr>
              <a:t> van </a:t>
            </a:r>
            <a:r>
              <a:rPr lang="en-GB" sz="1200" dirty="0" err="1">
                <a:latin typeface="Segoe UI" panose="020B0502040204020203" pitchFamily="34" charset="0"/>
              </a:rPr>
              <a:t>egy-egy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referenciája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régióban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közvetlenül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lévő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aktív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állapotra</a:t>
            </a:r>
            <a:r>
              <a:rPr lang="en-GB" sz="1200" dirty="0">
                <a:latin typeface="Segoe UI" panose="020B0502040204020203" pitchFamily="34" charset="0"/>
              </a:rPr>
              <a:t>. </a:t>
            </a:r>
            <a:r>
              <a:rPr lang="en-GB" sz="1200" dirty="0" err="1">
                <a:latin typeface="Segoe UI" panose="020B0502040204020203" pitchFamily="34" charset="0"/>
              </a:rPr>
              <a:t>amikor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eltüzelek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tranzíciót</a:t>
            </a:r>
            <a:r>
              <a:rPr lang="en-GB" sz="1200" dirty="0">
                <a:latin typeface="Segoe UI" panose="020B0502040204020203" pitchFamily="34" charset="0"/>
              </a:rPr>
              <a:t> [next],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AS-</a:t>
            </a:r>
            <a:r>
              <a:rPr lang="en-GB" sz="1200" dirty="0" err="1">
                <a:latin typeface="Segoe UI" panose="020B0502040204020203" pitchFamily="34" charset="0"/>
              </a:rPr>
              <a:t>ek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megfelelően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változtatják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referenciáikat</a:t>
            </a:r>
            <a:r>
              <a:rPr lang="en-GB" sz="1200" dirty="0">
                <a:latin typeface="Segoe UI" panose="020B0502040204020203" pitchFamily="34" charset="0"/>
              </a:rPr>
              <a:t>, a </a:t>
            </a:r>
            <a:r>
              <a:rPr lang="en-GB" sz="1200" dirty="0" err="1">
                <a:latin typeface="Segoe UI" panose="020B0502040204020203" pitchFamily="34" charset="0"/>
              </a:rPr>
              <a:t>középső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két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régió</a:t>
            </a:r>
            <a:r>
              <a:rPr lang="en-GB" sz="1200" dirty="0">
                <a:latin typeface="Segoe UI" panose="020B0502040204020203" pitchFamily="34" charset="0"/>
              </a:rPr>
              <a:t> AS-e </a:t>
            </a:r>
            <a:r>
              <a:rPr lang="en-GB" sz="1200" dirty="0" err="1">
                <a:latin typeface="Segoe UI" panose="020B0502040204020203" pitchFamily="34" charset="0"/>
              </a:rPr>
              <a:t>már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nem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referál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állapotra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hiszen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nincs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ezekben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régiókban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aktív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Erre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azért</a:t>
            </a:r>
            <a:r>
              <a:rPr lang="en-GB" sz="1200" dirty="0">
                <a:latin typeface="Segoe UI" panose="020B0502040204020203" pitchFamily="34" charset="0"/>
              </a:rPr>
              <a:t> volt </a:t>
            </a:r>
            <a:r>
              <a:rPr lang="en-GB" sz="1200" dirty="0" err="1">
                <a:latin typeface="Segoe UI" panose="020B0502040204020203" pitchFamily="34" charset="0"/>
              </a:rPr>
              <a:t>szükség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hogy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egyszerűsítsem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algoritmust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azáltal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hogy</a:t>
            </a:r>
            <a:r>
              <a:rPr lang="en-GB" sz="1200" dirty="0">
                <a:latin typeface="Segoe UI" panose="020B0502040204020203" pitchFamily="34" charset="0"/>
              </a:rPr>
              <a:t> a model </a:t>
            </a:r>
            <a:r>
              <a:rPr lang="en-GB" sz="1200" dirty="0" err="1">
                <a:latin typeface="Segoe UI" panose="020B0502040204020203" pitchFamily="34" charset="0"/>
              </a:rPr>
              <a:t>nem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enged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olyan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régiókat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ahol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több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aktív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</a:t>
            </a:r>
            <a:r>
              <a:rPr lang="en-GB" sz="1200" dirty="0">
                <a:latin typeface="Segoe UI" panose="020B0502040204020203" pitchFamily="34" charset="0"/>
              </a:rPr>
              <a:t> is </a:t>
            </a:r>
            <a:r>
              <a:rPr lang="en-GB" sz="1200" dirty="0" err="1">
                <a:latin typeface="Segoe UI" panose="020B0502040204020203" pitchFamily="34" charset="0"/>
              </a:rPr>
              <a:t>szerepel</a:t>
            </a:r>
            <a:r>
              <a:rPr lang="en-GB" sz="1200" dirty="0">
                <a:latin typeface="Segoe UI" panose="020B0502040204020203" pitchFamily="34" charset="0"/>
              </a:rPr>
              <a:t>. </a:t>
            </a:r>
            <a:r>
              <a:rPr lang="en-GB" sz="1200" dirty="0" err="1">
                <a:latin typeface="Segoe UI" panose="020B0502040204020203" pitchFamily="34" charset="0"/>
              </a:rPr>
              <a:t>Ezzel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elkerülöm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hiba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lehetőségeket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1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Segoe UI" panose="020B0502040204020203" pitchFamily="34" charset="0"/>
              </a:rPr>
              <a:t>[next] </a:t>
            </a:r>
            <a:r>
              <a:rPr lang="en-GB" sz="1200" dirty="0" err="1">
                <a:latin typeface="Segoe UI" panose="020B0502040204020203" pitchFamily="34" charset="0"/>
              </a:rPr>
              <a:t>Hogyan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tüzeljünk</a:t>
            </a:r>
            <a:r>
              <a:rPr lang="en-GB" sz="1200" dirty="0">
                <a:latin typeface="Segoe UI" panose="020B0502040204020203" pitchFamily="34" charset="0"/>
              </a:rPr>
              <a:t> el </a:t>
            </a:r>
            <a:r>
              <a:rPr lang="en-GB" sz="1200" dirty="0" err="1">
                <a:latin typeface="Segoe UI" panose="020B0502040204020203" pitchFamily="34" charset="0"/>
              </a:rPr>
              <a:t>nem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triviális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tranzíciókat</a:t>
            </a:r>
            <a:r>
              <a:rPr lang="en-GB" sz="1200" dirty="0">
                <a:latin typeface="Segoe UI" panose="020B0502040204020203" pitchFamily="34" charset="0"/>
              </a:rPr>
              <a:t>? [next]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Vegyük</a:t>
            </a:r>
            <a:r>
              <a:rPr lang="en-GB" dirty="0"/>
              <a:t> </a:t>
            </a:r>
            <a:r>
              <a:rPr lang="en-GB" dirty="0" err="1"/>
              <a:t>példának</a:t>
            </a:r>
            <a:r>
              <a:rPr lang="en-GB" dirty="0"/>
              <a:t> a </a:t>
            </a:r>
            <a:r>
              <a:rPr lang="en-GB" dirty="0" err="1"/>
              <a:t>következő</a:t>
            </a:r>
            <a:r>
              <a:rPr lang="en-GB" dirty="0"/>
              <a:t> </a:t>
            </a:r>
            <a:r>
              <a:rPr lang="en-GB" dirty="0" err="1"/>
              <a:t>állapotgépet</a:t>
            </a:r>
            <a:r>
              <a:rPr lang="en-GB" dirty="0"/>
              <a:t>. A </a:t>
            </a:r>
            <a:r>
              <a:rPr lang="en-GB" dirty="0" err="1"/>
              <a:t>szaggatott</a:t>
            </a:r>
            <a:r>
              <a:rPr lang="en-GB" dirty="0"/>
              <a:t> </a:t>
            </a:r>
            <a:r>
              <a:rPr lang="en-GB" dirty="0" err="1"/>
              <a:t>vonallal</a:t>
            </a:r>
            <a:r>
              <a:rPr lang="en-GB" dirty="0"/>
              <a:t> </a:t>
            </a:r>
            <a:r>
              <a:rPr lang="en-GB" dirty="0" err="1"/>
              <a:t>jelölt</a:t>
            </a:r>
            <a:r>
              <a:rPr lang="en-GB" dirty="0"/>
              <a:t> </a:t>
            </a:r>
            <a:r>
              <a:rPr lang="en-GB" dirty="0" err="1"/>
              <a:t>téglalapok</a:t>
            </a:r>
            <a:r>
              <a:rPr lang="en-GB" dirty="0"/>
              <a:t> </a:t>
            </a:r>
            <a:r>
              <a:rPr lang="en-GB" dirty="0" err="1"/>
              <a:t>régiókat</a:t>
            </a:r>
            <a:r>
              <a:rPr lang="en-GB" dirty="0"/>
              <a:t>, a </a:t>
            </a:r>
            <a:r>
              <a:rPr lang="en-GB" dirty="0" err="1"/>
              <a:t>többi</a:t>
            </a:r>
            <a:r>
              <a:rPr lang="en-GB" dirty="0"/>
              <a:t> </a:t>
            </a:r>
            <a:r>
              <a:rPr lang="en-GB" dirty="0" err="1"/>
              <a:t>állapotot</a:t>
            </a:r>
            <a:r>
              <a:rPr lang="en-GB" dirty="0"/>
              <a:t> </a:t>
            </a:r>
            <a:r>
              <a:rPr lang="en-GB" dirty="0" err="1"/>
              <a:t>jelöl</a:t>
            </a:r>
            <a:r>
              <a:rPr lang="en-GB" dirty="0"/>
              <a:t>. A </a:t>
            </a:r>
            <a:r>
              <a:rPr lang="en-GB" dirty="0" err="1"/>
              <a:t>piros</a:t>
            </a:r>
            <a:r>
              <a:rPr lang="en-GB" dirty="0"/>
              <a:t> </a:t>
            </a:r>
            <a:r>
              <a:rPr lang="en-GB" dirty="0" err="1"/>
              <a:t>állapotok</a:t>
            </a:r>
            <a:r>
              <a:rPr lang="en-GB" dirty="0"/>
              <a:t> </a:t>
            </a:r>
            <a:r>
              <a:rPr lang="en-GB" dirty="0" err="1"/>
              <a:t>aktívak</a:t>
            </a:r>
            <a:r>
              <a:rPr lang="en-GB" dirty="0"/>
              <a:t>.</a:t>
            </a:r>
          </a:p>
          <a:p>
            <a:r>
              <a:rPr lang="en-GB" dirty="0"/>
              <a:t>[next]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Amikor</a:t>
            </a:r>
            <a:r>
              <a:rPr lang="en-GB" dirty="0"/>
              <a:t> </a:t>
            </a:r>
            <a:r>
              <a:rPr lang="en-GB" dirty="0" err="1"/>
              <a:t>eltüzeljük</a:t>
            </a:r>
            <a:r>
              <a:rPr lang="en-GB" dirty="0"/>
              <a:t> </a:t>
            </a:r>
            <a:r>
              <a:rPr lang="en-GB" dirty="0" err="1"/>
              <a:t>ezt</a:t>
            </a:r>
            <a:r>
              <a:rPr lang="en-GB" dirty="0"/>
              <a:t> a </a:t>
            </a:r>
            <a:r>
              <a:rPr lang="en-GB" dirty="0" err="1"/>
              <a:t>tranzíciót</a:t>
            </a:r>
            <a:r>
              <a:rPr lang="en-GB" dirty="0"/>
              <a:t>, a </a:t>
            </a:r>
            <a:r>
              <a:rPr lang="en-GB" dirty="0" err="1"/>
              <a:t>helyes</a:t>
            </a:r>
            <a:r>
              <a:rPr lang="en-GB" dirty="0"/>
              <a:t> </a:t>
            </a:r>
            <a:r>
              <a:rPr lang="en-GB" dirty="0" err="1"/>
              <a:t>sorrend</a:t>
            </a:r>
            <a:r>
              <a:rPr lang="en-GB" dirty="0"/>
              <a:t> </a:t>
            </a:r>
            <a:r>
              <a:rPr lang="en-GB" dirty="0" err="1"/>
              <a:t>megvalósítása</a:t>
            </a:r>
            <a:r>
              <a:rPr lang="en-GB" dirty="0"/>
              <a:t> </a:t>
            </a:r>
            <a:r>
              <a:rPr lang="en-GB" dirty="0" err="1"/>
              <a:t>érdekében</a:t>
            </a:r>
            <a:r>
              <a:rPr lang="en-GB" dirty="0"/>
              <a:t> </a:t>
            </a:r>
            <a:r>
              <a:rPr lang="en-GB" dirty="0" err="1"/>
              <a:t>inorder</a:t>
            </a:r>
            <a:r>
              <a:rPr lang="en-GB" dirty="0"/>
              <a:t> </a:t>
            </a:r>
            <a:r>
              <a:rPr lang="en-GB" dirty="0" err="1"/>
              <a:t>módon</a:t>
            </a:r>
            <a:r>
              <a:rPr lang="en-GB" dirty="0"/>
              <a:t> </a:t>
            </a:r>
            <a:r>
              <a:rPr lang="en-GB" dirty="0" err="1"/>
              <a:t>rekurzívan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kilépnünk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aktív</a:t>
            </a:r>
            <a:r>
              <a:rPr lang="en-GB" dirty="0"/>
              <a:t> </a:t>
            </a:r>
            <a:r>
              <a:rPr lang="en-GB" dirty="0" err="1"/>
              <a:t>állapotokból</a:t>
            </a:r>
            <a:r>
              <a:rPr lang="en-GB" dirty="0"/>
              <a:t>, </a:t>
            </a:r>
            <a:r>
              <a:rPr lang="en-GB" dirty="0" err="1"/>
              <a:t>egészen</a:t>
            </a:r>
            <a:r>
              <a:rPr lang="en-GB" dirty="0"/>
              <a:t> </a:t>
            </a:r>
            <a:r>
              <a:rPr lang="en-GB" dirty="0" err="1"/>
              <a:t>addig</a:t>
            </a:r>
            <a:r>
              <a:rPr lang="en-GB" dirty="0"/>
              <a:t>, </a:t>
            </a:r>
            <a:r>
              <a:rPr lang="en-GB" dirty="0" err="1"/>
              <a:t>ameddig</a:t>
            </a:r>
            <a:r>
              <a:rPr lang="en-GB" dirty="0"/>
              <a:t> el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érünk</a:t>
            </a:r>
            <a:r>
              <a:rPr lang="en-GB" dirty="0"/>
              <a:t>, a </a:t>
            </a:r>
            <a:r>
              <a:rPr lang="en-GB" dirty="0" err="1"/>
              <a:t>legközelebbi</a:t>
            </a:r>
            <a:r>
              <a:rPr lang="en-GB" dirty="0"/>
              <a:t> </a:t>
            </a:r>
            <a:r>
              <a:rPr lang="en-GB" dirty="0" err="1"/>
              <a:t>közös</a:t>
            </a:r>
            <a:r>
              <a:rPr lang="en-GB" dirty="0"/>
              <a:t> </a:t>
            </a:r>
            <a:r>
              <a:rPr lang="en-GB" dirty="0" err="1"/>
              <a:t>régióig</a:t>
            </a:r>
            <a:r>
              <a:rPr lang="en-GB" dirty="0"/>
              <a:t>.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[next]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Miután</a:t>
            </a:r>
            <a:r>
              <a:rPr lang="en-GB" dirty="0"/>
              <a:t> </a:t>
            </a:r>
            <a:r>
              <a:rPr lang="en-GB" dirty="0" err="1"/>
              <a:t>kiléptünk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állapotokból</a:t>
            </a:r>
            <a:r>
              <a:rPr lang="en-GB" dirty="0"/>
              <a:t> </a:t>
            </a:r>
            <a:r>
              <a:rPr lang="en-GB" dirty="0" err="1"/>
              <a:t>eltüzeljük</a:t>
            </a:r>
            <a:r>
              <a:rPr lang="en-GB" dirty="0"/>
              <a:t> a </a:t>
            </a:r>
            <a:r>
              <a:rPr lang="en-GB" dirty="0" err="1"/>
              <a:t>tranzíció</a:t>
            </a:r>
            <a:r>
              <a:rPr lang="en-GB" dirty="0"/>
              <a:t> </a:t>
            </a:r>
            <a:r>
              <a:rPr lang="en-GB" dirty="0" err="1"/>
              <a:t>akcióit</a:t>
            </a:r>
            <a:endParaRPr lang="en-GB" dirty="0"/>
          </a:p>
          <a:p>
            <a:r>
              <a:rPr lang="en-GB" dirty="0"/>
              <a:t>[next]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Majd</a:t>
            </a:r>
            <a:r>
              <a:rPr lang="en-GB" dirty="0"/>
              <a:t> </a:t>
            </a:r>
            <a:r>
              <a:rPr lang="en-GB" dirty="0" err="1"/>
              <a:t>postorder</a:t>
            </a:r>
            <a:r>
              <a:rPr lang="en-GB" dirty="0"/>
              <a:t> </a:t>
            </a:r>
            <a:r>
              <a:rPr lang="en-GB" dirty="0" err="1"/>
              <a:t>módon</a:t>
            </a:r>
            <a:r>
              <a:rPr lang="en-GB" dirty="0"/>
              <a:t> </a:t>
            </a:r>
            <a:r>
              <a:rPr lang="en-GB" dirty="0" err="1"/>
              <a:t>aktiváluk</a:t>
            </a:r>
            <a:r>
              <a:rPr lang="en-GB" dirty="0"/>
              <a:t> a </a:t>
            </a:r>
            <a:r>
              <a:rPr lang="en-GB" dirty="0" err="1"/>
              <a:t>cél</a:t>
            </a:r>
            <a:r>
              <a:rPr lang="en-GB" dirty="0"/>
              <a:t> </a:t>
            </a:r>
            <a:r>
              <a:rPr lang="en-GB" dirty="0" err="1"/>
              <a:t>állapotot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tartalmazó</a:t>
            </a:r>
            <a:r>
              <a:rPr lang="en-GB" dirty="0"/>
              <a:t> </a:t>
            </a:r>
            <a:r>
              <a:rPr lang="en-GB" dirty="0" err="1"/>
              <a:t>állapotait</a:t>
            </a:r>
            <a:r>
              <a:rPr lang="en-GB" dirty="0"/>
              <a:t>.</a:t>
            </a:r>
          </a:p>
          <a:p>
            <a:r>
              <a:rPr lang="en-GB" dirty="0"/>
              <a:t>[next]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Végeredményként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újabb</a:t>
            </a:r>
            <a:r>
              <a:rPr lang="en-GB" dirty="0"/>
              <a:t> </a:t>
            </a:r>
            <a:r>
              <a:rPr lang="en-GB" dirty="0" err="1"/>
              <a:t>helyes</a:t>
            </a:r>
            <a:r>
              <a:rPr lang="en-GB" dirty="0"/>
              <a:t> </a:t>
            </a:r>
            <a:r>
              <a:rPr lang="en-GB" dirty="0" err="1"/>
              <a:t>állapotkonfigurációt</a:t>
            </a:r>
            <a:r>
              <a:rPr lang="en-GB" dirty="0"/>
              <a:t> </a:t>
            </a:r>
            <a:r>
              <a:rPr lang="en-GB" dirty="0" err="1"/>
              <a:t>kapunk</a:t>
            </a:r>
            <a:r>
              <a:rPr lang="en-GB" dirty="0"/>
              <a:t>, </a:t>
            </a:r>
            <a:r>
              <a:rPr lang="en-GB" dirty="0" err="1"/>
              <a:t>valamint</a:t>
            </a:r>
            <a:r>
              <a:rPr lang="en-GB" dirty="0"/>
              <a:t> a </a:t>
            </a:r>
            <a:r>
              <a:rPr lang="en-GB" dirty="0" err="1"/>
              <a:t>kilépés-tranzíció-belépés</a:t>
            </a:r>
            <a:r>
              <a:rPr lang="en-GB" dirty="0"/>
              <a:t> </a:t>
            </a:r>
            <a:r>
              <a:rPr lang="en-GB" dirty="0" err="1"/>
              <a:t>sorrend</a:t>
            </a:r>
            <a:r>
              <a:rPr lang="en-GB" dirty="0"/>
              <a:t> is </a:t>
            </a:r>
            <a:r>
              <a:rPr lang="en-GB" dirty="0" err="1"/>
              <a:t>helyes</a:t>
            </a:r>
            <a:r>
              <a:rPr lang="en-GB" dirty="0"/>
              <a:t> </a:t>
            </a:r>
            <a:r>
              <a:rPr lang="en-GB" dirty="0" err="1"/>
              <a:t>lesz</a:t>
            </a:r>
            <a:r>
              <a:rPr lang="en-GB" dirty="0"/>
              <a:t>.</a:t>
            </a:r>
          </a:p>
          <a:p>
            <a:r>
              <a:rPr lang="en-GB" dirty="0"/>
              <a:t>[next]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8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Végezetül</a:t>
            </a:r>
            <a:r>
              <a:rPr lang="en-GB" dirty="0"/>
              <a:t> </a:t>
            </a:r>
            <a:r>
              <a:rPr lang="en-GB" dirty="0" err="1"/>
              <a:t>jövőbeli</a:t>
            </a:r>
            <a:r>
              <a:rPr lang="en-GB" dirty="0"/>
              <a:t> </a:t>
            </a:r>
            <a:r>
              <a:rPr lang="en-GB" dirty="0" err="1"/>
              <a:t>frissítésekről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  <a:endParaRPr lang="en-GB" dirty="0"/>
          </a:p>
          <a:p>
            <a:r>
              <a:rPr lang="en-GB" sz="1200" dirty="0" err="1">
                <a:latin typeface="Segoe UI" panose="020B0502040204020203" pitchFamily="34" charset="0"/>
              </a:rPr>
              <a:t>Szeretném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támogatni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összes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típust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például</a:t>
            </a:r>
            <a:r>
              <a:rPr lang="en-GB" sz="1200" dirty="0">
                <a:latin typeface="Segoe UI" panose="020B0502040204020203" pitchFamily="34" charset="0"/>
              </a:rPr>
              <a:t> history state, fork-join, </a:t>
            </a:r>
            <a:r>
              <a:rPr lang="en-GB" sz="1200" dirty="0" err="1">
                <a:latin typeface="Segoe UI" panose="020B0502040204020203" pitchFamily="34" charset="0"/>
              </a:rPr>
              <a:t>stb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Implementálni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fogom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action </a:t>
            </a:r>
            <a:r>
              <a:rPr lang="en-GB" sz="1200" dirty="0" err="1">
                <a:latin typeface="Segoe UI" panose="020B0502040204020203" pitchFamily="34" charset="0"/>
              </a:rPr>
              <a:t>nyelv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releváns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részeit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Az </a:t>
            </a:r>
            <a:r>
              <a:rPr lang="en-GB" sz="1200" dirty="0" err="1">
                <a:latin typeface="Segoe UI" panose="020B0502040204020203" pitchFamily="34" charset="0"/>
              </a:rPr>
              <a:t>állapotgépen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definiált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konflikus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feloldási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szabályok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tiszteletben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tartása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After </a:t>
            </a:r>
            <a:r>
              <a:rPr lang="en-GB" sz="1200" dirty="0" err="1">
                <a:latin typeface="Segoe UI" panose="020B0502040204020203" pitchFamily="34" charset="0"/>
              </a:rPr>
              <a:t>és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egyéb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időzített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triggerek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támogatása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Break </a:t>
            </a:r>
            <a:r>
              <a:rPr lang="en-GB" sz="1200" dirty="0" err="1">
                <a:latin typeface="Segoe UI" panose="020B0502040204020203" pitchFamily="34" charset="0"/>
              </a:rPr>
              <a:t>pointok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és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egyéb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debugolási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módok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támogatása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A </a:t>
            </a:r>
            <a:r>
              <a:rPr lang="en-GB" sz="1200" dirty="0" err="1">
                <a:latin typeface="Segoe UI" panose="020B0502040204020203" pitchFamily="34" charset="0"/>
              </a:rPr>
              <a:t>fejlesztési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idő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lecsökkentése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érdekében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szeretnék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átállni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teljesen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Xtendről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Kotlinra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Egy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szebb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vizualizáció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aktív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állapotkról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Valamint</a:t>
            </a:r>
            <a:r>
              <a:rPr lang="en-GB" sz="1200" dirty="0">
                <a:latin typeface="Segoe UI" panose="020B0502040204020203" pitchFamily="34" charset="0"/>
              </a:rPr>
              <a:t>, a </a:t>
            </a:r>
            <a:r>
              <a:rPr lang="en-GB" sz="1200" dirty="0" err="1">
                <a:latin typeface="Segoe UI" panose="020B0502040204020203" pitchFamily="34" charset="0"/>
              </a:rPr>
              <a:t>legfőbb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távlati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cél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több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állapotgép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egyidejű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kompozit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szimulálása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endParaRPr lang="en-GB" sz="1200" dirty="0">
              <a:latin typeface="Segoe UI" panose="020B0502040204020203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4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ezzel</a:t>
            </a:r>
            <a:r>
              <a:rPr lang="en-GB" dirty="0"/>
              <a:t> meg is </a:t>
            </a:r>
            <a:r>
              <a:rPr lang="en-GB" dirty="0" err="1"/>
              <a:t>szeretném</a:t>
            </a:r>
            <a:r>
              <a:rPr lang="en-GB" dirty="0"/>
              <a:t> </a:t>
            </a:r>
            <a:r>
              <a:rPr lang="en-GB" dirty="0" err="1"/>
              <a:t>köszönni</a:t>
            </a:r>
            <a:r>
              <a:rPr lang="en-GB" dirty="0"/>
              <a:t> a </a:t>
            </a:r>
            <a:r>
              <a:rPr lang="en-GB" dirty="0" err="1"/>
              <a:t>figyelmet</a:t>
            </a:r>
            <a:r>
              <a:rPr lang="en-GB" dirty="0"/>
              <a:t>! A </a:t>
            </a:r>
            <a:r>
              <a:rPr lang="en-GB" dirty="0" err="1"/>
              <a:t>kód</a:t>
            </a:r>
            <a:r>
              <a:rPr lang="en-GB" dirty="0"/>
              <a:t> </a:t>
            </a:r>
            <a:r>
              <a:rPr lang="en-GB" dirty="0" err="1"/>
              <a:t>megtalálható</a:t>
            </a:r>
            <a:r>
              <a:rPr lang="en-GB" dirty="0"/>
              <a:t> </a:t>
            </a:r>
            <a:r>
              <a:rPr lang="en-GB" dirty="0" err="1"/>
              <a:t>githubon</a:t>
            </a:r>
            <a:r>
              <a:rPr lang="en-GB" dirty="0"/>
              <a:t>, meg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nézni</a:t>
            </a:r>
            <a:r>
              <a:rPr lang="en-GB" dirty="0"/>
              <a:t>. Ha van </a:t>
            </a:r>
            <a:r>
              <a:rPr lang="en-GB" dirty="0" err="1"/>
              <a:t>hátralévő</a:t>
            </a:r>
            <a:r>
              <a:rPr lang="en-GB" dirty="0"/>
              <a:t> </a:t>
            </a:r>
            <a:r>
              <a:rPr lang="en-GB" dirty="0" err="1"/>
              <a:t>idő</a:t>
            </a:r>
            <a:r>
              <a:rPr lang="en-GB" dirty="0"/>
              <a:t>, </a:t>
            </a:r>
            <a:r>
              <a:rPr lang="en-GB" dirty="0" err="1"/>
              <a:t>szívesen</a:t>
            </a:r>
            <a:r>
              <a:rPr lang="en-GB" dirty="0"/>
              <a:t> </a:t>
            </a:r>
            <a:r>
              <a:rPr lang="en-GB" dirty="0" err="1"/>
              <a:t>válaszolok</a:t>
            </a:r>
            <a:r>
              <a:rPr lang="en-GB" dirty="0"/>
              <a:t> </a:t>
            </a:r>
            <a:r>
              <a:rPr lang="en-GB" dirty="0" err="1"/>
              <a:t>bármilyen</a:t>
            </a:r>
            <a:r>
              <a:rPr lang="en-GB" dirty="0"/>
              <a:t> </a:t>
            </a:r>
            <a:r>
              <a:rPr lang="en-GB" dirty="0" err="1"/>
              <a:t>kérdésre</a:t>
            </a:r>
            <a:r>
              <a:rPr lang="en-GB" dirty="0"/>
              <a:t>.</a:t>
            </a:r>
          </a:p>
          <a:p>
            <a:r>
              <a:rPr lang="en-GB" dirty="0"/>
              <a:t>[</a:t>
            </a:r>
            <a:r>
              <a:rPr lang="en-GB" dirty="0" err="1"/>
              <a:t>kérdések</a:t>
            </a:r>
            <a:r>
              <a:rPr lang="en-GB" dirty="0"/>
              <a:t>] </a:t>
            </a:r>
          </a:p>
          <a:p>
            <a:r>
              <a:rPr lang="en-GB" dirty="0" err="1"/>
              <a:t>Köszönöm</a:t>
            </a:r>
            <a:r>
              <a:rPr lang="en-GB" dirty="0"/>
              <a:t> a </a:t>
            </a:r>
            <a:r>
              <a:rPr lang="en-GB" dirty="0" err="1"/>
              <a:t>figyelmet</a:t>
            </a:r>
            <a:r>
              <a:rPr lang="en-GB" dirty="0"/>
              <a:t>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Első</a:t>
            </a:r>
            <a:r>
              <a:rPr lang="en-GB" dirty="0"/>
              <a:t> </a:t>
            </a:r>
            <a:r>
              <a:rPr lang="en-GB" dirty="0" err="1"/>
              <a:t>sorban</a:t>
            </a:r>
            <a:r>
              <a:rPr lang="en-GB" dirty="0"/>
              <a:t>, mi is </a:t>
            </a:r>
            <a:r>
              <a:rPr lang="en-GB" dirty="0" err="1"/>
              <a:t>az</a:t>
            </a:r>
            <a:r>
              <a:rPr lang="en-GB" dirty="0"/>
              <a:t> a model </a:t>
            </a:r>
            <a:r>
              <a:rPr lang="en-GB" dirty="0" err="1"/>
              <a:t>alapú</a:t>
            </a:r>
            <a:r>
              <a:rPr lang="en-GB" dirty="0"/>
              <a:t> </a:t>
            </a:r>
            <a:r>
              <a:rPr lang="en-GB" dirty="0" err="1"/>
              <a:t>rendszertervezés</a:t>
            </a:r>
            <a:r>
              <a:rPr lang="en-GB" dirty="0"/>
              <a:t>. 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hagyományos</a:t>
            </a:r>
            <a:r>
              <a:rPr lang="en-GB" dirty="0"/>
              <a:t> </a:t>
            </a:r>
            <a:r>
              <a:rPr lang="en-GB" dirty="0" err="1"/>
              <a:t>rendszertervezéssel</a:t>
            </a:r>
            <a:r>
              <a:rPr lang="en-GB" dirty="0"/>
              <a:t> </a:t>
            </a:r>
            <a:r>
              <a:rPr lang="en-GB" dirty="0" err="1"/>
              <a:t>ellentétben</a:t>
            </a:r>
            <a:r>
              <a:rPr lang="en-GB" dirty="0"/>
              <a:t>,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írásos</a:t>
            </a:r>
            <a:r>
              <a:rPr lang="en-GB" dirty="0"/>
              <a:t> </a:t>
            </a:r>
            <a:r>
              <a:rPr lang="en-GB" dirty="0" err="1"/>
              <a:t>dokumentációval</a:t>
            </a:r>
            <a:r>
              <a:rPr lang="en-GB" dirty="0"/>
              <a:t> </a:t>
            </a:r>
            <a:r>
              <a:rPr lang="en-GB" dirty="0" err="1"/>
              <a:t>tudunk</a:t>
            </a:r>
            <a:r>
              <a:rPr lang="en-GB" dirty="0"/>
              <a:t> </a:t>
            </a:r>
            <a:r>
              <a:rPr lang="en-GB" dirty="0" err="1"/>
              <a:t>leírni</a:t>
            </a:r>
            <a:r>
              <a:rPr lang="en-GB" dirty="0"/>
              <a:t> </a:t>
            </a:r>
            <a:r>
              <a:rPr lang="en-GB" dirty="0" err="1"/>
              <a:t>rendszereket</a:t>
            </a:r>
            <a:r>
              <a:rPr lang="en-GB" dirty="0"/>
              <a:t>, </a:t>
            </a:r>
            <a:r>
              <a:rPr lang="en-GB" dirty="0" err="1"/>
              <a:t>hanem</a:t>
            </a:r>
            <a:r>
              <a:rPr lang="en-GB" dirty="0"/>
              <a:t> 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  <a:endParaRPr lang="en-GB" dirty="0"/>
          </a:p>
          <a:p>
            <a:r>
              <a:rPr lang="en-GB" dirty="0"/>
              <a:t>domain </a:t>
            </a:r>
            <a:r>
              <a:rPr lang="en-GB" dirty="0" err="1"/>
              <a:t>specifikus</a:t>
            </a:r>
            <a:r>
              <a:rPr lang="en-GB" dirty="0"/>
              <a:t> </a:t>
            </a:r>
            <a:r>
              <a:rPr lang="en-GB" dirty="0" err="1"/>
              <a:t>modellek</a:t>
            </a:r>
            <a:r>
              <a:rPr lang="en-GB" dirty="0"/>
              <a:t> </a:t>
            </a:r>
            <a:r>
              <a:rPr lang="en-GB" dirty="0" err="1"/>
              <a:t>segítségével</a:t>
            </a:r>
            <a:r>
              <a:rPr lang="en-GB" dirty="0"/>
              <a:t>. 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</a:p>
          <a:p>
            <a:r>
              <a:rPr lang="en-GB" dirty="0" err="1"/>
              <a:t>Mindenféle</a:t>
            </a:r>
            <a:r>
              <a:rPr lang="en-GB" dirty="0"/>
              <a:t> </a:t>
            </a:r>
            <a:r>
              <a:rPr lang="en-GB" dirty="0" err="1"/>
              <a:t>területhez</a:t>
            </a:r>
            <a:r>
              <a:rPr lang="en-GB" dirty="0"/>
              <a:t> </a:t>
            </a:r>
            <a:r>
              <a:rPr lang="en-GB" dirty="0" err="1"/>
              <a:t>tartozik</a:t>
            </a:r>
            <a:r>
              <a:rPr lang="en-GB" dirty="0"/>
              <a:t> </a:t>
            </a:r>
            <a:r>
              <a:rPr lang="en-GB" dirty="0" err="1"/>
              <a:t>egy-egy</a:t>
            </a:r>
            <a:r>
              <a:rPr lang="en-GB" dirty="0"/>
              <a:t> </a:t>
            </a:r>
            <a:r>
              <a:rPr lang="en-GB" dirty="0" err="1"/>
              <a:t>specifikusabb</a:t>
            </a:r>
            <a:r>
              <a:rPr lang="en-GB" dirty="0"/>
              <a:t> </a:t>
            </a:r>
            <a:r>
              <a:rPr lang="en-GB" dirty="0" err="1"/>
              <a:t>modellezési</a:t>
            </a:r>
            <a:r>
              <a:rPr lang="en-GB" dirty="0"/>
              <a:t> </a:t>
            </a:r>
            <a:r>
              <a:rPr lang="en-GB" dirty="0" err="1"/>
              <a:t>nyelv</a:t>
            </a:r>
            <a:r>
              <a:rPr lang="en-GB" dirty="0"/>
              <a:t>.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dirty="0" err="1"/>
              <a:t>Ezeken</a:t>
            </a:r>
            <a:r>
              <a:rPr lang="en-GB" dirty="0"/>
              <a:t> a </a:t>
            </a:r>
            <a:r>
              <a:rPr lang="en-GB" dirty="0" err="1"/>
              <a:t>modelleken</a:t>
            </a:r>
            <a:r>
              <a:rPr lang="en-GB" dirty="0"/>
              <a:t>, </a:t>
            </a:r>
            <a:r>
              <a:rPr lang="en-GB" dirty="0" err="1"/>
              <a:t>felhasználástól</a:t>
            </a:r>
            <a:r>
              <a:rPr lang="en-GB" dirty="0"/>
              <a:t> </a:t>
            </a:r>
            <a:r>
              <a:rPr lang="en-GB" dirty="0" err="1"/>
              <a:t>függően</a:t>
            </a:r>
            <a:r>
              <a:rPr lang="en-GB" dirty="0"/>
              <a:t> </a:t>
            </a:r>
            <a:r>
              <a:rPr lang="en-GB" dirty="0" err="1"/>
              <a:t>tudunk</a:t>
            </a:r>
            <a:r>
              <a:rPr lang="en-GB" dirty="0"/>
              <a:t> </a:t>
            </a:r>
            <a:r>
              <a:rPr lang="en-GB" dirty="0" err="1"/>
              <a:t>elvégezni</a:t>
            </a:r>
            <a:r>
              <a:rPr lang="en-GB" dirty="0"/>
              <a:t> [next] </a:t>
            </a:r>
            <a:r>
              <a:rPr lang="en-GB" dirty="0" err="1"/>
              <a:t>automatizált</a:t>
            </a:r>
            <a:r>
              <a:rPr lang="en-GB" dirty="0"/>
              <a:t> </a:t>
            </a:r>
            <a:r>
              <a:rPr lang="en-GB" dirty="0" err="1"/>
              <a:t>teszteket</a:t>
            </a:r>
            <a:r>
              <a:rPr lang="en-GB" dirty="0"/>
              <a:t>,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transzformációkat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metamodelről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másik</a:t>
            </a:r>
            <a:r>
              <a:rPr lang="en-GB" dirty="0"/>
              <a:t> </a:t>
            </a:r>
            <a:r>
              <a:rPr lang="en-GB" dirty="0" err="1"/>
              <a:t>metamodelre</a:t>
            </a:r>
            <a:r>
              <a:rPr lang="en-GB" dirty="0"/>
              <a:t>. 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  <a:endParaRPr lang="en-GB" dirty="0"/>
          </a:p>
          <a:p>
            <a:r>
              <a:rPr lang="en-GB" dirty="0" err="1"/>
              <a:t>Ez</a:t>
            </a:r>
            <a:r>
              <a:rPr lang="en-GB" dirty="0"/>
              <a:t> a </a:t>
            </a:r>
            <a:r>
              <a:rPr lang="en-GB" dirty="0" err="1"/>
              <a:t>paradigma</a:t>
            </a:r>
            <a:r>
              <a:rPr lang="en-GB" dirty="0"/>
              <a:t> </a:t>
            </a:r>
            <a:r>
              <a:rPr lang="en-GB" dirty="0" err="1"/>
              <a:t>segíti</a:t>
            </a:r>
            <a:r>
              <a:rPr lang="en-GB" dirty="0"/>
              <a:t> a </a:t>
            </a:r>
            <a:r>
              <a:rPr lang="en-GB" dirty="0" err="1"/>
              <a:t>mérnököket</a:t>
            </a:r>
            <a:r>
              <a:rPr lang="en-GB" dirty="0"/>
              <a:t> </a:t>
            </a:r>
            <a:r>
              <a:rPr lang="en-GB" dirty="0" err="1"/>
              <a:t>helyes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kellően</a:t>
            </a:r>
            <a:r>
              <a:rPr lang="en-GB" dirty="0"/>
              <a:t> </a:t>
            </a:r>
            <a:r>
              <a:rPr lang="en-GB" dirty="0" err="1"/>
              <a:t>specifikált</a:t>
            </a:r>
            <a:r>
              <a:rPr lang="en-GB" dirty="0"/>
              <a:t> </a:t>
            </a:r>
            <a:r>
              <a:rPr lang="en-GB" dirty="0" err="1"/>
              <a:t>megoldások</a:t>
            </a:r>
            <a:r>
              <a:rPr lang="en-GB" dirty="0"/>
              <a:t> </a:t>
            </a:r>
            <a:r>
              <a:rPr lang="en-GB" dirty="0" err="1"/>
              <a:t>elkészítésében</a:t>
            </a:r>
            <a:r>
              <a:rPr lang="en-GB" dirty="0"/>
              <a:t>. 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3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sz="1800" dirty="0" err="1">
                <a:latin typeface="Segoe UI" panose="020B0502040204020203" pitchFamily="34" charset="0"/>
              </a:rPr>
              <a:t>Gammát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az</a:t>
            </a:r>
            <a:r>
              <a:rPr lang="en-GB" sz="1800" dirty="0">
                <a:latin typeface="Segoe UI" panose="020B0502040204020203" pitchFamily="34" charset="0"/>
              </a:rPr>
              <a:t> FTSRG-</a:t>
            </a:r>
            <a:r>
              <a:rPr lang="en-GB" sz="1800" dirty="0" err="1">
                <a:latin typeface="Segoe UI" panose="020B0502040204020203" pitchFamily="34" charset="0"/>
              </a:rPr>
              <a:t>nél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fejlesztették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ki</a:t>
            </a:r>
            <a:r>
              <a:rPr lang="en-GB" sz="1800" dirty="0">
                <a:latin typeface="Segoe UI" panose="020B0502040204020203" pitchFamily="34" charset="0"/>
              </a:rPr>
              <a:t>. [next] </a:t>
            </a:r>
            <a:r>
              <a:rPr lang="en-GB" sz="1800" dirty="0" err="1">
                <a:latin typeface="Segoe UI" panose="020B0502040204020203" pitchFamily="34" charset="0"/>
              </a:rPr>
              <a:t>Különböző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állapotgépek</a:t>
            </a:r>
            <a:r>
              <a:rPr lang="en-GB" sz="1800" dirty="0">
                <a:latin typeface="Segoe UI" panose="020B0502040204020203" pitchFamily="34" charset="0"/>
              </a:rPr>
              <a:t> [next] </a:t>
            </a:r>
            <a:r>
              <a:rPr lang="en-GB" sz="1800" dirty="0" err="1">
                <a:latin typeface="Segoe UI" panose="020B0502040204020203" pitchFamily="34" charset="0"/>
              </a:rPr>
              <a:t>kompoziíciójára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használják</a:t>
            </a:r>
            <a:r>
              <a:rPr lang="en-GB" sz="1800" dirty="0">
                <a:latin typeface="Segoe UI" panose="020B0502040204020203" pitchFamily="34" charset="0"/>
              </a:rPr>
              <a:t>, </a:t>
            </a:r>
            <a:r>
              <a:rPr lang="en-GB" sz="1800" dirty="0" err="1">
                <a:latin typeface="Segoe UI" panose="020B0502040204020203" pitchFamily="34" charset="0"/>
              </a:rPr>
              <a:t>amely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kompozit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rendszereket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képes</a:t>
            </a:r>
            <a:r>
              <a:rPr lang="en-GB" sz="1800" dirty="0">
                <a:latin typeface="Segoe UI" panose="020B0502040204020203" pitchFamily="34" charset="0"/>
              </a:rPr>
              <a:t> [next] java </a:t>
            </a:r>
            <a:r>
              <a:rPr lang="en-GB" sz="1800" dirty="0" err="1">
                <a:latin typeface="Segoe UI" panose="020B0502040204020203" pitchFamily="34" charset="0"/>
              </a:rPr>
              <a:t>kódra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fordítani</a:t>
            </a:r>
            <a:r>
              <a:rPr lang="en-GB" sz="1800" dirty="0">
                <a:latin typeface="Segoe UI" panose="020B0502040204020203" pitchFamily="34" charset="0"/>
              </a:rPr>
              <a:t>, [next] </a:t>
            </a:r>
            <a:r>
              <a:rPr lang="en-GB" sz="1800" dirty="0" err="1">
                <a:latin typeface="Segoe UI" panose="020B0502040204020203" pitchFamily="34" charset="0"/>
              </a:rPr>
              <a:t>formálisan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verifikálni</a:t>
            </a:r>
            <a:r>
              <a:rPr lang="en-GB" sz="1800" dirty="0">
                <a:latin typeface="Segoe UI" panose="020B0502040204020203" pitchFamily="34" charset="0"/>
              </a:rPr>
              <a:t>, </a:t>
            </a:r>
            <a:r>
              <a:rPr lang="en-GB" sz="1800" dirty="0" err="1">
                <a:latin typeface="Segoe UI" panose="020B0502040204020203" pitchFamily="34" charset="0"/>
              </a:rPr>
              <a:t>valamint</a:t>
            </a:r>
            <a:r>
              <a:rPr lang="en-GB" sz="1800" dirty="0">
                <a:latin typeface="Segoe UI" panose="020B0502040204020203" pitchFamily="34" charset="0"/>
              </a:rPr>
              <a:t> </a:t>
            </a:r>
            <a:r>
              <a:rPr lang="en-GB" sz="1800" dirty="0" err="1">
                <a:latin typeface="Segoe UI" panose="020B0502040204020203" pitchFamily="34" charset="0"/>
              </a:rPr>
              <a:t>mostantol</a:t>
            </a:r>
            <a:r>
              <a:rPr lang="en-GB" sz="1800" dirty="0">
                <a:latin typeface="Segoe UI" panose="020B0502040204020203" pitchFamily="34" charset="0"/>
              </a:rPr>
              <a:t> [next] </a:t>
            </a:r>
            <a:r>
              <a:rPr lang="en-GB" sz="1800" dirty="0" err="1">
                <a:latin typeface="Segoe UI" panose="020B0502040204020203" pitchFamily="34" charset="0"/>
              </a:rPr>
              <a:t>szimulálni</a:t>
            </a:r>
            <a:r>
              <a:rPr lang="en-GB" sz="1800" dirty="0">
                <a:latin typeface="Segoe UI" panose="020B0502040204020203" pitchFamily="34" charset="0"/>
              </a:rPr>
              <a:t> is.</a:t>
            </a:r>
          </a:p>
          <a:p>
            <a:r>
              <a:rPr lang="en-GB" sz="1800" dirty="0">
                <a:latin typeface="Segoe UI" panose="020B0502040204020203" pitchFamily="34" charset="0"/>
              </a:rPr>
              <a:t>[next]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Na, de </a:t>
            </a:r>
            <a:r>
              <a:rPr lang="en-GB" dirty="0" err="1"/>
              <a:t>miért</a:t>
            </a:r>
            <a:r>
              <a:rPr lang="en-GB" dirty="0"/>
              <a:t> is van </a:t>
            </a:r>
            <a:r>
              <a:rPr lang="en-GB" dirty="0" err="1"/>
              <a:t>szükség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állapotgép</a:t>
            </a:r>
            <a:r>
              <a:rPr lang="en-GB" dirty="0"/>
              <a:t> </a:t>
            </a:r>
            <a:r>
              <a:rPr lang="en-GB" dirty="0" err="1"/>
              <a:t>szimulátorra</a:t>
            </a:r>
            <a:r>
              <a:rPr lang="en-GB" dirty="0"/>
              <a:t>? 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  <a:endParaRPr lang="en-GB" dirty="0"/>
          </a:p>
          <a:p>
            <a:r>
              <a:rPr lang="en-GB" sz="1200" dirty="0" err="1">
                <a:latin typeface="Segoe UI" panose="020B0502040204020203" pitchFamily="34" charset="0"/>
              </a:rPr>
              <a:t>Segíti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mérnököket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vizuális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tesztelésben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Küldeni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lehet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vele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rendszerbe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kiválasztott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eseményeket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valamint</a:t>
            </a:r>
            <a:r>
              <a:rPr lang="en-GB" sz="1200" dirty="0">
                <a:latin typeface="Segoe UI" panose="020B0502040204020203" pitchFamily="34" charset="0"/>
              </a:rPr>
              <a:t> meg </a:t>
            </a:r>
            <a:r>
              <a:rPr lang="en-GB" sz="1200" dirty="0" err="1">
                <a:latin typeface="Segoe UI" panose="020B0502040204020203" pitchFamily="34" charset="0"/>
              </a:rPr>
              <a:t>lehet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változtatni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vele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állapotgép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változóit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és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ezzel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befolyásolni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belső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állapotát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Könnyedén</a:t>
            </a:r>
            <a:r>
              <a:rPr lang="en-GB" sz="1200" dirty="0">
                <a:latin typeface="Segoe UI" panose="020B0502040204020203" pitchFamily="34" charset="0"/>
              </a:rPr>
              <a:t> be </a:t>
            </a:r>
            <a:r>
              <a:rPr lang="en-GB" sz="1200" dirty="0" err="1">
                <a:latin typeface="Segoe UI" panose="020B0502040204020203" pitchFamily="34" charset="0"/>
              </a:rPr>
              <a:t>lehet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építeni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mérnökök</a:t>
            </a:r>
            <a:r>
              <a:rPr lang="en-GB" sz="1200" dirty="0">
                <a:latin typeface="Segoe UI" panose="020B0502040204020203" pitchFamily="34" charset="0"/>
              </a:rPr>
              <a:t> workflow-</a:t>
            </a:r>
            <a:r>
              <a:rPr lang="en-GB" sz="1200" dirty="0" err="1">
                <a:latin typeface="Segoe UI" panose="020B0502040204020203" pitchFamily="34" charset="0"/>
              </a:rPr>
              <a:t>jába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úgy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nevezett</a:t>
            </a:r>
            <a:r>
              <a:rPr lang="en-GB" sz="1200" dirty="0">
                <a:latin typeface="Segoe UI" panose="020B0502040204020203" pitchFamily="34" charset="0"/>
              </a:rPr>
              <a:t>, edit-test-repeat </a:t>
            </a:r>
            <a:r>
              <a:rPr lang="en-GB" sz="1200" dirty="0" err="1">
                <a:latin typeface="Segoe UI" panose="020B0502040204020203" pitchFamily="34" charset="0"/>
              </a:rPr>
              <a:t>ciklusba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eddig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ismertetett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formális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verifikációkon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kívül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valamint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segít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hibakeresésben</a:t>
            </a:r>
            <a:r>
              <a:rPr lang="en-GB" sz="1200" dirty="0">
                <a:latin typeface="Segoe UI" panose="020B0502040204020203" pitchFamily="34" charset="0"/>
              </a:rPr>
              <a:t> is. [next] 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[next]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5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Az EMF </a:t>
            </a:r>
            <a:r>
              <a:rPr lang="en-GB" dirty="0" err="1"/>
              <a:t>modelnek</a:t>
            </a:r>
            <a:r>
              <a:rPr lang="en-GB" dirty="0"/>
              <a:t> </a:t>
            </a:r>
            <a:r>
              <a:rPr lang="en-GB" dirty="0" err="1"/>
              <a:t>több</a:t>
            </a:r>
            <a:r>
              <a:rPr lang="en-GB" dirty="0"/>
              <a:t> </a:t>
            </a:r>
            <a:r>
              <a:rPr lang="en-GB" dirty="0" err="1"/>
              <a:t>előnye</a:t>
            </a:r>
            <a:r>
              <a:rPr lang="en-GB" dirty="0"/>
              <a:t> is van. 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  <a:endParaRPr lang="en-GB" dirty="0"/>
          </a:p>
          <a:p>
            <a:r>
              <a:rPr lang="en-GB" sz="1200" dirty="0" err="1">
                <a:latin typeface="Segoe UI" panose="020B0502040204020203" pitchFamily="34" charset="0"/>
              </a:rPr>
              <a:t>Első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sorban</a:t>
            </a:r>
            <a:r>
              <a:rPr lang="en-GB" sz="1200" dirty="0">
                <a:latin typeface="Segoe UI" panose="020B0502040204020203" pitchFamily="34" charset="0"/>
              </a:rPr>
              <a:t>, a model </a:t>
            </a:r>
            <a:r>
              <a:rPr lang="en-GB" sz="1200" dirty="0" err="1">
                <a:latin typeface="Segoe UI" panose="020B0502040204020203" pitchFamily="34" charset="0"/>
              </a:rPr>
              <a:t>alapú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szimuláció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kihagyja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kód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generálás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és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fordítás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lépéseket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ezáltal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kevesebb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dependenciával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és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hibalehetőséggel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rendelkezik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A </a:t>
            </a:r>
            <a:r>
              <a:rPr lang="en-GB" sz="1200" dirty="0" err="1">
                <a:latin typeface="Segoe UI" panose="020B0502040204020203" pitchFamily="34" charset="0"/>
              </a:rPr>
              <a:t>modelt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szimuláció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során</a:t>
            </a:r>
            <a:r>
              <a:rPr lang="en-GB" sz="1200" dirty="0">
                <a:latin typeface="Segoe UI" panose="020B0502040204020203" pitchFamily="34" charset="0"/>
              </a:rPr>
              <a:t> is </a:t>
            </a:r>
            <a:r>
              <a:rPr lang="en-GB" sz="1200" dirty="0" err="1">
                <a:latin typeface="Segoe UI" panose="020B0502040204020203" pitchFamily="34" charset="0"/>
              </a:rPr>
              <a:t>lehet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változtatni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míg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generált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kódot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nem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Könnyedén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hozzá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lehet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adni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vagy</a:t>
            </a:r>
            <a:r>
              <a:rPr lang="en-GB" sz="1200" dirty="0">
                <a:latin typeface="Segoe UI" panose="020B0502040204020203" pitchFamily="34" charset="0"/>
              </a:rPr>
              <a:t> meg </a:t>
            </a:r>
            <a:r>
              <a:rPr lang="en-GB" sz="1200" dirty="0" err="1">
                <a:latin typeface="Segoe UI" panose="020B0502040204020203" pitchFamily="34" charset="0"/>
              </a:rPr>
              <a:t>lehet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változtatni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már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létező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funkciókat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Ki ne </a:t>
            </a:r>
            <a:r>
              <a:rPr lang="en-GB" sz="1200" dirty="0" err="1">
                <a:latin typeface="Segoe UI" panose="020B0502040204020203" pitchFamily="34" charset="0"/>
              </a:rPr>
              <a:t>szeretne</a:t>
            </a:r>
            <a:r>
              <a:rPr lang="en-GB" sz="1200" dirty="0">
                <a:latin typeface="Segoe UI" panose="020B0502040204020203" pitchFamily="34" charset="0"/>
              </a:rPr>
              <a:t> EMF-</a:t>
            </a:r>
            <a:r>
              <a:rPr lang="en-GB" sz="1200" dirty="0" err="1">
                <a:latin typeface="Segoe UI" panose="020B0502040204020203" pitchFamily="34" charset="0"/>
              </a:rPr>
              <a:t>fel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dolgozni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>
                <a:latin typeface="Segoe UI" panose="020B0502040204020203" pitchFamily="34" charset="0"/>
                <a:sym typeface="Wingdings" panose="05000000000000000000" pitchFamily="2" charset="2"/>
              </a:rPr>
              <a:t>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[next]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8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Az </a:t>
            </a:r>
            <a:r>
              <a:rPr lang="en-GB" dirty="0" err="1"/>
              <a:t>elkészített</a:t>
            </a:r>
            <a:r>
              <a:rPr lang="en-GB" dirty="0"/>
              <a:t> gamma </a:t>
            </a:r>
            <a:r>
              <a:rPr lang="en-GB" dirty="0" err="1"/>
              <a:t>szimulátor</a:t>
            </a:r>
            <a:r>
              <a:rPr lang="en-GB" dirty="0"/>
              <a:t> a </a:t>
            </a:r>
            <a:r>
              <a:rPr lang="en-GB" dirty="0" err="1"/>
              <a:t>következő</a:t>
            </a:r>
            <a:r>
              <a:rPr lang="en-GB" dirty="0"/>
              <a:t> </a:t>
            </a:r>
            <a:r>
              <a:rPr lang="en-GB" dirty="0" err="1"/>
              <a:t>architektúrűt</a:t>
            </a:r>
            <a:r>
              <a:rPr lang="en-GB" dirty="0"/>
              <a:t> </a:t>
            </a:r>
            <a:r>
              <a:rPr lang="en-GB" dirty="0" err="1"/>
              <a:t>követi</a:t>
            </a:r>
            <a:r>
              <a:rPr lang="en-GB" dirty="0"/>
              <a:t>: 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Alul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találhatóak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EMF </a:t>
            </a:r>
            <a:r>
              <a:rPr lang="en-GB" sz="1200" dirty="0" err="1">
                <a:latin typeface="Segoe UI" panose="020B0502040204020203" pitchFamily="34" charset="0"/>
              </a:rPr>
              <a:t>modelek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melyek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leírják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állapotgép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állapotát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Ez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</a:t>
            </a:r>
            <a:r>
              <a:rPr lang="en-GB" sz="1200" dirty="0">
                <a:latin typeface="Segoe UI" panose="020B0502040204020203" pitchFamily="34" charset="0"/>
              </a:rPr>
              <a:t> a gamma </a:t>
            </a:r>
            <a:r>
              <a:rPr lang="en-GB" sz="1200" dirty="0" err="1">
                <a:latin typeface="Segoe UI" panose="020B0502040204020203" pitchFamily="34" charset="0"/>
              </a:rPr>
              <a:t>által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előre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specifikált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Statechart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modelből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valamint</a:t>
            </a:r>
            <a:r>
              <a:rPr lang="en-GB" sz="1200" dirty="0">
                <a:latin typeface="Segoe UI" panose="020B0502040204020203" pitchFamily="34" charset="0"/>
              </a:rPr>
              <a:t>[next] 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A </a:t>
            </a:r>
            <a:r>
              <a:rPr lang="en-GB" sz="1200" dirty="0" err="1">
                <a:latin typeface="Segoe UI" panose="020B0502040204020203" pitchFamily="34" charset="0"/>
              </a:rPr>
              <a:t>saját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Simulátor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modellemből</a:t>
            </a:r>
            <a:r>
              <a:rPr lang="en-GB" sz="1200" dirty="0">
                <a:latin typeface="Segoe UI" panose="020B0502040204020203" pitchFamily="34" charset="0"/>
              </a:rPr>
              <a:t>. </a:t>
            </a:r>
            <a:r>
              <a:rPr lang="en-GB" sz="1200" dirty="0" err="1">
                <a:latin typeface="Segoe UI" panose="020B0502040204020203" pitchFamily="34" charset="0"/>
              </a:rPr>
              <a:t>Erre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azért</a:t>
            </a:r>
            <a:r>
              <a:rPr lang="en-GB" sz="1200" dirty="0">
                <a:latin typeface="Segoe UI" panose="020B0502040204020203" pitchFamily="34" charset="0"/>
              </a:rPr>
              <a:t> van </a:t>
            </a:r>
            <a:r>
              <a:rPr lang="en-GB" sz="1200" dirty="0" err="1">
                <a:latin typeface="Segoe UI" panose="020B0502040204020203" pitchFamily="34" charset="0"/>
              </a:rPr>
              <a:t>szükség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mert</a:t>
            </a:r>
            <a:r>
              <a:rPr lang="en-GB" sz="1200" dirty="0">
                <a:latin typeface="Segoe UI" panose="020B0502040204020203" pitchFamily="34" charset="0"/>
              </a:rPr>
              <a:t> a Gamma </a:t>
            </a:r>
            <a:r>
              <a:rPr lang="en-GB" sz="1200" dirty="0" err="1">
                <a:latin typeface="Segoe UI" panose="020B0502040204020203" pitchFamily="34" charset="0"/>
              </a:rPr>
              <a:t>modelje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nem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tartalmaz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futásidejű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információt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rendszerről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Ezeken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modelleken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Reaktív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Viatra</a:t>
            </a:r>
            <a:r>
              <a:rPr lang="en-GB" sz="1200" dirty="0">
                <a:latin typeface="Segoe UI" panose="020B0502040204020203" pitchFamily="34" charset="0"/>
              </a:rPr>
              <a:t> engine </a:t>
            </a:r>
            <a:r>
              <a:rPr lang="en-GB" sz="1200" dirty="0" err="1">
                <a:latin typeface="Segoe UI" panose="020B0502040204020203" pitchFamily="34" charset="0"/>
              </a:rPr>
              <a:t>helyezkedik</a:t>
            </a:r>
            <a:r>
              <a:rPr lang="en-GB" sz="1200" dirty="0">
                <a:latin typeface="Segoe UI" panose="020B0502040204020203" pitchFamily="34" charset="0"/>
              </a:rPr>
              <a:t> el, </a:t>
            </a:r>
            <a:r>
              <a:rPr lang="en-GB" sz="1200" dirty="0" err="1">
                <a:latin typeface="Segoe UI" panose="020B0502040204020203" pitchFamily="34" charset="0"/>
              </a:rPr>
              <a:t>amelyáltalam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előre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definiált</a:t>
            </a:r>
            <a:r>
              <a:rPr lang="en-GB" sz="1200" dirty="0">
                <a:latin typeface="Segoe UI" panose="020B0502040204020203" pitchFamily="34" charset="0"/>
              </a:rPr>
              <a:t> query-</a:t>
            </a:r>
            <a:r>
              <a:rPr lang="en-GB" sz="1200" dirty="0" err="1">
                <a:latin typeface="Segoe UI" panose="020B0502040204020203" pitchFamily="34" charset="0"/>
              </a:rPr>
              <a:t>ket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futtat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Emellett</a:t>
            </a:r>
            <a:r>
              <a:rPr lang="en-GB" sz="1200" dirty="0">
                <a:latin typeface="Segoe UI" panose="020B0502040204020203" pitchFamily="34" charset="0"/>
              </a:rPr>
              <a:t> van </a:t>
            </a:r>
            <a:r>
              <a:rPr lang="en-GB" sz="1200" dirty="0" err="1">
                <a:latin typeface="Segoe UI" panose="020B0502040204020203" pitchFamily="34" charset="0"/>
              </a:rPr>
              <a:t>egy</a:t>
            </a:r>
            <a:r>
              <a:rPr lang="en-GB" sz="1200" dirty="0">
                <a:latin typeface="Segoe UI" panose="020B0502040204020203" pitchFamily="34" charset="0"/>
              </a:rPr>
              <a:t> model </a:t>
            </a:r>
            <a:r>
              <a:rPr lang="en-GB" sz="1200" dirty="0" err="1">
                <a:latin typeface="Segoe UI" panose="020B0502040204020203" pitchFamily="34" charset="0"/>
              </a:rPr>
              <a:t>transzformáció</a:t>
            </a:r>
            <a:r>
              <a:rPr lang="en-GB" sz="1200" dirty="0">
                <a:latin typeface="Segoe UI" panose="020B0502040204020203" pitchFamily="34" charset="0"/>
              </a:rPr>
              <a:t> is, </a:t>
            </a:r>
            <a:r>
              <a:rPr lang="en-GB" sz="1200" dirty="0" err="1">
                <a:latin typeface="Segoe UI" panose="020B0502040204020203" pitchFamily="34" charset="0"/>
              </a:rPr>
              <a:t>amely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EMF </a:t>
            </a:r>
            <a:r>
              <a:rPr lang="en-GB" sz="1200" dirty="0" err="1">
                <a:latin typeface="Segoe UI" panose="020B0502040204020203" pitchFamily="34" charset="0"/>
              </a:rPr>
              <a:t>modelt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változtatja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következő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állapotkonfigurációra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Mindezt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maga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Simulátor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vezérli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amely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bejövő</a:t>
            </a:r>
            <a:r>
              <a:rPr lang="en-GB" sz="1200" dirty="0">
                <a:latin typeface="Segoe UI" panose="020B0502040204020203" pitchFamily="34" charset="0"/>
              </a:rPr>
              <a:t> query </a:t>
            </a:r>
            <a:r>
              <a:rPr lang="en-GB" sz="1200" dirty="0" err="1">
                <a:latin typeface="Segoe UI" panose="020B0502040204020203" pitchFamily="34" charset="0"/>
              </a:rPr>
              <a:t>frissítések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és</a:t>
            </a:r>
            <a:r>
              <a:rPr lang="en-GB" sz="1200" dirty="0">
                <a:latin typeface="Segoe UI" panose="020B0502040204020203" pitchFamily="34" charset="0"/>
              </a:rPr>
              <a:t> [next] </a:t>
            </a:r>
            <a:r>
              <a:rPr lang="en-GB" sz="1200" dirty="0" err="1">
                <a:latin typeface="Segoe UI" panose="020B0502040204020203" pitchFamily="34" charset="0"/>
              </a:rPr>
              <a:t>felhasználói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parancsok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alapján</a:t>
            </a:r>
            <a:r>
              <a:rPr lang="en-GB" sz="1200" dirty="0">
                <a:latin typeface="Segoe UI" panose="020B0502040204020203" pitchFamily="34" charset="0"/>
              </a:rPr>
              <a:t> ad </a:t>
            </a:r>
            <a:r>
              <a:rPr lang="en-GB" sz="1200" dirty="0" err="1">
                <a:latin typeface="Segoe UI" panose="020B0502040204020203" pitchFamily="34" charset="0"/>
              </a:rPr>
              <a:t>ki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utasításokat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transzformációnak</a:t>
            </a:r>
            <a:r>
              <a:rPr lang="en-GB" sz="1200" dirty="0">
                <a:latin typeface="Segoe UI" panose="020B0502040204020203" pitchFamily="34" charset="0"/>
              </a:rPr>
              <a:t>. [next]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latin typeface="Segoe UI" panose="020B0502040204020203" pitchFamily="34" charset="0"/>
              </a:rPr>
              <a:t>A </a:t>
            </a:r>
            <a:r>
              <a:rPr lang="en-GB" sz="1200" dirty="0" err="1">
                <a:latin typeface="Segoe UI" panose="020B0502040204020203" pitchFamily="34" charset="0"/>
              </a:rPr>
              <a:t>szimulátorba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jelenleg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következő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funkciók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vannak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implementálva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Egyszerűbb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állapotok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Tranzíciók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közti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konfliktusok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kivülről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befelé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való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feloldása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Az </a:t>
            </a:r>
            <a:r>
              <a:rPr lang="en-GB" sz="1200" dirty="0" err="1">
                <a:latin typeface="Segoe UI" panose="020B0502040204020203" pitchFamily="34" charset="0"/>
              </a:rPr>
              <a:t>állapotok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tetszőlegesen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lehetnek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egymásba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ágyazva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kompozit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állapotként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vagy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ortogonális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régiók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használatával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err="1">
                <a:latin typeface="Segoe UI" panose="020B0502040204020203" pitchFamily="34" charset="0"/>
              </a:rPr>
              <a:t>Létezhet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régiók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között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átmenet</a:t>
            </a:r>
            <a:r>
              <a:rPr lang="en-GB" sz="1200" dirty="0">
                <a:latin typeface="Segoe UI" panose="020B0502040204020203" pitchFamily="34" charset="0"/>
              </a:rPr>
              <a:t> [next] 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A </a:t>
            </a:r>
            <a:r>
              <a:rPr lang="en-GB" sz="1200" dirty="0" err="1">
                <a:latin typeface="Segoe UI" panose="020B0502040204020203" pitchFamily="34" charset="0"/>
              </a:rPr>
              <a:t>tranzíciókon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lehetnek</a:t>
            </a:r>
            <a:r>
              <a:rPr lang="en-GB" sz="1200" dirty="0">
                <a:latin typeface="Segoe UI" panose="020B0502040204020203" pitchFamily="34" charset="0"/>
              </a:rPr>
              <a:t> Integer </a:t>
            </a:r>
            <a:r>
              <a:rPr lang="en-GB" sz="1200" dirty="0" err="1">
                <a:latin typeface="Segoe UI" panose="020B0502040204020203" pitchFamily="34" charset="0"/>
              </a:rPr>
              <a:t>vagy</a:t>
            </a:r>
            <a:r>
              <a:rPr lang="en-GB" sz="1200" dirty="0">
                <a:latin typeface="Segoe UI" panose="020B0502040204020203" pitchFamily="34" charset="0"/>
              </a:rPr>
              <a:t> Boolean </a:t>
            </a:r>
            <a:r>
              <a:rPr lang="en-GB" sz="1200" dirty="0" err="1">
                <a:latin typeface="Segoe UI" panose="020B0502040204020203" pitchFamily="34" charset="0"/>
              </a:rPr>
              <a:t>változóra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definiált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őrfeltételek</a:t>
            </a:r>
            <a:r>
              <a:rPr lang="en-GB" sz="1200" dirty="0">
                <a:latin typeface="Segoe UI" panose="020B0502040204020203" pitchFamily="34" charset="0"/>
              </a:rPr>
              <a:t> [next] 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Valamint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akciók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melyek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egy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változó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értékét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megváltoztatják</a:t>
            </a:r>
            <a:r>
              <a:rPr lang="en-GB" sz="1200" dirty="0">
                <a:latin typeface="Segoe UI" panose="020B0502040204020203" pitchFamily="34" charset="0"/>
              </a:rPr>
              <a:t> [next] 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7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szimulátor</a:t>
            </a:r>
            <a:r>
              <a:rPr lang="en-GB" dirty="0"/>
              <a:t> </a:t>
            </a:r>
            <a:r>
              <a:rPr lang="en-GB" dirty="0" err="1"/>
              <a:t>jelenleg</a:t>
            </a:r>
            <a:r>
              <a:rPr lang="en-GB" dirty="0"/>
              <a:t> </a:t>
            </a:r>
            <a:r>
              <a:rPr lang="en-GB" dirty="0" err="1"/>
              <a:t>így</a:t>
            </a:r>
            <a:r>
              <a:rPr lang="en-GB" dirty="0"/>
              <a:t> </a:t>
            </a:r>
            <a:r>
              <a:rPr lang="en-GB" dirty="0" err="1"/>
              <a:t>néz</a:t>
            </a:r>
            <a:r>
              <a:rPr lang="en-GB" dirty="0"/>
              <a:t> </a:t>
            </a:r>
            <a:r>
              <a:rPr lang="en-GB" dirty="0" err="1"/>
              <a:t>ki</a:t>
            </a:r>
            <a:r>
              <a:rPr lang="en-GB" dirty="0"/>
              <a:t>. </a:t>
            </a:r>
            <a:r>
              <a:rPr lang="en-GB" dirty="0" err="1"/>
              <a:t>Egy</a:t>
            </a:r>
            <a:r>
              <a:rPr lang="en-GB" dirty="0"/>
              <a:t> eclipse </a:t>
            </a:r>
            <a:r>
              <a:rPr lang="en-GB" dirty="0" err="1"/>
              <a:t>pluginként</a:t>
            </a:r>
            <a:r>
              <a:rPr lang="en-GB" dirty="0"/>
              <a:t> van </a:t>
            </a:r>
            <a:r>
              <a:rPr lang="en-GB" dirty="0" err="1"/>
              <a:t>implementálva</a:t>
            </a:r>
            <a:r>
              <a:rPr lang="en-GB" dirty="0"/>
              <a:t>,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view-</a:t>
            </a:r>
            <a:r>
              <a:rPr lang="en-GB" dirty="0" err="1"/>
              <a:t>ként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használni</a:t>
            </a:r>
            <a:r>
              <a:rPr lang="en-GB" dirty="0"/>
              <a:t>. </a:t>
            </a:r>
            <a:r>
              <a:rPr lang="en-GB" sz="1200" dirty="0">
                <a:latin typeface="Segoe UI" panose="020B0502040204020203" pitchFamily="34" charset="0"/>
              </a:rPr>
              <a:t>[next]</a:t>
            </a:r>
            <a:endParaRPr lang="en-GB" dirty="0"/>
          </a:p>
          <a:p>
            <a:r>
              <a:rPr lang="en-GB" sz="1200" dirty="0">
                <a:latin typeface="Segoe UI" panose="020B0502040204020203" pitchFamily="34" charset="0"/>
              </a:rPr>
              <a:t>Bal </a:t>
            </a:r>
            <a:r>
              <a:rPr lang="en-GB" sz="1200" dirty="0" err="1">
                <a:latin typeface="Segoe UI" panose="020B0502040204020203" pitchFamily="34" charset="0"/>
              </a:rPr>
              <a:t>oldalt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látható</a:t>
            </a:r>
            <a:r>
              <a:rPr lang="en-GB" sz="1200" dirty="0">
                <a:latin typeface="Segoe UI" panose="020B0502040204020203" pitchFamily="34" charset="0"/>
              </a:rPr>
              <a:t> a gamma </a:t>
            </a:r>
            <a:r>
              <a:rPr lang="en-GB" sz="1200" dirty="0" err="1">
                <a:latin typeface="Segoe UI" panose="020B0502040204020203" pitchFamily="34" charset="0"/>
              </a:rPr>
              <a:t>kód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amit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futtat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szimulátor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Jobb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oldalt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láthatóak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állapotgép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által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elfogadott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események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Alatta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deklarált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változók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melyeket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futás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közben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lehet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változtatni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Középen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látszódnak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az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aktív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állapotok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r>
              <a:rPr lang="en-GB" sz="1200" dirty="0" err="1">
                <a:latin typeface="Segoe UI" panose="020B0502040204020203" pitchFamily="34" charset="0"/>
              </a:rPr>
              <a:t>És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melette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pedig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szimulátor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vezérlése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r>
              <a:rPr lang="en-GB" sz="1200" dirty="0">
                <a:latin typeface="Segoe UI" panose="020B0502040204020203" pitchFamily="34" charset="0"/>
              </a:rPr>
              <a:t>A </a:t>
            </a:r>
            <a:r>
              <a:rPr lang="en-GB" sz="1200" dirty="0" err="1">
                <a:latin typeface="Segoe UI" panose="020B0502040204020203" pitchFamily="34" charset="0"/>
              </a:rPr>
              <a:t>felhasználói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felület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idő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hiányában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nem</a:t>
            </a:r>
            <a:r>
              <a:rPr lang="en-GB" sz="1200" dirty="0">
                <a:latin typeface="Segoe UI" panose="020B0502040204020203" pitchFamily="34" charset="0"/>
              </a:rPr>
              <a:t> volt </a:t>
            </a:r>
            <a:r>
              <a:rPr lang="en-GB" sz="1200" dirty="0" err="1">
                <a:latin typeface="Segoe UI" panose="020B0502040204020203" pitchFamily="34" charset="0"/>
              </a:rPr>
              <a:t>fontos</a:t>
            </a:r>
            <a:r>
              <a:rPr lang="en-GB" sz="1200" dirty="0">
                <a:latin typeface="Segoe UI" panose="020B0502040204020203" pitchFamily="34" charset="0"/>
              </a:rPr>
              <a:t>, </a:t>
            </a:r>
            <a:r>
              <a:rPr lang="en-GB" sz="1200" dirty="0" err="1">
                <a:latin typeface="Segoe UI" panose="020B0502040204020203" pitchFamily="34" charset="0"/>
              </a:rPr>
              <a:t>ezért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lehető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legegyszerűbb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megoldást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válaszottam</a:t>
            </a:r>
            <a:r>
              <a:rPr lang="en-GB" sz="1200" dirty="0">
                <a:latin typeface="Segoe UI" panose="020B0502040204020203" pitchFamily="34" charset="0"/>
              </a:rPr>
              <a:t>. [next]</a:t>
            </a:r>
          </a:p>
          <a:p>
            <a:endParaRPr lang="en-GB" sz="1200" dirty="0">
              <a:latin typeface="Segoe UI" panose="020B0502040204020203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4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</a:t>
            </a:r>
            <a:r>
              <a:rPr lang="en-GB" dirty="0" err="1"/>
              <a:t>szeretnék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kicsit</a:t>
            </a:r>
            <a:r>
              <a:rPr lang="en-GB" dirty="0"/>
              <a:t> </a:t>
            </a:r>
            <a:r>
              <a:rPr lang="en-GB" dirty="0" err="1"/>
              <a:t>beszélni</a:t>
            </a:r>
            <a:r>
              <a:rPr lang="en-GB" dirty="0"/>
              <a:t> </a:t>
            </a:r>
            <a:r>
              <a:rPr lang="en-GB" dirty="0" err="1"/>
              <a:t>azokról</a:t>
            </a:r>
            <a:r>
              <a:rPr lang="en-GB" dirty="0"/>
              <a:t> a </a:t>
            </a:r>
            <a:r>
              <a:rPr lang="en-GB" dirty="0" err="1"/>
              <a:t>problémákról</a:t>
            </a:r>
            <a:r>
              <a:rPr lang="en-GB" dirty="0"/>
              <a:t>, </a:t>
            </a:r>
            <a:r>
              <a:rPr lang="en-GB" dirty="0" err="1"/>
              <a:t>amik</a:t>
            </a:r>
            <a:r>
              <a:rPr lang="en-GB" dirty="0"/>
              <a:t> </a:t>
            </a:r>
            <a:r>
              <a:rPr lang="en-GB" dirty="0" err="1"/>
              <a:t>feljöttek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implementáció</a:t>
            </a:r>
            <a:r>
              <a:rPr lang="en-GB" dirty="0"/>
              <a:t> </a:t>
            </a:r>
            <a:r>
              <a:rPr lang="en-GB" dirty="0" err="1"/>
              <a:t>közben</a:t>
            </a:r>
            <a:r>
              <a:rPr lang="en-GB" dirty="0"/>
              <a:t>.</a:t>
            </a:r>
            <a:r>
              <a:rPr lang="en-GB" sz="1200" dirty="0">
                <a:latin typeface="Segoe UI" panose="020B0502040204020203" pitchFamily="34" charset="0"/>
              </a:rPr>
              <a:t> [next]</a:t>
            </a:r>
            <a:endParaRPr lang="en-GB" dirty="0"/>
          </a:p>
          <a:p>
            <a:r>
              <a:rPr lang="en-GB" sz="1200" dirty="0" err="1">
                <a:latin typeface="Segoe UI" panose="020B0502040204020203" pitchFamily="34" charset="0"/>
              </a:rPr>
              <a:t>Hogyan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érdemes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eltárolni</a:t>
            </a:r>
            <a:r>
              <a:rPr lang="en-GB" sz="1200" dirty="0">
                <a:latin typeface="Segoe UI" panose="020B0502040204020203" pitchFamily="34" charset="0"/>
              </a:rPr>
              <a:t> a </a:t>
            </a:r>
            <a:r>
              <a:rPr lang="en-GB" sz="1200" dirty="0" err="1">
                <a:latin typeface="Segoe UI" panose="020B0502040204020203" pitchFamily="34" charset="0"/>
              </a:rPr>
              <a:t>jelenleg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aktív</a:t>
            </a:r>
            <a:r>
              <a:rPr lang="en-GB" sz="1200" dirty="0">
                <a:latin typeface="Segoe UI" panose="020B0502040204020203" pitchFamily="34" charset="0"/>
              </a:rPr>
              <a:t> </a:t>
            </a:r>
            <a:r>
              <a:rPr lang="en-GB" sz="1200" dirty="0" err="1">
                <a:latin typeface="Segoe UI" panose="020B0502040204020203" pitchFamily="34" charset="0"/>
              </a:rPr>
              <a:t>állapotokat</a:t>
            </a:r>
            <a:r>
              <a:rPr lang="en-GB" sz="1200" dirty="0">
                <a:latin typeface="Segoe UI" panose="020B0502040204020203" pitchFamily="34" charset="0"/>
              </a:rPr>
              <a:t>? [next]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 userDrawn="1"/>
        </p:nvSpPr>
        <p:spPr>
          <a:xfrm>
            <a:off x="-1" y="5841580"/>
            <a:ext cx="12192001" cy="52429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err="1">
              <a:solidFill>
                <a:schemeClr val="accent2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3" y="6413500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68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6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89" y="6365877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6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9" name="Kép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935" y="5627377"/>
            <a:ext cx="1518807" cy="6230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ia számának helye 5">
            <a:extLst>
              <a:ext uri="{FF2B5EF4-FFF2-40B4-BE49-F238E27FC236}">
                <a16:creationId xmlns:a16="http://schemas.microsoft.com/office/drawing/2014/main" id="{6EEFABB0-C790-4CAE-BEB9-5C0EAE3AA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F801225-8D25-42F0-A90B-6143227BAF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3"/>
            <a:ext cx="10368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4"/>
            <a:ext cx="103632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ia számának helye 5">
            <a:extLst>
              <a:ext uri="{FF2B5EF4-FFF2-40B4-BE49-F238E27FC236}">
                <a16:creationId xmlns:a16="http://schemas.microsoft.com/office/drawing/2014/main" id="{826552C4-4475-4832-9B28-BF4A879CB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F801225-8D25-42F0-A90B-6143227BAF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78"/>
            <a:ext cx="5789164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8" name="Dia számának helye 5">
            <a:extLst>
              <a:ext uri="{FF2B5EF4-FFF2-40B4-BE49-F238E27FC236}">
                <a16:creationId xmlns:a16="http://schemas.microsoft.com/office/drawing/2014/main" id="{4EA79754-1C23-4E4D-B17E-76C4BADE1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F801225-8D25-42F0-A90B-6143227BAF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5">
            <a:extLst>
              <a:ext uri="{FF2B5EF4-FFF2-40B4-BE49-F238E27FC236}">
                <a16:creationId xmlns:a16="http://schemas.microsoft.com/office/drawing/2014/main" id="{A9E3EE90-F201-4D03-94BA-1EF22E70A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F801225-8D25-42F0-A90B-6143227BAF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6553" y="142830"/>
            <a:ext cx="2224572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6551" y="1019143"/>
            <a:ext cx="11830212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77020" y="142830"/>
            <a:ext cx="9609744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8" name="Dia számának helye 5">
            <a:extLst>
              <a:ext uri="{FF2B5EF4-FFF2-40B4-BE49-F238E27FC236}">
                <a16:creationId xmlns:a16="http://schemas.microsoft.com/office/drawing/2014/main" id="{01EF2C1E-AF9E-4D22-9314-30D69BE8C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8F801225-8D25-42F0-A90B-6143227BAF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5865143"/>
            <a:ext cx="12192000" cy="982413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6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90500" y="857251"/>
            <a:ext cx="11811000" cy="49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ia számának helye 5">
            <a:extLst>
              <a:ext uri="{FF2B5EF4-FFF2-40B4-BE49-F238E27FC236}">
                <a16:creationId xmlns:a16="http://schemas.microsoft.com/office/drawing/2014/main" id="{9B9DE98A-36AF-415D-8C98-08A8B014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8F801225-8D25-42F0-A90B-6143227BAFC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4" y="975111"/>
            <a:ext cx="10363200" cy="1470025"/>
          </a:xfrm>
        </p:spPr>
        <p:txBody>
          <a:bodyPr/>
          <a:lstStyle/>
          <a:p>
            <a:r>
              <a:rPr lang="hu-HU" dirty="0"/>
              <a:t>Gamma </a:t>
            </a:r>
            <a:r>
              <a:rPr lang="hu-HU" dirty="0" err="1"/>
              <a:t>Statechart</a:t>
            </a:r>
            <a:r>
              <a:rPr lang="hu-HU" dirty="0"/>
              <a:t> Simulator</a:t>
            </a: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F198714C-CAEE-4FBD-8152-8E20D5B8D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4" y="2585518"/>
            <a:ext cx="8534400" cy="1277955"/>
          </a:xfrm>
        </p:spPr>
        <p:txBody>
          <a:bodyPr/>
          <a:lstStyle/>
          <a:p>
            <a:r>
              <a:rPr lang="en-GB" sz="3200" dirty="0">
                <a:solidFill>
                  <a:srgbClr val="762536"/>
                </a:solidFill>
              </a:rPr>
              <a:t>Zavada Ármin</a:t>
            </a:r>
            <a:endParaRPr lang="en-GB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64186CC-3095-4280-A4E2-5EC373CE1789}"/>
              </a:ext>
            </a:extLst>
          </p:cNvPr>
          <p:cNvSpPr txBox="1"/>
          <p:nvPr/>
        </p:nvSpPr>
        <p:spPr>
          <a:xfrm>
            <a:off x="5487302" y="3524919"/>
            <a:ext cx="1202573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1600"/>
              <a:t>Supervisors</a:t>
            </a:r>
            <a:r>
              <a:rPr lang="en-GB" sz="1600" dirty="0"/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83BD348-C95E-4F76-9105-BEA07D7917AE}"/>
              </a:ext>
            </a:extLst>
          </p:cNvPr>
          <p:cNvSpPr txBox="1"/>
          <p:nvPr/>
        </p:nvSpPr>
        <p:spPr>
          <a:xfrm>
            <a:off x="4919070" y="3767554"/>
            <a:ext cx="2353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err="1">
                <a:solidFill>
                  <a:srgbClr val="762536"/>
                </a:solidFill>
              </a:rPr>
              <a:t>Dr.</a:t>
            </a:r>
            <a:r>
              <a:rPr lang="en-GB" sz="2400" dirty="0">
                <a:solidFill>
                  <a:srgbClr val="762536"/>
                </a:solidFill>
              </a:rPr>
              <a:t> </a:t>
            </a:r>
            <a:r>
              <a:rPr lang="en-GB" sz="2400" dirty="0" err="1">
                <a:solidFill>
                  <a:srgbClr val="762536"/>
                </a:solidFill>
              </a:rPr>
              <a:t>Vörös</a:t>
            </a:r>
            <a:r>
              <a:rPr lang="en-GB" sz="2400" dirty="0">
                <a:solidFill>
                  <a:srgbClr val="762536"/>
                </a:solidFill>
              </a:rPr>
              <a:t> </a:t>
            </a:r>
            <a:r>
              <a:rPr lang="en-GB" sz="2400" dirty="0" err="1">
                <a:solidFill>
                  <a:srgbClr val="762536"/>
                </a:solidFill>
              </a:rPr>
              <a:t>András</a:t>
            </a:r>
            <a:endParaRPr lang="en-GB" sz="2400" dirty="0">
              <a:solidFill>
                <a:srgbClr val="762536"/>
              </a:solidFill>
            </a:endParaRPr>
          </a:p>
          <a:p>
            <a:pPr algn="ctr"/>
            <a:r>
              <a:rPr lang="en-GB" sz="2400" dirty="0" err="1">
                <a:solidFill>
                  <a:srgbClr val="762536"/>
                </a:solidFill>
              </a:rPr>
              <a:t>Horváth</a:t>
            </a:r>
            <a:r>
              <a:rPr lang="en-GB" sz="2400" dirty="0">
                <a:solidFill>
                  <a:srgbClr val="762536"/>
                </a:solidFill>
              </a:rPr>
              <a:t> </a:t>
            </a:r>
            <a:r>
              <a:rPr lang="en-GB" sz="2400" dirty="0" err="1">
                <a:solidFill>
                  <a:srgbClr val="762536"/>
                </a:solidFill>
              </a:rPr>
              <a:t>Benedek</a:t>
            </a:r>
            <a:endParaRPr lang="en-GB" sz="2400" dirty="0">
              <a:solidFill>
                <a:srgbClr val="7625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19061C-068A-4946-B178-61175F1C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the hood</a:t>
            </a:r>
          </a:p>
        </p:txBody>
      </p:sp>
      <p:sp>
        <p:nvSpPr>
          <p:cNvPr id="260" name="Tartalom helye 2">
            <a:extLst>
              <a:ext uri="{FF2B5EF4-FFF2-40B4-BE49-F238E27FC236}">
                <a16:creationId xmlns:a16="http://schemas.microsoft.com/office/drawing/2014/main" id="{BA93E26F-BCC8-4F31-9CAB-6924E03A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AS for every region</a:t>
            </a:r>
          </a:p>
          <a:p>
            <a:r>
              <a:rPr lang="en-GB" sz="2400" dirty="0"/>
              <a:t>AS has a reference </a:t>
            </a:r>
            <a:br>
              <a:rPr lang="en-GB" sz="2400" dirty="0"/>
            </a:br>
            <a:r>
              <a:rPr lang="en-GB" sz="2400" dirty="0"/>
              <a:t>to the active state</a:t>
            </a:r>
          </a:p>
          <a:p>
            <a:r>
              <a:rPr lang="en-GB" sz="2400" dirty="0"/>
              <a:t>Changes upon transition</a:t>
            </a:r>
          </a:p>
          <a:p>
            <a:r>
              <a:rPr lang="en-GB" sz="2400" dirty="0"/>
              <a:t>Prevents multiple </a:t>
            </a:r>
            <a:br>
              <a:rPr lang="en-GB" sz="2400" dirty="0"/>
            </a:br>
            <a:r>
              <a:rPr lang="en-GB" sz="2400" dirty="0"/>
              <a:t>active states in a region</a:t>
            </a:r>
          </a:p>
        </p:txBody>
      </p:sp>
      <p:sp>
        <p:nvSpPr>
          <p:cNvPr id="94" name="Téglalap 93">
            <a:extLst>
              <a:ext uri="{FF2B5EF4-FFF2-40B4-BE49-F238E27FC236}">
                <a16:creationId xmlns:a16="http://schemas.microsoft.com/office/drawing/2014/main" id="{A3971EC0-6AF8-4782-B819-8F452A7BF771}"/>
              </a:ext>
            </a:extLst>
          </p:cNvPr>
          <p:cNvSpPr/>
          <p:nvPr/>
        </p:nvSpPr>
        <p:spPr>
          <a:xfrm>
            <a:off x="3705940" y="865106"/>
            <a:ext cx="8315880" cy="486954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  <a:effectLst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95" name="Téglalap 94">
            <a:extLst>
              <a:ext uri="{FF2B5EF4-FFF2-40B4-BE49-F238E27FC236}">
                <a16:creationId xmlns:a16="http://schemas.microsoft.com/office/drawing/2014/main" id="{1DD1B728-B904-4DCB-B3B1-21F7EF634999}"/>
              </a:ext>
            </a:extLst>
          </p:cNvPr>
          <p:cNvSpPr/>
          <p:nvPr/>
        </p:nvSpPr>
        <p:spPr>
          <a:xfrm>
            <a:off x="4469983" y="2575612"/>
            <a:ext cx="5118376" cy="3016192"/>
          </a:xfrm>
          <a:prstGeom prst="rect">
            <a:avLst/>
          </a:prstGeom>
          <a:noFill/>
          <a:ln w="28575">
            <a:solidFill>
              <a:srgbClr val="1E1E1E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96" name="Téglalap 95">
            <a:extLst>
              <a:ext uri="{FF2B5EF4-FFF2-40B4-BE49-F238E27FC236}">
                <a16:creationId xmlns:a16="http://schemas.microsoft.com/office/drawing/2014/main" id="{F2C26ADA-A0D1-4975-8249-5CDB108960FA}"/>
              </a:ext>
            </a:extLst>
          </p:cNvPr>
          <p:cNvSpPr/>
          <p:nvPr/>
        </p:nvSpPr>
        <p:spPr>
          <a:xfrm>
            <a:off x="4504408" y="2625350"/>
            <a:ext cx="2472585" cy="291121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  <a:effectLst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97" name="Ellipszis 96">
            <a:extLst>
              <a:ext uri="{FF2B5EF4-FFF2-40B4-BE49-F238E27FC236}">
                <a16:creationId xmlns:a16="http://schemas.microsoft.com/office/drawing/2014/main" id="{F65A36AB-527C-4D81-AEBB-143C07E93A8D}"/>
              </a:ext>
            </a:extLst>
          </p:cNvPr>
          <p:cNvSpPr/>
          <p:nvPr/>
        </p:nvSpPr>
        <p:spPr>
          <a:xfrm>
            <a:off x="6359341" y="2806749"/>
            <a:ext cx="164543" cy="164543"/>
          </a:xfrm>
          <a:prstGeom prst="ellipse">
            <a:avLst/>
          </a:prstGeom>
          <a:solidFill>
            <a:srgbClr val="1E1E1E"/>
          </a:solidFill>
          <a:ln w="28575">
            <a:noFill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98" name="Ellipszis 97">
            <a:extLst>
              <a:ext uri="{FF2B5EF4-FFF2-40B4-BE49-F238E27FC236}">
                <a16:creationId xmlns:a16="http://schemas.microsoft.com/office/drawing/2014/main" id="{7B6D138C-A828-4DD7-8310-AD5805C9EF25}"/>
              </a:ext>
            </a:extLst>
          </p:cNvPr>
          <p:cNvSpPr/>
          <p:nvPr/>
        </p:nvSpPr>
        <p:spPr>
          <a:xfrm>
            <a:off x="5359086" y="3126974"/>
            <a:ext cx="710174" cy="710174"/>
          </a:xfrm>
          <a:prstGeom prst="ellipse">
            <a:avLst/>
          </a:prstGeom>
          <a:noFill/>
          <a:ln w="28575">
            <a:solidFill>
              <a:srgbClr val="1E1E1E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A9F23114-8AFF-4056-B366-3E7E87A15F88}"/>
              </a:ext>
            </a:extLst>
          </p:cNvPr>
          <p:cNvSpPr/>
          <p:nvPr/>
        </p:nvSpPr>
        <p:spPr>
          <a:xfrm>
            <a:off x="5377307" y="4519897"/>
            <a:ext cx="710174" cy="710174"/>
          </a:xfrm>
          <a:prstGeom prst="ellipse">
            <a:avLst/>
          </a:prstGeom>
          <a:noFill/>
          <a:ln w="28575">
            <a:solidFill>
              <a:srgbClr val="1E1E1E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100" name="Összekötő: görbe 99">
            <a:extLst>
              <a:ext uri="{FF2B5EF4-FFF2-40B4-BE49-F238E27FC236}">
                <a16:creationId xmlns:a16="http://schemas.microsoft.com/office/drawing/2014/main" id="{15C5563B-11F2-413C-8100-2B50E3F664CB}"/>
              </a:ext>
            </a:extLst>
          </p:cNvPr>
          <p:cNvCxnSpPr>
            <a:cxnSpLocks/>
            <a:stCxn id="99" idx="2"/>
            <a:endCxn id="98" idx="2"/>
          </p:cNvCxnSpPr>
          <p:nvPr/>
        </p:nvCxnSpPr>
        <p:spPr>
          <a:xfrm rot="10800000">
            <a:off x="5359087" y="3482062"/>
            <a:ext cx="18221" cy="1392923"/>
          </a:xfrm>
          <a:prstGeom prst="curvedConnector3">
            <a:avLst>
              <a:gd name="adj1" fmla="val 1354596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Összekötő: görbe 100">
            <a:extLst>
              <a:ext uri="{FF2B5EF4-FFF2-40B4-BE49-F238E27FC236}">
                <a16:creationId xmlns:a16="http://schemas.microsoft.com/office/drawing/2014/main" id="{0B299985-428C-4BDF-A741-DD5ED016F552}"/>
              </a:ext>
            </a:extLst>
          </p:cNvPr>
          <p:cNvCxnSpPr>
            <a:cxnSpLocks/>
            <a:stCxn id="99" idx="6"/>
            <a:endCxn id="98" idx="6"/>
          </p:cNvCxnSpPr>
          <p:nvPr/>
        </p:nvCxnSpPr>
        <p:spPr>
          <a:xfrm flipH="1" flipV="1">
            <a:off x="6069260" y="3482061"/>
            <a:ext cx="18221" cy="1392923"/>
          </a:xfrm>
          <a:prstGeom prst="curvedConnector3">
            <a:avLst>
              <a:gd name="adj1" fmla="val -1254596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gyenes összekötő nyíllal 101">
            <a:extLst>
              <a:ext uri="{FF2B5EF4-FFF2-40B4-BE49-F238E27FC236}">
                <a16:creationId xmlns:a16="http://schemas.microsoft.com/office/drawing/2014/main" id="{6EA4BB8D-1E79-4032-8067-244733DAE63B}"/>
              </a:ext>
            </a:extLst>
          </p:cNvPr>
          <p:cNvCxnSpPr>
            <a:cxnSpLocks/>
            <a:stCxn id="97" idx="3"/>
            <a:endCxn id="98" idx="7"/>
          </p:cNvCxnSpPr>
          <p:nvPr/>
        </p:nvCxnSpPr>
        <p:spPr>
          <a:xfrm flipH="1">
            <a:off x="5965257" y="2947195"/>
            <a:ext cx="418181" cy="283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églalap 102">
            <a:extLst>
              <a:ext uri="{FF2B5EF4-FFF2-40B4-BE49-F238E27FC236}">
                <a16:creationId xmlns:a16="http://schemas.microsoft.com/office/drawing/2014/main" id="{9161F556-7CD9-42DA-950D-6C645F9CD377}"/>
              </a:ext>
            </a:extLst>
          </p:cNvPr>
          <p:cNvSpPr/>
          <p:nvPr/>
        </p:nvSpPr>
        <p:spPr>
          <a:xfrm>
            <a:off x="7023050" y="2623177"/>
            <a:ext cx="2496258" cy="289584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  <a:effectLst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104" name="Ellipszis 103">
            <a:extLst>
              <a:ext uri="{FF2B5EF4-FFF2-40B4-BE49-F238E27FC236}">
                <a16:creationId xmlns:a16="http://schemas.microsoft.com/office/drawing/2014/main" id="{E61075FB-DE29-4256-B7A7-DDD131FB1AF5}"/>
              </a:ext>
            </a:extLst>
          </p:cNvPr>
          <p:cNvSpPr/>
          <p:nvPr/>
        </p:nvSpPr>
        <p:spPr>
          <a:xfrm>
            <a:off x="9055069" y="2864923"/>
            <a:ext cx="164543" cy="164543"/>
          </a:xfrm>
          <a:prstGeom prst="ellipse">
            <a:avLst/>
          </a:prstGeom>
          <a:solidFill>
            <a:srgbClr val="1E1E1E"/>
          </a:solidFill>
          <a:ln w="28575">
            <a:noFill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105" name="Ellipszis 104">
            <a:extLst>
              <a:ext uri="{FF2B5EF4-FFF2-40B4-BE49-F238E27FC236}">
                <a16:creationId xmlns:a16="http://schemas.microsoft.com/office/drawing/2014/main" id="{C54368BF-5C29-48C7-AA37-BCAEB34DC844}"/>
              </a:ext>
            </a:extLst>
          </p:cNvPr>
          <p:cNvSpPr/>
          <p:nvPr/>
        </p:nvSpPr>
        <p:spPr>
          <a:xfrm>
            <a:off x="7899142" y="3126974"/>
            <a:ext cx="710174" cy="710174"/>
          </a:xfrm>
          <a:prstGeom prst="ellipse">
            <a:avLst/>
          </a:prstGeom>
          <a:noFill/>
          <a:ln w="28575">
            <a:solidFill>
              <a:srgbClr val="1E1E1E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A03EC282-FAAC-4D37-91EC-82C0D658F9DD}"/>
              </a:ext>
            </a:extLst>
          </p:cNvPr>
          <p:cNvSpPr/>
          <p:nvPr/>
        </p:nvSpPr>
        <p:spPr>
          <a:xfrm>
            <a:off x="7900489" y="4529485"/>
            <a:ext cx="700586" cy="700586"/>
          </a:xfrm>
          <a:prstGeom prst="ellipse">
            <a:avLst/>
          </a:prstGeom>
          <a:noFill/>
          <a:ln w="28575">
            <a:solidFill>
              <a:srgbClr val="1E1E1E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107" name="Összekötő: görbe 106">
            <a:extLst>
              <a:ext uri="{FF2B5EF4-FFF2-40B4-BE49-F238E27FC236}">
                <a16:creationId xmlns:a16="http://schemas.microsoft.com/office/drawing/2014/main" id="{913CB5DE-825D-4CBE-A1AF-2C8442150DD4}"/>
              </a:ext>
            </a:extLst>
          </p:cNvPr>
          <p:cNvCxnSpPr>
            <a:cxnSpLocks/>
            <a:stCxn id="106" idx="2"/>
            <a:endCxn id="105" idx="2"/>
          </p:cNvCxnSpPr>
          <p:nvPr/>
        </p:nvCxnSpPr>
        <p:spPr>
          <a:xfrm rot="10800000">
            <a:off x="7899143" y="3482062"/>
            <a:ext cx="1347" cy="1397717"/>
          </a:xfrm>
          <a:prstGeom prst="curvedConnector3">
            <a:avLst>
              <a:gd name="adj1" fmla="val 17071047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Összekötő: görbe 107">
            <a:extLst>
              <a:ext uri="{FF2B5EF4-FFF2-40B4-BE49-F238E27FC236}">
                <a16:creationId xmlns:a16="http://schemas.microsoft.com/office/drawing/2014/main" id="{1094CAF4-969F-480F-B260-F7949EBA4C8E}"/>
              </a:ext>
            </a:extLst>
          </p:cNvPr>
          <p:cNvCxnSpPr>
            <a:cxnSpLocks/>
            <a:stCxn id="106" idx="6"/>
            <a:endCxn id="105" idx="6"/>
          </p:cNvCxnSpPr>
          <p:nvPr/>
        </p:nvCxnSpPr>
        <p:spPr>
          <a:xfrm flipV="1">
            <a:off x="8601075" y="3482061"/>
            <a:ext cx="8241" cy="1397717"/>
          </a:xfrm>
          <a:prstGeom prst="curvedConnector3">
            <a:avLst>
              <a:gd name="adj1" fmla="val 2873935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74326690-6504-4989-941E-1F26C26B8430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8505313" y="3005369"/>
            <a:ext cx="573853" cy="22560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lipszis 109">
            <a:extLst>
              <a:ext uri="{FF2B5EF4-FFF2-40B4-BE49-F238E27FC236}">
                <a16:creationId xmlns:a16="http://schemas.microsoft.com/office/drawing/2014/main" id="{AFB2758A-C513-40A6-9FD1-14E6EB4649F3}"/>
              </a:ext>
            </a:extLst>
          </p:cNvPr>
          <p:cNvSpPr/>
          <p:nvPr/>
        </p:nvSpPr>
        <p:spPr>
          <a:xfrm>
            <a:off x="3834420" y="1434974"/>
            <a:ext cx="542736" cy="542736"/>
          </a:xfrm>
          <a:prstGeom prst="ellipse">
            <a:avLst/>
          </a:prstGeom>
          <a:solidFill>
            <a:srgbClr val="1E1E1E"/>
          </a:solidFill>
          <a:ln w="28575">
            <a:noFill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131" name="Téglalap 130">
            <a:extLst>
              <a:ext uri="{FF2B5EF4-FFF2-40B4-BE49-F238E27FC236}">
                <a16:creationId xmlns:a16="http://schemas.microsoft.com/office/drawing/2014/main" id="{E4E6E06E-3CA4-4D7A-80F8-AD03FD7B059F}"/>
              </a:ext>
            </a:extLst>
          </p:cNvPr>
          <p:cNvSpPr/>
          <p:nvPr/>
        </p:nvSpPr>
        <p:spPr>
          <a:xfrm>
            <a:off x="11272357" y="887420"/>
            <a:ext cx="738425" cy="33271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</a:rPr>
              <a:t>AS</a:t>
            </a:r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9D641586-FF99-4676-A9EF-4DA49DDA3792}"/>
              </a:ext>
            </a:extLst>
          </p:cNvPr>
          <p:cNvSpPr/>
          <p:nvPr/>
        </p:nvSpPr>
        <p:spPr>
          <a:xfrm>
            <a:off x="4516040" y="2623177"/>
            <a:ext cx="738425" cy="33271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</a:rPr>
              <a:t>AS</a:t>
            </a:r>
          </a:p>
        </p:txBody>
      </p:sp>
      <p:sp>
        <p:nvSpPr>
          <p:cNvPr id="133" name="Téglalap 132">
            <a:extLst>
              <a:ext uri="{FF2B5EF4-FFF2-40B4-BE49-F238E27FC236}">
                <a16:creationId xmlns:a16="http://schemas.microsoft.com/office/drawing/2014/main" id="{43ED71B9-1172-444F-8A87-D987E845C708}"/>
              </a:ext>
            </a:extLst>
          </p:cNvPr>
          <p:cNvSpPr/>
          <p:nvPr/>
        </p:nvSpPr>
        <p:spPr>
          <a:xfrm>
            <a:off x="7035755" y="2640392"/>
            <a:ext cx="738425" cy="33271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</a:rPr>
              <a:t>AS</a:t>
            </a:r>
          </a:p>
        </p:txBody>
      </p:sp>
      <p:cxnSp>
        <p:nvCxnSpPr>
          <p:cNvPr id="138" name="Egyenes összekötő nyíllal 137">
            <a:extLst>
              <a:ext uri="{FF2B5EF4-FFF2-40B4-BE49-F238E27FC236}">
                <a16:creationId xmlns:a16="http://schemas.microsoft.com/office/drawing/2014/main" id="{3AE52B3F-DD36-4967-A3D2-BACCC77BD50A}"/>
              </a:ext>
            </a:extLst>
          </p:cNvPr>
          <p:cNvCxnSpPr>
            <a:cxnSpLocks/>
            <a:stCxn id="132" idx="2"/>
            <a:endCxn id="99" idx="1"/>
          </p:cNvCxnSpPr>
          <p:nvPr/>
        </p:nvCxnSpPr>
        <p:spPr>
          <a:xfrm>
            <a:off x="4885253" y="2955891"/>
            <a:ext cx="596057" cy="1668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gyenes összekötő nyíllal 140">
            <a:extLst>
              <a:ext uri="{FF2B5EF4-FFF2-40B4-BE49-F238E27FC236}">
                <a16:creationId xmlns:a16="http://schemas.microsoft.com/office/drawing/2014/main" id="{09B6DB4E-A9A2-4334-9E48-4CC43282A2AB}"/>
              </a:ext>
            </a:extLst>
          </p:cNvPr>
          <p:cNvCxnSpPr>
            <a:cxnSpLocks/>
            <a:stCxn id="133" idx="2"/>
            <a:endCxn id="106" idx="1"/>
          </p:cNvCxnSpPr>
          <p:nvPr/>
        </p:nvCxnSpPr>
        <p:spPr>
          <a:xfrm>
            <a:off x="7404968" y="2973106"/>
            <a:ext cx="598119" cy="16589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Csoportba foglalás 166">
            <a:extLst>
              <a:ext uri="{FF2B5EF4-FFF2-40B4-BE49-F238E27FC236}">
                <a16:creationId xmlns:a16="http://schemas.microsoft.com/office/drawing/2014/main" id="{AD85F907-46E3-40C3-ADAF-BCC75F6342DA}"/>
              </a:ext>
            </a:extLst>
          </p:cNvPr>
          <p:cNvGrpSpPr/>
          <p:nvPr/>
        </p:nvGrpSpPr>
        <p:grpSpPr>
          <a:xfrm>
            <a:off x="5254465" y="1846205"/>
            <a:ext cx="1806765" cy="943329"/>
            <a:chOff x="6488240" y="1714518"/>
            <a:chExt cx="1806765" cy="943329"/>
          </a:xfrm>
        </p:grpSpPr>
        <p:cxnSp>
          <p:nvCxnSpPr>
            <p:cNvPr id="170" name="Egyenes összekötő nyíllal 169">
              <a:extLst>
                <a:ext uri="{FF2B5EF4-FFF2-40B4-BE49-F238E27FC236}">
                  <a16:creationId xmlns:a16="http://schemas.microsoft.com/office/drawing/2014/main" id="{97CF6D89-13EE-4FAB-A755-59D759B85EA7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 flipV="1">
              <a:off x="6488240" y="2027839"/>
              <a:ext cx="1517205" cy="6300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gyenes összekötő 167">
              <a:extLst>
                <a:ext uri="{FF2B5EF4-FFF2-40B4-BE49-F238E27FC236}">
                  <a16:creationId xmlns:a16="http://schemas.microsoft.com/office/drawing/2014/main" id="{54E242B1-7056-4525-AD5B-A5CA7A6300E4}"/>
                </a:ext>
              </a:extLst>
            </p:cNvPr>
            <p:cNvCxnSpPr/>
            <p:nvPr/>
          </p:nvCxnSpPr>
          <p:spPr>
            <a:xfrm>
              <a:off x="7980045" y="1714518"/>
              <a:ext cx="0" cy="629920"/>
            </a:xfrm>
            <a:prstGeom prst="line">
              <a:avLst/>
            </a:prstGeom>
            <a:ln w="57150">
              <a:solidFill>
                <a:srgbClr val="1E1E1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gyenes összekötő 168">
              <a:extLst>
                <a:ext uri="{FF2B5EF4-FFF2-40B4-BE49-F238E27FC236}">
                  <a16:creationId xmlns:a16="http://schemas.microsoft.com/office/drawing/2014/main" id="{9A20C493-B614-44CA-899C-18CFE89027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80045" y="1725578"/>
              <a:ext cx="0" cy="629920"/>
            </a:xfrm>
            <a:prstGeom prst="line">
              <a:avLst/>
            </a:prstGeom>
            <a:ln w="57150">
              <a:solidFill>
                <a:srgbClr val="1E1E1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Csoportba foglalás 170">
            <a:extLst>
              <a:ext uri="{FF2B5EF4-FFF2-40B4-BE49-F238E27FC236}">
                <a16:creationId xmlns:a16="http://schemas.microsoft.com/office/drawing/2014/main" id="{856BA369-2D02-4EEC-998C-BE3D674B7375}"/>
              </a:ext>
            </a:extLst>
          </p:cNvPr>
          <p:cNvGrpSpPr/>
          <p:nvPr/>
        </p:nvGrpSpPr>
        <p:grpSpPr>
          <a:xfrm>
            <a:off x="7774180" y="1833505"/>
            <a:ext cx="1567822" cy="973244"/>
            <a:chOff x="6790683" y="1701818"/>
            <a:chExt cx="1567822" cy="973244"/>
          </a:xfrm>
        </p:grpSpPr>
        <p:cxnSp>
          <p:nvCxnSpPr>
            <p:cNvPr id="174" name="Egyenes összekötő nyíllal 173">
              <a:extLst>
                <a:ext uri="{FF2B5EF4-FFF2-40B4-BE49-F238E27FC236}">
                  <a16:creationId xmlns:a16="http://schemas.microsoft.com/office/drawing/2014/main" id="{87A6DB3B-3104-4BE5-83F1-6AF8966740BF}"/>
                </a:ext>
              </a:extLst>
            </p:cNvPr>
            <p:cNvCxnSpPr>
              <a:cxnSpLocks/>
              <a:stCxn id="133" idx="3"/>
            </p:cNvCxnSpPr>
            <p:nvPr/>
          </p:nvCxnSpPr>
          <p:spPr>
            <a:xfrm flipV="1">
              <a:off x="6790683" y="2027838"/>
              <a:ext cx="1252862" cy="6472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gyenes összekötő 171">
              <a:extLst>
                <a:ext uri="{FF2B5EF4-FFF2-40B4-BE49-F238E27FC236}">
                  <a16:creationId xmlns:a16="http://schemas.microsoft.com/office/drawing/2014/main" id="{84C3FE66-587E-4F1C-97C3-7BEA9E41ED01}"/>
                </a:ext>
              </a:extLst>
            </p:cNvPr>
            <p:cNvCxnSpPr/>
            <p:nvPr/>
          </p:nvCxnSpPr>
          <p:spPr>
            <a:xfrm>
              <a:off x="8043545" y="1701818"/>
              <a:ext cx="0" cy="629920"/>
            </a:xfrm>
            <a:prstGeom prst="line">
              <a:avLst/>
            </a:prstGeom>
            <a:ln w="57150">
              <a:solidFill>
                <a:srgbClr val="1E1E1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gyenes összekötő 172">
              <a:extLst>
                <a:ext uri="{FF2B5EF4-FFF2-40B4-BE49-F238E27FC236}">
                  <a16:creationId xmlns:a16="http://schemas.microsoft.com/office/drawing/2014/main" id="{8C67E0C1-AD56-43E2-8AE4-2497E36D4F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43545" y="1712878"/>
              <a:ext cx="0" cy="629920"/>
            </a:xfrm>
            <a:prstGeom prst="line">
              <a:avLst/>
            </a:prstGeom>
            <a:ln w="57150">
              <a:solidFill>
                <a:srgbClr val="1E1E1E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Ellipszis 212">
            <a:extLst>
              <a:ext uri="{FF2B5EF4-FFF2-40B4-BE49-F238E27FC236}">
                <a16:creationId xmlns:a16="http://schemas.microsoft.com/office/drawing/2014/main" id="{BB7B6B08-8432-4323-8C2F-18D8376CF992}"/>
              </a:ext>
            </a:extLst>
          </p:cNvPr>
          <p:cNvSpPr/>
          <p:nvPr/>
        </p:nvSpPr>
        <p:spPr>
          <a:xfrm>
            <a:off x="10805435" y="3440777"/>
            <a:ext cx="828624" cy="828624"/>
          </a:xfrm>
          <a:prstGeom prst="ellipse">
            <a:avLst/>
          </a:prstGeom>
          <a:noFill/>
          <a:ln w="28575">
            <a:solidFill>
              <a:srgbClr val="1E1E1E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22" name="Egyenes összekötő nyíllal 221">
            <a:extLst>
              <a:ext uri="{FF2B5EF4-FFF2-40B4-BE49-F238E27FC236}">
                <a16:creationId xmlns:a16="http://schemas.microsoft.com/office/drawing/2014/main" id="{622BACF9-5C4C-4CFD-8D1D-68BDACB500B2}"/>
              </a:ext>
            </a:extLst>
          </p:cNvPr>
          <p:cNvCxnSpPr>
            <a:cxnSpLocks/>
            <a:stCxn id="110" idx="5"/>
          </p:cNvCxnSpPr>
          <p:nvPr/>
        </p:nvCxnSpPr>
        <p:spPr>
          <a:xfrm>
            <a:off x="4297674" y="1898228"/>
            <a:ext cx="761145" cy="67738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gyenes összekötő nyíllal 223">
            <a:extLst>
              <a:ext uri="{FF2B5EF4-FFF2-40B4-BE49-F238E27FC236}">
                <a16:creationId xmlns:a16="http://schemas.microsoft.com/office/drawing/2014/main" id="{B74585F5-1B22-4DDA-8DB7-F0C68EBEBA2D}"/>
              </a:ext>
            </a:extLst>
          </p:cNvPr>
          <p:cNvCxnSpPr>
            <a:cxnSpLocks/>
            <a:stCxn id="95" idx="3"/>
            <a:endCxn id="213" idx="3"/>
          </p:cNvCxnSpPr>
          <p:nvPr/>
        </p:nvCxnSpPr>
        <p:spPr>
          <a:xfrm>
            <a:off x="9588359" y="4083708"/>
            <a:ext cx="1338425" cy="6434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gyenes összekötő nyíllal 233">
            <a:extLst>
              <a:ext uri="{FF2B5EF4-FFF2-40B4-BE49-F238E27FC236}">
                <a16:creationId xmlns:a16="http://schemas.microsoft.com/office/drawing/2014/main" id="{66C23BD9-9555-4D2D-A026-06C561998668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9603560" y="1220134"/>
            <a:ext cx="2038010" cy="2026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gyenes összekötő nyíllal 236">
            <a:extLst>
              <a:ext uri="{FF2B5EF4-FFF2-40B4-BE49-F238E27FC236}">
                <a16:creationId xmlns:a16="http://schemas.microsoft.com/office/drawing/2014/main" id="{29B38F5D-A6A9-44AE-981B-3BB7B45619AD}"/>
              </a:ext>
            </a:extLst>
          </p:cNvPr>
          <p:cNvCxnSpPr>
            <a:cxnSpLocks/>
            <a:stCxn id="131" idx="2"/>
            <a:endCxn id="213" idx="0"/>
          </p:cNvCxnSpPr>
          <p:nvPr/>
        </p:nvCxnSpPr>
        <p:spPr>
          <a:xfrm flipH="1">
            <a:off x="11219747" y="1220134"/>
            <a:ext cx="421823" cy="2220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Dia számának helye 261">
            <a:extLst>
              <a:ext uri="{FF2B5EF4-FFF2-40B4-BE49-F238E27FC236}">
                <a16:creationId xmlns:a16="http://schemas.microsoft.com/office/drawing/2014/main" id="{F016FA47-9A6C-4DD1-8A56-9C97B85E6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0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7" presetClass="emph" presetSubtype="1" autoRev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75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75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uiExpand="1" build="p"/>
      <p:bldP spid="131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5C2920-8A26-4FE7-9BFB-805E4226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the hood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A42421-9025-4A92-A2FA-B10F0656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non-trivial questions (and quick answers)</a:t>
            </a:r>
          </a:p>
          <a:p>
            <a:r>
              <a:rPr lang="en-GB" dirty="0"/>
              <a:t>How to store active states?</a:t>
            </a:r>
          </a:p>
          <a:p>
            <a:r>
              <a:rPr lang="en-GB" dirty="0"/>
              <a:t>How to execute non-trivial transitions?</a:t>
            </a:r>
          </a:p>
          <a:p>
            <a:endParaRPr lang="en-GB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2C30257-9A7B-4627-B8BA-4F8A372EC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4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79F7A-5E4C-4CFC-A873-4B3CCFB6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the hood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0BB238-F2B8-4FDC-80B8-1B6EE5A1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E03BBD2-2603-4750-B13C-7C610A52C489}"/>
              </a:ext>
            </a:extLst>
          </p:cNvPr>
          <p:cNvSpPr/>
          <p:nvPr/>
        </p:nvSpPr>
        <p:spPr>
          <a:xfrm>
            <a:off x="1894682" y="3472657"/>
            <a:ext cx="838200" cy="838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B4270FB1-1C02-408F-956A-E23EC6200AD5}"/>
              </a:ext>
            </a:extLst>
          </p:cNvPr>
          <p:cNvSpPr/>
          <p:nvPr/>
        </p:nvSpPr>
        <p:spPr>
          <a:xfrm>
            <a:off x="1244600" y="2495298"/>
            <a:ext cx="4032250" cy="277520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A84DAED-5AA1-4EC9-90D8-F4E378518C46}"/>
              </a:ext>
            </a:extLst>
          </p:cNvPr>
          <p:cNvSpPr/>
          <p:nvPr/>
        </p:nvSpPr>
        <p:spPr>
          <a:xfrm>
            <a:off x="984250" y="1192214"/>
            <a:ext cx="9417050" cy="4433886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73E9796F-63D3-4A60-9EE1-51A529EEF4CC}"/>
              </a:ext>
            </a:extLst>
          </p:cNvPr>
          <p:cNvSpPr/>
          <p:nvPr/>
        </p:nvSpPr>
        <p:spPr>
          <a:xfrm>
            <a:off x="14515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87496502-08C4-453D-992F-9E96E05D8596}"/>
              </a:ext>
            </a:extLst>
          </p:cNvPr>
          <p:cNvSpPr/>
          <p:nvPr/>
        </p:nvSpPr>
        <p:spPr>
          <a:xfrm>
            <a:off x="33551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533A3AA8-8E16-4D39-9F7C-41F4A2F64DA2}"/>
              </a:ext>
            </a:extLst>
          </p:cNvPr>
          <p:cNvSpPr/>
          <p:nvPr/>
        </p:nvSpPr>
        <p:spPr>
          <a:xfrm>
            <a:off x="6746082" y="3472657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3B6AF348-8684-4195-A507-B5CD8275AAFC}"/>
              </a:ext>
            </a:extLst>
          </p:cNvPr>
          <p:cNvSpPr/>
          <p:nvPr/>
        </p:nvSpPr>
        <p:spPr>
          <a:xfrm>
            <a:off x="6096000" y="2495298"/>
            <a:ext cx="4032250" cy="2775201"/>
          </a:xfrm>
          <a:prstGeom prst="rect">
            <a:avLst/>
          </a:prstGeom>
          <a:noFill/>
          <a:ln w="28575">
            <a:solidFill>
              <a:srgbClr val="2B2B2B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AEF6F776-4895-43C9-9E70-E92EAC824C1D}"/>
              </a:ext>
            </a:extLst>
          </p:cNvPr>
          <p:cNvSpPr/>
          <p:nvPr/>
        </p:nvSpPr>
        <p:spPr>
          <a:xfrm>
            <a:off x="63029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668BA23A-BF57-4B9F-9D02-A83D7AB5FB72}"/>
              </a:ext>
            </a:extLst>
          </p:cNvPr>
          <p:cNvSpPr/>
          <p:nvPr/>
        </p:nvSpPr>
        <p:spPr>
          <a:xfrm>
            <a:off x="82065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74F4DDB5-FD6D-4A93-A542-A735D67E66D9}"/>
              </a:ext>
            </a:extLst>
          </p:cNvPr>
          <p:cNvSpPr/>
          <p:nvPr/>
        </p:nvSpPr>
        <p:spPr>
          <a:xfrm>
            <a:off x="3804179" y="3486151"/>
            <a:ext cx="838200" cy="838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D3AF1F87-4891-4631-970A-FCA6DA7B72E1}"/>
              </a:ext>
            </a:extLst>
          </p:cNvPr>
          <p:cNvSpPr/>
          <p:nvPr/>
        </p:nvSpPr>
        <p:spPr>
          <a:xfrm>
            <a:off x="8655579" y="3484818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9282DCEB-2C87-43F3-AD3B-58A7770E6F23}"/>
              </a:ext>
            </a:extLst>
          </p:cNvPr>
          <p:cNvCxnSpPr>
            <a:cxnSpLocks/>
            <a:stCxn id="24" idx="5"/>
            <a:endCxn id="20" idx="3"/>
          </p:cNvCxnSpPr>
          <p:nvPr/>
        </p:nvCxnSpPr>
        <p:spPr>
          <a:xfrm rot="5400000" flipH="1" flipV="1">
            <a:off x="5687483" y="3020248"/>
            <a:ext cx="13494" cy="2349207"/>
          </a:xfrm>
          <a:prstGeom prst="curvedConnector3">
            <a:avLst>
              <a:gd name="adj1" fmla="val -260376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385B43BC-ABA4-402D-8DCC-2A31A81B8E92}"/>
              </a:ext>
            </a:extLst>
          </p:cNvPr>
          <p:cNvSpPr txBox="1"/>
          <p:nvPr/>
        </p:nvSpPr>
        <p:spPr>
          <a:xfrm>
            <a:off x="3982980" y="835860"/>
            <a:ext cx="341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Closest common containing region</a:t>
            </a:r>
          </a:p>
        </p:txBody>
      </p:sp>
    </p:spTree>
    <p:extLst>
      <p:ext uri="{BB962C8B-B14F-4D97-AF65-F5344CB8AC3E}">
        <p14:creationId xmlns:p14="http://schemas.microsoft.com/office/powerpoint/2010/main" val="17188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79F7A-5E4C-4CFC-A873-4B3CCFB6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the hood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0BB238-F2B8-4FDC-80B8-1B6EE5A1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E03BBD2-2603-4750-B13C-7C610A52C489}"/>
              </a:ext>
            </a:extLst>
          </p:cNvPr>
          <p:cNvSpPr/>
          <p:nvPr/>
        </p:nvSpPr>
        <p:spPr>
          <a:xfrm>
            <a:off x="1894682" y="3472657"/>
            <a:ext cx="838200" cy="838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B4270FB1-1C02-408F-956A-E23EC6200AD5}"/>
              </a:ext>
            </a:extLst>
          </p:cNvPr>
          <p:cNvSpPr/>
          <p:nvPr/>
        </p:nvSpPr>
        <p:spPr>
          <a:xfrm>
            <a:off x="1244600" y="2495298"/>
            <a:ext cx="4032250" cy="277520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A84DAED-5AA1-4EC9-90D8-F4E378518C46}"/>
              </a:ext>
            </a:extLst>
          </p:cNvPr>
          <p:cNvSpPr/>
          <p:nvPr/>
        </p:nvSpPr>
        <p:spPr>
          <a:xfrm>
            <a:off x="984250" y="1192214"/>
            <a:ext cx="9417050" cy="4433886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73E9796F-63D3-4A60-9EE1-51A529EEF4CC}"/>
              </a:ext>
            </a:extLst>
          </p:cNvPr>
          <p:cNvSpPr/>
          <p:nvPr/>
        </p:nvSpPr>
        <p:spPr>
          <a:xfrm>
            <a:off x="14515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87496502-08C4-453D-992F-9E96E05D8596}"/>
              </a:ext>
            </a:extLst>
          </p:cNvPr>
          <p:cNvSpPr/>
          <p:nvPr/>
        </p:nvSpPr>
        <p:spPr>
          <a:xfrm>
            <a:off x="33551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533A3AA8-8E16-4D39-9F7C-41F4A2F64DA2}"/>
              </a:ext>
            </a:extLst>
          </p:cNvPr>
          <p:cNvSpPr/>
          <p:nvPr/>
        </p:nvSpPr>
        <p:spPr>
          <a:xfrm>
            <a:off x="6746082" y="3472657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3B6AF348-8684-4195-A507-B5CD8275AAFC}"/>
              </a:ext>
            </a:extLst>
          </p:cNvPr>
          <p:cNvSpPr/>
          <p:nvPr/>
        </p:nvSpPr>
        <p:spPr>
          <a:xfrm>
            <a:off x="6096000" y="2495298"/>
            <a:ext cx="4032250" cy="2775201"/>
          </a:xfrm>
          <a:prstGeom prst="rect">
            <a:avLst/>
          </a:prstGeom>
          <a:noFill/>
          <a:ln w="28575">
            <a:solidFill>
              <a:srgbClr val="2B2B2B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AEF6F776-4895-43C9-9E70-E92EAC824C1D}"/>
              </a:ext>
            </a:extLst>
          </p:cNvPr>
          <p:cNvSpPr/>
          <p:nvPr/>
        </p:nvSpPr>
        <p:spPr>
          <a:xfrm>
            <a:off x="63029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668BA23A-BF57-4B9F-9D02-A83D7AB5FB72}"/>
              </a:ext>
            </a:extLst>
          </p:cNvPr>
          <p:cNvSpPr/>
          <p:nvPr/>
        </p:nvSpPr>
        <p:spPr>
          <a:xfrm>
            <a:off x="82065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74F4DDB5-FD6D-4A93-A542-A735D67E66D9}"/>
              </a:ext>
            </a:extLst>
          </p:cNvPr>
          <p:cNvSpPr/>
          <p:nvPr/>
        </p:nvSpPr>
        <p:spPr>
          <a:xfrm>
            <a:off x="3804179" y="3486151"/>
            <a:ext cx="838200" cy="838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D3AF1F87-4891-4631-970A-FCA6DA7B72E1}"/>
              </a:ext>
            </a:extLst>
          </p:cNvPr>
          <p:cNvSpPr/>
          <p:nvPr/>
        </p:nvSpPr>
        <p:spPr>
          <a:xfrm>
            <a:off x="8655579" y="3484818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9282DCEB-2C87-43F3-AD3B-58A7770E6F23}"/>
              </a:ext>
            </a:extLst>
          </p:cNvPr>
          <p:cNvCxnSpPr>
            <a:cxnSpLocks/>
            <a:stCxn id="24" idx="5"/>
            <a:endCxn id="20" idx="3"/>
          </p:cNvCxnSpPr>
          <p:nvPr/>
        </p:nvCxnSpPr>
        <p:spPr>
          <a:xfrm rot="5400000" flipH="1" flipV="1">
            <a:off x="5687483" y="3020248"/>
            <a:ext cx="13494" cy="2349207"/>
          </a:xfrm>
          <a:prstGeom prst="curvedConnector3">
            <a:avLst>
              <a:gd name="adj1" fmla="val -260376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Ív 8">
            <a:extLst>
              <a:ext uri="{FF2B5EF4-FFF2-40B4-BE49-F238E27FC236}">
                <a16:creationId xmlns:a16="http://schemas.microsoft.com/office/drawing/2014/main" id="{465EEAE4-A4B4-4C03-BB25-8D7F196CEDFB}"/>
              </a:ext>
            </a:extLst>
          </p:cNvPr>
          <p:cNvSpPr/>
          <p:nvPr/>
        </p:nvSpPr>
        <p:spPr>
          <a:xfrm rot="16200000">
            <a:off x="3151982" y="2013479"/>
            <a:ext cx="4292599" cy="3440644"/>
          </a:xfrm>
          <a:prstGeom prst="arc">
            <a:avLst/>
          </a:prstGeom>
          <a:ln w="12065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B6F6EDE-87EB-400C-8DB6-D4C129FB129E}"/>
              </a:ext>
            </a:extLst>
          </p:cNvPr>
          <p:cNvSpPr txBox="1"/>
          <p:nvPr/>
        </p:nvSpPr>
        <p:spPr>
          <a:xfrm>
            <a:off x="3982980" y="835860"/>
            <a:ext cx="341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Closest common containing region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697C7C3-0E40-4C84-A5F1-EE75306034EE}"/>
              </a:ext>
            </a:extLst>
          </p:cNvPr>
          <p:cNvSpPr txBox="1"/>
          <p:nvPr/>
        </p:nvSpPr>
        <p:spPr>
          <a:xfrm rot="18652570">
            <a:off x="3406484" y="1866035"/>
            <a:ext cx="8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3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79F7A-5E4C-4CFC-A873-4B3CCFB6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the hood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0BB238-F2B8-4FDC-80B8-1B6EE5A1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E03BBD2-2603-4750-B13C-7C610A52C489}"/>
              </a:ext>
            </a:extLst>
          </p:cNvPr>
          <p:cNvSpPr/>
          <p:nvPr/>
        </p:nvSpPr>
        <p:spPr>
          <a:xfrm>
            <a:off x="1894682" y="3472657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B4270FB1-1C02-408F-956A-E23EC6200AD5}"/>
              </a:ext>
            </a:extLst>
          </p:cNvPr>
          <p:cNvSpPr/>
          <p:nvPr/>
        </p:nvSpPr>
        <p:spPr>
          <a:xfrm>
            <a:off x="1244600" y="2495298"/>
            <a:ext cx="4032250" cy="2775201"/>
          </a:xfrm>
          <a:prstGeom prst="rect">
            <a:avLst/>
          </a:prstGeom>
          <a:noFill/>
          <a:ln w="28575">
            <a:solidFill>
              <a:srgbClr val="2B2B2B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A84DAED-5AA1-4EC9-90D8-F4E378518C46}"/>
              </a:ext>
            </a:extLst>
          </p:cNvPr>
          <p:cNvSpPr/>
          <p:nvPr/>
        </p:nvSpPr>
        <p:spPr>
          <a:xfrm>
            <a:off x="984250" y="1192214"/>
            <a:ext cx="9417050" cy="4433886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73E9796F-63D3-4A60-9EE1-51A529EEF4CC}"/>
              </a:ext>
            </a:extLst>
          </p:cNvPr>
          <p:cNvSpPr/>
          <p:nvPr/>
        </p:nvSpPr>
        <p:spPr>
          <a:xfrm>
            <a:off x="14515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87496502-08C4-453D-992F-9E96E05D8596}"/>
              </a:ext>
            </a:extLst>
          </p:cNvPr>
          <p:cNvSpPr/>
          <p:nvPr/>
        </p:nvSpPr>
        <p:spPr>
          <a:xfrm>
            <a:off x="33551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533A3AA8-8E16-4D39-9F7C-41F4A2F64DA2}"/>
              </a:ext>
            </a:extLst>
          </p:cNvPr>
          <p:cNvSpPr/>
          <p:nvPr/>
        </p:nvSpPr>
        <p:spPr>
          <a:xfrm>
            <a:off x="6746082" y="3472657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3B6AF348-8684-4195-A507-B5CD8275AAFC}"/>
              </a:ext>
            </a:extLst>
          </p:cNvPr>
          <p:cNvSpPr/>
          <p:nvPr/>
        </p:nvSpPr>
        <p:spPr>
          <a:xfrm>
            <a:off x="6096000" y="2495298"/>
            <a:ext cx="4032250" cy="2775201"/>
          </a:xfrm>
          <a:prstGeom prst="rect">
            <a:avLst/>
          </a:prstGeom>
          <a:noFill/>
          <a:ln w="28575">
            <a:solidFill>
              <a:srgbClr val="2B2B2B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AEF6F776-4895-43C9-9E70-E92EAC824C1D}"/>
              </a:ext>
            </a:extLst>
          </p:cNvPr>
          <p:cNvSpPr/>
          <p:nvPr/>
        </p:nvSpPr>
        <p:spPr>
          <a:xfrm>
            <a:off x="63029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668BA23A-BF57-4B9F-9D02-A83D7AB5FB72}"/>
              </a:ext>
            </a:extLst>
          </p:cNvPr>
          <p:cNvSpPr/>
          <p:nvPr/>
        </p:nvSpPr>
        <p:spPr>
          <a:xfrm>
            <a:off x="82065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74F4DDB5-FD6D-4A93-A542-A735D67E66D9}"/>
              </a:ext>
            </a:extLst>
          </p:cNvPr>
          <p:cNvSpPr/>
          <p:nvPr/>
        </p:nvSpPr>
        <p:spPr>
          <a:xfrm>
            <a:off x="3804179" y="3486151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D3AF1F87-4891-4631-970A-FCA6DA7B72E1}"/>
              </a:ext>
            </a:extLst>
          </p:cNvPr>
          <p:cNvSpPr/>
          <p:nvPr/>
        </p:nvSpPr>
        <p:spPr>
          <a:xfrm>
            <a:off x="8655579" y="3484818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9282DCEB-2C87-43F3-AD3B-58A7770E6F23}"/>
              </a:ext>
            </a:extLst>
          </p:cNvPr>
          <p:cNvCxnSpPr>
            <a:cxnSpLocks/>
            <a:stCxn id="24" idx="5"/>
            <a:endCxn id="20" idx="3"/>
          </p:cNvCxnSpPr>
          <p:nvPr/>
        </p:nvCxnSpPr>
        <p:spPr>
          <a:xfrm rot="5400000" flipH="1" flipV="1">
            <a:off x="5687483" y="3020248"/>
            <a:ext cx="13494" cy="2349207"/>
          </a:xfrm>
          <a:prstGeom prst="curvedConnector3">
            <a:avLst>
              <a:gd name="adj1" fmla="val -260376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Ív 8">
            <a:extLst>
              <a:ext uri="{FF2B5EF4-FFF2-40B4-BE49-F238E27FC236}">
                <a16:creationId xmlns:a16="http://schemas.microsoft.com/office/drawing/2014/main" id="{465EEAE4-A4B4-4C03-BB25-8D7F196CEDFB}"/>
              </a:ext>
            </a:extLst>
          </p:cNvPr>
          <p:cNvSpPr/>
          <p:nvPr/>
        </p:nvSpPr>
        <p:spPr>
          <a:xfrm rot="16200000">
            <a:off x="3151982" y="2013479"/>
            <a:ext cx="4292599" cy="3440644"/>
          </a:xfrm>
          <a:prstGeom prst="arc">
            <a:avLst/>
          </a:prstGeom>
          <a:ln w="120650"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B6F6EDE-87EB-400C-8DB6-D4C129FB129E}"/>
              </a:ext>
            </a:extLst>
          </p:cNvPr>
          <p:cNvSpPr txBox="1"/>
          <p:nvPr/>
        </p:nvSpPr>
        <p:spPr>
          <a:xfrm>
            <a:off x="3982980" y="835860"/>
            <a:ext cx="341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Closest common containing region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D0BBCCC3-264F-4B96-9729-9513DDF09DB0}"/>
              </a:ext>
            </a:extLst>
          </p:cNvPr>
          <p:cNvSpPr txBox="1"/>
          <p:nvPr/>
        </p:nvSpPr>
        <p:spPr>
          <a:xfrm rot="18652570">
            <a:off x="3406484" y="1866035"/>
            <a:ext cx="8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8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79F7A-5E4C-4CFC-A873-4B3CCFB6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the hood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0BB238-F2B8-4FDC-80B8-1B6EE5A1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E03BBD2-2603-4750-B13C-7C610A52C489}"/>
              </a:ext>
            </a:extLst>
          </p:cNvPr>
          <p:cNvSpPr/>
          <p:nvPr/>
        </p:nvSpPr>
        <p:spPr>
          <a:xfrm>
            <a:off x="1894682" y="3472657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B4270FB1-1C02-408F-956A-E23EC6200AD5}"/>
              </a:ext>
            </a:extLst>
          </p:cNvPr>
          <p:cNvSpPr/>
          <p:nvPr/>
        </p:nvSpPr>
        <p:spPr>
          <a:xfrm>
            <a:off x="1244600" y="2495298"/>
            <a:ext cx="4032250" cy="2775201"/>
          </a:xfrm>
          <a:prstGeom prst="rect">
            <a:avLst/>
          </a:prstGeom>
          <a:noFill/>
          <a:ln w="28575">
            <a:solidFill>
              <a:srgbClr val="2B2B2B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A84DAED-5AA1-4EC9-90D8-F4E378518C46}"/>
              </a:ext>
            </a:extLst>
          </p:cNvPr>
          <p:cNvSpPr/>
          <p:nvPr/>
        </p:nvSpPr>
        <p:spPr>
          <a:xfrm>
            <a:off x="984250" y="1192214"/>
            <a:ext cx="9417050" cy="4433886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73E9796F-63D3-4A60-9EE1-51A529EEF4CC}"/>
              </a:ext>
            </a:extLst>
          </p:cNvPr>
          <p:cNvSpPr/>
          <p:nvPr/>
        </p:nvSpPr>
        <p:spPr>
          <a:xfrm>
            <a:off x="14515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87496502-08C4-453D-992F-9E96E05D8596}"/>
              </a:ext>
            </a:extLst>
          </p:cNvPr>
          <p:cNvSpPr/>
          <p:nvPr/>
        </p:nvSpPr>
        <p:spPr>
          <a:xfrm>
            <a:off x="33551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533A3AA8-8E16-4D39-9F7C-41F4A2F64DA2}"/>
              </a:ext>
            </a:extLst>
          </p:cNvPr>
          <p:cNvSpPr/>
          <p:nvPr/>
        </p:nvSpPr>
        <p:spPr>
          <a:xfrm>
            <a:off x="6746082" y="3472657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3B6AF348-8684-4195-A507-B5CD8275AAFC}"/>
              </a:ext>
            </a:extLst>
          </p:cNvPr>
          <p:cNvSpPr/>
          <p:nvPr/>
        </p:nvSpPr>
        <p:spPr>
          <a:xfrm>
            <a:off x="6096000" y="2495298"/>
            <a:ext cx="4032250" cy="2775201"/>
          </a:xfrm>
          <a:prstGeom prst="rect">
            <a:avLst/>
          </a:prstGeom>
          <a:noFill/>
          <a:ln w="28575">
            <a:solidFill>
              <a:srgbClr val="2B2B2B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AEF6F776-4895-43C9-9E70-E92EAC824C1D}"/>
              </a:ext>
            </a:extLst>
          </p:cNvPr>
          <p:cNvSpPr/>
          <p:nvPr/>
        </p:nvSpPr>
        <p:spPr>
          <a:xfrm>
            <a:off x="63029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668BA23A-BF57-4B9F-9D02-A83D7AB5FB72}"/>
              </a:ext>
            </a:extLst>
          </p:cNvPr>
          <p:cNvSpPr/>
          <p:nvPr/>
        </p:nvSpPr>
        <p:spPr>
          <a:xfrm>
            <a:off x="82065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74F4DDB5-FD6D-4A93-A542-A735D67E66D9}"/>
              </a:ext>
            </a:extLst>
          </p:cNvPr>
          <p:cNvSpPr/>
          <p:nvPr/>
        </p:nvSpPr>
        <p:spPr>
          <a:xfrm>
            <a:off x="3804179" y="3486151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D3AF1F87-4891-4631-970A-FCA6DA7B72E1}"/>
              </a:ext>
            </a:extLst>
          </p:cNvPr>
          <p:cNvSpPr/>
          <p:nvPr/>
        </p:nvSpPr>
        <p:spPr>
          <a:xfrm>
            <a:off x="8655579" y="3484818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9282DCEB-2C87-43F3-AD3B-58A7770E6F23}"/>
              </a:ext>
            </a:extLst>
          </p:cNvPr>
          <p:cNvCxnSpPr>
            <a:cxnSpLocks/>
            <a:stCxn id="24" idx="5"/>
            <a:endCxn id="20" idx="3"/>
          </p:cNvCxnSpPr>
          <p:nvPr/>
        </p:nvCxnSpPr>
        <p:spPr>
          <a:xfrm rot="5400000" flipH="1" flipV="1">
            <a:off x="5687483" y="3020248"/>
            <a:ext cx="13494" cy="2349207"/>
          </a:xfrm>
          <a:prstGeom prst="curvedConnector3">
            <a:avLst>
              <a:gd name="adj1" fmla="val -260376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Ív 8">
            <a:extLst>
              <a:ext uri="{FF2B5EF4-FFF2-40B4-BE49-F238E27FC236}">
                <a16:creationId xmlns:a16="http://schemas.microsoft.com/office/drawing/2014/main" id="{465EEAE4-A4B4-4C03-BB25-8D7F196CEDFB}"/>
              </a:ext>
            </a:extLst>
          </p:cNvPr>
          <p:cNvSpPr/>
          <p:nvPr/>
        </p:nvSpPr>
        <p:spPr>
          <a:xfrm rot="5400000" flipH="1">
            <a:off x="3926682" y="2013479"/>
            <a:ext cx="4292599" cy="3440644"/>
          </a:xfrm>
          <a:prstGeom prst="arc">
            <a:avLst/>
          </a:prstGeom>
          <a:ln w="12065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B6F6EDE-87EB-400C-8DB6-D4C129FB129E}"/>
              </a:ext>
            </a:extLst>
          </p:cNvPr>
          <p:cNvSpPr txBox="1"/>
          <p:nvPr/>
        </p:nvSpPr>
        <p:spPr>
          <a:xfrm>
            <a:off x="3982980" y="835860"/>
            <a:ext cx="341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Closest common containing region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01DB317-FBE0-4E39-9B4B-0CBBBDE33064}"/>
              </a:ext>
            </a:extLst>
          </p:cNvPr>
          <p:cNvSpPr txBox="1"/>
          <p:nvPr/>
        </p:nvSpPr>
        <p:spPr>
          <a:xfrm rot="2947430" flipH="1">
            <a:off x="6935970" y="1866035"/>
            <a:ext cx="110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postorder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7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679F7A-5E4C-4CFC-A873-4B3CCFB6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the hood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0BB238-F2B8-4FDC-80B8-1B6EE5A1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E03BBD2-2603-4750-B13C-7C610A52C489}"/>
              </a:ext>
            </a:extLst>
          </p:cNvPr>
          <p:cNvSpPr/>
          <p:nvPr/>
        </p:nvSpPr>
        <p:spPr>
          <a:xfrm>
            <a:off x="1894682" y="3472657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B4270FB1-1C02-408F-956A-E23EC6200AD5}"/>
              </a:ext>
            </a:extLst>
          </p:cNvPr>
          <p:cNvSpPr/>
          <p:nvPr/>
        </p:nvSpPr>
        <p:spPr>
          <a:xfrm>
            <a:off x="1244600" y="2495298"/>
            <a:ext cx="4032250" cy="2775201"/>
          </a:xfrm>
          <a:prstGeom prst="rect">
            <a:avLst/>
          </a:prstGeom>
          <a:noFill/>
          <a:ln w="28575">
            <a:solidFill>
              <a:srgbClr val="2B2B2B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A84DAED-5AA1-4EC9-90D8-F4E378518C46}"/>
              </a:ext>
            </a:extLst>
          </p:cNvPr>
          <p:cNvSpPr/>
          <p:nvPr/>
        </p:nvSpPr>
        <p:spPr>
          <a:xfrm>
            <a:off x="984250" y="1192214"/>
            <a:ext cx="9417050" cy="4433886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73E9796F-63D3-4A60-9EE1-51A529EEF4CC}"/>
              </a:ext>
            </a:extLst>
          </p:cNvPr>
          <p:cNvSpPr/>
          <p:nvPr/>
        </p:nvSpPr>
        <p:spPr>
          <a:xfrm>
            <a:off x="14515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87496502-08C4-453D-992F-9E96E05D8596}"/>
              </a:ext>
            </a:extLst>
          </p:cNvPr>
          <p:cNvSpPr/>
          <p:nvPr/>
        </p:nvSpPr>
        <p:spPr>
          <a:xfrm>
            <a:off x="33551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533A3AA8-8E16-4D39-9F7C-41F4A2F64DA2}"/>
              </a:ext>
            </a:extLst>
          </p:cNvPr>
          <p:cNvSpPr/>
          <p:nvPr/>
        </p:nvSpPr>
        <p:spPr>
          <a:xfrm>
            <a:off x="6746082" y="3472657"/>
            <a:ext cx="838200" cy="838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3B6AF348-8684-4195-A507-B5CD8275AAFC}"/>
              </a:ext>
            </a:extLst>
          </p:cNvPr>
          <p:cNvSpPr/>
          <p:nvPr/>
        </p:nvSpPr>
        <p:spPr>
          <a:xfrm>
            <a:off x="6096000" y="2495298"/>
            <a:ext cx="4032250" cy="277520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AEF6F776-4895-43C9-9E70-E92EAC824C1D}"/>
              </a:ext>
            </a:extLst>
          </p:cNvPr>
          <p:cNvSpPr/>
          <p:nvPr/>
        </p:nvSpPr>
        <p:spPr>
          <a:xfrm>
            <a:off x="6302905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668BA23A-BF57-4B9F-9D02-A83D7AB5FB72}"/>
              </a:ext>
            </a:extLst>
          </p:cNvPr>
          <p:cNvSpPr/>
          <p:nvPr/>
        </p:nvSpPr>
        <p:spPr>
          <a:xfrm>
            <a:off x="8206582" y="2730502"/>
            <a:ext cx="1736195" cy="2349498"/>
          </a:xfrm>
          <a:prstGeom prst="rect">
            <a:avLst/>
          </a:prstGeom>
          <a:noFill/>
          <a:ln w="28575">
            <a:solidFill>
              <a:srgbClr val="2B2B2B"/>
            </a:solidFill>
            <a:prstDash val="dash"/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74F4DDB5-FD6D-4A93-A542-A735D67E66D9}"/>
              </a:ext>
            </a:extLst>
          </p:cNvPr>
          <p:cNvSpPr/>
          <p:nvPr/>
        </p:nvSpPr>
        <p:spPr>
          <a:xfrm>
            <a:off x="3804179" y="3486151"/>
            <a:ext cx="838200" cy="838200"/>
          </a:xfrm>
          <a:prstGeom prst="ellipse">
            <a:avLst/>
          </a:prstGeom>
          <a:noFill/>
          <a:ln w="28575">
            <a:solidFill>
              <a:srgbClr val="2B2B2B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D3AF1F87-4891-4631-970A-FCA6DA7B72E1}"/>
              </a:ext>
            </a:extLst>
          </p:cNvPr>
          <p:cNvSpPr/>
          <p:nvPr/>
        </p:nvSpPr>
        <p:spPr>
          <a:xfrm>
            <a:off x="8655579" y="3484818"/>
            <a:ext cx="838200" cy="838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accent2"/>
              </a:solidFill>
            </a:endParaRPr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9282DCEB-2C87-43F3-AD3B-58A7770E6F23}"/>
              </a:ext>
            </a:extLst>
          </p:cNvPr>
          <p:cNvCxnSpPr>
            <a:cxnSpLocks/>
            <a:stCxn id="24" idx="5"/>
            <a:endCxn id="20" idx="3"/>
          </p:cNvCxnSpPr>
          <p:nvPr/>
        </p:nvCxnSpPr>
        <p:spPr>
          <a:xfrm rot="5400000" flipH="1" flipV="1">
            <a:off x="5687483" y="3020248"/>
            <a:ext cx="13494" cy="2349207"/>
          </a:xfrm>
          <a:prstGeom prst="curvedConnector3">
            <a:avLst>
              <a:gd name="adj1" fmla="val -260376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B6F6EDE-87EB-400C-8DB6-D4C129FB129E}"/>
              </a:ext>
            </a:extLst>
          </p:cNvPr>
          <p:cNvSpPr txBox="1"/>
          <p:nvPr/>
        </p:nvSpPr>
        <p:spPr>
          <a:xfrm>
            <a:off x="3982980" y="835860"/>
            <a:ext cx="341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Closest common containing region</a:t>
            </a:r>
          </a:p>
        </p:txBody>
      </p:sp>
    </p:spTree>
    <p:extLst>
      <p:ext uri="{BB962C8B-B14F-4D97-AF65-F5344CB8AC3E}">
        <p14:creationId xmlns:p14="http://schemas.microsoft.com/office/powerpoint/2010/main" val="22764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24158F-0EA7-4248-8623-11B91AB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work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5AFE45-9468-4438-A2D6-CD807034E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all state types</a:t>
            </a:r>
          </a:p>
          <a:p>
            <a:r>
              <a:rPr lang="en-GB" dirty="0"/>
              <a:t>Full support for the action language</a:t>
            </a:r>
            <a:endParaRPr lang="en-GB" dirty="0">
              <a:cs typeface="Calibri"/>
            </a:endParaRPr>
          </a:p>
          <a:p>
            <a:r>
              <a:rPr lang="en-GB" dirty="0"/>
              <a:t>Respect Transition Priority and Orthogonal region settings</a:t>
            </a:r>
            <a:endParaRPr lang="en-GB" dirty="0">
              <a:cs typeface="Calibri"/>
            </a:endParaRPr>
          </a:p>
          <a:p>
            <a:r>
              <a:rPr lang="en-GB" dirty="0"/>
              <a:t>Time based triggers</a:t>
            </a:r>
            <a:endParaRPr lang="en-GB" dirty="0">
              <a:cs typeface="Calibri"/>
            </a:endParaRPr>
          </a:p>
          <a:p>
            <a:r>
              <a:rPr lang="en-GB" dirty="0"/>
              <a:t>Break points and debug support</a:t>
            </a:r>
            <a:endParaRPr lang="en-GB" dirty="0">
              <a:cs typeface="Calibri"/>
            </a:endParaRPr>
          </a:p>
          <a:p>
            <a:r>
              <a:rPr lang="en-GB" dirty="0"/>
              <a:t>Switch from </a:t>
            </a:r>
            <a:r>
              <a:rPr lang="en-GB" dirty="0" err="1"/>
              <a:t>Xtend</a:t>
            </a:r>
            <a:r>
              <a:rPr lang="en-GB" dirty="0"/>
              <a:t> to Kotlin</a:t>
            </a:r>
            <a:endParaRPr lang="en-GB" dirty="0">
              <a:cs typeface="Calibri"/>
            </a:endParaRPr>
          </a:p>
          <a:p>
            <a:r>
              <a:rPr lang="en-GB" dirty="0"/>
              <a:t>Extend </a:t>
            </a:r>
            <a:r>
              <a:rPr lang="en-GB" dirty="0" err="1"/>
              <a:t>PlantUML</a:t>
            </a:r>
            <a:r>
              <a:rPr lang="en-GB" dirty="0"/>
              <a:t> visualization with active states</a:t>
            </a:r>
            <a:endParaRPr lang="en-GB" dirty="0">
              <a:cs typeface="Calibri"/>
            </a:endParaRPr>
          </a:p>
          <a:p>
            <a:r>
              <a:rPr lang="en-GB" dirty="0"/>
              <a:t>Composite </a:t>
            </a:r>
            <a:r>
              <a:rPr lang="en-GB" dirty="0" err="1"/>
              <a:t>statechart</a:t>
            </a:r>
            <a:r>
              <a:rPr lang="en-GB" dirty="0"/>
              <a:t> system simulation</a:t>
            </a:r>
            <a:endParaRPr lang="en-GB" dirty="0">
              <a:cs typeface="Calibri"/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6B8F2FB-E5B6-46B2-B1E0-2D4FA05DF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9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0BC2F-F7CD-40CD-B72C-DBC1A2CDAD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20725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48F749B-C4EE-43EF-BB17-9F5713AFD7BA}"/>
              </a:ext>
            </a:extLst>
          </p:cNvPr>
          <p:cNvSpPr/>
          <p:nvPr/>
        </p:nvSpPr>
        <p:spPr>
          <a:xfrm>
            <a:off x="7359650" y="2276474"/>
            <a:ext cx="2152650" cy="2152650"/>
          </a:xfrm>
          <a:prstGeom prst="ellipse">
            <a:avLst/>
          </a:prstGeom>
          <a:solidFill>
            <a:srgbClr val="762536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FA75D92-9B64-4C2B-B270-03D8149D5D21}"/>
              </a:ext>
            </a:extLst>
          </p:cNvPr>
          <p:cNvSpPr/>
          <p:nvPr/>
        </p:nvSpPr>
        <p:spPr>
          <a:xfrm>
            <a:off x="3844925" y="2274094"/>
            <a:ext cx="4629150" cy="2152650"/>
          </a:xfrm>
          <a:prstGeom prst="rect">
            <a:avLst/>
          </a:prstGeom>
          <a:solidFill>
            <a:srgbClr val="762536"/>
          </a:solidFill>
          <a:ln w="28575">
            <a:noFill/>
          </a:ln>
          <a:effectLst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accent2"/>
              </a:solidFill>
            </a:endParaRPr>
          </a:p>
        </p:txBody>
      </p:sp>
      <p:pic>
        <p:nvPicPr>
          <p:cNvPr id="5" name="Kép 4" descr="A képen kültéri, személy, férfi, elülső látható&#10;&#10;Automatikusan generált leírás">
            <a:extLst>
              <a:ext uri="{FF2B5EF4-FFF2-40B4-BE49-F238E27FC236}">
                <a16:creationId xmlns:a16="http://schemas.microsoft.com/office/drawing/2014/main" id="{418C024F-E3B3-4ACC-BFE5-CE76C02C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1719262"/>
            <a:ext cx="3267075" cy="3267075"/>
          </a:xfrm>
          <a:prstGeom prst="ellipse">
            <a:avLst/>
          </a:prstGeom>
          <a:ln w="101600" cap="rnd">
            <a:solidFill>
              <a:srgbClr val="762536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02" name="Picture 6" descr="GitHub Logos and Usage · GitHub">
            <a:extLst>
              <a:ext uri="{FF2B5EF4-FFF2-40B4-BE49-F238E27FC236}">
                <a16:creationId xmlns:a16="http://schemas.microsoft.com/office/drawing/2014/main" id="{51DAAF9C-6088-4E24-B333-D0AE8BAF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2" y="3055778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AF165934-13FE-487B-8B5E-A08B9D4D4CD1}"/>
              </a:ext>
            </a:extLst>
          </p:cNvPr>
          <p:cNvSpPr txBox="1"/>
          <p:nvPr/>
        </p:nvSpPr>
        <p:spPr>
          <a:xfrm>
            <a:off x="6159500" y="3117155"/>
            <a:ext cx="308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BDBDB"/>
                </a:solidFill>
              </a:rPr>
              <a:t>https://github.com/rokkerboci</a:t>
            </a:r>
          </a:p>
        </p:txBody>
      </p:sp>
      <p:pic>
        <p:nvPicPr>
          <p:cNvPr id="11" name="Ábra 10" descr="@ egyszínű kitöltéssel">
            <a:extLst>
              <a:ext uri="{FF2B5EF4-FFF2-40B4-BE49-F238E27FC236}">
                <a16:creationId xmlns:a16="http://schemas.microsoft.com/office/drawing/2014/main" id="{46F2F1FC-A85B-48CA-84A1-C91F77208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9912" y="3656469"/>
            <a:ext cx="584200" cy="58420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3F2DD0DC-8939-4748-B685-2419C23120EA}"/>
              </a:ext>
            </a:extLst>
          </p:cNvPr>
          <p:cNvSpPr txBox="1"/>
          <p:nvPr/>
        </p:nvSpPr>
        <p:spPr>
          <a:xfrm>
            <a:off x="6159500" y="3763903"/>
            <a:ext cx="25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DBDBDB"/>
                </a:solidFill>
              </a:rPr>
              <a:t>zavadaarmin@gmail.com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10D732F-73CA-4C3F-8798-42F5FDC25EEE}"/>
              </a:ext>
            </a:extLst>
          </p:cNvPr>
          <p:cNvSpPr txBox="1"/>
          <p:nvPr/>
        </p:nvSpPr>
        <p:spPr>
          <a:xfrm>
            <a:off x="5649912" y="2329101"/>
            <a:ext cx="266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Zavada </a:t>
            </a:r>
            <a:r>
              <a:rPr lang="en-GB" sz="3600" b="1" dirty="0">
                <a:solidFill>
                  <a:schemeClr val="bg1"/>
                </a:solidFill>
              </a:rPr>
              <a:t>Ármin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1E3B35-D25D-4399-B61C-22E262242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2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D64ED3-18FD-44AF-90AA-A3FE3270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based systems engineering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9C2C82-2D7D-49CB-B9F4-47A6D0057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4098" name="Picture 2" descr="Systems Engineering Software – Agile Controls">
            <a:extLst>
              <a:ext uri="{FF2B5EF4-FFF2-40B4-BE49-F238E27FC236}">
                <a16:creationId xmlns:a16="http://schemas.microsoft.com/office/drawing/2014/main" id="{6449F85C-DD06-4B63-8DF8-6CE659C2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91" y="815975"/>
            <a:ext cx="4221827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A - Model-based system engineering">
            <a:extLst>
              <a:ext uri="{FF2B5EF4-FFF2-40B4-BE49-F238E27FC236}">
                <a16:creationId xmlns:a16="http://schemas.microsoft.com/office/drawing/2014/main" id="{D585E943-CB35-427A-BD76-541150FFD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4821"/>
            <a:ext cx="6356289" cy="30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Uppaal - About | Facebook">
            <a:extLst>
              <a:ext uri="{FF2B5EF4-FFF2-40B4-BE49-F238E27FC236}">
                <a16:creationId xmlns:a16="http://schemas.microsoft.com/office/drawing/2014/main" id="{C576B2A8-C10F-4FD5-AAC6-DC995A966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4684015"/>
            <a:ext cx="2590739" cy="100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's new in SysML 1.6? - Model Based Systems Engineering">
            <a:extLst>
              <a:ext uri="{FF2B5EF4-FFF2-40B4-BE49-F238E27FC236}">
                <a16:creationId xmlns:a16="http://schemas.microsoft.com/office/drawing/2014/main" id="{7E9182A6-5D56-47BB-9C48-46C91BF9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2" y="898634"/>
            <a:ext cx="23622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he Modelica Association — Modelica Association">
            <a:extLst>
              <a:ext uri="{FF2B5EF4-FFF2-40B4-BE49-F238E27FC236}">
                <a16:creationId xmlns:a16="http://schemas.microsoft.com/office/drawing/2014/main" id="{1B209FAB-D3B8-4A42-A409-D249F6E4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01" y="779050"/>
            <a:ext cx="2005753" cy="9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source Description Framework - Wikidata">
            <a:extLst>
              <a:ext uri="{FF2B5EF4-FFF2-40B4-BE49-F238E27FC236}">
                <a16:creationId xmlns:a16="http://schemas.microsoft.com/office/drawing/2014/main" id="{6E1A0829-13BE-4CBD-A72F-21A56812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45" y="1491733"/>
            <a:ext cx="978536" cy="106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C2A6908B-AA9D-4B43-ABB9-C60C63DE3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3702916"/>
            <a:ext cx="28575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A1C8200E-9FE6-457A-A1E0-B6D50BADCA64}"/>
              </a:ext>
            </a:extLst>
          </p:cNvPr>
          <p:cNvSpPr txBox="1"/>
          <p:nvPr/>
        </p:nvSpPr>
        <p:spPr>
          <a:xfrm>
            <a:off x="5147080" y="296296"/>
            <a:ext cx="93326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0" b="1" i="1" dirty="0">
                <a:solidFill>
                  <a:srgbClr val="0A900B"/>
                </a:solidFill>
                <a:effectLst/>
                <a:latin typeface="Noto Serif" panose="02020600060500090200" pitchFamily="18" charset="0"/>
                <a:ea typeface="Noto Serif" panose="02020600060500090200" pitchFamily="18" charset="0"/>
                <a:cs typeface="Noto Serif" panose="02020600060500090200" pitchFamily="18" charset="0"/>
              </a:rPr>
              <a:t>γ</a:t>
            </a:r>
            <a:endParaRPr lang="en-GB" sz="11000" b="1" i="1" dirty="0">
              <a:solidFill>
                <a:srgbClr val="0A900B"/>
              </a:solidFill>
              <a:latin typeface="Noto Serif" panose="02020600060500090200" pitchFamily="18" charset="0"/>
              <a:ea typeface="Noto Serif" panose="02020600060500090200" pitchFamily="18" charset="0"/>
              <a:cs typeface="Noto Serif" panose="02020600060500090200" pitchFamily="18" charset="0"/>
            </a:endParaRPr>
          </a:p>
        </p:txBody>
      </p:sp>
      <p:pic>
        <p:nvPicPr>
          <p:cNvPr id="16" name="Picture 4" descr="logo">
            <a:extLst>
              <a:ext uri="{FF2B5EF4-FFF2-40B4-BE49-F238E27FC236}">
                <a16:creationId xmlns:a16="http://schemas.microsoft.com/office/drawing/2014/main" id="{88C671E2-AA56-4A79-99EC-E437E4DF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0" y="4848236"/>
            <a:ext cx="2419350" cy="64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3167F302-1A4F-40EB-940F-406B0D44E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09" y="1662339"/>
            <a:ext cx="933269" cy="83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2E670-36B6-49D7-B316-124DEABE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Gamma</a:t>
            </a: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D0DD13DD-736B-43F6-8CA0-EF2FADF847F3}"/>
              </a:ext>
            </a:extLst>
          </p:cNvPr>
          <p:cNvGrpSpPr/>
          <p:nvPr/>
        </p:nvGrpSpPr>
        <p:grpSpPr>
          <a:xfrm>
            <a:off x="1845295" y="1515685"/>
            <a:ext cx="2052421" cy="3406224"/>
            <a:chOff x="768335" y="1515685"/>
            <a:chExt cx="2052421" cy="340622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A0E696D-4B4E-4462-A5E6-7ADA6BE4B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739" y="2121265"/>
              <a:ext cx="838494" cy="838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FC238902-E41A-4764-B440-74F5E29B887F}"/>
                </a:ext>
              </a:extLst>
            </p:cNvPr>
            <p:cNvSpPr txBox="1"/>
            <p:nvPr/>
          </p:nvSpPr>
          <p:spPr>
            <a:xfrm>
              <a:off x="768335" y="1515685"/>
              <a:ext cx="2052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err="1">
                  <a:solidFill>
                    <a:srgbClr val="762536"/>
                  </a:solidFill>
                </a:rPr>
                <a:t>Statechart</a:t>
              </a:r>
              <a:r>
                <a:rPr lang="en-GB">
                  <a:solidFill>
                    <a:srgbClr val="762536"/>
                  </a:solidFill>
                </a:rPr>
                <a:t> language</a:t>
              </a:r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70C40AD7-CBB5-45F7-ADED-5D7F2FEDB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739" y="4083415"/>
              <a:ext cx="838494" cy="838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033DAE6C-422C-499C-AE73-861D44AE6984}"/>
                </a:ext>
              </a:extLst>
            </p:cNvPr>
            <p:cNvSpPr/>
            <p:nvPr/>
          </p:nvSpPr>
          <p:spPr>
            <a:xfrm>
              <a:off x="1774817" y="3238492"/>
              <a:ext cx="76192" cy="76192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>
                <a:solidFill>
                  <a:schemeClr val="accent2"/>
                </a:solidFill>
              </a:endParaRPr>
            </a:p>
          </p:txBody>
        </p:sp>
        <p:sp>
          <p:nvSpPr>
            <p:cNvPr id="24" name="Ellipszis 23">
              <a:extLst>
                <a:ext uri="{FF2B5EF4-FFF2-40B4-BE49-F238E27FC236}">
                  <a16:creationId xmlns:a16="http://schemas.microsoft.com/office/drawing/2014/main" id="{EDBDB748-53E4-47FF-B77D-6FAA21C53A2E}"/>
                </a:ext>
              </a:extLst>
            </p:cNvPr>
            <p:cNvSpPr/>
            <p:nvPr/>
          </p:nvSpPr>
          <p:spPr>
            <a:xfrm>
              <a:off x="1774817" y="3417848"/>
              <a:ext cx="76192" cy="76192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>
                <a:solidFill>
                  <a:schemeClr val="accent2"/>
                </a:solidFill>
              </a:endParaRPr>
            </a:p>
          </p:txBody>
        </p:sp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AD8F9C80-464D-4F28-AE44-7BDF7C07F7BC}"/>
                </a:ext>
              </a:extLst>
            </p:cNvPr>
            <p:cNvSpPr/>
            <p:nvPr/>
          </p:nvSpPr>
          <p:spPr>
            <a:xfrm>
              <a:off x="1774817" y="3595934"/>
              <a:ext cx="76192" cy="76192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63D53F7C-D085-4623-92D3-19193ADE72A9}"/>
              </a:ext>
            </a:extLst>
          </p:cNvPr>
          <p:cNvGrpSpPr/>
          <p:nvPr/>
        </p:nvGrpSpPr>
        <p:grpSpPr>
          <a:xfrm>
            <a:off x="5389256" y="1532514"/>
            <a:ext cx="4683488" cy="3648723"/>
            <a:chOff x="6415416" y="1532514"/>
            <a:chExt cx="4683488" cy="3648723"/>
          </a:xfrm>
        </p:grpSpPr>
        <p:cxnSp>
          <p:nvCxnSpPr>
            <p:cNvPr id="33" name="Egyenes összekötő 32">
              <a:extLst>
                <a:ext uri="{FF2B5EF4-FFF2-40B4-BE49-F238E27FC236}">
                  <a16:creationId xmlns:a16="http://schemas.microsoft.com/office/drawing/2014/main" id="{98F59CEC-F423-4B80-B527-F39F124276D7}"/>
                </a:ext>
              </a:extLst>
            </p:cNvPr>
            <p:cNvCxnSpPr/>
            <p:nvPr/>
          </p:nvCxnSpPr>
          <p:spPr>
            <a:xfrm>
              <a:off x="7132421" y="1532514"/>
              <a:ext cx="0" cy="364872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6" name="Picture 8" descr="Java logo and symbol, meaning, history, PNG">
              <a:extLst>
                <a:ext uri="{FF2B5EF4-FFF2-40B4-BE49-F238E27FC236}">
                  <a16:creationId xmlns:a16="http://schemas.microsoft.com/office/drawing/2014/main" id="{D25CDE82-9FBE-4DC5-864C-E27D389A7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904" y="4143565"/>
              <a:ext cx="1253518" cy="783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Nyíl: jobbra mutató 42">
              <a:extLst>
                <a:ext uri="{FF2B5EF4-FFF2-40B4-BE49-F238E27FC236}">
                  <a16:creationId xmlns:a16="http://schemas.microsoft.com/office/drawing/2014/main" id="{E905FB9E-C08F-427B-85DF-3ACD21C8FD33}"/>
                </a:ext>
              </a:extLst>
            </p:cNvPr>
            <p:cNvSpPr/>
            <p:nvPr/>
          </p:nvSpPr>
          <p:spPr>
            <a:xfrm rot="1342923" flipV="1">
              <a:off x="6415416" y="4200868"/>
              <a:ext cx="838490" cy="369333"/>
            </a:xfrm>
            <a:prstGeom prst="rightArrow">
              <a:avLst/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>
                <a:solidFill>
                  <a:schemeClr val="accent2"/>
                </a:solidFill>
              </a:endParaRPr>
            </a:p>
          </p:txBody>
        </p:sp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86CFD827-30C1-46B7-AFBA-347713E93699}"/>
                </a:ext>
              </a:extLst>
            </p:cNvPr>
            <p:cNvSpPr txBox="1"/>
            <p:nvPr/>
          </p:nvSpPr>
          <p:spPr>
            <a:xfrm>
              <a:off x="9278179" y="4248080"/>
              <a:ext cx="1820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rgbClr val="762536"/>
                  </a:solidFill>
                </a:rPr>
                <a:t>Java code generation</a:t>
              </a:r>
            </a:p>
          </p:txBody>
        </p:sp>
      </p:grp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CE80460B-C203-4A1E-A839-CCD14013BB6F}"/>
              </a:ext>
            </a:extLst>
          </p:cNvPr>
          <p:cNvGrpSpPr/>
          <p:nvPr/>
        </p:nvGrpSpPr>
        <p:grpSpPr>
          <a:xfrm>
            <a:off x="5389257" y="3033709"/>
            <a:ext cx="4932033" cy="914969"/>
            <a:chOff x="6415417" y="3033709"/>
            <a:chExt cx="4932033" cy="914969"/>
          </a:xfrm>
        </p:grpSpPr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D8C01425-AC2F-4225-BDCC-AA568F97EF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2421" y="3948678"/>
              <a:ext cx="4215029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 descr="Uppaal - About | Facebook">
              <a:extLst>
                <a:ext uri="{FF2B5EF4-FFF2-40B4-BE49-F238E27FC236}">
                  <a16:creationId xmlns:a16="http://schemas.microsoft.com/office/drawing/2014/main" id="{FFECC130-6DD1-45D2-852F-D2C72A60D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861" y="3122754"/>
              <a:ext cx="1293040" cy="501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Nyíl: jobbra mutató 43">
              <a:extLst>
                <a:ext uri="{FF2B5EF4-FFF2-40B4-BE49-F238E27FC236}">
                  <a16:creationId xmlns:a16="http://schemas.microsoft.com/office/drawing/2014/main" id="{2FF72171-DE22-4C46-AD02-E90E7182F3F0}"/>
                </a:ext>
              </a:extLst>
            </p:cNvPr>
            <p:cNvSpPr/>
            <p:nvPr/>
          </p:nvSpPr>
          <p:spPr>
            <a:xfrm>
              <a:off x="6415417" y="3226601"/>
              <a:ext cx="838490" cy="369333"/>
            </a:xfrm>
            <a:prstGeom prst="rightArrow">
              <a:avLst/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>
                <a:solidFill>
                  <a:schemeClr val="accent2"/>
                </a:solidFill>
              </a:endParaRPr>
            </a:p>
          </p:txBody>
        </p:sp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0421A409-CF33-4E8D-BD4D-993E7C6FA9AE}"/>
                </a:ext>
              </a:extLst>
            </p:cNvPr>
            <p:cNvSpPr txBox="1"/>
            <p:nvPr/>
          </p:nvSpPr>
          <p:spPr>
            <a:xfrm>
              <a:off x="9278179" y="3033709"/>
              <a:ext cx="1820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>
                  <a:solidFill>
                    <a:srgbClr val="762536"/>
                  </a:solidFill>
                </a:rPr>
                <a:t>Formal model verification</a:t>
              </a:r>
            </a:p>
          </p:txBody>
        </p:sp>
      </p:grpSp>
      <p:grpSp>
        <p:nvGrpSpPr>
          <p:cNvPr id="52" name="Csoportba foglalás 51">
            <a:extLst>
              <a:ext uri="{FF2B5EF4-FFF2-40B4-BE49-F238E27FC236}">
                <a16:creationId xmlns:a16="http://schemas.microsoft.com/office/drawing/2014/main" id="{6E1CD93E-C3F7-4002-A651-A18D49D4D465}"/>
              </a:ext>
            </a:extLst>
          </p:cNvPr>
          <p:cNvGrpSpPr/>
          <p:nvPr/>
        </p:nvGrpSpPr>
        <p:grpSpPr>
          <a:xfrm>
            <a:off x="5389254" y="1771500"/>
            <a:ext cx="4932035" cy="959417"/>
            <a:chOff x="6415414" y="1771500"/>
            <a:chExt cx="4932035" cy="959417"/>
          </a:xfrm>
        </p:grpSpPr>
        <p:cxnSp>
          <p:nvCxnSpPr>
            <p:cNvPr id="37" name="Egyenes összekötő 36">
              <a:extLst>
                <a:ext uri="{FF2B5EF4-FFF2-40B4-BE49-F238E27FC236}">
                  <a16:creationId xmlns:a16="http://schemas.microsoft.com/office/drawing/2014/main" id="{1A27FE61-A1B2-4ABA-863E-03B82B48A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2420" y="2730917"/>
              <a:ext cx="4215029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Nyíl: jobbra mutató 44">
              <a:extLst>
                <a:ext uri="{FF2B5EF4-FFF2-40B4-BE49-F238E27FC236}">
                  <a16:creationId xmlns:a16="http://schemas.microsoft.com/office/drawing/2014/main" id="{2BCC87CD-C6FB-4E06-9EF1-CA9AF67ABDDA}"/>
                </a:ext>
              </a:extLst>
            </p:cNvPr>
            <p:cNvSpPr/>
            <p:nvPr/>
          </p:nvSpPr>
          <p:spPr>
            <a:xfrm rot="20257077">
              <a:off x="6415414" y="2250425"/>
              <a:ext cx="838490" cy="369333"/>
            </a:xfrm>
            <a:prstGeom prst="rightArrow">
              <a:avLst/>
            </a:prstGeom>
            <a:solidFill>
              <a:schemeClr val="accent1">
                <a:alpha val="30000"/>
              </a:schemeClr>
            </a:solidFill>
            <a:ln w="28575">
              <a:solidFill>
                <a:schemeClr val="accent4">
                  <a:alpha val="30000"/>
                </a:schemeClr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DA701D09-E76C-4EB9-AE0E-A4166FCAEDD4}"/>
                </a:ext>
              </a:extLst>
            </p:cNvPr>
            <p:cNvSpPr txBox="1"/>
            <p:nvPr/>
          </p:nvSpPr>
          <p:spPr>
            <a:xfrm>
              <a:off x="9278179" y="2048475"/>
              <a:ext cx="182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62536">
                      <a:alpha val="30000"/>
                    </a:srgbClr>
                  </a:solidFill>
                </a:rPr>
                <a:t>Model simulation</a:t>
              </a:r>
            </a:p>
          </p:txBody>
        </p:sp>
        <p:pic>
          <p:nvPicPr>
            <p:cNvPr id="2058" name="Picture 10" descr="Eclipse Modeling Project | The Eclipse Foundation">
              <a:extLst>
                <a:ext uri="{FF2B5EF4-FFF2-40B4-BE49-F238E27FC236}">
                  <a16:creationId xmlns:a16="http://schemas.microsoft.com/office/drawing/2014/main" id="{FB9CADD8-F5B3-4779-BB7C-A9CF33747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907" y="1771500"/>
              <a:ext cx="1745904" cy="779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4E1ADCF-34B2-4D6D-8ECE-5262C08EDD85}"/>
              </a:ext>
            </a:extLst>
          </p:cNvPr>
          <p:cNvGrpSpPr/>
          <p:nvPr/>
        </p:nvGrpSpPr>
        <p:grpSpPr>
          <a:xfrm>
            <a:off x="3419123" y="1390847"/>
            <a:ext cx="2463147" cy="3838100"/>
            <a:chOff x="3419123" y="1390847"/>
            <a:chExt cx="2463147" cy="3838100"/>
          </a:xfrm>
        </p:grpSpPr>
        <p:grpSp>
          <p:nvGrpSpPr>
            <p:cNvPr id="53" name="Csoportba foglalás 52">
              <a:extLst>
                <a:ext uri="{FF2B5EF4-FFF2-40B4-BE49-F238E27FC236}">
                  <a16:creationId xmlns:a16="http://schemas.microsoft.com/office/drawing/2014/main" id="{D0599B2D-FBF4-4013-A7E1-CC5AB446037C}"/>
                </a:ext>
              </a:extLst>
            </p:cNvPr>
            <p:cNvGrpSpPr/>
            <p:nvPr/>
          </p:nvGrpSpPr>
          <p:grpSpPr>
            <a:xfrm>
              <a:off x="3419123" y="1390847"/>
              <a:ext cx="2463147" cy="3838100"/>
              <a:chOff x="4445283" y="1390847"/>
              <a:chExt cx="2463147" cy="3838100"/>
            </a:xfrm>
          </p:grpSpPr>
          <p:cxnSp>
            <p:nvCxnSpPr>
              <p:cNvPr id="15" name="Egyenes összekötő 14">
                <a:extLst>
                  <a:ext uri="{FF2B5EF4-FFF2-40B4-BE49-F238E27FC236}">
                    <a16:creationId xmlns:a16="http://schemas.microsoft.com/office/drawing/2014/main" id="{CAAE567E-F00F-423E-8489-1E8491AFEF76}"/>
                  </a:ext>
                </a:extLst>
              </p:cNvPr>
              <p:cNvCxnSpPr/>
              <p:nvPr/>
            </p:nvCxnSpPr>
            <p:spPr>
              <a:xfrm>
                <a:off x="4865471" y="1580224"/>
                <a:ext cx="0" cy="3648723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Csoportba foglalás 48">
                <a:extLst>
                  <a:ext uri="{FF2B5EF4-FFF2-40B4-BE49-F238E27FC236}">
                    <a16:creationId xmlns:a16="http://schemas.microsoft.com/office/drawing/2014/main" id="{0063B455-B5D6-47C6-B6D1-F1A7BD7E14A9}"/>
                  </a:ext>
                </a:extLst>
              </p:cNvPr>
              <p:cNvGrpSpPr/>
              <p:nvPr/>
            </p:nvGrpSpPr>
            <p:grpSpPr>
              <a:xfrm>
                <a:off x="4445283" y="1390847"/>
                <a:ext cx="2463147" cy="3207630"/>
                <a:chOff x="4445283" y="1390847"/>
                <a:chExt cx="2463147" cy="3207630"/>
              </a:xfrm>
            </p:grpSpPr>
            <p:sp>
              <p:nvSpPr>
                <p:cNvPr id="22" name="Nyíl: jobbra mutató 21">
                  <a:extLst>
                    <a:ext uri="{FF2B5EF4-FFF2-40B4-BE49-F238E27FC236}">
                      <a16:creationId xmlns:a16="http://schemas.microsoft.com/office/drawing/2014/main" id="{E1E2D261-553B-4DDB-BB16-E5C250D3163E}"/>
                    </a:ext>
                  </a:extLst>
                </p:cNvPr>
                <p:cNvSpPr/>
                <p:nvPr/>
              </p:nvSpPr>
              <p:spPr>
                <a:xfrm rot="20257077">
                  <a:off x="4445285" y="4229144"/>
                  <a:ext cx="838490" cy="369333"/>
                </a:xfrm>
                <a:prstGeom prst="rightArrow">
                  <a:avLst/>
                </a:prstGeom>
                <a:solidFill>
                  <a:schemeClr val="accent1"/>
                </a:solidFill>
                <a:ln w="28575">
                  <a:solidFill>
                    <a:schemeClr val="accent4"/>
                  </a:solidFill>
                </a:ln>
                <a:effectLst>
                  <a:outerShdw blurRad="127000" dist="38100" dir="5400000" sx="102000" sy="102000" algn="t" rotWithShape="0">
                    <a:prstClr val="black">
                      <a:alpha val="20000"/>
                    </a:prstClr>
                  </a:outerShdw>
                  <a:softEdge rad="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0" name="Nyíl: jobbra mutató 29">
                  <a:extLst>
                    <a:ext uri="{FF2B5EF4-FFF2-40B4-BE49-F238E27FC236}">
                      <a16:creationId xmlns:a16="http://schemas.microsoft.com/office/drawing/2014/main" id="{BBB75F24-B7E0-45BD-8AE0-2779E3579E72}"/>
                    </a:ext>
                  </a:extLst>
                </p:cNvPr>
                <p:cNvSpPr/>
                <p:nvPr/>
              </p:nvSpPr>
              <p:spPr>
                <a:xfrm>
                  <a:off x="4445286" y="3254877"/>
                  <a:ext cx="838490" cy="369333"/>
                </a:xfrm>
                <a:prstGeom prst="rightArrow">
                  <a:avLst/>
                </a:prstGeom>
                <a:solidFill>
                  <a:schemeClr val="accent1"/>
                </a:solidFill>
                <a:ln w="28575">
                  <a:solidFill>
                    <a:schemeClr val="accent4"/>
                  </a:solidFill>
                </a:ln>
                <a:effectLst>
                  <a:outerShdw blurRad="127000" dist="38100" dir="5400000" sx="102000" sy="102000" algn="t" rotWithShape="0">
                    <a:prstClr val="black">
                      <a:alpha val="20000"/>
                    </a:prstClr>
                  </a:outerShdw>
                  <a:softEdge rad="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2" name="Szövegdoboz 31">
                  <a:extLst>
                    <a:ext uri="{FF2B5EF4-FFF2-40B4-BE49-F238E27FC236}">
                      <a16:creationId xmlns:a16="http://schemas.microsoft.com/office/drawing/2014/main" id="{B705E8A4-AC39-4739-9010-01EE36BBC8B0}"/>
                    </a:ext>
                  </a:extLst>
                </p:cNvPr>
                <p:cNvSpPr txBox="1"/>
                <p:nvPr/>
              </p:nvSpPr>
              <p:spPr>
                <a:xfrm>
                  <a:off x="5087705" y="1390847"/>
                  <a:ext cx="18207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>
                      <a:solidFill>
                        <a:srgbClr val="762536"/>
                      </a:solidFill>
                    </a:rPr>
                    <a:t>Gamma composite model</a:t>
                  </a:r>
                </a:p>
              </p:txBody>
            </p:sp>
            <p:sp>
              <p:nvSpPr>
                <p:cNvPr id="42" name="Nyíl: jobbra mutató 41">
                  <a:extLst>
                    <a:ext uri="{FF2B5EF4-FFF2-40B4-BE49-F238E27FC236}">
                      <a16:creationId xmlns:a16="http://schemas.microsoft.com/office/drawing/2014/main" id="{02BEB706-D5B0-4639-B50F-9039131B19A2}"/>
                    </a:ext>
                  </a:extLst>
                </p:cNvPr>
                <p:cNvSpPr/>
                <p:nvPr/>
              </p:nvSpPr>
              <p:spPr>
                <a:xfrm rot="1342923" flipV="1">
                  <a:off x="4445283" y="2278701"/>
                  <a:ext cx="838490" cy="369333"/>
                </a:xfrm>
                <a:prstGeom prst="rightArrow">
                  <a:avLst/>
                </a:prstGeom>
                <a:solidFill>
                  <a:schemeClr val="accent1"/>
                </a:solidFill>
                <a:ln w="28575">
                  <a:solidFill>
                    <a:schemeClr val="accent4"/>
                  </a:solidFill>
                </a:ln>
                <a:effectLst>
                  <a:outerShdw blurRad="127000" dist="38100" dir="5400000" sx="102000" sy="102000" algn="t" rotWithShape="0">
                    <a:prstClr val="black">
                      <a:alpha val="20000"/>
                    </a:prstClr>
                  </a:outerShdw>
                  <a:softEdge rad="0"/>
                </a:effectLst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2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1ABF8530-C7F3-4ABE-8E74-F515587DAED6}"/>
                </a:ext>
              </a:extLst>
            </p:cNvPr>
            <p:cNvSpPr txBox="1"/>
            <p:nvPr/>
          </p:nvSpPr>
          <p:spPr>
            <a:xfrm>
              <a:off x="4377246" y="2334049"/>
              <a:ext cx="933269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0" b="1" i="1" dirty="0">
                  <a:solidFill>
                    <a:srgbClr val="0A900B"/>
                  </a:solidFill>
                  <a:effectLst/>
                  <a:latin typeface="Noto Serif" panose="02020600060500090200" pitchFamily="18" charset="0"/>
                  <a:ea typeface="Noto Serif" panose="02020600060500090200" pitchFamily="18" charset="0"/>
                  <a:cs typeface="Noto Serif" panose="02020600060500090200" pitchFamily="18" charset="0"/>
                </a:rPr>
                <a:t>γ</a:t>
              </a:r>
              <a:endParaRPr lang="en-GB" sz="11000" b="1" i="1" dirty="0">
                <a:solidFill>
                  <a:srgbClr val="0A900B"/>
                </a:solidFill>
                <a:latin typeface="Noto Serif" panose="02020600060500090200" pitchFamily="18" charset="0"/>
                <a:ea typeface="Noto Serif" panose="02020600060500090200" pitchFamily="18" charset="0"/>
                <a:cs typeface="Noto Serif" panose="02020600060500090200" pitchFamily="18" charset="0"/>
              </a:endParaRPr>
            </a:p>
          </p:txBody>
        </p:sp>
      </p:grp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839486-B262-4441-8E53-1A450D2EB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5122" name="Picture 2" descr="ftsrg · GitHub">
            <a:extLst>
              <a:ext uri="{FF2B5EF4-FFF2-40B4-BE49-F238E27FC236}">
                <a16:creationId xmlns:a16="http://schemas.microsoft.com/office/drawing/2014/main" id="{E3238188-C1D6-48B6-956F-736F42778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84" y="4682079"/>
            <a:ext cx="998316" cy="9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7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F92413-91E8-4C6F-BB32-A8D0E416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Gamma Simulator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D0F767-67BE-4C16-969B-25849807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Why </a:t>
            </a:r>
            <a:r>
              <a:rPr lang="en-GB"/>
              <a:t>shall we </a:t>
            </a:r>
            <a:r>
              <a:rPr lang="en-GB" dirty="0"/>
              <a:t>make a </a:t>
            </a:r>
            <a:r>
              <a:rPr lang="en-GB" dirty="0" err="1"/>
              <a:t>statechart</a:t>
            </a:r>
            <a:r>
              <a:rPr lang="en-GB" dirty="0"/>
              <a:t> simulator?</a:t>
            </a:r>
          </a:p>
          <a:p>
            <a:r>
              <a:rPr lang="en-GB" dirty="0"/>
              <a:t>It helps engineers (visually) test </a:t>
            </a:r>
            <a:r>
              <a:rPr lang="en-GB" dirty="0" err="1"/>
              <a:t>statecharts</a:t>
            </a:r>
            <a:endParaRPr lang="en-GB" dirty="0"/>
          </a:p>
          <a:p>
            <a:r>
              <a:rPr lang="en-GB" dirty="0"/>
              <a:t>You can raise specific events, and set specific variables</a:t>
            </a:r>
            <a:endParaRPr lang="en-GB">
              <a:cs typeface="Calibri"/>
            </a:endParaRPr>
          </a:p>
          <a:p>
            <a:r>
              <a:rPr lang="en-GB" dirty="0"/>
              <a:t>Edit-test-repeat</a:t>
            </a:r>
            <a:endParaRPr lang="en-GB">
              <a:cs typeface="Calibri"/>
            </a:endParaRPr>
          </a:p>
          <a:p>
            <a:r>
              <a:rPr lang="en-GB" dirty="0">
                <a:solidFill>
                  <a:schemeClr val="tx1">
                    <a:alpha val="50000"/>
                  </a:schemeClr>
                </a:solidFill>
              </a:rPr>
              <a:t>Debug your </a:t>
            </a:r>
            <a:r>
              <a:rPr lang="en-GB" dirty="0" err="1">
                <a:solidFill>
                  <a:schemeClr val="tx1">
                    <a:alpha val="50000"/>
                  </a:schemeClr>
                </a:solidFill>
              </a:rPr>
              <a:t>statechart</a:t>
            </a:r>
            <a:endParaRPr lang="en-GB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5B530C-A16F-4AA8-B4BC-C1834073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08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60D9A6-1591-44BE-B507-AF1E4F6F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EMF Based Gamma Simulator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2607AC-B66F-458C-8320-23BFA77B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Why EMF model based?</a:t>
            </a:r>
          </a:p>
          <a:p>
            <a:r>
              <a:rPr lang="en-GB" dirty="0"/>
              <a:t>Less dependency on the code generator</a:t>
            </a:r>
          </a:p>
          <a:p>
            <a:r>
              <a:rPr lang="en-GB" dirty="0"/>
              <a:t>The model can be edited during simulation</a:t>
            </a:r>
          </a:p>
          <a:p>
            <a:r>
              <a:rPr lang="en-GB" dirty="0"/>
              <a:t>Flexible for new features and behaviour change</a:t>
            </a:r>
          </a:p>
          <a:p>
            <a:r>
              <a:rPr lang="en-GB" dirty="0">
                <a:solidFill>
                  <a:schemeClr val="tx1">
                    <a:alpha val="50000"/>
                  </a:schemeClr>
                </a:solidFill>
              </a:rPr>
              <a:t>(EMF is fun </a:t>
            </a:r>
            <a:r>
              <a:rPr lang="en-GB" dirty="0">
                <a:solidFill>
                  <a:schemeClr val="tx1">
                    <a:alpha val="50000"/>
                  </a:schemeClr>
                </a:solidFill>
                <a:sym typeface="Wingdings" panose="05000000000000000000" pitchFamily="2" charset="2"/>
              </a:rPr>
              <a:t>)</a:t>
            </a:r>
          </a:p>
          <a:p>
            <a:r>
              <a:rPr lang="en-GB" dirty="0">
                <a:solidFill>
                  <a:schemeClr val="tx1">
                    <a:alpha val="50000"/>
                  </a:schemeClr>
                </a:solidFill>
                <a:sym typeface="Wingdings" panose="05000000000000000000" pitchFamily="2" charset="2"/>
              </a:rPr>
              <a:t>(eclipse not so much )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88E8AA-FD02-498A-A402-14B334924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A77874-A78A-4856-B194-AC7C6774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EMF Based Gamma Simulator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C494B362-01FA-4CEE-8BDB-059CCFB4F9B4}"/>
              </a:ext>
            </a:extLst>
          </p:cNvPr>
          <p:cNvSpPr/>
          <p:nvPr/>
        </p:nvSpPr>
        <p:spPr>
          <a:xfrm>
            <a:off x="3945147" y="4764802"/>
            <a:ext cx="1232355" cy="533102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Simulator model</a:t>
            </a:r>
          </a:p>
        </p:txBody>
      </p: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EF3FC97E-3126-4505-A92C-93511BF78217}"/>
              </a:ext>
            </a:extLst>
          </p:cNvPr>
          <p:cNvGrpSpPr/>
          <p:nvPr/>
        </p:nvGrpSpPr>
        <p:grpSpPr>
          <a:xfrm>
            <a:off x="1301898" y="4601387"/>
            <a:ext cx="5606902" cy="1212504"/>
            <a:chOff x="1301898" y="4601387"/>
            <a:chExt cx="5606902" cy="1212504"/>
          </a:xfrm>
        </p:grpSpPr>
        <p:pic>
          <p:nvPicPr>
            <p:cNvPr id="6" name="Picture 10" descr="Eclipse Modeling Project | The Eclipse Foundation">
              <a:extLst>
                <a:ext uri="{FF2B5EF4-FFF2-40B4-BE49-F238E27FC236}">
                  <a16:creationId xmlns:a16="http://schemas.microsoft.com/office/drawing/2014/main" id="{127E6A03-2F93-4E38-8A26-E88218FB8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898" y="4695380"/>
              <a:ext cx="1745904" cy="779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A1B9DC26-4CFC-4BE8-9B39-DD9C9BEAE41B}"/>
                </a:ext>
              </a:extLst>
            </p:cNvPr>
            <p:cNvSpPr/>
            <p:nvPr/>
          </p:nvSpPr>
          <p:spPr>
            <a:xfrm>
              <a:off x="3759200" y="4601387"/>
              <a:ext cx="3149600" cy="879812"/>
            </a:xfrm>
            <a:prstGeom prst="rect">
              <a:avLst/>
            </a:prstGeom>
            <a:noFill/>
            <a:ln w="12700">
              <a:solidFill>
                <a:srgbClr val="1E1E1E"/>
              </a:solidFill>
              <a:prstDash val="dash"/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659B970A-85BF-4FD4-A6CE-0508FA34891E}"/>
                </a:ext>
              </a:extLst>
            </p:cNvPr>
            <p:cNvSpPr txBox="1"/>
            <p:nvPr/>
          </p:nvSpPr>
          <p:spPr>
            <a:xfrm>
              <a:off x="3759200" y="547533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EMF models</a:t>
              </a:r>
            </a:p>
          </p:txBody>
        </p: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6B0A3D1F-99BE-4CB9-93BD-5ECF638F3CDD}"/>
              </a:ext>
            </a:extLst>
          </p:cNvPr>
          <p:cNvGrpSpPr/>
          <p:nvPr/>
        </p:nvGrpSpPr>
        <p:grpSpPr>
          <a:xfrm>
            <a:off x="794831" y="2907651"/>
            <a:ext cx="4373037" cy="1693736"/>
            <a:chOff x="794831" y="2907651"/>
            <a:chExt cx="4373037" cy="1693736"/>
          </a:xfrm>
        </p:grpSpPr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795C29CE-040C-4CD2-B72A-A7B4CF364A03}"/>
                </a:ext>
              </a:extLst>
            </p:cNvPr>
            <p:cNvGrpSpPr/>
            <p:nvPr/>
          </p:nvGrpSpPr>
          <p:grpSpPr>
            <a:xfrm>
              <a:off x="794831" y="2907651"/>
              <a:ext cx="4373037" cy="1128005"/>
              <a:chOff x="794831" y="2907651"/>
              <a:chExt cx="4373037" cy="1128005"/>
            </a:xfrm>
          </p:grpSpPr>
          <p:pic>
            <p:nvPicPr>
              <p:cNvPr id="1028" name="Picture 4" descr="logo">
                <a:extLst>
                  <a:ext uri="{FF2B5EF4-FFF2-40B4-BE49-F238E27FC236}">
                    <a16:creationId xmlns:a16="http://schemas.microsoft.com/office/drawing/2014/main" id="{69AC0E12-0C0D-46E6-BC62-59952A9BDC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831" y="3090862"/>
                <a:ext cx="2547938" cy="676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églalap: lekerekített 27">
                <a:extLst>
                  <a:ext uri="{FF2B5EF4-FFF2-40B4-BE49-F238E27FC236}">
                    <a16:creationId xmlns:a16="http://schemas.microsoft.com/office/drawing/2014/main" id="{AFF504D0-C896-4808-B146-DB5B38D10C9D}"/>
                  </a:ext>
                </a:extLst>
              </p:cNvPr>
              <p:cNvSpPr/>
              <p:nvPr/>
            </p:nvSpPr>
            <p:spPr>
              <a:xfrm>
                <a:off x="3935621" y="2907651"/>
                <a:ext cx="1232247" cy="1128005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accent2"/>
                    </a:solidFill>
                  </a:rPr>
                  <a:t>Reactive </a:t>
                </a:r>
                <a:r>
                  <a:rPr lang="en-GB" sz="2000" dirty="0" err="1">
                    <a:solidFill>
                      <a:schemeClr val="accent2"/>
                    </a:solidFill>
                  </a:rPr>
                  <a:t>Viatra</a:t>
                </a:r>
                <a:r>
                  <a:rPr lang="en-GB" sz="2000" dirty="0">
                    <a:solidFill>
                      <a:schemeClr val="accent2"/>
                    </a:solidFill>
                  </a:rPr>
                  <a:t> engine</a:t>
                </a:r>
              </a:p>
            </p:txBody>
          </p:sp>
        </p:grp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721828EC-D22B-4B54-B2A7-AE2D4B6C27A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4551745" y="4035656"/>
              <a:ext cx="4763" cy="56573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78BA643F-443D-4D1C-BE8A-1A5FBA13B8A8}"/>
                </a:ext>
              </a:extLst>
            </p:cNvPr>
            <p:cNvSpPr txBox="1"/>
            <p:nvPr/>
          </p:nvSpPr>
          <p:spPr>
            <a:xfrm>
              <a:off x="3112824" y="4154339"/>
              <a:ext cx="1438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Model updates</a:t>
              </a: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A5986A1C-2E17-4D6D-99D5-80607E7C6CD0}"/>
              </a:ext>
            </a:extLst>
          </p:cNvPr>
          <p:cNvGrpSpPr/>
          <p:nvPr/>
        </p:nvGrpSpPr>
        <p:grpSpPr>
          <a:xfrm>
            <a:off x="5483740" y="3859510"/>
            <a:ext cx="3431186" cy="1785104"/>
            <a:chOff x="5483740" y="3859510"/>
            <a:chExt cx="3431186" cy="1785104"/>
          </a:xfrm>
        </p:grpSpPr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DF88CD7E-134A-4F61-931B-916EE0071057}"/>
                </a:ext>
              </a:extLst>
            </p:cNvPr>
            <p:cNvSpPr/>
            <p:nvPr/>
          </p:nvSpPr>
          <p:spPr>
            <a:xfrm>
              <a:off x="5483740" y="4764802"/>
              <a:ext cx="1224519" cy="533102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chemeClr val="accent4"/>
              </a:solidFill>
            </a:ln>
            <a:effectLst>
              <a:outerShdw blurRad="127000" dist="38100" dir="5400000" sx="102000" sy="102000" algn="t" rotWithShape="0">
                <a:prstClr val="black">
                  <a:alpha val="2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dirty="0" err="1">
                  <a:solidFill>
                    <a:schemeClr val="accent2"/>
                  </a:solidFill>
                </a:rPr>
                <a:t>Statechart</a:t>
              </a:r>
              <a:r>
                <a:rPr lang="en-GB" dirty="0">
                  <a:solidFill>
                    <a:schemeClr val="accent2"/>
                  </a:solidFill>
                </a:rPr>
                <a:t> model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7AAD3277-2CB6-4676-BF29-161793F7B891}"/>
                </a:ext>
              </a:extLst>
            </p:cNvPr>
            <p:cNvSpPr txBox="1"/>
            <p:nvPr/>
          </p:nvSpPr>
          <p:spPr>
            <a:xfrm>
              <a:off x="7981657" y="3859510"/>
              <a:ext cx="933269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0" b="1" i="1" dirty="0">
                  <a:solidFill>
                    <a:srgbClr val="0A900B"/>
                  </a:solidFill>
                  <a:effectLst/>
                  <a:latin typeface="Noto Serif" panose="02020600060500090200" pitchFamily="18" charset="0"/>
                  <a:ea typeface="Noto Serif" panose="02020600060500090200" pitchFamily="18" charset="0"/>
                  <a:cs typeface="Noto Serif" panose="02020600060500090200" pitchFamily="18" charset="0"/>
                </a:rPr>
                <a:t>γ</a:t>
              </a:r>
              <a:endParaRPr lang="en-GB" sz="11000" b="1" i="1" dirty="0">
                <a:solidFill>
                  <a:srgbClr val="0A900B"/>
                </a:solidFill>
                <a:latin typeface="Noto Serif" panose="02020600060500090200" pitchFamily="18" charset="0"/>
                <a:ea typeface="Noto Serif" panose="02020600060500090200" pitchFamily="18" charset="0"/>
                <a:cs typeface="Noto Serif" panose="02020600060500090200" pitchFamily="18" charset="0"/>
              </a:endParaRPr>
            </a:p>
          </p:txBody>
        </p:sp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BCE8DC3-67BB-494F-A8F2-E638558A1DB4}"/>
              </a:ext>
            </a:extLst>
          </p:cNvPr>
          <p:cNvGrpSpPr/>
          <p:nvPr/>
        </p:nvGrpSpPr>
        <p:grpSpPr>
          <a:xfrm>
            <a:off x="1708216" y="680889"/>
            <a:ext cx="5732510" cy="2226761"/>
            <a:chOff x="1708216" y="680889"/>
            <a:chExt cx="5732510" cy="2226761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ECB5FC99-73ED-40A4-9AEB-8D2998CA1D7C}"/>
                </a:ext>
              </a:extLst>
            </p:cNvPr>
            <p:cNvGrpSpPr/>
            <p:nvPr/>
          </p:nvGrpSpPr>
          <p:grpSpPr>
            <a:xfrm>
              <a:off x="2744472" y="2338442"/>
              <a:ext cx="4696254" cy="569208"/>
              <a:chOff x="2744472" y="2338442"/>
              <a:chExt cx="4696254" cy="569208"/>
            </a:xfrm>
          </p:grpSpPr>
          <p:cxnSp>
            <p:nvCxnSpPr>
              <p:cNvPr id="59" name="Egyenes összekötő nyíllal 58">
                <a:extLst>
                  <a:ext uri="{FF2B5EF4-FFF2-40B4-BE49-F238E27FC236}">
                    <a16:creationId xmlns:a16="http://schemas.microsoft.com/office/drawing/2014/main" id="{6D182071-9679-4704-B2C6-ECDC8375D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1745" y="2338442"/>
                <a:ext cx="4763" cy="565731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Szövegdoboz 59">
                <a:extLst>
                  <a:ext uri="{FF2B5EF4-FFF2-40B4-BE49-F238E27FC236}">
                    <a16:creationId xmlns:a16="http://schemas.microsoft.com/office/drawing/2014/main" id="{7A035490-2F6F-4ECA-9C0D-70163825D90F}"/>
                  </a:ext>
                </a:extLst>
              </p:cNvPr>
              <p:cNvSpPr txBox="1"/>
              <p:nvPr/>
            </p:nvSpPr>
            <p:spPr>
              <a:xfrm>
                <a:off x="2744472" y="2465993"/>
                <a:ext cx="18505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Queried model data</a:t>
                </a:r>
              </a:p>
            </p:txBody>
          </p:sp>
          <p:cxnSp>
            <p:nvCxnSpPr>
              <p:cNvPr id="61" name="Egyenes összekötő nyíllal 60">
                <a:extLst>
                  <a:ext uri="{FF2B5EF4-FFF2-40B4-BE49-F238E27FC236}">
                    <a16:creationId xmlns:a16="http://schemas.microsoft.com/office/drawing/2014/main" id="{0CBC3F37-EFE3-45C0-950F-DA5F60931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341918"/>
                <a:ext cx="0" cy="56573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980CE589-895C-460B-AC92-2B4DB0B08F8F}"/>
                  </a:ext>
                </a:extLst>
              </p:cNvPr>
              <p:cNvSpPr txBox="1"/>
              <p:nvPr/>
            </p:nvSpPr>
            <p:spPr>
              <a:xfrm>
                <a:off x="6095999" y="2450040"/>
                <a:ext cx="13447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Fire transition</a:t>
                </a:r>
              </a:p>
            </p:txBody>
          </p:sp>
        </p:grpSp>
        <p:grpSp>
          <p:nvGrpSpPr>
            <p:cNvPr id="26" name="Csoportba foglalás 25">
              <a:extLst>
                <a:ext uri="{FF2B5EF4-FFF2-40B4-BE49-F238E27FC236}">
                  <a16:creationId xmlns:a16="http://schemas.microsoft.com/office/drawing/2014/main" id="{E87A622C-B84A-4007-A15D-6335AC56864F}"/>
                </a:ext>
              </a:extLst>
            </p:cNvPr>
            <p:cNvGrpSpPr/>
            <p:nvPr/>
          </p:nvGrpSpPr>
          <p:grpSpPr>
            <a:xfrm>
              <a:off x="1708216" y="680889"/>
              <a:ext cx="5000043" cy="1785104"/>
              <a:chOff x="1708216" y="680889"/>
              <a:chExt cx="5000043" cy="1785104"/>
            </a:xfrm>
          </p:grpSpPr>
          <p:sp>
            <p:nvSpPr>
              <p:cNvPr id="36" name="Téglalap: lekerekített 35">
                <a:extLst>
                  <a:ext uri="{FF2B5EF4-FFF2-40B4-BE49-F238E27FC236}">
                    <a16:creationId xmlns:a16="http://schemas.microsoft.com/office/drawing/2014/main" id="{23C3A6A0-FE03-466E-A8A8-4B068F97882E}"/>
                  </a:ext>
                </a:extLst>
              </p:cNvPr>
              <p:cNvSpPr/>
              <p:nvPr/>
            </p:nvSpPr>
            <p:spPr>
              <a:xfrm>
                <a:off x="3945147" y="1614532"/>
                <a:ext cx="2763112" cy="727386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accent2"/>
                    </a:solidFill>
                  </a:rPr>
                  <a:t>Simulator</a:t>
                </a:r>
              </a:p>
            </p:txBody>
          </p:sp>
          <p:grpSp>
            <p:nvGrpSpPr>
              <p:cNvPr id="11" name="Csoportba foglalás 10">
                <a:extLst>
                  <a:ext uri="{FF2B5EF4-FFF2-40B4-BE49-F238E27FC236}">
                    <a16:creationId xmlns:a16="http://schemas.microsoft.com/office/drawing/2014/main" id="{442B9C3B-5F27-4539-A339-DBF6B3AB120E}"/>
                  </a:ext>
                </a:extLst>
              </p:cNvPr>
              <p:cNvGrpSpPr/>
              <p:nvPr/>
            </p:nvGrpSpPr>
            <p:grpSpPr>
              <a:xfrm>
                <a:off x="1708216" y="680889"/>
                <a:ext cx="1107472" cy="1785104"/>
                <a:chOff x="800251" y="456259"/>
                <a:chExt cx="1107472" cy="1785104"/>
              </a:xfrm>
            </p:grpSpPr>
            <p:sp>
              <p:nvSpPr>
                <p:cNvPr id="25" name="Szövegdoboz 24">
                  <a:extLst>
                    <a:ext uri="{FF2B5EF4-FFF2-40B4-BE49-F238E27FC236}">
                      <a16:creationId xmlns:a16="http://schemas.microsoft.com/office/drawing/2014/main" id="{5E29A68F-7A09-4AA7-9E07-002E67E145C3}"/>
                    </a:ext>
                  </a:extLst>
                </p:cNvPr>
                <p:cNvSpPr txBox="1"/>
                <p:nvPr/>
              </p:nvSpPr>
              <p:spPr>
                <a:xfrm>
                  <a:off x="800251" y="456259"/>
                  <a:ext cx="933269" cy="17851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11000" b="1" i="1" dirty="0">
                      <a:solidFill>
                        <a:srgbClr val="0A900B"/>
                      </a:solidFill>
                      <a:effectLst/>
                      <a:latin typeface="Noto Serif" panose="02020600060500090200" pitchFamily="18" charset="0"/>
                      <a:ea typeface="Noto Serif" panose="02020600060500090200" pitchFamily="18" charset="0"/>
                      <a:cs typeface="Noto Serif" panose="02020600060500090200" pitchFamily="18" charset="0"/>
                    </a:rPr>
                    <a:t>γ</a:t>
                  </a:r>
                  <a:endParaRPr lang="en-GB" sz="11000" b="1" i="1" dirty="0">
                    <a:solidFill>
                      <a:srgbClr val="0A900B"/>
                    </a:solidFill>
                    <a:latin typeface="Noto Serif" panose="02020600060500090200" pitchFamily="18" charset="0"/>
                    <a:ea typeface="Noto Serif" panose="02020600060500090200" pitchFamily="18" charset="0"/>
                    <a:cs typeface="Noto Serif" panose="02020600060500090200" pitchFamily="18" charset="0"/>
                  </a:endParaRPr>
                </a:p>
              </p:txBody>
            </p:sp>
            <p:grpSp>
              <p:nvGrpSpPr>
                <p:cNvPr id="10" name="Csoportba foglalás 9">
                  <a:extLst>
                    <a:ext uri="{FF2B5EF4-FFF2-40B4-BE49-F238E27FC236}">
                      <a16:creationId xmlns:a16="http://schemas.microsoft.com/office/drawing/2014/main" id="{4BE8EC9E-1212-4F14-9C1A-D6B02A43008D}"/>
                    </a:ext>
                  </a:extLst>
                </p:cNvPr>
                <p:cNvGrpSpPr/>
                <p:nvPr/>
              </p:nvGrpSpPr>
              <p:grpSpPr>
                <a:xfrm>
                  <a:off x="1367719" y="1614532"/>
                  <a:ext cx="540004" cy="540004"/>
                  <a:chOff x="2066926" y="1614533"/>
                  <a:chExt cx="626831" cy="626831"/>
                </a:xfrm>
              </p:grpSpPr>
              <p:sp>
                <p:nvSpPr>
                  <p:cNvPr id="5" name="Ellipszis 4">
                    <a:extLst>
                      <a:ext uri="{FF2B5EF4-FFF2-40B4-BE49-F238E27FC236}">
                        <a16:creationId xmlns:a16="http://schemas.microsoft.com/office/drawing/2014/main" id="{F2F56F64-09BF-43AC-9A02-BC41B13E80CA}"/>
                      </a:ext>
                    </a:extLst>
                  </p:cNvPr>
                  <p:cNvSpPr/>
                  <p:nvPr/>
                </p:nvSpPr>
                <p:spPr>
                  <a:xfrm>
                    <a:off x="2066925" y="1614532"/>
                    <a:ext cx="626831" cy="626831"/>
                  </a:xfrm>
                  <a:prstGeom prst="ellipse">
                    <a:avLst/>
                  </a:prstGeom>
                  <a:solidFill>
                    <a:srgbClr val="0A900B"/>
                  </a:solidFill>
                  <a:ln w="28575"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 sz="2400" dirty="0">
                      <a:solidFill>
                        <a:schemeClr val="accent2"/>
                      </a:solidFill>
                    </a:endParaRPr>
                  </a:p>
                </p:txBody>
              </p:sp>
              <p:pic>
                <p:nvPicPr>
                  <p:cNvPr id="8" name="Ábra 7" descr="Lejátszás egyszínű kitöltéssel">
                    <a:extLst>
                      <a:ext uri="{FF2B5EF4-FFF2-40B4-BE49-F238E27FC236}">
                        <a16:creationId xmlns:a16="http://schemas.microsoft.com/office/drawing/2014/main" id="{6BA5EEE3-8F13-4712-9C44-4F2043AF03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99276" y="1708304"/>
                    <a:ext cx="439286" cy="439286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AA683D64-B280-4B85-99B5-B0FE9934721A}"/>
              </a:ext>
            </a:extLst>
          </p:cNvPr>
          <p:cNvGrpSpPr/>
          <p:nvPr/>
        </p:nvGrpSpPr>
        <p:grpSpPr>
          <a:xfrm>
            <a:off x="6708259" y="1610414"/>
            <a:ext cx="4963967" cy="729949"/>
            <a:chOff x="6708259" y="1610414"/>
            <a:chExt cx="4963967" cy="729949"/>
          </a:xfrm>
        </p:grpSpPr>
        <p:cxnSp>
          <p:nvCxnSpPr>
            <p:cNvPr id="34" name="Egyenes összekötő nyíllal 33">
              <a:extLst>
                <a:ext uri="{FF2B5EF4-FFF2-40B4-BE49-F238E27FC236}">
                  <a16:creationId xmlns:a16="http://schemas.microsoft.com/office/drawing/2014/main" id="{B3E4758B-3B4A-4868-AA35-CF40E237B132}"/>
                </a:ext>
              </a:extLst>
            </p:cNvPr>
            <p:cNvCxnSpPr>
              <a:cxnSpLocks/>
              <a:stCxn id="36" idx="3"/>
              <a:endCxn id="43" idx="1"/>
            </p:cNvCxnSpPr>
            <p:nvPr/>
          </p:nvCxnSpPr>
          <p:spPr>
            <a:xfrm>
              <a:off x="6708259" y="1978225"/>
              <a:ext cx="6161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091AC3F6-2BD2-4BA7-9317-DD149AF69638}"/>
                </a:ext>
              </a:extLst>
            </p:cNvPr>
            <p:cNvGrpSpPr/>
            <p:nvPr/>
          </p:nvGrpSpPr>
          <p:grpSpPr>
            <a:xfrm>
              <a:off x="6813540" y="1610414"/>
              <a:ext cx="4858686" cy="729949"/>
              <a:chOff x="6813540" y="1610414"/>
              <a:chExt cx="4858686" cy="729949"/>
            </a:xfrm>
          </p:grpSpPr>
          <p:sp>
            <p:nvSpPr>
              <p:cNvPr id="43" name="Téglalap: lekerekített 42">
                <a:extLst>
                  <a:ext uri="{FF2B5EF4-FFF2-40B4-BE49-F238E27FC236}">
                    <a16:creationId xmlns:a16="http://schemas.microsoft.com/office/drawing/2014/main" id="{BF2D56BE-CD78-46D0-B0F6-42B036C64CE8}"/>
                  </a:ext>
                </a:extLst>
              </p:cNvPr>
              <p:cNvSpPr/>
              <p:nvPr/>
            </p:nvSpPr>
            <p:spPr>
              <a:xfrm>
                <a:off x="7324383" y="1616087"/>
                <a:ext cx="954999" cy="724276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accent2"/>
                    </a:solidFill>
                  </a:rPr>
                  <a:t>UI</a:t>
                </a:r>
              </a:p>
            </p:txBody>
          </p:sp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4E1969FD-40E0-4260-ADDF-7263636CAE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5506" y="1610414"/>
                <a:ext cx="2776720" cy="652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3E1B8D3D-4C3B-4495-9448-09DADA26C9E4}"/>
                  </a:ext>
                </a:extLst>
              </p:cNvPr>
              <p:cNvSpPr txBox="1"/>
              <p:nvPr/>
            </p:nvSpPr>
            <p:spPr>
              <a:xfrm>
                <a:off x="6813540" y="1706302"/>
                <a:ext cx="3722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IO</a:t>
                </a:r>
              </a:p>
            </p:txBody>
          </p:sp>
        </p:grpSp>
      </p:grp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ED9AD54-B580-447F-BBE7-48CEE23A4843}"/>
              </a:ext>
            </a:extLst>
          </p:cNvPr>
          <p:cNvGrpSpPr/>
          <p:nvPr/>
        </p:nvGrpSpPr>
        <p:grpSpPr>
          <a:xfrm>
            <a:off x="5483740" y="2907650"/>
            <a:ext cx="4018239" cy="1693737"/>
            <a:chOff x="5483740" y="2907650"/>
            <a:chExt cx="4018239" cy="1693737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8929E62C-CB99-4F94-B6F6-A36B9EFB554A}"/>
                </a:ext>
              </a:extLst>
            </p:cNvPr>
            <p:cNvGrpSpPr/>
            <p:nvPr/>
          </p:nvGrpSpPr>
          <p:grpSpPr>
            <a:xfrm>
              <a:off x="5483740" y="2907650"/>
              <a:ext cx="1789184" cy="1693737"/>
              <a:chOff x="5483740" y="2907650"/>
              <a:chExt cx="1789184" cy="1693737"/>
            </a:xfrm>
          </p:grpSpPr>
          <p:sp>
            <p:nvSpPr>
              <p:cNvPr id="33" name="Téglalap: lekerekített 32">
                <a:extLst>
                  <a:ext uri="{FF2B5EF4-FFF2-40B4-BE49-F238E27FC236}">
                    <a16:creationId xmlns:a16="http://schemas.microsoft.com/office/drawing/2014/main" id="{EFEDAEE5-C47D-4F34-9CBC-5BBC499F196D}"/>
                  </a:ext>
                </a:extLst>
              </p:cNvPr>
              <p:cNvSpPr/>
              <p:nvPr/>
            </p:nvSpPr>
            <p:spPr>
              <a:xfrm>
                <a:off x="5483740" y="2907650"/>
                <a:ext cx="1224519" cy="1128005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accent4"/>
                </a:solidFill>
              </a:ln>
              <a:effectLst>
                <a:outerShdw blurRad="127000" dist="38100" dir="5400000" sx="102000" sy="102000" algn="t" rotWithShape="0">
                  <a:prstClr val="black">
                    <a:alpha val="20000"/>
                  </a:prstClr>
                </a:outerShdw>
                <a:softEdge rad="0"/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accent2"/>
                    </a:solidFill>
                  </a:rPr>
                  <a:t>Model transformation</a:t>
                </a:r>
              </a:p>
            </p:txBody>
          </p:sp>
          <p:cxnSp>
            <p:nvCxnSpPr>
              <p:cNvPr id="20" name="Egyenes összekötő nyíllal 19">
                <a:extLst>
                  <a:ext uri="{FF2B5EF4-FFF2-40B4-BE49-F238E27FC236}">
                    <a16:creationId xmlns:a16="http://schemas.microsoft.com/office/drawing/2014/main" id="{7D680373-09BD-400F-9B3C-4C8201CFC5C9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>
                <a:off x="6096000" y="4035655"/>
                <a:ext cx="0" cy="565732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9E6AB14B-32DF-4F8D-BC64-23D1AF60900B}"/>
                  </a:ext>
                </a:extLst>
              </p:cNvPr>
              <p:cNvSpPr txBox="1"/>
              <p:nvPr/>
            </p:nvSpPr>
            <p:spPr>
              <a:xfrm>
                <a:off x="6095999" y="4143777"/>
                <a:ext cx="11769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Model edits</a:t>
                </a:r>
              </a:p>
            </p:txBody>
          </p:sp>
        </p:grpSp>
        <p:pic>
          <p:nvPicPr>
            <p:cNvPr id="1026" name="Picture 2" descr="Xtend: A Java-Compiling Alternative Language for Android - DZone Java">
              <a:extLst>
                <a:ext uri="{FF2B5EF4-FFF2-40B4-BE49-F238E27FC236}">
                  <a16:creationId xmlns:a16="http://schemas.microsoft.com/office/drawing/2014/main" id="{755B8456-E2AA-4BCB-ABC7-925FFCD2E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2079" y="3163930"/>
              <a:ext cx="1859900" cy="5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8165560-473F-4C1B-871A-2133B4A5A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8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C2CC32-A34F-4A4A-9CFF-017A2BC9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Already implemented features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547498C-7CA7-43D6-AECB-2E2F110BD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states</a:t>
            </a:r>
          </a:p>
          <a:p>
            <a:r>
              <a:rPr lang="en-GB" dirty="0">
                <a:solidFill>
                  <a:srgbClr val="202124"/>
                </a:solidFill>
                <a:latin typeface="Google Sans"/>
              </a:rPr>
              <a:t>Top-down order between transitions</a:t>
            </a:r>
          </a:p>
          <a:p>
            <a:r>
              <a:rPr lang="en-GB" dirty="0">
                <a:solidFill>
                  <a:srgbClr val="202124"/>
                </a:solidFill>
                <a:latin typeface="Google Sans"/>
              </a:rPr>
              <a:t>A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rbitrarily</a:t>
            </a:r>
            <a:r>
              <a:rPr lang="en-GB" dirty="0"/>
              <a:t> complex composite states with orthogonal regions</a:t>
            </a:r>
          </a:p>
          <a:p>
            <a:r>
              <a:rPr lang="en-GB" dirty="0"/>
              <a:t>Cross-region transitions</a:t>
            </a:r>
          </a:p>
          <a:p>
            <a:r>
              <a:rPr lang="en-GB" dirty="0"/>
              <a:t>Guards using integers and Booleans</a:t>
            </a:r>
          </a:p>
          <a:p>
            <a:r>
              <a:rPr lang="en-GB" dirty="0"/>
              <a:t>Limited actions (exit, transition, entry) (only var assignment)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157FA67-A60A-4C4A-A4CF-5BD043288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8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19061C-068A-4946-B178-61175F1C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Simulator UI</a:t>
            </a:r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026B9E-FD5C-433B-B029-4666E05E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18" y="883558"/>
            <a:ext cx="8087681" cy="4796112"/>
          </a:xfrm>
          <a:prstGeom prst="rect">
            <a:avLst/>
          </a:prstGeom>
        </p:spPr>
      </p:pic>
      <p:sp>
        <p:nvSpPr>
          <p:cNvPr id="6" name="Beszédbuborék: ellipszis 5">
            <a:extLst>
              <a:ext uri="{FF2B5EF4-FFF2-40B4-BE49-F238E27FC236}">
                <a16:creationId xmlns:a16="http://schemas.microsoft.com/office/drawing/2014/main" id="{64894699-C4B1-462E-9BBF-A662E6338CB0}"/>
              </a:ext>
            </a:extLst>
          </p:cNvPr>
          <p:cNvSpPr/>
          <p:nvPr/>
        </p:nvSpPr>
        <p:spPr>
          <a:xfrm>
            <a:off x="3667124" y="1670958"/>
            <a:ext cx="2428876" cy="876300"/>
          </a:xfrm>
          <a:prstGeom prst="wedgeEllipseCallou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Gamma code</a:t>
            </a:r>
          </a:p>
        </p:txBody>
      </p:sp>
      <p:sp>
        <p:nvSpPr>
          <p:cNvPr id="7" name="Beszédbuborék: ellipszis 6">
            <a:extLst>
              <a:ext uri="{FF2B5EF4-FFF2-40B4-BE49-F238E27FC236}">
                <a16:creationId xmlns:a16="http://schemas.microsoft.com/office/drawing/2014/main" id="{96FA083F-0816-41C8-8B7B-D5D64B9A96E6}"/>
              </a:ext>
            </a:extLst>
          </p:cNvPr>
          <p:cNvSpPr/>
          <p:nvPr/>
        </p:nvSpPr>
        <p:spPr>
          <a:xfrm>
            <a:off x="7979732" y="653589"/>
            <a:ext cx="2649058" cy="876300"/>
          </a:xfrm>
          <a:prstGeom prst="wedgeEllipseCallou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Available events</a:t>
            </a:r>
          </a:p>
        </p:txBody>
      </p:sp>
      <p:sp>
        <p:nvSpPr>
          <p:cNvPr id="8" name="Beszédbuborék: ellipszis 7">
            <a:extLst>
              <a:ext uri="{FF2B5EF4-FFF2-40B4-BE49-F238E27FC236}">
                <a16:creationId xmlns:a16="http://schemas.microsoft.com/office/drawing/2014/main" id="{3528F86E-DBC3-4AAC-888B-FF33D560BA2E}"/>
              </a:ext>
            </a:extLst>
          </p:cNvPr>
          <p:cNvSpPr/>
          <p:nvPr/>
        </p:nvSpPr>
        <p:spPr>
          <a:xfrm>
            <a:off x="6959600" y="498014"/>
            <a:ext cx="2428876" cy="876300"/>
          </a:xfrm>
          <a:prstGeom prst="wedgeEllipseCallou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Currently active state(s)</a:t>
            </a:r>
          </a:p>
        </p:txBody>
      </p:sp>
      <p:sp>
        <p:nvSpPr>
          <p:cNvPr id="9" name="Beszédbuborék: ellipszis 8">
            <a:extLst>
              <a:ext uri="{FF2B5EF4-FFF2-40B4-BE49-F238E27FC236}">
                <a16:creationId xmlns:a16="http://schemas.microsoft.com/office/drawing/2014/main" id="{84F3475A-F10D-4A8B-80AB-8FA52359D3C2}"/>
              </a:ext>
            </a:extLst>
          </p:cNvPr>
          <p:cNvSpPr/>
          <p:nvPr/>
        </p:nvSpPr>
        <p:spPr>
          <a:xfrm>
            <a:off x="6875385" y="2728479"/>
            <a:ext cx="2428876" cy="876300"/>
          </a:xfrm>
          <a:prstGeom prst="wedgeEllipseCallou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Variables</a:t>
            </a:r>
          </a:p>
        </p:txBody>
      </p:sp>
      <p:sp>
        <p:nvSpPr>
          <p:cNvPr id="10" name="Beszédbuborék: ellipszis 9">
            <a:extLst>
              <a:ext uri="{FF2B5EF4-FFF2-40B4-BE49-F238E27FC236}">
                <a16:creationId xmlns:a16="http://schemas.microsoft.com/office/drawing/2014/main" id="{DCA83DD4-6D80-4E28-AC91-81E3B67849B8}"/>
              </a:ext>
            </a:extLst>
          </p:cNvPr>
          <p:cNvSpPr/>
          <p:nvPr/>
        </p:nvSpPr>
        <p:spPr>
          <a:xfrm>
            <a:off x="6238920" y="544525"/>
            <a:ext cx="2428876" cy="876300"/>
          </a:xfrm>
          <a:prstGeom prst="wedgeEllipseCallout">
            <a:avLst/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Control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3F4AD54-9D94-469F-A726-0CA640938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29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5C2920-8A26-4FE7-9BFB-805E4226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the hood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A42421-9025-4A92-A2FA-B10F0656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non-trivial questions (and quick answers)</a:t>
            </a:r>
          </a:p>
          <a:p>
            <a:r>
              <a:rPr lang="en-GB" dirty="0"/>
              <a:t>How to store active states?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D30A173-97EC-4111-A41F-6FA5087E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F801225-8D25-42F0-A90B-6143227BAFC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1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TSRG English (presentation)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8" ma:contentTypeDescription="Új dokumentum létrehozása." ma:contentTypeScope="" ma:versionID="af7cf51754bfa78d547ec4959d1e3f54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70af31459bf994d5a2891aca7ef5f3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82ADD0-ED2B-4014-9CBE-B63DD7E9C7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A92DF5-2443-4FA3-B292-39A408C7797D}">
  <ds:schemaRefs>
    <ds:schemaRef ds:uri="0291926e-7f6f-40e6-b2cd-618d734b3849"/>
    <ds:schemaRef ds:uri="c337042d-1629-4b4f-b38b-20e2dbf6ae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08E265-01E1-4131-9F88-F804B823C04C}">
  <ds:schemaRefs>
    <ds:schemaRef ds:uri="0291926e-7f6f-40e6-b2cd-618d734b3849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c337042d-1629-4b4f-b38b-20e2dbf6aed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</TotalTime>
  <Words>1429</Words>
  <Application>Microsoft Office PowerPoint</Application>
  <PresentationFormat>Szélesvásznú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Google Sans</vt:lpstr>
      <vt:lpstr>Noto Serif</vt:lpstr>
      <vt:lpstr>Segoe UI</vt:lpstr>
      <vt:lpstr>Wingdings</vt:lpstr>
      <vt:lpstr>FTSRG English (presentation)</vt:lpstr>
      <vt:lpstr>Gamma Statechart Simulator</vt:lpstr>
      <vt:lpstr>Model based systems engineering</vt:lpstr>
      <vt:lpstr>Gamma</vt:lpstr>
      <vt:lpstr>Gamma Simulator</vt:lpstr>
      <vt:lpstr>EMF Based Gamma Simulator</vt:lpstr>
      <vt:lpstr>EMF Based Gamma Simulator</vt:lpstr>
      <vt:lpstr>Already implemented features</vt:lpstr>
      <vt:lpstr>Simulator UI</vt:lpstr>
      <vt:lpstr>Under the hood</vt:lpstr>
      <vt:lpstr>Under the hood</vt:lpstr>
      <vt:lpstr>Under the hood</vt:lpstr>
      <vt:lpstr>Under the hood</vt:lpstr>
      <vt:lpstr>Under the hood</vt:lpstr>
      <vt:lpstr>Under the hood</vt:lpstr>
      <vt:lpstr>Under the hood</vt:lpstr>
      <vt:lpstr>Under the hood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BME MIT FTSRG;bobarna@sch.bme.hu</dc:creator>
  <cp:lastModifiedBy>Zavada Ármin Zsolt</cp:lastModifiedBy>
  <cp:revision>675</cp:revision>
  <dcterms:created xsi:type="dcterms:W3CDTF">2013-06-08T09:47:17Z</dcterms:created>
  <dcterms:modified xsi:type="dcterms:W3CDTF">2020-12-10T12:13:30Z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  <property fmtid="{D5CDD505-2E9C-101B-9397-08002B2CF9AE}" pid="3" name="IsMyDocuments">
    <vt:bool>true</vt:bool>
  </property>
</Properties>
</file>