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10"/>
  </p:notesMasterIdLst>
  <p:handoutMasterIdLst>
    <p:handoutMasterId r:id="rId11"/>
  </p:handoutMasterIdLst>
  <p:sldIdLst>
    <p:sldId id="399" r:id="rId3"/>
    <p:sldId id="397" r:id="rId4"/>
    <p:sldId id="398" r:id="rId5"/>
    <p:sldId id="400" r:id="rId6"/>
    <p:sldId id="405" r:id="rId7"/>
    <p:sldId id="401" r:id="rId8"/>
    <p:sldId id="40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99"/>
            <p14:sldId id="397"/>
            <p14:sldId id="398"/>
            <p14:sldId id="400"/>
            <p14:sldId id="405"/>
            <p14:sldId id="401"/>
            <p14:sldId id="4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7D971"/>
    <a:srgbClr val="E7F9FF"/>
    <a:srgbClr val="D4ECBA"/>
    <a:srgbClr val="CC3300"/>
    <a:srgbClr val="FF9900"/>
    <a:srgbClr val="F8F8F8"/>
    <a:srgbClr val="621E0F"/>
    <a:srgbClr val="7F182D"/>
    <a:srgbClr val="672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84" autoAdjust="0"/>
    <p:restoredTop sz="95220" autoAdjust="0"/>
  </p:normalViewPr>
  <p:slideViewPr>
    <p:cSldViewPr snapToGrid="0">
      <p:cViewPr varScale="1">
        <p:scale>
          <a:sx n="73" d="100"/>
          <a:sy n="73" d="100"/>
        </p:scale>
        <p:origin x="696" y="67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141" y="82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2022. 01. 27.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Click to edit Master text styles</a:t>
            </a:r>
          </a:p>
          <a:p>
            <a:pPr lvl="1"/>
            <a:r>
              <a:rPr lang="hu-HU"/>
              <a:t>Second level</a:t>
            </a:r>
          </a:p>
          <a:p>
            <a:pPr lvl="2"/>
            <a:r>
              <a:rPr lang="hu-HU"/>
              <a:t>Third level</a:t>
            </a:r>
          </a:p>
          <a:p>
            <a:pPr lvl="3"/>
            <a:r>
              <a:rPr lang="hu-HU"/>
              <a:t>Fourth level</a:t>
            </a:r>
          </a:p>
          <a:p>
            <a:pPr lvl="4"/>
            <a:r>
              <a:rPr lang="hu-H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Metamodels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92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Metamodels</a:t>
            </a:r>
            <a:r>
              <a:rPr lang="hu-HU" dirty="0"/>
              <a:t> and </a:t>
            </a:r>
            <a:r>
              <a:rPr lang="hu-HU" dirty="0" err="1"/>
              <a:t>grammars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92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Metamodels</a:t>
            </a:r>
            <a:r>
              <a:rPr lang="hu-HU" dirty="0"/>
              <a:t> and </a:t>
            </a:r>
            <a:r>
              <a:rPr lang="hu-HU" dirty="0" err="1"/>
              <a:t>grammars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80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Java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89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Java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56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Analysis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transformation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49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Analysis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transformation</a:t>
            </a:r>
            <a:r>
              <a:rPr lang="hu-HU" dirty="0"/>
              <a:t> - </a:t>
            </a:r>
            <a:r>
              <a:rPr lang="hu-HU" dirty="0" err="1"/>
              <a:t>projects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86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12192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23282" y="6413501"/>
            <a:ext cx="486621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b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2" y="5572125"/>
            <a:ext cx="251883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12192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1374770"/>
            <a:ext cx="103632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246437"/>
            <a:ext cx="85344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190" y="6365879"/>
            <a:ext cx="2130425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333500" y="4725148"/>
            <a:ext cx="952500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>
                <a:latin typeface="+mn-lt"/>
                <a:cs typeface="+mn-cs"/>
              </a:rPr>
              <a:t>Economics</a:t>
            </a:r>
            <a:br>
              <a:rPr lang="hu-HU" sz="2400" b="1" dirty="0">
                <a:latin typeface="+mn-lt"/>
                <a:cs typeface="+mn-cs"/>
              </a:rPr>
            </a:br>
            <a:r>
              <a:rPr lang="hu-HU" sz="2400" b="1" dirty="0">
                <a:latin typeface="+mn-lt"/>
                <a:cs typeface="+mn-cs"/>
              </a:rPr>
              <a:t>Fault</a:t>
            </a:r>
            <a:r>
              <a:rPr lang="hu-HU" sz="2400" b="1" baseline="0" dirty="0">
                <a:latin typeface="+mn-lt"/>
                <a:cs typeface="+mn-cs"/>
              </a:rPr>
              <a:t> </a:t>
            </a:r>
            <a:r>
              <a:rPr lang="hu-HU" sz="2400" b="1" baseline="0" dirty="0" err="1">
                <a:latin typeface="+mn-lt"/>
                <a:cs typeface="+mn-cs"/>
              </a:rPr>
              <a:t>Tolerant</a:t>
            </a:r>
            <a:r>
              <a:rPr lang="hu-HU" sz="2400" b="1" baseline="0" dirty="0">
                <a:latin typeface="+mn-lt"/>
                <a:cs typeface="+mn-cs"/>
              </a:rPr>
              <a:t>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720725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56552" y="836578"/>
            <a:ext cx="5837848" cy="55134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599" y="836580"/>
            <a:ext cx="5789164" cy="55134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>
          <a:xfrm>
            <a:off x="4724400" y="6476542"/>
            <a:ext cx="2743200" cy="365125"/>
          </a:xfrm>
          <a:prstGeom prst="rect">
            <a:avLst/>
          </a:prstGeom>
        </p:spPr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12192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23282" y="6413501"/>
            <a:ext cx="486621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2" y="5572125"/>
            <a:ext cx="251883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12192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1374770"/>
            <a:ext cx="103632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246437"/>
            <a:ext cx="85344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190" y="6365879"/>
            <a:ext cx="2130425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333500" y="4725148"/>
            <a:ext cx="952500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128" y="2844795"/>
            <a:ext cx="10368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128" y="4195776"/>
            <a:ext cx="103632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56552" y="836578"/>
            <a:ext cx="5837848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599" y="836580"/>
            <a:ext cx="5789164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12192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23282" y="6413501"/>
            <a:ext cx="486621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12192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1374770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246437"/>
            <a:ext cx="8534400" cy="12779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333500" y="4725148"/>
            <a:ext cx="952500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>
                <a:latin typeface="+mn-lt"/>
                <a:cs typeface="+mn-cs"/>
              </a:rPr>
              <a:t>Economics</a:t>
            </a:r>
            <a:br>
              <a:rPr lang="hu-HU" sz="2400" b="1" dirty="0">
                <a:latin typeface="+mn-lt"/>
                <a:cs typeface="+mn-cs"/>
              </a:rPr>
            </a:br>
            <a:r>
              <a:rPr lang="hu-HU" sz="2400" b="1" dirty="0">
                <a:latin typeface="+mn-lt"/>
                <a:cs typeface="+mn-cs"/>
              </a:rPr>
              <a:t>Fault</a:t>
            </a:r>
            <a:r>
              <a:rPr lang="hu-HU" sz="2400" b="1" baseline="0" dirty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329" y="5572835"/>
            <a:ext cx="252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>
          <a:xfrm>
            <a:off x="4724400" y="6476542"/>
            <a:ext cx="2743200" cy="365125"/>
          </a:xfrm>
          <a:prstGeom prst="rect">
            <a:avLst/>
          </a:prstGeom>
        </p:spPr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08002" y="6401937"/>
            <a:ext cx="2139956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12192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23282" y="6413501"/>
            <a:ext cx="486621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b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12192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1374770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246437"/>
            <a:ext cx="8534400" cy="12779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333500" y="4725148"/>
            <a:ext cx="952500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329" y="5572835"/>
            <a:ext cx="252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>
          <a:xfrm>
            <a:off x="4724400" y="6476542"/>
            <a:ext cx="2743200" cy="365125"/>
          </a:xfrm>
          <a:prstGeom prst="rect">
            <a:avLst/>
          </a:prstGeom>
        </p:spPr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08001" y="6400633"/>
            <a:ext cx="2139955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128" y="2844795"/>
            <a:ext cx="10368000" cy="1362075"/>
          </a:xfrm>
          <a:prstGeom prst="rect">
            <a:avLst/>
          </a:prstGeo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128" y="4195776"/>
            <a:ext cx="10363200" cy="150018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>
          <a:xfrm>
            <a:off x="4724400" y="6476542"/>
            <a:ext cx="2743200" cy="365125"/>
          </a:xfrm>
          <a:prstGeom prst="rect">
            <a:avLst/>
          </a:prstGeom>
        </p:spPr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12192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0" y="6491287"/>
            <a:ext cx="1634173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3"/>
            <a:ext cx="12192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90500" y="857253"/>
            <a:ext cx="1181100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606" y="6500180"/>
            <a:ext cx="1399857" cy="334640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4724400" y="646969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ekerekített téglalap 33">
            <a:extLst>
              <a:ext uri="{FF2B5EF4-FFF2-40B4-BE49-F238E27FC236}">
                <a16:creationId xmlns:a16="http://schemas.microsoft.com/office/drawing/2014/main" id="{57DD6CAD-A562-4C4C-BFD4-CFA5F1017E6B}"/>
              </a:ext>
            </a:extLst>
          </p:cNvPr>
          <p:cNvSpPr/>
          <p:nvPr/>
        </p:nvSpPr>
        <p:spPr>
          <a:xfrm>
            <a:off x="3176287" y="279538"/>
            <a:ext cx="13680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chemeClr val="tx1"/>
                </a:solidFill>
              </a:rPr>
              <a:t>Expression Language Metamodel</a:t>
            </a:r>
          </a:p>
        </p:txBody>
      </p:sp>
      <p:cxnSp>
        <p:nvCxnSpPr>
          <p:cNvPr id="68" name="Szögletes összekötő 170">
            <a:extLst>
              <a:ext uri="{FF2B5EF4-FFF2-40B4-BE49-F238E27FC236}">
                <a16:creationId xmlns:a16="http://schemas.microsoft.com/office/drawing/2014/main" id="{F38209FB-6361-4F7D-98AA-8EE5E51C1829}"/>
              </a:ext>
            </a:extLst>
          </p:cNvPr>
          <p:cNvCxnSpPr>
            <a:cxnSpLocks/>
            <a:stCxn id="84" idx="0"/>
            <a:endCxn id="13" idx="2"/>
          </p:cNvCxnSpPr>
          <p:nvPr/>
        </p:nvCxnSpPr>
        <p:spPr>
          <a:xfrm rot="5400000" flipH="1" flipV="1">
            <a:off x="3656774" y="1417827"/>
            <a:ext cx="407025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Lekerekített téglalap 33">
            <a:extLst>
              <a:ext uri="{FF2B5EF4-FFF2-40B4-BE49-F238E27FC236}">
                <a16:creationId xmlns:a16="http://schemas.microsoft.com/office/drawing/2014/main" id="{A7CEF5F2-3627-44C3-B76F-C4318A06C30C}"/>
              </a:ext>
            </a:extLst>
          </p:cNvPr>
          <p:cNvSpPr/>
          <p:nvPr/>
        </p:nvSpPr>
        <p:spPr>
          <a:xfrm>
            <a:off x="3169936" y="1621339"/>
            <a:ext cx="13680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chemeClr val="tx1"/>
                </a:solidFill>
              </a:rPr>
              <a:t>Action Language Metamodel</a:t>
            </a:r>
          </a:p>
        </p:txBody>
      </p:sp>
      <p:sp>
        <p:nvSpPr>
          <p:cNvPr id="89" name="Lekerekített téglalap 33">
            <a:extLst>
              <a:ext uri="{FF2B5EF4-FFF2-40B4-BE49-F238E27FC236}">
                <a16:creationId xmlns:a16="http://schemas.microsoft.com/office/drawing/2014/main" id="{8809E7E9-EDD0-4D90-AD35-3759C644DA9A}"/>
              </a:ext>
            </a:extLst>
          </p:cNvPr>
          <p:cNvSpPr/>
          <p:nvPr/>
        </p:nvSpPr>
        <p:spPr>
          <a:xfrm>
            <a:off x="3163586" y="2963140"/>
            <a:ext cx="13680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Component Language Metamodel</a:t>
            </a:r>
          </a:p>
        </p:txBody>
      </p:sp>
      <p:cxnSp>
        <p:nvCxnSpPr>
          <p:cNvPr id="90" name="Szögletes összekötő 170">
            <a:extLst>
              <a:ext uri="{FF2B5EF4-FFF2-40B4-BE49-F238E27FC236}">
                <a16:creationId xmlns:a16="http://schemas.microsoft.com/office/drawing/2014/main" id="{83FC996F-8889-40DE-A2A0-E7CF66972C77}"/>
              </a:ext>
            </a:extLst>
          </p:cNvPr>
          <p:cNvCxnSpPr>
            <a:cxnSpLocks/>
            <a:stCxn id="89" idx="0"/>
            <a:endCxn id="84" idx="2"/>
          </p:cNvCxnSpPr>
          <p:nvPr/>
        </p:nvCxnSpPr>
        <p:spPr>
          <a:xfrm rot="5400000" flipH="1" flipV="1">
            <a:off x="3650424" y="2759628"/>
            <a:ext cx="407025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Lekerekített téglalap 33">
            <a:extLst>
              <a:ext uri="{FF2B5EF4-FFF2-40B4-BE49-F238E27FC236}">
                <a16:creationId xmlns:a16="http://schemas.microsoft.com/office/drawing/2014/main" id="{F23D9486-8E30-4E64-92B5-A37AD7D5DD0C}"/>
              </a:ext>
            </a:extLst>
          </p:cNvPr>
          <p:cNvSpPr/>
          <p:nvPr/>
        </p:nvSpPr>
        <p:spPr>
          <a:xfrm>
            <a:off x="2274047" y="4304941"/>
            <a:ext cx="13680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chemeClr val="tx1"/>
                </a:solidFill>
              </a:rPr>
              <a:t>Trace Language Metamodel</a:t>
            </a:r>
          </a:p>
        </p:txBody>
      </p:sp>
      <p:sp>
        <p:nvSpPr>
          <p:cNvPr id="93" name="Lekerekített téglalap 33">
            <a:extLst>
              <a:ext uri="{FF2B5EF4-FFF2-40B4-BE49-F238E27FC236}">
                <a16:creationId xmlns:a16="http://schemas.microsoft.com/office/drawing/2014/main" id="{E50B13BC-7AA8-4D18-A9CB-E78D2E0E1FF0}"/>
              </a:ext>
            </a:extLst>
          </p:cNvPr>
          <p:cNvSpPr/>
          <p:nvPr/>
        </p:nvSpPr>
        <p:spPr>
          <a:xfrm>
            <a:off x="4087845" y="4304941"/>
            <a:ext cx="13680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chemeClr val="tx1"/>
                </a:solidFill>
              </a:rPr>
              <a:t>Property Language Metamodel</a:t>
            </a:r>
          </a:p>
        </p:txBody>
      </p:sp>
      <p:sp>
        <p:nvSpPr>
          <p:cNvPr id="94" name="Lekerekített téglalap 33">
            <a:extLst>
              <a:ext uri="{FF2B5EF4-FFF2-40B4-BE49-F238E27FC236}">
                <a16:creationId xmlns:a16="http://schemas.microsoft.com/office/drawing/2014/main" id="{510C7902-463D-45C3-9BEF-1133AFD435DF}"/>
              </a:ext>
            </a:extLst>
          </p:cNvPr>
          <p:cNvSpPr/>
          <p:nvPr/>
        </p:nvSpPr>
        <p:spPr>
          <a:xfrm>
            <a:off x="3176287" y="5646740"/>
            <a:ext cx="13680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chemeClr val="tx1"/>
                </a:solidFill>
              </a:rPr>
              <a:t>Genmodel Language Metamodel</a:t>
            </a:r>
          </a:p>
        </p:txBody>
      </p:sp>
      <p:cxnSp>
        <p:nvCxnSpPr>
          <p:cNvPr id="100" name="Szögletes összekötő 170">
            <a:extLst>
              <a:ext uri="{FF2B5EF4-FFF2-40B4-BE49-F238E27FC236}">
                <a16:creationId xmlns:a16="http://schemas.microsoft.com/office/drawing/2014/main" id="{5C73C0B6-2551-4270-AABE-8EF97347B07F}"/>
              </a:ext>
            </a:extLst>
          </p:cNvPr>
          <p:cNvCxnSpPr>
            <a:cxnSpLocks/>
            <a:stCxn id="92" idx="0"/>
            <a:endCxn id="89" idx="1"/>
          </p:cNvCxnSpPr>
          <p:nvPr/>
        </p:nvCxnSpPr>
        <p:spPr>
          <a:xfrm rot="5400000" flipH="1" flipV="1">
            <a:off x="2623610" y="3764966"/>
            <a:ext cx="874413" cy="205539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zögletes összekötő 170">
            <a:extLst>
              <a:ext uri="{FF2B5EF4-FFF2-40B4-BE49-F238E27FC236}">
                <a16:creationId xmlns:a16="http://schemas.microsoft.com/office/drawing/2014/main" id="{11CB478F-11E3-450B-8631-08DB50231DAA}"/>
              </a:ext>
            </a:extLst>
          </p:cNvPr>
          <p:cNvCxnSpPr>
            <a:cxnSpLocks/>
            <a:stCxn id="93" idx="0"/>
            <a:endCxn id="89" idx="3"/>
          </p:cNvCxnSpPr>
          <p:nvPr/>
        </p:nvCxnSpPr>
        <p:spPr>
          <a:xfrm rot="16200000" flipV="1">
            <a:off x="4214510" y="3747605"/>
            <a:ext cx="874413" cy="240259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zögletes összekötő 170">
            <a:extLst>
              <a:ext uri="{FF2B5EF4-FFF2-40B4-BE49-F238E27FC236}">
                <a16:creationId xmlns:a16="http://schemas.microsoft.com/office/drawing/2014/main" id="{DE62B413-EE31-44A5-A14B-0E7F5D5C6B60}"/>
              </a:ext>
            </a:extLst>
          </p:cNvPr>
          <p:cNvCxnSpPr>
            <a:cxnSpLocks/>
            <a:stCxn id="94" idx="1"/>
            <a:endCxn id="92" idx="2"/>
          </p:cNvCxnSpPr>
          <p:nvPr/>
        </p:nvCxnSpPr>
        <p:spPr>
          <a:xfrm rot="10800000">
            <a:off x="2958047" y="5239718"/>
            <a:ext cx="218240" cy="874411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zögletes összekötő 170">
            <a:extLst>
              <a:ext uri="{FF2B5EF4-FFF2-40B4-BE49-F238E27FC236}">
                <a16:creationId xmlns:a16="http://schemas.microsoft.com/office/drawing/2014/main" id="{20D29338-8164-4C57-82FB-61E881602AE4}"/>
              </a:ext>
            </a:extLst>
          </p:cNvPr>
          <p:cNvCxnSpPr>
            <a:cxnSpLocks/>
            <a:stCxn id="94" idx="3"/>
            <a:endCxn id="93" idx="2"/>
          </p:cNvCxnSpPr>
          <p:nvPr/>
        </p:nvCxnSpPr>
        <p:spPr>
          <a:xfrm flipV="1">
            <a:off x="4544287" y="5239717"/>
            <a:ext cx="227558" cy="874411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Beszédbuborék: lekerekített sarkú téglalap 121">
            <a:extLst>
              <a:ext uri="{FF2B5EF4-FFF2-40B4-BE49-F238E27FC236}">
                <a16:creationId xmlns:a16="http://schemas.microsoft.com/office/drawing/2014/main" id="{51E5EA65-2554-4559-824D-C633FBE86A3F}"/>
              </a:ext>
            </a:extLst>
          </p:cNvPr>
          <p:cNvSpPr/>
          <p:nvPr/>
        </p:nvSpPr>
        <p:spPr>
          <a:xfrm>
            <a:off x="5228286" y="2488052"/>
            <a:ext cx="1968476" cy="1169548"/>
          </a:xfrm>
          <a:prstGeom prst="wedgeRoundRectCallout">
            <a:avLst>
              <a:gd name="adj1" fmla="val -75552"/>
              <a:gd name="adj2" fmla="val -2013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Communication elements, statecharts and composite components</a:t>
            </a:r>
          </a:p>
        </p:txBody>
      </p:sp>
      <p:sp>
        <p:nvSpPr>
          <p:cNvPr id="123" name="Beszédbuborék: lekerekített sarkú téglalap 122">
            <a:extLst>
              <a:ext uri="{FF2B5EF4-FFF2-40B4-BE49-F238E27FC236}">
                <a16:creationId xmlns:a16="http://schemas.microsoft.com/office/drawing/2014/main" id="{B24B2FC9-2BC0-4E17-9007-4272EE3E7163}"/>
              </a:ext>
            </a:extLst>
          </p:cNvPr>
          <p:cNvSpPr/>
          <p:nvPr/>
        </p:nvSpPr>
        <p:spPr>
          <a:xfrm>
            <a:off x="5228286" y="254000"/>
            <a:ext cx="1968476" cy="934776"/>
          </a:xfrm>
          <a:prstGeom prst="wedgeRoundRectCallout">
            <a:avLst>
              <a:gd name="adj1" fmla="val -78133"/>
              <a:gd name="adj2" fmla="val -288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Arithmetical and logical expressions, declarations, types</a:t>
            </a:r>
            <a:endParaRPr lang="en-US" sz="1600" i="1">
              <a:solidFill>
                <a:schemeClr val="tx1"/>
              </a:solidFill>
            </a:endParaRPr>
          </a:p>
        </p:txBody>
      </p:sp>
      <p:sp>
        <p:nvSpPr>
          <p:cNvPr id="124" name="Beszédbuborék: lekerekített sarkú téglalap 123">
            <a:extLst>
              <a:ext uri="{FF2B5EF4-FFF2-40B4-BE49-F238E27FC236}">
                <a16:creationId xmlns:a16="http://schemas.microsoft.com/office/drawing/2014/main" id="{386D8F8E-6EF2-4E6B-A55C-21DEE77964FC}"/>
              </a:ext>
            </a:extLst>
          </p:cNvPr>
          <p:cNvSpPr/>
          <p:nvPr/>
        </p:nvSpPr>
        <p:spPr>
          <a:xfrm>
            <a:off x="498410" y="2055678"/>
            <a:ext cx="1968476" cy="1169548"/>
          </a:xfrm>
          <a:prstGeom prst="wedgeRoundRectCallout">
            <a:avLst>
              <a:gd name="adj1" fmla="val 79805"/>
              <a:gd name="adj2" fmla="val -41105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Local declaration, assignment, branching and loop statements</a:t>
            </a:r>
          </a:p>
        </p:txBody>
      </p:sp>
      <p:sp>
        <p:nvSpPr>
          <p:cNvPr id="126" name="Beszédbuborék: lekerekített sarkú téglalap 125">
            <a:extLst>
              <a:ext uri="{FF2B5EF4-FFF2-40B4-BE49-F238E27FC236}">
                <a16:creationId xmlns:a16="http://schemas.microsoft.com/office/drawing/2014/main" id="{7D864B4C-85D4-48BD-9A04-745EAC44DC80}"/>
              </a:ext>
            </a:extLst>
          </p:cNvPr>
          <p:cNvSpPr/>
          <p:nvPr/>
        </p:nvSpPr>
        <p:spPr>
          <a:xfrm>
            <a:off x="6010606" y="4315101"/>
            <a:ext cx="1186156" cy="754739"/>
          </a:xfrm>
          <a:prstGeom prst="wedgeRoundRectCallout">
            <a:avLst>
              <a:gd name="adj1" fmla="val -77276"/>
              <a:gd name="adj2" fmla="val -17690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CTL* expressions</a:t>
            </a:r>
          </a:p>
        </p:txBody>
      </p:sp>
      <p:sp>
        <p:nvSpPr>
          <p:cNvPr id="127" name="Beszédbuborék: lekerekített sarkú téglalap 126">
            <a:extLst>
              <a:ext uri="{FF2B5EF4-FFF2-40B4-BE49-F238E27FC236}">
                <a16:creationId xmlns:a16="http://schemas.microsoft.com/office/drawing/2014/main" id="{3BD5F156-A030-4947-8142-4BB7790D7989}"/>
              </a:ext>
            </a:extLst>
          </p:cNvPr>
          <p:cNvSpPr/>
          <p:nvPr/>
        </p:nvSpPr>
        <p:spPr>
          <a:xfrm>
            <a:off x="494812" y="4223660"/>
            <a:ext cx="1300773" cy="1333859"/>
          </a:xfrm>
          <a:prstGeom prst="wedgeRoundRectCallout">
            <a:avLst>
              <a:gd name="adj1" fmla="val 69393"/>
              <a:gd name="adj2" fmla="val -17709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Input-behavior (act-assert) sequences</a:t>
            </a:r>
          </a:p>
        </p:txBody>
      </p:sp>
      <p:sp>
        <p:nvSpPr>
          <p:cNvPr id="128" name="Beszédbuborék: lekerekített sarkú téglalap 127">
            <a:extLst>
              <a:ext uri="{FF2B5EF4-FFF2-40B4-BE49-F238E27FC236}">
                <a16:creationId xmlns:a16="http://schemas.microsoft.com/office/drawing/2014/main" id="{560106D1-F36F-47AF-A44A-C02D2C251388}"/>
              </a:ext>
            </a:extLst>
          </p:cNvPr>
          <p:cNvSpPr/>
          <p:nvPr/>
        </p:nvSpPr>
        <p:spPr>
          <a:xfrm>
            <a:off x="5228285" y="5557519"/>
            <a:ext cx="1968475" cy="1023997"/>
          </a:xfrm>
          <a:prstGeom prst="wedgeRoundRectCallout">
            <a:avLst>
              <a:gd name="adj1" fmla="val -71082"/>
              <a:gd name="adj2" fmla="val 11926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UI – transformation configuration elments</a:t>
            </a:r>
          </a:p>
        </p:txBody>
      </p:sp>
      <p:sp>
        <p:nvSpPr>
          <p:cNvPr id="57" name="Gondolatbuborék: felhő 56">
            <a:extLst>
              <a:ext uri="{FF2B5EF4-FFF2-40B4-BE49-F238E27FC236}">
                <a16:creationId xmlns:a16="http://schemas.microsoft.com/office/drawing/2014/main" id="{846499A2-EF4B-4735-BF08-632F886E14CC}"/>
              </a:ext>
            </a:extLst>
          </p:cNvPr>
          <p:cNvSpPr/>
          <p:nvPr/>
        </p:nvSpPr>
        <p:spPr>
          <a:xfrm>
            <a:off x="0" y="5274"/>
            <a:ext cx="2649038" cy="1762566"/>
          </a:xfrm>
          <a:prstGeom prst="cloudCallout">
            <a:avLst>
              <a:gd name="adj1" fmla="val 45135"/>
              <a:gd name="adj2" fmla="val 51743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68476"/>
                      <a:gd name="connsiteY0" fmla="*/ 241805 h 1450802"/>
                      <a:gd name="connsiteX1" fmla="*/ 241805 w 1968476"/>
                      <a:gd name="connsiteY1" fmla="*/ 0 h 1450802"/>
                      <a:gd name="connsiteX2" fmla="*/ 676912 w 1968476"/>
                      <a:gd name="connsiteY2" fmla="*/ 0 h 1450802"/>
                      <a:gd name="connsiteX3" fmla="*/ 1148278 w 1968476"/>
                      <a:gd name="connsiteY3" fmla="*/ 0 h 1450802"/>
                      <a:gd name="connsiteX4" fmla="*/ 1148278 w 1968476"/>
                      <a:gd name="connsiteY4" fmla="*/ 0 h 1450802"/>
                      <a:gd name="connsiteX5" fmla="*/ 1640397 w 1968476"/>
                      <a:gd name="connsiteY5" fmla="*/ 0 h 1450802"/>
                      <a:gd name="connsiteX6" fmla="*/ 1726671 w 1968476"/>
                      <a:gd name="connsiteY6" fmla="*/ 0 h 1450802"/>
                      <a:gd name="connsiteX7" fmla="*/ 1968476 w 1968476"/>
                      <a:gd name="connsiteY7" fmla="*/ 241805 h 1450802"/>
                      <a:gd name="connsiteX8" fmla="*/ 1968476 w 1968476"/>
                      <a:gd name="connsiteY8" fmla="*/ 544053 h 1450802"/>
                      <a:gd name="connsiteX9" fmla="*/ 1968476 w 1968476"/>
                      <a:gd name="connsiteY9" fmla="*/ 846301 h 1450802"/>
                      <a:gd name="connsiteX10" fmla="*/ 2087825 w 1968476"/>
                      <a:gd name="connsiteY10" fmla="*/ 1323668 h 1450802"/>
                      <a:gd name="connsiteX11" fmla="*/ 1968476 w 1968476"/>
                      <a:gd name="connsiteY11" fmla="*/ 1209002 h 1450802"/>
                      <a:gd name="connsiteX12" fmla="*/ 1968476 w 1968476"/>
                      <a:gd name="connsiteY12" fmla="*/ 1208997 h 1450802"/>
                      <a:gd name="connsiteX13" fmla="*/ 1726671 w 1968476"/>
                      <a:gd name="connsiteY13" fmla="*/ 1450802 h 1450802"/>
                      <a:gd name="connsiteX14" fmla="*/ 1640397 w 1968476"/>
                      <a:gd name="connsiteY14" fmla="*/ 1450802 h 1450802"/>
                      <a:gd name="connsiteX15" fmla="*/ 1148278 w 1968476"/>
                      <a:gd name="connsiteY15" fmla="*/ 1450802 h 1450802"/>
                      <a:gd name="connsiteX16" fmla="*/ 1148278 w 1968476"/>
                      <a:gd name="connsiteY16" fmla="*/ 1450802 h 1450802"/>
                      <a:gd name="connsiteX17" fmla="*/ 676912 w 1968476"/>
                      <a:gd name="connsiteY17" fmla="*/ 1450802 h 1450802"/>
                      <a:gd name="connsiteX18" fmla="*/ 241805 w 1968476"/>
                      <a:gd name="connsiteY18" fmla="*/ 1450802 h 1450802"/>
                      <a:gd name="connsiteX19" fmla="*/ 0 w 1968476"/>
                      <a:gd name="connsiteY19" fmla="*/ 1208997 h 1450802"/>
                      <a:gd name="connsiteX20" fmla="*/ 0 w 1968476"/>
                      <a:gd name="connsiteY20" fmla="*/ 1209002 h 1450802"/>
                      <a:gd name="connsiteX21" fmla="*/ 0 w 1968476"/>
                      <a:gd name="connsiteY21" fmla="*/ 846301 h 1450802"/>
                      <a:gd name="connsiteX22" fmla="*/ 0 w 1968476"/>
                      <a:gd name="connsiteY22" fmla="*/ 846301 h 1450802"/>
                      <a:gd name="connsiteX23" fmla="*/ 0 w 1968476"/>
                      <a:gd name="connsiteY23" fmla="*/ 544053 h 1450802"/>
                      <a:gd name="connsiteX24" fmla="*/ 0 w 1968476"/>
                      <a:gd name="connsiteY24" fmla="*/ 241805 h 14508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1968476" h="1450802" fill="none" extrusionOk="0">
                        <a:moveTo>
                          <a:pt x="0" y="241805"/>
                        </a:moveTo>
                        <a:cubicBezTo>
                          <a:pt x="18814" y="128603"/>
                          <a:pt x="118289" y="31726"/>
                          <a:pt x="241805" y="0"/>
                        </a:cubicBezTo>
                        <a:cubicBezTo>
                          <a:pt x="386424" y="-648"/>
                          <a:pt x="539882" y="18190"/>
                          <a:pt x="676912" y="0"/>
                        </a:cubicBezTo>
                        <a:cubicBezTo>
                          <a:pt x="813942" y="-18190"/>
                          <a:pt x="1040204" y="24275"/>
                          <a:pt x="1148278" y="0"/>
                        </a:cubicBezTo>
                        <a:lnTo>
                          <a:pt x="1148278" y="0"/>
                        </a:lnTo>
                        <a:cubicBezTo>
                          <a:pt x="1366435" y="-21916"/>
                          <a:pt x="1486698" y="18963"/>
                          <a:pt x="1640397" y="0"/>
                        </a:cubicBezTo>
                        <a:cubicBezTo>
                          <a:pt x="1670486" y="-2054"/>
                          <a:pt x="1701153" y="9715"/>
                          <a:pt x="1726671" y="0"/>
                        </a:cubicBezTo>
                        <a:cubicBezTo>
                          <a:pt x="1880573" y="18877"/>
                          <a:pt x="1989432" y="95730"/>
                          <a:pt x="1968476" y="241805"/>
                        </a:cubicBezTo>
                        <a:cubicBezTo>
                          <a:pt x="1991395" y="308889"/>
                          <a:pt x="1957451" y="431609"/>
                          <a:pt x="1968476" y="544053"/>
                        </a:cubicBezTo>
                        <a:cubicBezTo>
                          <a:pt x="1979501" y="656497"/>
                          <a:pt x="1959069" y="700598"/>
                          <a:pt x="1968476" y="846301"/>
                        </a:cubicBezTo>
                        <a:cubicBezTo>
                          <a:pt x="2031145" y="1056397"/>
                          <a:pt x="2025366" y="1098090"/>
                          <a:pt x="2087825" y="1323668"/>
                        </a:cubicBezTo>
                        <a:cubicBezTo>
                          <a:pt x="2024725" y="1270191"/>
                          <a:pt x="2023885" y="1259417"/>
                          <a:pt x="1968476" y="1209002"/>
                        </a:cubicBezTo>
                        <a:lnTo>
                          <a:pt x="1968476" y="1208997"/>
                        </a:lnTo>
                        <a:cubicBezTo>
                          <a:pt x="1950895" y="1316228"/>
                          <a:pt x="1852830" y="1451688"/>
                          <a:pt x="1726671" y="1450802"/>
                        </a:cubicBezTo>
                        <a:cubicBezTo>
                          <a:pt x="1696827" y="1455955"/>
                          <a:pt x="1665464" y="1443918"/>
                          <a:pt x="1640397" y="1450802"/>
                        </a:cubicBezTo>
                        <a:cubicBezTo>
                          <a:pt x="1525414" y="1452929"/>
                          <a:pt x="1279436" y="1430225"/>
                          <a:pt x="1148278" y="1450802"/>
                        </a:cubicBezTo>
                        <a:lnTo>
                          <a:pt x="1148278" y="1450802"/>
                        </a:lnTo>
                        <a:cubicBezTo>
                          <a:pt x="987402" y="1504366"/>
                          <a:pt x="786757" y="1400305"/>
                          <a:pt x="676912" y="1450802"/>
                        </a:cubicBezTo>
                        <a:cubicBezTo>
                          <a:pt x="567067" y="1501299"/>
                          <a:pt x="348185" y="1421951"/>
                          <a:pt x="241805" y="1450802"/>
                        </a:cubicBezTo>
                        <a:cubicBezTo>
                          <a:pt x="112481" y="1443694"/>
                          <a:pt x="-20158" y="1370702"/>
                          <a:pt x="0" y="1208997"/>
                        </a:cubicBezTo>
                        <a:lnTo>
                          <a:pt x="0" y="1209002"/>
                        </a:lnTo>
                        <a:cubicBezTo>
                          <a:pt x="-2162" y="1054110"/>
                          <a:pt x="14871" y="924752"/>
                          <a:pt x="0" y="846301"/>
                        </a:cubicBezTo>
                        <a:lnTo>
                          <a:pt x="0" y="846301"/>
                        </a:lnTo>
                        <a:cubicBezTo>
                          <a:pt x="-21229" y="711070"/>
                          <a:pt x="28241" y="672029"/>
                          <a:pt x="0" y="544053"/>
                        </a:cubicBezTo>
                        <a:cubicBezTo>
                          <a:pt x="-28241" y="416077"/>
                          <a:pt x="9951" y="306569"/>
                          <a:pt x="0" y="241805"/>
                        </a:cubicBezTo>
                        <a:close/>
                      </a:path>
                      <a:path w="1968476" h="1450802" stroke="0" extrusionOk="0">
                        <a:moveTo>
                          <a:pt x="0" y="241805"/>
                        </a:moveTo>
                        <a:cubicBezTo>
                          <a:pt x="-6542" y="104225"/>
                          <a:pt x="86552" y="8147"/>
                          <a:pt x="241805" y="0"/>
                        </a:cubicBezTo>
                        <a:cubicBezTo>
                          <a:pt x="437752" y="-32126"/>
                          <a:pt x="550597" y="10863"/>
                          <a:pt x="713171" y="0"/>
                        </a:cubicBezTo>
                        <a:cubicBezTo>
                          <a:pt x="875745" y="-10863"/>
                          <a:pt x="986281" y="35280"/>
                          <a:pt x="1148278" y="0"/>
                        </a:cubicBezTo>
                        <a:lnTo>
                          <a:pt x="1148278" y="0"/>
                        </a:lnTo>
                        <a:cubicBezTo>
                          <a:pt x="1306672" y="-41938"/>
                          <a:pt x="1421167" y="38069"/>
                          <a:pt x="1640397" y="0"/>
                        </a:cubicBezTo>
                        <a:cubicBezTo>
                          <a:pt x="1674095" y="-1157"/>
                          <a:pt x="1697517" y="2811"/>
                          <a:pt x="1726671" y="0"/>
                        </a:cubicBezTo>
                        <a:cubicBezTo>
                          <a:pt x="1832643" y="25960"/>
                          <a:pt x="1967296" y="97007"/>
                          <a:pt x="1968476" y="241805"/>
                        </a:cubicBezTo>
                        <a:cubicBezTo>
                          <a:pt x="1976926" y="331738"/>
                          <a:pt x="1944550" y="486356"/>
                          <a:pt x="1968476" y="556143"/>
                        </a:cubicBezTo>
                        <a:cubicBezTo>
                          <a:pt x="1992402" y="625930"/>
                          <a:pt x="1951619" y="735074"/>
                          <a:pt x="1968476" y="846301"/>
                        </a:cubicBezTo>
                        <a:cubicBezTo>
                          <a:pt x="2067191" y="1018494"/>
                          <a:pt x="2027586" y="1158471"/>
                          <a:pt x="2087825" y="1323668"/>
                        </a:cubicBezTo>
                        <a:cubicBezTo>
                          <a:pt x="2033694" y="1295575"/>
                          <a:pt x="2002519" y="1224414"/>
                          <a:pt x="1968476" y="1209002"/>
                        </a:cubicBezTo>
                        <a:lnTo>
                          <a:pt x="1968476" y="1208997"/>
                        </a:lnTo>
                        <a:cubicBezTo>
                          <a:pt x="1977353" y="1334770"/>
                          <a:pt x="1867399" y="1417013"/>
                          <a:pt x="1726671" y="1450802"/>
                        </a:cubicBezTo>
                        <a:cubicBezTo>
                          <a:pt x="1701806" y="1455457"/>
                          <a:pt x="1675785" y="1446160"/>
                          <a:pt x="1640397" y="1450802"/>
                        </a:cubicBezTo>
                        <a:cubicBezTo>
                          <a:pt x="1537654" y="1462382"/>
                          <a:pt x="1374252" y="1435212"/>
                          <a:pt x="1148278" y="1450802"/>
                        </a:cubicBezTo>
                        <a:lnTo>
                          <a:pt x="1148278" y="1450802"/>
                        </a:lnTo>
                        <a:cubicBezTo>
                          <a:pt x="979470" y="1481020"/>
                          <a:pt x="897475" y="1403483"/>
                          <a:pt x="685977" y="1450802"/>
                        </a:cubicBezTo>
                        <a:cubicBezTo>
                          <a:pt x="474479" y="1498121"/>
                          <a:pt x="425842" y="1431516"/>
                          <a:pt x="241805" y="1450802"/>
                        </a:cubicBezTo>
                        <a:cubicBezTo>
                          <a:pt x="119404" y="1444192"/>
                          <a:pt x="-13194" y="1363487"/>
                          <a:pt x="0" y="1208997"/>
                        </a:cubicBezTo>
                        <a:lnTo>
                          <a:pt x="0" y="1209002"/>
                        </a:lnTo>
                        <a:cubicBezTo>
                          <a:pt x="-8844" y="1129248"/>
                          <a:pt x="15543" y="955206"/>
                          <a:pt x="0" y="846301"/>
                        </a:cubicBezTo>
                        <a:lnTo>
                          <a:pt x="0" y="846301"/>
                        </a:lnTo>
                        <a:cubicBezTo>
                          <a:pt x="-26351" y="747643"/>
                          <a:pt x="21179" y="630644"/>
                          <a:pt x="0" y="544053"/>
                        </a:cubicBezTo>
                        <a:cubicBezTo>
                          <a:pt x="-21179" y="457462"/>
                          <a:pt x="3243" y="349940"/>
                          <a:pt x="0" y="24180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Every project contains classes for </a:t>
            </a:r>
            <a:r>
              <a:rPr lang="en-US" sz="1600" i="1">
                <a:solidFill>
                  <a:schemeClr val="tx1"/>
                </a:solidFill>
              </a:rPr>
              <a:t>derived features</a:t>
            </a:r>
            <a:r>
              <a:rPr lang="en-US" sz="1600">
                <a:solidFill>
                  <a:schemeClr val="tx1"/>
                </a:solidFill>
              </a:rPr>
              <a:t> and </a:t>
            </a:r>
            <a:r>
              <a:rPr lang="en-US" sz="1600" i="1">
                <a:solidFill>
                  <a:schemeClr val="tx1"/>
                </a:solidFill>
              </a:rPr>
              <a:t>utility functions </a:t>
            </a:r>
            <a:r>
              <a:rPr lang="en-US" sz="1600">
                <a:solidFill>
                  <a:schemeClr val="tx1"/>
                </a:solidFill>
              </a:rPr>
              <a:t>for the languages</a:t>
            </a:r>
          </a:p>
        </p:txBody>
      </p:sp>
    </p:spTree>
    <p:extLst>
      <p:ext uri="{BB962C8B-B14F-4D97-AF65-F5344CB8AC3E}">
        <p14:creationId xmlns:p14="http://schemas.microsoft.com/office/powerpoint/2010/main" val="73447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ekerekített téglalap 33">
            <a:extLst>
              <a:ext uri="{FF2B5EF4-FFF2-40B4-BE49-F238E27FC236}">
                <a16:creationId xmlns:a16="http://schemas.microsoft.com/office/drawing/2014/main" id="{57DD6CAD-A562-4C4C-BFD4-CFA5F1017E6B}"/>
              </a:ext>
            </a:extLst>
          </p:cNvPr>
          <p:cNvSpPr/>
          <p:nvPr/>
        </p:nvSpPr>
        <p:spPr>
          <a:xfrm>
            <a:off x="2629750" y="279538"/>
            <a:ext cx="13680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chemeClr val="tx1"/>
                </a:solidFill>
              </a:rPr>
              <a:t>Expression Language Metamodel</a:t>
            </a:r>
          </a:p>
        </p:txBody>
      </p:sp>
      <p:cxnSp>
        <p:nvCxnSpPr>
          <p:cNvPr id="68" name="Szögletes összekötő 170">
            <a:extLst>
              <a:ext uri="{FF2B5EF4-FFF2-40B4-BE49-F238E27FC236}">
                <a16:creationId xmlns:a16="http://schemas.microsoft.com/office/drawing/2014/main" id="{F38209FB-6361-4F7D-98AA-8EE5E51C1829}"/>
              </a:ext>
            </a:extLst>
          </p:cNvPr>
          <p:cNvCxnSpPr>
            <a:cxnSpLocks/>
            <a:stCxn id="84" idx="0"/>
            <a:endCxn id="13" idx="2"/>
          </p:cNvCxnSpPr>
          <p:nvPr/>
        </p:nvCxnSpPr>
        <p:spPr>
          <a:xfrm rot="5400000" flipH="1" flipV="1">
            <a:off x="3110237" y="1417827"/>
            <a:ext cx="407025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Lekerekített téglalap 33">
            <a:extLst>
              <a:ext uri="{FF2B5EF4-FFF2-40B4-BE49-F238E27FC236}">
                <a16:creationId xmlns:a16="http://schemas.microsoft.com/office/drawing/2014/main" id="{A7CEF5F2-3627-44C3-B76F-C4318A06C30C}"/>
              </a:ext>
            </a:extLst>
          </p:cNvPr>
          <p:cNvSpPr/>
          <p:nvPr/>
        </p:nvSpPr>
        <p:spPr>
          <a:xfrm>
            <a:off x="2623399" y="1621339"/>
            <a:ext cx="13680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chemeClr val="tx1"/>
                </a:solidFill>
              </a:rPr>
              <a:t>Action Language Metamodel</a:t>
            </a:r>
          </a:p>
        </p:txBody>
      </p:sp>
      <p:sp>
        <p:nvSpPr>
          <p:cNvPr id="89" name="Lekerekített téglalap 33">
            <a:extLst>
              <a:ext uri="{FF2B5EF4-FFF2-40B4-BE49-F238E27FC236}">
                <a16:creationId xmlns:a16="http://schemas.microsoft.com/office/drawing/2014/main" id="{8809E7E9-EDD0-4D90-AD35-3759C644DA9A}"/>
              </a:ext>
            </a:extLst>
          </p:cNvPr>
          <p:cNvSpPr/>
          <p:nvPr/>
        </p:nvSpPr>
        <p:spPr>
          <a:xfrm>
            <a:off x="2617049" y="2963140"/>
            <a:ext cx="13680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chemeClr val="tx1"/>
                </a:solidFill>
              </a:rPr>
              <a:t>Component Language Metamodel</a:t>
            </a:r>
          </a:p>
        </p:txBody>
      </p:sp>
      <p:cxnSp>
        <p:nvCxnSpPr>
          <p:cNvPr id="90" name="Szögletes összekötő 170">
            <a:extLst>
              <a:ext uri="{FF2B5EF4-FFF2-40B4-BE49-F238E27FC236}">
                <a16:creationId xmlns:a16="http://schemas.microsoft.com/office/drawing/2014/main" id="{83FC996F-8889-40DE-A2A0-E7CF66972C77}"/>
              </a:ext>
            </a:extLst>
          </p:cNvPr>
          <p:cNvCxnSpPr>
            <a:cxnSpLocks/>
            <a:stCxn id="89" idx="0"/>
            <a:endCxn id="84" idx="2"/>
          </p:cNvCxnSpPr>
          <p:nvPr/>
        </p:nvCxnSpPr>
        <p:spPr>
          <a:xfrm rot="5400000" flipH="1" flipV="1">
            <a:off x="3103887" y="2759628"/>
            <a:ext cx="407025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Lekerekített téglalap 33">
            <a:extLst>
              <a:ext uri="{FF2B5EF4-FFF2-40B4-BE49-F238E27FC236}">
                <a16:creationId xmlns:a16="http://schemas.microsoft.com/office/drawing/2014/main" id="{510C7902-463D-45C3-9BEF-1133AFD435DF}"/>
              </a:ext>
            </a:extLst>
          </p:cNvPr>
          <p:cNvSpPr/>
          <p:nvPr/>
        </p:nvSpPr>
        <p:spPr>
          <a:xfrm>
            <a:off x="2629750" y="5646740"/>
            <a:ext cx="13680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chemeClr val="tx1"/>
                </a:solidFill>
              </a:rPr>
              <a:t>Genmodel Language Metamodel</a:t>
            </a:r>
          </a:p>
        </p:txBody>
      </p:sp>
      <p:cxnSp>
        <p:nvCxnSpPr>
          <p:cNvPr id="100" name="Szögletes összekötő 170">
            <a:extLst>
              <a:ext uri="{FF2B5EF4-FFF2-40B4-BE49-F238E27FC236}">
                <a16:creationId xmlns:a16="http://schemas.microsoft.com/office/drawing/2014/main" id="{5C73C0B6-2551-4270-AABE-8EF97347B07F}"/>
              </a:ext>
            </a:extLst>
          </p:cNvPr>
          <p:cNvCxnSpPr>
            <a:cxnSpLocks/>
            <a:stCxn id="92" idx="0"/>
            <a:endCxn id="89" idx="1"/>
          </p:cNvCxnSpPr>
          <p:nvPr/>
        </p:nvCxnSpPr>
        <p:spPr>
          <a:xfrm rot="5400000" flipH="1" flipV="1">
            <a:off x="2077073" y="3764966"/>
            <a:ext cx="874413" cy="205539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zögletes összekötő 170">
            <a:extLst>
              <a:ext uri="{FF2B5EF4-FFF2-40B4-BE49-F238E27FC236}">
                <a16:creationId xmlns:a16="http://schemas.microsoft.com/office/drawing/2014/main" id="{11CB478F-11E3-450B-8631-08DB50231DAA}"/>
              </a:ext>
            </a:extLst>
          </p:cNvPr>
          <p:cNvCxnSpPr>
            <a:cxnSpLocks/>
            <a:stCxn id="93" idx="0"/>
            <a:endCxn id="89" idx="3"/>
          </p:cNvCxnSpPr>
          <p:nvPr/>
        </p:nvCxnSpPr>
        <p:spPr>
          <a:xfrm rot="16200000" flipV="1">
            <a:off x="3667973" y="3747605"/>
            <a:ext cx="874413" cy="240259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zögletes összekötő 170">
            <a:extLst>
              <a:ext uri="{FF2B5EF4-FFF2-40B4-BE49-F238E27FC236}">
                <a16:creationId xmlns:a16="http://schemas.microsoft.com/office/drawing/2014/main" id="{DE62B413-EE31-44A5-A14B-0E7F5D5C6B60}"/>
              </a:ext>
            </a:extLst>
          </p:cNvPr>
          <p:cNvCxnSpPr>
            <a:cxnSpLocks/>
            <a:stCxn id="94" idx="1"/>
            <a:endCxn id="92" idx="2"/>
          </p:cNvCxnSpPr>
          <p:nvPr/>
        </p:nvCxnSpPr>
        <p:spPr>
          <a:xfrm rot="10800000">
            <a:off x="2411510" y="5239718"/>
            <a:ext cx="218240" cy="874411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zögletes összekötő 170">
            <a:extLst>
              <a:ext uri="{FF2B5EF4-FFF2-40B4-BE49-F238E27FC236}">
                <a16:creationId xmlns:a16="http://schemas.microsoft.com/office/drawing/2014/main" id="{20D29338-8164-4C57-82FB-61E881602AE4}"/>
              </a:ext>
            </a:extLst>
          </p:cNvPr>
          <p:cNvCxnSpPr>
            <a:cxnSpLocks/>
            <a:stCxn id="94" idx="3"/>
            <a:endCxn id="93" idx="2"/>
          </p:cNvCxnSpPr>
          <p:nvPr/>
        </p:nvCxnSpPr>
        <p:spPr>
          <a:xfrm flipV="1">
            <a:off x="3997750" y="5239717"/>
            <a:ext cx="227558" cy="874411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kerekített téglalap 33">
            <a:extLst>
              <a:ext uri="{FF2B5EF4-FFF2-40B4-BE49-F238E27FC236}">
                <a16:creationId xmlns:a16="http://schemas.microsoft.com/office/drawing/2014/main" id="{28321EDA-F126-455A-95EA-66A06F7FA8BC}"/>
              </a:ext>
            </a:extLst>
          </p:cNvPr>
          <p:cNvSpPr/>
          <p:nvPr/>
        </p:nvSpPr>
        <p:spPr>
          <a:xfrm>
            <a:off x="8068837" y="284795"/>
            <a:ext cx="13680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chemeClr val="tx1"/>
                </a:solidFill>
              </a:rPr>
              <a:t>Expression Language Grammar</a:t>
            </a:r>
          </a:p>
        </p:txBody>
      </p:sp>
      <p:cxnSp>
        <p:nvCxnSpPr>
          <p:cNvPr id="22" name="Szögletes összekötő 170">
            <a:extLst>
              <a:ext uri="{FF2B5EF4-FFF2-40B4-BE49-F238E27FC236}">
                <a16:creationId xmlns:a16="http://schemas.microsoft.com/office/drawing/2014/main" id="{58F1729D-E599-49C9-94D4-63E40E07A244}"/>
              </a:ext>
            </a:extLst>
          </p:cNvPr>
          <p:cNvCxnSpPr>
            <a:cxnSpLocks/>
            <a:stCxn id="23" idx="0"/>
            <a:endCxn id="21" idx="2"/>
          </p:cNvCxnSpPr>
          <p:nvPr/>
        </p:nvCxnSpPr>
        <p:spPr>
          <a:xfrm rot="5400000" flipH="1" flipV="1">
            <a:off x="8549324" y="1423084"/>
            <a:ext cx="407025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kerekített téglalap 33">
            <a:extLst>
              <a:ext uri="{FF2B5EF4-FFF2-40B4-BE49-F238E27FC236}">
                <a16:creationId xmlns:a16="http://schemas.microsoft.com/office/drawing/2014/main" id="{DFF100C2-AD15-4312-AE5E-E92AFE6EFA76}"/>
              </a:ext>
            </a:extLst>
          </p:cNvPr>
          <p:cNvSpPr/>
          <p:nvPr/>
        </p:nvSpPr>
        <p:spPr>
          <a:xfrm>
            <a:off x="8062486" y="1626596"/>
            <a:ext cx="13680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chemeClr val="tx1"/>
                </a:solidFill>
              </a:rPr>
              <a:t>Action Language Grammar</a:t>
            </a:r>
          </a:p>
        </p:txBody>
      </p:sp>
      <p:sp>
        <p:nvSpPr>
          <p:cNvPr id="24" name="Lekerekített téglalap 33">
            <a:extLst>
              <a:ext uri="{FF2B5EF4-FFF2-40B4-BE49-F238E27FC236}">
                <a16:creationId xmlns:a16="http://schemas.microsoft.com/office/drawing/2014/main" id="{FD8D8FC1-4F30-42FB-A2A5-A6700284CE01}"/>
              </a:ext>
            </a:extLst>
          </p:cNvPr>
          <p:cNvSpPr/>
          <p:nvPr/>
        </p:nvSpPr>
        <p:spPr>
          <a:xfrm>
            <a:off x="8056136" y="2968397"/>
            <a:ext cx="13680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chemeClr val="tx1"/>
                </a:solidFill>
              </a:rPr>
              <a:t>Component Language Grammar</a:t>
            </a:r>
          </a:p>
        </p:txBody>
      </p:sp>
      <p:cxnSp>
        <p:nvCxnSpPr>
          <p:cNvPr id="25" name="Szögletes összekötő 170">
            <a:extLst>
              <a:ext uri="{FF2B5EF4-FFF2-40B4-BE49-F238E27FC236}">
                <a16:creationId xmlns:a16="http://schemas.microsoft.com/office/drawing/2014/main" id="{29910155-1169-46BB-B12A-14FE70F703CD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rot="5400000" flipH="1" flipV="1">
            <a:off x="8542974" y="2764885"/>
            <a:ext cx="407025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kerekített téglalap 33">
            <a:extLst>
              <a:ext uri="{FF2B5EF4-FFF2-40B4-BE49-F238E27FC236}">
                <a16:creationId xmlns:a16="http://schemas.microsoft.com/office/drawing/2014/main" id="{4F46ECE8-5245-4783-98C2-9F9AF5B6F00E}"/>
              </a:ext>
            </a:extLst>
          </p:cNvPr>
          <p:cNvSpPr/>
          <p:nvPr/>
        </p:nvSpPr>
        <p:spPr>
          <a:xfrm>
            <a:off x="8056134" y="5638429"/>
            <a:ext cx="13680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chemeClr val="tx1"/>
                </a:solidFill>
              </a:rPr>
              <a:t>Genmodel Language Grammar</a:t>
            </a:r>
          </a:p>
        </p:txBody>
      </p:sp>
      <p:cxnSp>
        <p:nvCxnSpPr>
          <p:cNvPr id="29" name="Szögletes összekötő 170">
            <a:extLst>
              <a:ext uri="{FF2B5EF4-FFF2-40B4-BE49-F238E27FC236}">
                <a16:creationId xmlns:a16="http://schemas.microsoft.com/office/drawing/2014/main" id="{D65FAA90-75EC-462B-BD79-A5D87FC387E7}"/>
              </a:ext>
            </a:extLst>
          </p:cNvPr>
          <p:cNvCxnSpPr>
            <a:cxnSpLocks/>
            <a:endCxn id="21" idx="1"/>
          </p:cNvCxnSpPr>
          <p:nvPr/>
        </p:nvCxnSpPr>
        <p:spPr>
          <a:xfrm rot="5400000" flipH="1" flipV="1">
            <a:off x="6170134" y="2397925"/>
            <a:ext cx="3544445" cy="252962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C4D7BB27-037B-4186-A9C4-1FF400989657}"/>
              </a:ext>
            </a:extLst>
          </p:cNvPr>
          <p:cNvCxnSpPr>
            <a:cxnSpLocks/>
            <a:endCxn id="24" idx="2"/>
          </p:cNvCxnSpPr>
          <p:nvPr/>
        </p:nvCxnSpPr>
        <p:spPr>
          <a:xfrm rot="16200000" flipV="1">
            <a:off x="9112066" y="3531243"/>
            <a:ext cx="401768" cy="114562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zögletes összekötő 170">
            <a:extLst>
              <a:ext uri="{FF2B5EF4-FFF2-40B4-BE49-F238E27FC236}">
                <a16:creationId xmlns:a16="http://schemas.microsoft.com/office/drawing/2014/main" id="{933B47B8-083C-408C-A61F-64C6E63369A9}"/>
              </a:ext>
            </a:extLst>
          </p:cNvPr>
          <p:cNvCxnSpPr>
            <a:cxnSpLocks/>
            <a:stCxn id="28" idx="3"/>
            <a:endCxn id="21" idx="3"/>
          </p:cNvCxnSpPr>
          <p:nvPr/>
        </p:nvCxnSpPr>
        <p:spPr>
          <a:xfrm flipV="1">
            <a:off x="9424134" y="752183"/>
            <a:ext cx="12703" cy="5353634"/>
          </a:xfrm>
          <a:prstGeom prst="bentConnector3">
            <a:avLst>
              <a:gd name="adj1" fmla="val 8766921"/>
            </a:avLst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Lekerekített téglalap 33">
            <a:extLst>
              <a:ext uri="{FF2B5EF4-FFF2-40B4-BE49-F238E27FC236}">
                <a16:creationId xmlns:a16="http://schemas.microsoft.com/office/drawing/2014/main" id="{42ED1AC6-58DD-4031-9620-8CBFF22BA89A}"/>
              </a:ext>
            </a:extLst>
          </p:cNvPr>
          <p:cNvSpPr/>
          <p:nvPr/>
        </p:nvSpPr>
        <p:spPr>
          <a:xfrm>
            <a:off x="8972170" y="4313527"/>
            <a:ext cx="13680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chemeClr val="tx1"/>
                </a:solidFill>
              </a:rPr>
              <a:t>Property Language Grammar</a:t>
            </a:r>
          </a:p>
        </p:txBody>
      </p:sp>
      <p:sp>
        <p:nvSpPr>
          <p:cNvPr id="92" name="Lekerekített téglalap 33">
            <a:extLst>
              <a:ext uri="{FF2B5EF4-FFF2-40B4-BE49-F238E27FC236}">
                <a16:creationId xmlns:a16="http://schemas.microsoft.com/office/drawing/2014/main" id="{F23D9486-8E30-4E64-92B5-A37AD7D5DD0C}"/>
              </a:ext>
            </a:extLst>
          </p:cNvPr>
          <p:cNvSpPr/>
          <p:nvPr/>
        </p:nvSpPr>
        <p:spPr>
          <a:xfrm>
            <a:off x="1727510" y="4304941"/>
            <a:ext cx="13680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chemeClr val="tx1"/>
                </a:solidFill>
              </a:rPr>
              <a:t>Trace Language Metamodel</a:t>
            </a:r>
          </a:p>
        </p:txBody>
      </p:sp>
      <p:sp>
        <p:nvSpPr>
          <p:cNvPr id="93" name="Lekerekített téglalap 33">
            <a:extLst>
              <a:ext uri="{FF2B5EF4-FFF2-40B4-BE49-F238E27FC236}">
                <a16:creationId xmlns:a16="http://schemas.microsoft.com/office/drawing/2014/main" id="{E50B13BC-7AA8-4D18-A9CB-E78D2E0E1FF0}"/>
              </a:ext>
            </a:extLst>
          </p:cNvPr>
          <p:cNvSpPr/>
          <p:nvPr/>
        </p:nvSpPr>
        <p:spPr>
          <a:xfrm>
            <a:off x="3541308" y="4304941"/>
            <a:ext cx="13680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chemeClr val="tx1"/>
                </a:solidFill>
              </a:rPr>
              <a:t>Property Language Metamodel</a:t>
            </a:r>
          </a:p>
        </p:txBody>
      </p:sp>
      <p:sp>
        <p:nvSpPr>
          <p:cNvPr id="52" name="Lekerekített téglalap 33">
            <a:extLst>
              <a:ext uri="{FF2B5EF4-FFF2-40B4-BE49-F238E27FC236}">
                <a16:creationId xmlns:a16="http://schemas.microsoft.com/office/drawing/2014/main" id="{02C14F65-4A6F-4BC5-B398-9EFE8213A27F}"/>
              </a:ext>
            </a:extLst>
          </p:cNvPr>
          <p:cNvSpPr/>
          <p:nvPr/>
        </p:nvSpPr>
        <p:spPr>
          <a:xfrm>
            <a:off x="7158372" y="4313527"/>
            <a:ext cx="13680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chemeClr val="tx1"/>
                </a:solidFill>
              </a:rPr>
              <a:t>Trace Language Grammar</a:t>
            </a:r>
          </a:p>
        </p:txBody>
      </p:sp>
      <p:sp>
        <p:nvSpPr>
          <p:cNvPr id="74" name="Gondolatbuborék: felhő 73">
            <a:extLst>
              <a:ext uri="{FF2B5EF4-FFF2-40B4-BE49-F238E27FC236}">
                <a16:creationId xmlns:a16="http://schemas.microsoft.com/office/drawing/2014/main" id="{3C660944-BACF-47E4-AC8D-38B6FE049F18}"/>
              </a:ext>
            </a:extLst>
          </p:cNvPr>
          <p:cNvSpPr/>
          <p:nvPr/>
        </p:nvSpPr>
        <p:spPr>
          <a:xfrm>
            <a:off x="4696073" y="1506280"/>
            <a:ext cx="2649038" cy="1929505"/>
          </a:xfrm>
          <a:prstGeom prst="cloudCallout">
            <a:avLst>
              <a:gd name="adj1" fmla="val 43548"/>
              <a:gd name="adj2" fmla="val 47591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68476"/>
                      <a:gd name="connsiteY0" fmla="*/ 241805 h 1450802"/>
                      <a:gd name="connsiteX1" fmla="*/ 241805 w 1968476"/>
                      <a:gd name="connsiteY1" fmla="*/ 0 h 1450802"/>
                      <a:gd name="connsiteX2" fmla="*/ 676912 w 1968476"/>
                      <a:gd name="connsiteY2" fmla="*/ 0 h 1450802"/>
                      <a:gd name="connsiteX3" fmla="*/ 1148278 w 1968476"/>
                      <a:gd name="connsiteY3" fmla="*/ 0 h 1450802"/>
                      <a:gd name="connsiteX4" fmla="*/ 1148278 w 1968476"/>
                      <a:gd name="connsiteY4" fmla="*/ 0 h 1450802"/>
                      <a:gd name="connsiteX5" fmla="*/ 1640397 w 1968476"/>
                      <a:gd name="connsiteY5" fmla="*/ 0 h 1450802"/>
                      <a:gd name="connsiteX6" fmla="*/ 1726671 w 1968476"/>
                      <a:gd name="connsiteY6" fmla="*/ 0 h 1450802"/>
                      <a:gd name="connsiteX7" fmla="*/ 1968476 w 1968476"/>
                      <a:gd name="connsiteY7" fmla="*/ 241805 h 1450802"/>
                      <a:gd name="connsiteX8" fmla="*/ 1968476 w 1968476"/>
                      <a:gd name="connsiteY8" fmla="*/ 544053 h 1450802"/>
                      <a:gd name="connsiteX9" fmla="*/ 1968476 w 1968476"/>
                      <a:gd name="connsiteY9" fmla="*/ 846301 h 1450802"/>
                      <a:gd name="connsiteX10" fmla="*/ 2087825 w 1968476"/>
                      <a:gd name="connsiteY10" fmla="*/ 1323668 h 1450802"/>
                      <a:gd name="connsiteX11" fmla="*/ 1968476 w 1968476"/>
                      <a:gd name="connsiteY11" fmla="*/ 1209002 h 1450802"/>
                      <a:gd name="connsiteX12" fmla="*/ 1968476 w 1968476"/>
                      <a:gd name="connsiteY12" fmla="*/ 1208997 h 1450802"/>
                      <a:gd name="connsiteX13" fmla="*/ 1726671 w 1968476"/>
                      <a:gd name="connsiteY13" fmla="*/ 1450802 h 1450802"/>
                      <a:gd name="connsiteX14" fmla="*/ 1640397 w 1968476"/>
                      <a:gd name="connsiteY14" fmla="*/ 1450802 h 1450802"/>
                      <a:gd name="connsiteX15" fmla="*/ 1148278 w 1968476"/>
                      <a:gd name="connsiteY15" fmla="*/ 1450802 h 1450802"/>
                      <a:gd name="connsiteX16" fmla="*/ 1148278 w 1968476"/>
                      <a:gd name="connsiteY16" fmla="*/ 1450802 h 1450802"/>
                      <a:gd name="connsiteX17" fmla="*/ 676912 w 1968476"/>
                      <a:gd name="connsiteY17" fmla="*/ 1450802 h 1450802"/>
                      <a:gd name="connsiteX18" fmla="*/ 241805 w 1968476"/>
                      <a:gd name="connsiteY18" fmla="*/ 1450802 h 1450802"/>
                      <a:gd name="connsiteX19" fmla="*/ 0 w 1968476"/>
                      <a:gd name="connsiteY19" fmla="*/ 1208997 h 1450802"/>
                      <a:gd name="connsiteX20" fmla="*/ 0 w 1968476"/>
                      <a:gd name="connsiteY20" fmla="*/ 1209002 h 1450802"/>
                      <a:gd name="connsiteX21" fmla="*/ 0 w 1968476"/>
                      <a:gd name="connsiteY21" fmla="*/ 846301 h 1450802"/>
                      <a:gd name="connsiteX22" fmla="*/ 0 w 1968476"/>
                      <a:gd name="connsiteY22" fmla="*/ 846301 h 1450802"/>
                      <a:gd name="connsiteX23" fmla="*/ 0 w 1968476"/>
                      <a:gd name="connsiteY23" fmla="*/ 544053 h 1450802"/>
                      <a:gd name="connsiteX24" fmla="*/ 0 w 1968476"/>
                      <a:gd name="connsiteY24" fmla="*/ 241805 h 14508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1968476" h="1450802" fill="none" extrusionOk="0">
                        <a:moveTo>
                          <a:pt x="0" y="241805"/>
                        </a:moveTo>
                        <a:cubicBezTo>
                          <a:pt x="18814" y="128603"/>
                          <a:pt x="118289" y="31726"/>
                          <a:pt x="241805" y="0"/>
                        </a:cubicBezTo>
                        <a:cubicBezTo>
                          <a:pt x="386424" y="-648"/>
                          <a:pt x="539882" y="18190"/>
                          <a:pt x="676912" y="0"/>
                        </a:cubicBezTo>
                        <a:cubicBezTo>
                          <a:pt x="813942" y="-18190"/>
                          <a:pt x="1040204" y="24275"/>
                          <a:pt x="1148278" y="0"/>
                        </a:cubicBezTo>
                        <a:lnTo>
                          <a:pt x="1148278" y="0"/>
                        </a:lnTo>
                        <a:cubicBezTo>
                          <a:pt x="1366435" y="-21916"/>
                          <a:pt x="1486698" y="18963"/>
                          <a:pt x="1640397" y="0"/>
                        </a:cubicBezTo>
                        <a:cubicBezTo>
                          <a:pt x="1670486" y="-2054"/>
                          <a:pt x="1701153" y="9715"/>
                          <a:pt x="1726671" y="0"/>
                        </a:cubicBezTo>
                        <a:cubicBezTo>
                          <a:pt x="1880573" y="18877"/>
                          <a:pt x="1989432" y="95730"/>
                          <a:pt x="1968476" y="241805"/>
                        </a:cubicBezTo>
                        <a:cubicBezTo>
                          <a:pt x="1991395" y="308889"/>
                          <a:pt x="1957451" y="431609"/>
                          <a:pt x="1968476" y="544053"/>
                        </a:cubicBezTo>
                        <a:cubicBezTo>
                          <a:pt x="1979501" y="656497"/>
                          <a:pt x="1959069" y="700598"/>
                          <a:pt x="1968476" y="846301"/>
                        </a:cubicBezTo>
                        <a:cubicBezTo>
                          <a:pt x="2031145" y="1056397"/>
                          <a:pt x="2025366" y="1098090"/>
                          <a:pt x="2087825" y="1323668"/>
                        </a:cubicBezTo>
                        <a:cubicBezTo>
                          <a:pt x="2024725" y="1270191"/>
                          <a:pt x="2023885" y="1259417"/>
                          <a:pt x="1968476" y="1209002"/>
                        </a:cubicBezTo>
                        <a:lnTo>
                          <a:pt x="1968476" y="1208997"/>
                        </a:lnTo>
                        <a:cubicBezTo>
                          <a:pt x="1950895" y="1316228"/>
                          <a:pt x="1852830" y="1451688"/>
                          <a:pt x="1726671" y="1450802"/>
                        </a:cubicBezTo>
                        <a:cubicBezTo>
                          <a:pt x="1696827" y="1455955"/>
                          <a:pt x="1665464" y="1443918"/>
                          <a:pt x="1640397" y="1450802"/>
                        </a:cubicBezTo>
                        <a:cubicBezTo>
                          <a:pt x="1525414" y="1452929"/>
                          <a:pt x="1279436" y="1430225"/>
                          <a:pt x="1148278" y="1450802"/>
                        </a:cubicBezTo>
                        <a:lnTo>
                          <a:pt x="1148278" y="1450802"/>
                        </a:lnTo>
                        <a:cubicBezTo>
                          <a:pt x="987402" y="1504366"/>
                          <a:pt x="786757" y="1400305"/>
                          <a:pt x="676912" y="1450802"/>
                        </a:cubicBezTo>
                        <a:cubicBezTo>
                          <a:pt x="567067" y="1501299"/>
                          <a:pt x="348185" y="1421951"/>
                          <a:pt x="241805" y="1450802"/>
                        </a:cubicBezTo>
                        <a:cubicBezTo>
                          <a:pt x="112481" y="1443694"/>
                          <a:pt x="-20158" y="1370702"/>
                          <a:pt x="0" y="1208997"/>
                        </a:cubicBezTo>
                        <a:lnTo>
                          <a:pt x="0" y="1209002"/>
                        </a:lnTo>
                        <a:cubicBezTo>
                          <a:pt x="-2162" y="1054110"/>
                          <a:pt x="14871" y="924752"/>
                          <a:pt x="0" y="846301"/>
                        </a:cubicBezTo>
                        <a:lnTo>
                          <a:pt x="0" y="846301"/>
                        </a:lnTo>
                        <a:cubicBezTo>
                          <a:pt x="-21229" y="711070"/>
                          <a:pt x="28241" y="672029"/>
                          <a:pt x="0" y="544053"/>
                        </a:cubicBezTo>
                        <a:cubicBezTo>
                          <a:pt x="-28241" y="416077"/>
                          <a:pt x="9951" y="306569"/>
                          <a:pt x="0" y="241805"/>
                        </a:cubicBezTo>
                        <a:close/>
                      </a:path>
                      <a:path w="1968476" h="1450802" stroke="0" extrusionOk="0">
                        <a:moveTo>
                          <a:pt x="0" y="241805"/>
                        </a:moveTo>
                        <a:cubicBezTo>
                          <a:pt x="-6542" y="104225"/>
                          <a:pt x="86552" y="8147"/>
                          <a:pt x="241805" y="0"/>
                        </a:cubicBezTo>
                        <a:cubicBezTo>
                          <a:pt x="437752" y="-32126"/>
                          <a:pt x="550597" y="10863"/>
                          <a:pt x="713171" y="0"/>
                        </a:cubicBezTo>
                        <a:cubicBezTo>
                          <a:pt x="875745" y="-10863"/>
                          <a:pt x="986281" y="35280"/>
                          <a:pt x="1148278" y="0"/>
                        </a:cubicBezTo>
                        <a:lnTo>
                          <a:pt x="1148278" y="0"/>
                        </a:lnTo>
                        <a:cubicBezTo>
                          <a:pt x="1306672" y="-41938"/>
                          <a:pt x="1421167" y="38069"/>
                          <a:pt x="1640397" y="0"/>
                        </a:cubicBezTo>
                        <a:cubicBezTo>
                          <a:pt x="1674095" y="-1157"/>
                          <a:pt x="1697517" y="2811"/>
                          <a:pt x="1726671" y="0"/>
                        </a:cubicBezTo>
                        <a:cubicBezTo>
                          <a:pt x="1832643" y="25960"/>
                          <a:pt x="1967296" y="97007"/>
                          <a:pt x="1968476" y="241805"/>
                        </a:cubicBezTo>
                        <a:cubicBezTo>
                          <a:pt x="1976926" y="331738"/>
                          <a:pt x="1944550" y="486356"/>
                          <a:pt x="1968476" y="556143"/>
                        </a:cubicBezTo>
                        <a:cubicBezTo>
                          <a:pt x="1992402" y="625930"/>
                          <a:pt x="1951619" y="735074"/>
                          <a:pt x="1968476" y="846301"/>
                        </a:cubicBezTo>
                        <a:cubicBezTo>
                          <a:pt x="2067191" y="1018494"/>
                          <a:pt x="2027586" y="1158471"/>
                          <a:pt x="2087825" y="1323668"/>
                        </a:cubicBezTo>
                        <a:cubicBezTo>
                          <a:pt x="2033694" y="1295575"/>
                          <a:pt x="2002519" y="1224414"/>
                          <a:pt x="1968476" y="1209002"/>
                        </a:cubicBezTo>
                        <a:lnTo>
                          <a:pt x="1968476" y="1208997"/>
                        </a:lnTo>
                        <a:cubicBezTo>
                          <a:pt x="1977353" y="1334770"/>
                          <a:pt x="1867399" y="1417013"/>
                          <a:pt x="1726671" y="1450802"/>
                        </a:cubicBezTo>
                        <a:cubicBezTo>
                          <a:pt x="1701806" y="1455457"/>
                          <a:pt x="1675785" y="1446160"/>
                          <a:pt x="1640397" y="1450802"/>
                        </a:cubicBezTo>
                        <a:cubicBezTo>
                          <a:pt x="1537654" y="1462382"/>
                          <a:pt x="1374252" y="1435212"/>
                          <a:pt x="1148278" y="1450802"/>
                        </a:cubicBezTo>
                        <a:lnTo>
                          <a:pt x="1148278" y="1450802"/>
                        </a:lnTo>
                        <a:cubicBezTo>
                          <a:pt x="979470" y="1481020"/>
                          <a:pt x="897475" y="1403483"/>
                          <a:pt x="685977" y="1450802"/>
                        </a:cubicBezTo>
                        <a:cubicBezTo>
                          <a:pt x="474479" y="1498121"/>
                          <a:pt x="425842" y="1431516"/>
                          <a:pt x="241805" y="1450802"/>
                        </a:cubicBezTo>
                        <a:cubicBezTo>
                          <a:pt x="119404" y="1444192"/>
                          <a:pt x="-13194" y="1363487"/>
                          <a:pt x="0" y="1208997"/>
                        </a:cubicBezTo>
                        <a:lnTo>
                          <a:pt x="0" y="1209002"/>
                        </a:lnTo>
                        <a:cubicBezTo>
                          <a:pt x="-8844" y="1129248"/>
                          <a:pt x="15543" y="955206"/>
                          <a:pt x="0" y="846301"/>
                        </a:cubicBezTo>
                        <a:lnTo>
                          <a:pt x="0" y="846301"/>
                        </a:lnTo>
                        <a:cubicBezTo>
                          <a:pt x="-26351" y="747643"/>
                          <a:pt x="21179" y="630644"/>
                          <a:pt x="0" y="544053"/>
                        </a:cubicBezTo>
                        <a:cubicBezTo>
                          <a:pt x="-21179" y="457462"/>
                          <a:pt x="3243" y="349940"/>
                          <a:pt x="0" y="24180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Every </a:t>
            </a:r>
            <a:r>
              <a:rPr lang="en-US" sz="1600" i="1">
                <a:solidFill>
                  <a:schemeClr val="tx1"/>
                </a:solidFill>
              </a:rPr>
              <a:t>grammar/IDE/UI </a:t>
            </a:r>
            <a:r>
              <a:rPr lang="en-US" sz="1600">
                <a:solidFill>
                  <a:schemeClr val="tx1"/>
                </a:solidFill>
              </a:rPr>
              <a:t>project depends on the </a:t>
            </a:r>
            <a:r>
              <a:rPr lang="en-US" sz="1600" i="1">
                <a:solidFill>
                  <a:schemeClr val="tx1"/>
                </a:solidFill>
              </a:rPr>
              <a:t>metamodel</a:t>
            </a:r>
            <a:r>
              <a:rPr lang="en-US" sz="1600">
                <a:solidFill>
                  <a:schemeClr val="tx1"/>
                </a:solidFill>
              </a:rPr>
              <a:t> project with the same name</a:t>
            </a:r>
          </a:p>
        </p:txBody>
      </p:sp>
    </p:spTree>
    <p:extLst>
      <p:ext uri="{BB962C8B-B14F-4D97-AF65-F5344CB8AC3E}">
        <p14:creationId xmlns:p14="http://schemas.microsoft.com/office/powerpoint/2010/main" val="133088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ekerekített téglalap 33">
            <a:extLst>
              <a:ext uri="{FF2B5EF4-FFF2-40B4-BE49-F238E27FC236}">
                <a16:creationId xmlns:a16="http://schemas.microsoft.com/office/drawing/2014/main" id="{57DD6CAD-A562-4C4C-BFD4-CFA5F1017E6B}"/>
              </a:ext>
            </a:extLst>
          </p:cNvPr>
          <p:cNvSpPr/>
          <p:nvPr/>
        </p:nvSpPr>
        <p:spPr>
          <a:xfrm>
            <a:off x="23193" y="495001"/>
            <a:ext cx="13680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Expression Language Grammar</a:t>
            </a:r>
          </a:p>
        </p:txBody>
      </p:sp>
      <p:sp>
        <p:nvSpPr>
          <p:cNvPr id="84" name="Lekerekített téglalap 33">
            <a:extLst>
              <a:ext uri="{FF2B5EF4-FFF2-40B4-BE49-F238E27FC236}">
                <a16:creationId xmlns:a16="http://schemas.microsoft.com/office/drawing/2014/main" id="{A7CEF5F2-3627-44C3-B76F-C4318A06C30C}"/>
              </a:ext>
            </a:extLst>
          </p:cNvPr>
          <p:cNvSpPr/>
          <p:nvPr/>
        </p:nvSpPr>
        <p:spPr>
          <a:xfrm>
            <a:off x="1819462" y="495001"/>
            <a:ext cx="13680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Action Language Grammar</a:t>
            </a:r>
          </a:p>
        </p:txBody>
      </p:sp>
      <p:sp>
        <p:nvSpPr>
          <p:cNvPr id="89" name="Lekerekített téglalap 33">
            <a:extLst>
              <a:ext uri="{FF2B5EF4-FFF2-40B4-BE49-F238E27FC236}">
                <a16:creationId xmlns:a16="http://schemas.microsoft.com/office/drawing/2014/main" id="{8809E7E9-EDD0-4D90-AD35-3759C644DA9A}"/>
              </a:ext>
            </a:extLst>
          </p:cNvPr>
          <p:cNvSpPr/>
          <p:nvPr/>
        </p:nvSpPr>
        <p:spPr>
          <a:xfrm>
            <a:off x="3615731" y="495001"/>
            <a:ext cx="13680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Component Language Grammar</a:t>
            </a:r>
          </a:p>
        </p:txBody>
      </p:sp>
      <p:sp>
        <p:nvSpPr>
          <p:cNvPr id="94" name="Lekerekített téglalap 33">
            <a:extLst>
              <a:ext uri="{FF2B5EF4-FFF2-40B4-BE49-F238E27FC236}">
                <a16:creationId xmlns:a16="http://schemas.microsoft.com/office/drawing/2014/main" id="{510C7902-463D-45C3-9BEF-1133AFD435DF}"/>
              </a:ext>
            </a:extLst>
          </p:cNvPr>
          <p:cNvSpPr/>
          <p:nvPr/>
        </p:nvSpPr>
        <p:spPr>
          <a:xfrm>
            <a:off x="10800809" y="495001"/>
            <a:ext cx="13680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>
                <a:solidFill>
                  <a:schemeClr val="tx1"/>
                </a:solidFill>
              </a:rPr>
              <a:t>Genmodel</a:t>
            </a:r>
            <a:r>
              <a:rPr lang="en-US" sz="1700" dirty="0">
                <a:solidFill>
                  <a:schemeClr val="tx1"/>
                </a:solidFill>
              </a:rPr>
              <a:t> Language Grammar</a:t>
            </a:r>
          </a:p>
        </p:txBody>
      </p:sp>
      <p:sp>
        <p:nvSpPr>
          <p:cNvPr id="92" name="Lekerekített téglalap 33">
            <a:extLst>
              <a:ext uri="{FF2B5EF4-FFF2-40B4-BE49-F238E27FC236}">
                <a16:creationId xmlns:a16="http://schemas.microsoft.com/office/drawing/2014/main" id="{F23D9486-8E30-4E64-92B5-A37AD7D5DD0C}"/>
              </a:ext>
            </a:extLst>
          </p:cNvPr>
          <p:cNvSpPr/>
          <p:nvPr/>
        </p:nvSpPr>
        <p:spPr>
          <a:xfrm>
            <a:off x="5412000" y="495001"/>
            <a:ext cx="13680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Trace Language Grammar</a:t>
            </a:r>
          </a:p>
        </p:txBody>
      </p:sp>
      <p:sp>
        <p:nvSpPr>
          <p:cNvPr id="93" name="Lekerekített téglalap 33">
            <a:extLst>
              <a:ext uri="{FF2B5EF4-FFF2-40B4-BE49-F238E27FC236}">
                <a16:creationId xmlns:a16="http://schemas.microsoft.com/office/drawing/2014/main" id="{E50B13BC-7AA8-4D18-A9CB-E78D2E0E1FF0}"/>
              </a:ext>
            </a:extLst>
          </p:cNvPr>
          <p:cNvSpPr/>
          <p:nvPr/>
        </p:nvSpPr>
        <p:spPr>
          <a:xfrm>
            <a:off x="7208269" y="495633"/>
            <a:ext cx="13680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Property Language Grammar</a:t>
            </a:r>
          </a:p>
        </p:txBody>
      </p:sp>
      <p:sp>
        <p:nvSpPr>
          <p:cNvPr id="14" name="Lekerekített téglalap 33">
            <a:extLst>
              <a:ext uri="{FF2B5EF4-FFF2-40B4-BE49-F238E27FC236}">
                <a16:creationId xmlns:a16="http://schemas.microsoft.com/office/drawing/2014/main" id="{BFAF4843-32D8-44BF-9604-235F5655945E}"/>
              </a:ext>
            </a:extLst>
          </p:cNvPr>
          <p:cNvSpPr/>
          <p:nvPr/>
        </p:nvSpPr>
        <p:spPr>
          <a:xfrm>
            <a:off x="9004538" y="495001"/>
            <a:ext cx="13680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Scenario Language Grammar</a:t>
            </a:r>
          </a:p>
        </p:txBody>
      </p:sp>
      <p:sp>
        <p:nvSpPr>
          <p:cNvPr id="15" name="Lekerekített téglalap 33">
            <a:extLst>
              <a:ext uri="{FF2B5EF4-FFF2-40B4-BE49-F238E27FC236}">
                <a16:creationId xmlns:a16="http://schemas.microsoft.com/office/drawing/2014/main" id="{D8B67C23-AD11-4428-A4A7-66A26E177AAE}"/>
              </a:ext>
            </a:extLst>
          </p:cNvPr>
          <p:cNvSpPr/>
          <p:nvPr/>
        </p:nvSpPr>
        <p:spPr>
          <a:xfrm>
            <a:off x="25364" y="1761496"/>
            <a:ext cx="13680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Expression Language Metamodel</a:t>
            </a:r>
          </a:p>
        </p:txBody>
      </p:sp>
      <p:sp>
        <p:nvSpPr>
          <p:cNvPr id="16" name="Lekerekített téglalap 33">
            <a:extLst>
              <a:ext uri="{FF2B5EF4-FFF2-40B4-BE49-F238E27FC236}">
                <a16:creationId xmlns:a16="http://schemas.microsoft.com/office/drawing/2014/main" id="{3021C726-02CE-45DC-96BA-660AC6AE308C}"/>
              </a:ext>
            </a:extLst>
          </p:cNvPr>
          <p:cNvSpPr/>
          <p:nvPr/>
        </p:nvSpPr>
        <p:spPr>
          <a:xfrm>
            <a:off x="1821633" y="1761496"/>
            <a:ext cx="13680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Action Language Metamodel</a:t>
            </a:r>
          </a:p>
        </p:txBody>
      </p:sp>
      <p:sp>
        <p:nvSpPr>
          <p:cNvPr id="17" name="Lekerekített téglalap 33">
            <a:extLst>
              <a:ext uri="{FF2B5EF4-FFF2-40B4-BE49-F238E27FC236}">
                <a16:creationId xmlns:a16="http://schemas.microsoft.com/office/drawing/2014/main" id="{AA1C17F5-CEF3-491D-BD04-2259BCC7703F}"/>
              </a:ext>
            </a:extLst>
          </p:cNvPr>
          <p:cNvSpPr/>
          <p:nvPr/>
        </p:nvSpPr>
        <p:spPr>
          <a:xfrm>
            <a:off x="3617902" y="1761496"/>
            <a:ext cx="13680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Component Language Metamodel</a:t>
            </a:r>
          </a:p>
        </p:txBody>
      </p:sp>
      <p:sp>
        <p:nvSpPr>
          <p:cNvPr id="18" name="Lekerekített téglalap 33">
            <a:extLst>
              <a:ext uri="{FF2B5EF4-FFF2-40B4-BE49-F238E27FC236}">
                <a16:creationId xmlns:a16="http://schemas.microsoft.com/office/drawing/2014/main" id="{6779324E-E0FD-4E6C-8F15-55EC623BA856}"/>
              </a:ext>
            </a:extLst>
          </p:cNvPr>
          <p:cNvSpPr/>
          <p:nvPr/>
        </p:nvSpPr>
        <p:spPr>
          <a:xfrm>
            <a:off x="10802980" y="1761496"/>
            <a:ext cx="13680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>
                <a:solidFill>
                  <a:schemeClr val="tx1"/>
                </a:solidFill>
              </a:rPr>
              <a:t>Genmodel</a:t>
            </a:r>
            <a:r>
              <a:rPr lang="en-US" sz="1700" dirty="0">
                <a:solidFill>
                  <a:schemeClr val="tx1"/>
                </a:solidFill>
              </a:rPr>
              <a:t> Language Metamodel</a:t>
            </a:r>
          </a:p>
        </p:txBody>
      </p:sp>
      <p:sp>
        <p:nvSpPr>
          <p:cNvPr id="19" name="Lekerekített téglalap 33">
            <a:extLst>
              <a:ext uri="{FF2B5EF4-FFF2-40B4-BE49-F238E27FC236}">
                <a16:creationId xmlns:a16="http://schemas.microsoft.com/office/drawing/2014/main" id="{CBE463DC-8A17-4B1B-8411-2703FFD7B2FE}"/>
              </a:ext>
            </a:extLst>
          </p:cNvPr>
          <p:cNvSpPr/>
          <p:nvPr/>
        </p:nvSpPr>
        <p:spPr>
          <a:xfrm>
            <a:off x="5414171" y="1761496"/>
            <a:ext cx="13680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Trace Language Metamodel</a:t>
            </a:r>
          </a:p>
        </p:txBody>
      </p:sp>
      <p:sp>
        <p:nvSpPr>
          <p:cNvPr id="20" name="Lekerekített téglalap 33">
            <a:extLst>
              <a:ext uri="{FF2B5EF4-FFF2-40B4-BE49-F238E27FC236}">
                <a16:creationId xmlns:a16="http://schemas.microsoft.com/office/drawing/2014/main" id="{E9277FF3-40CC-4DFB-AD70-F7BEB3027637}"/>
              </a:ext>
            </a:extLst>
          </p:cNvPr>
          <p:cNvSpPr/>
          <p:nvPr/>
        </p:nvSpPr>
        <p:spPr>
          <a:xfrm>
            <a:off x="7210440" y="1762128"/>
            <a:ext cx="13680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Property Language Metamodel</a:t>
            </a:r>
          </a:p>
        </p:txBody>
      </p:sp>
      <p:sp>
        <p:nvSpPr>
          <p:cNvPr id="21" name="Lekerekített téglalap 33">
            <a:extLst>
              <a:ext uri="{FF2B5EF4-FFF2-40B4-BE49-F238E27FC236}">
                <a16:creationId xmlns:a16="http://schemas.microsoft.com/office/drawing/2014/main" id="{D2169286-92DA-46D7-87BA-EC534F8FC7C5}"/>
              </a:ext>
            </a:extLst>
          </p:cNvPr>
          <p:cNvSpPr/>
          <p:nvPr/>
        </p:nvSpPr>
        <p:spPr>
          <a:xfrm>
            <a:off x="9006709" y="1761496"/>
            <a:ext cx="13680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Scenario Language Metamodel</a:t>
            </a:r>
          </a:p>
        </p:txBody>
      </p:sp>
    </p:spTree>
    <p:extLst>
      <p:ext uri="{BB962C8B-B14F-4D97-AF65-F5344CB8AC3E}">
        <p14:creationId xmlns:p14="http://schemas.microsoft.com/office/powerpoint/2010/main" val="78033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ekerekített téglalap 33">
            <a:extLst>
              <a:ext uri="{FF2B5EF4-FFF2-40B4-BE49-F238E27FC236}">
                <a16:creationId xmlns:a16="http://schemas.microsoft.com/office/drawing/2014/main" id="{D8B67C23-AD11-4428-A4A7-66A26E177AAE}"/>
              </a:ext>
            </a:extLst>
          </p:cNvPr>
          <p:cNvSpPr/>
          <p:nvPr/>
        </p:nvSpPr>
        <p:spPr>
          <a:xfrm>
            <a:off x="25364" y="1761496"/>
            <a:ext cx="15192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chemeClr val="tx1"/>
                </a:solidFill>
              </a:rPr>
              <a:t>Expression Language Metamodel</a:t>
            </a:r>
          </a:p>
        </p:txBody>
      </p:sp>
      <p:sp>
        <p:nvSpPr>
          <p:cNvPr id="16" name="Lekerekített téglalap 33">
            <a:extLst>
              <a:ext uri="{FF2B5EF4-FFF2-40B4-BE49-F238E27FC236}">
                <a16:creationId xmlns:a16="http://schemas.microsoft.com/office/drawing/2014/main" id="{3021C726-02CE-45DC-96BA-660AC6AE308C}"/>
              </a:ext>
            </a:extLst>
          </p:cNvPr>
          <p:cNvSpPr/>
          <p:nvPr/>
        </p:nvSpPr>
        <p:spPr>
          <a:xfrm>
            <a:off x="1873099" y="1761496"/>
            <a:ext cx="15192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chemeClr val="tx1"/>
                </a:solidFill>
              </a:rPr>
              <a:t>Action Language Metamodel</a:t>
            </a:r>
          </a:p>
        </p:txBody>
      </p:sp>
      <p:sp>
        <p:nvSpPr>
          <p:cNvPr id="17" name="Lekerekített téglalap 33">
            <a:extLst>
              <a:ext uri="{FF2B5EF4-FFF2-40B4-BE49-F238E27FC236}">
                <a16:creationId xmlns:a16="http://schemas.microsoft.com/office/drawing/2014/main" id="{AA1C17F5-CEF3-491D-BD04-2259BCC7703F}"/>
              </a:ext>
            </a:extLst>
          </p:cNvPr>
          <p:cNvSpPr/>
          <p:nvPr/>
        </p:nvSpPr>
        <p:spPr>
          <a:xfrm>
            <a:off x="3720834" y="1761496"/>
            <a:ext cx="15192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chemeClr val="tx1"/>
                </a:solidFill>
              </a:rPr>
              <a:t>Component Language Metamodel</a:t>
            </a:r>
          </a:p>
        </p:txBody>
      </p:sp>
      <p:sp>
        <p:nvSpPr>
          <p:cNvPr id="22" name="Lekerekített téglalap 33">
            <a:extLst>
              <a:ext uri="{FF2B5EF4-FFF2-40B4-BE49-F238E27FC236}">
                <a16:creationId xmlns:a16="http://schemas.microsoft.com/office/drawing/2014/main" id="{B905B41F-94E3-4E69-94E1-6C28DC2B6A00}"/>
              </a:ext>
            </a:extLst>
          </p:cNvPr>
          <p:cNvSpPr/>
          <p:nvPr/>
        </p:nvSpPr>
        <p:spPr>
          <a:xfrm>
            <a:off x="5568569" y="1756241"/>
            <a:ext cx="15192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chemeClr val="tx1"/>
                </a:solidFill>
              </a:rPr>
              <a:t>LL-Statechart Language Metamodel</a:t>
            </a:r>
          </a:p>
        </p:txBody>
      </p:sp>
      <p:sp>
        <p:nvSpPr>
          <p:cNvPr id="23" name="Lekerekített téglalap 33">
            <a:extLst>
              <a:ext uri="{FF2B5EF4-FFF2-40B4-BE49-F238E27FC236}">
                <a16:creationId xmlns:a16="http://schemas.microsoft.com/office/drawing/2014/main" id="{E98404CB-7E9C-46E6-83D8-912F08C7273D}"/>
              </a:ext>
            </a:extLst>
          </p:cNvPr>
          <p:cNvSpPr/>
          <p:nvPr/>
        </p:nvSpPr>
        <p:spPr>
          <a:xfrm>
            <a:off x="7416305" y="1761496"/>
            <a:ext cx="15192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chemeClr val="tx1"/>
                </a:solidFill>
              </a:rPr>
              <a:t>XSTS</a:t>
            </a:r>
            <a:br>
              <a:rPr lang="en-US" sz="1700">
                <a:solidFill>
                  <a:schemeClr val="tx1"/>
                </a:solidFill>
              </a:rPr>
            </a:br>
            <a:r>
              <a:rPr lang="en-US" sz="1700">
                <a:solidFill>
                  <a:schemeClr val="tx1"/>
                </a:solidFill>
              </a:rPr>
              <a:t>Language Metamodel</a:t>
            </a:r>
          </a:p>
        </p:txBody>
      </p:sp>
      <p:sp>
        <p:nvSpPr>
          <p:cNvPr id="24" name="Lekerekített téglalap 33">
            <a:extLst>
              <a:ext uri="{FF2B5EF4-FFF2-40B4-BE49-F238E27FC236}">
                <a16:creationId xmlns:a16="http://schemas.microsoft.com/office/drawing/2014/main" id="{50D5EA4A-297E-4832-B0FF-1D47F9A95EFA}"/>
              </a:ext>
            </a:extLst>
          </p:cNvPr>
          <p:cNvSpPr/>
          <p:nvPr/>
        </p:nvSpPr>
        <p:spPr>
          <a:xfrm>
            <a:off x="5568569" y="3106820"/>
            <a:ext cx="15192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chemeClr val="tx1"/>
                </a:solidFill>
              </a:rPr>
              <a:t>Gamma Transformation</a:t>
            </a:r>
          </a:p>
          <a:p>
            <a:pPr algn="ctr"/>
            <a:r>
              <a:rPr lang="en-US" sz="1700">
                <a:solidFill>
                  <a:schemeClr val="tx1"/>
                </a:solidFill>
              </a:rPr>
              <a:t>Utility</a:t>
            </a:r>
          </a:p>
        </p:txBody>
      </p:sp>
      <p:sp>
        <p:nvSpPr>
          <p:cNvPr id="25" name="Lekerekített téglalap 33">
            <a:extLst>
              <a:ext uri="{FF2B5EF4-FFF2-40B4-BE49-F238E27FC236}">
                <a16:creationId xmlns:a16="http://schemas.microsoft.com/office/drawing/2014/main" id="{72E62724-8863-4247-BCCE-D121F30DA13E}"/>
              </a:ext>
            </a:extLst>
          </p:cNvPr>
          <p:cNvSpPr/>
          <p:nvPr/>
        </p:nvSpPr>
        <p:spPr>
          <a:xfrm>
            <a:off x="7416305" y="3106820"/>
            <a:ext cx="15192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chemeClr val="tx1"/>
                </a:solidFill>
              </a:rPr>
              <a:t>XSTS</a:t>
            </a:r>
          </a:p>
          <a:p>
            <a:pPr algn="ctr"/>
            <a:r>
              <a:rPr lang="en-US" sz="1700">
                <a:solidFill>
                  <a:schemeClr val="tx1"/>
                </a:solidFill>
              </a:rPr>
              <a:t>Transformation</a:t>
            </a:r>
          </a:p>
          <a:p>
            <a:pPr algn="ctr"/>
            <a:r>
              <a:rPr lang="en-US" sz="1700">
                <a:solidFill>
                  <a:schemeClr val="tx1"/>
                </a:solidFill>
              </a:rPr>
              <a:t>Utility</a:t>
            </a:r>
          </a:p>
        </p:txBody>
      </p:sp>
      <p:sp>
        <p:nvSpPr>
          <p:cNvPr id="26" name="Lekerekített téglalap 33">
            <a:extLst>
              <a:ext uri="{FF2B5EF4-FFF2-40B4-BE49-F238E27FC236}">
                <a16:creationId xmlns:a16="http://schemas.microsoft.com/office/drawing/2014/main" id="{BE1A9056-FF2F-47F9-89FD-9752FCD8D3D4}"/>
              </a:ext>
            </a:extLst>
          </p:cNvPr>
          <p:cNvSpPr/>
          <p:nvPr/>
        </p:nvSpPr>
        <p:spPr>
          <a:xfrm>
            <a:off x="9264041" y="3106820"/>
            <a:ext cx="1519200" cy="934776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chemeClr val="tx1"/>
                </a:solidFill>
              </a:rPr>
              <a:t>Java Code Generation</a:t>
            </a:r>
          </a:p>
          <a:p>
            <a:pPr algn="ctr"/>
            <a:r>
              <a:rPr lang="en-US" sz="1700">
                <a:solidFill>
                  <a:schemeClr val="tx1"/>
                </a:solidFill>
              </a:rPr>
              <a:t>Utility</a:t>
            </a:r>
          </a:p>
        </p:txBody>
      </p:sp>
      <p:sp>
        <p:nvSpPr>
          <p:cNvPr id="28" name="Lekerekített téglalap 33">
            <a:extLst>
              <a:ext uri="{FF2B5EF4-FFF2-40B4-BE49-F238E27FC236}">
                <a16:creationId xmlns:a16="http://schemas.microsoft.com/office/drawing/2014/main" id="{10F1EA18-6229-4410-8984-397C4035EBF8}"/>
              </a:ext>
            </a:extLst>
          </p:cNvPr>
          <p:cNvSpPr/>
          <p:nvPr/>
        </p:nvSpPr>
        <p:spPr>
          <a:xfrm>
            <a:off x="7416305" y="4452144"/>
            <a:ext cx="1519200" cy="934776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chemeClr val="tx1"/>
                </a:solidFill>
              </a:rPr>
              <a:t>XSTS</a:t>
            </a:r>
          </a:p>
          <a:p>
            <a:pPr algn="ctr"/>
            <a:r>
              <a:rPr lang="en-US" sz="1700">
                <a:solidFill>
                  <a:schemeClr val="tx1"/>
                </a:solidFill>
              </a:rPr>
              <a:t>Java Code Generation</a:t>
            </a:r>
          </a:p>
        </p:txBody>
      </p:sp>
      <p:sp>
        <p:nvSpPr>
          <p:cNvPr id="29" name="Lekerekített téglalap 33">
            <a:extLst>
              <a:ext uri="{FF2B5EF4-FFF2-40B4-BE49-F238E27FC236}">
                <a16:creationId xmlns:a16="http://schemas.microsoft.com/office/drawing/2014/main" id="{8D5BB835-59B0-43D7-8D01-B60AE281C8C5}"/>
              </a:ext>
            </a:extLst>
          </p:cNvPr>
          <p:cNvSpPr/>
          <p:nvPr/>
        </p:nvSpPr>
        <p:spPr>
          <a:xfrm>
            <a:off x="9264041" y="4452144"/>
            <a:ext cx="1519200" cy="934776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chemeClr val="tx1"/>
                </a:solidFill>
              </a:rPr>
              <a:t>Composition</a:t>
            </a:r>
          </a:p>
          <a:p>
            <a:pPr algn="ctr"/>
            <a:r>
              <a:rPr lang="en-US" sz="1700">
                <a:solidFill>
                  <a:schemeClr val="tx1"/>
                </a:solidFill>
              </a:rPr>
              <a:t>Java 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295034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ekerekített téglalap 33">
            <a:extLst>
              <a:ext uri="{FF2B5EF4-FFF2-40B4-BE49-F238E27FC236}">
                <a16:creationId xmlns:a16="http://schemas.microsoft.com/office/drawing/2014/main" id="{D8B67C23-AD11-4428-A4A7-66A26E177AAE}"/>
              </a:ext>
            </a:extLst>
          </p:cNvPr>
          <p:cNvSpPr/>
          <p:nvPr/>
        </p:nvSpPr>
        <p:spPr>
          <a:xfrm>
            <a:off x="25364" y="1761496"/>
            <a:ext cx="15192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>
                <a:solidFill>
                  <a:schemeClr val="tx1"/>
                </a:solidFill>
              </a:rPr>
              <a:t>*.expression.</a:t>
            </a:r>
            <a:br>
              <a:rPr lang="en-US" sz="1400" i="1">
                <a:solidFill>
                  <a:schemeClr val="tx1"/>
                </a:solidFill>
              </a:rPr>
            </a:br>
            <a:r>
              <a:rPr lang="en-US" sz="1400" i="1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6" name="Lekerekített téglalap 33">
            <a:extLst>
              <a:ext uri="{FF2B5EF4-FFF2-40B4-BE49-F238E27FC236}">
                <a16:creationId xmlns:a16="http://schemas.microsoft.com/office/drawing/2014/main" id="{3021C726-02CE-45DC-96BA-660AC6AE308C}"/>
              </a:ext>
            </a:extLst>
          </p:cNvPr>
          <p:cNvSpPr/>
          <p:nvPr/>
        </p:nvSpPr>
        <p:spPr>
          <a:xfrm>
            <a:off x="1873099" y="1761496"/>
            <a:ext cx="15192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>
                <a:solidFill>
                  <a:schemeClr val="tx1"/>
                </a:solidFill>
              </a:rPr>
              <a:t>*.action.</a:t>
            </a:r>
            <a:br>
              <a:rPr lang="en-US" sz="1400" i="1">
                <a:solidFill>
                  <a:schemeClr val="tx1"/>
                </a:solidFill>
              </a:rPr>
            </a:br>
            <a:r>
              <a:rPr lang="en-US" sz="1400" i="1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7" name="Lekerekített téglalap 33">
            <a:extLst>
              <a:ext uri="{FF2B5EF4-FFF2-40B4-BE49-F238E27FC236}">
                <a16:creationId xmlns:a16="http://schemas.microsoft.com/office/drawing/2014/main" id="{AA1C17F5-CEF3-491D-BD04-2259BCC7703F}"/>
              </a:ext>
            </a:extLst>
          </p:cNvPr>
          <p:cNvSpPr/>
          <p:nvPr/>
        </p:nvSpPr>
        <p:spPr>
          <a:xfrm>
            <a:off x="3720834" y="1761496"/>
            <a:ext cx="15192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>
                <a:solidFill>
                  <a:schemeClr val="tx1"/>
                </a:solidFill>
              </a:rPr>
              <a:t>*.statechart.</a:t>
            </a:r>
            <a:br>
              <a:rPr lang="en-US" sz="1400" i="1">
                <a:solidFill>
                  <a:schemeClr val="tx1"/>
                </a:solidFill>
              </a:rPr>
            </a:br>
            <a:r>
              <a:rPr lang="en-US" sz="1400" i="1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22" name="Lekerekített téglalap 33">
            <a:extLst>
              <a:ext uri="{FF2B5EF4-FFF2-40B4-BE49-F238E27FC236}">
                <a16:creationId xmlns:a16="http://schemas.microsoft.com/office/drawing/2014/main" id="{B905B41F-94E3-4E69-94E1-6C28DC2B6A00}"/>
              </a:ext>
            </a:extLst>
          </p:cNvPr>
          <p:cNvSpPr/>
          <p:nvPr/>
        </p:nvSpPr>
        <p:spPr>
          <a:xfrm>
            <a:off x="5568569" y="1756241"/>
            <a:ext cx="15192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>
                <a:solidFill>
                  <a:schemeClr val="tx1"/>
                </a:solidFill>
              </a:rPr>
              <a:t>*.statechart.</a:t>
            </a:r>
            <a:br>
              <a:rPr lang="en-US" sz="1400" i="1">
                <a:solidFill>
                  <a:schemeClr val="tx1"/>
                </a:solidFill>
              </a:rPr>
            </a:br>
            <a:r>
              <a:rPr lang="en-US" sz="1400" i="1">
                <a:solidFill>
                  <a:schemeClr val="tx1"/>
                </a:solidFill>
              </a:rPr>
              <a:t>lowlevel.model</a:t>
            </a:r>
          </a:p>
        </p:txBody>
      </p:sp>
      <p:sp>
        <p:nvSpPr>
          <p:cNvPr id="23" name="Lekerekített téglalap 33">
            <a:extLst>
              <a:ext uri="{FF2B5EF4-FFF2-40B4-BE49-F238E27FC236}">
                <a16:creationId xmlns:a16="http://schemas.microsoft.com/office/drawing/2014/main" id="{E98404CB-7E9C-46E6-83D8-912F08C7273D}"/>
              </a:ext>
            </a:extLst>
          </p:cNvPr>
          <p:cNvSpPr/>
          <p:nvPr/>
        </p:nvSpPr>
        <p:spPr>
          <a:xfrm>
            <a:off x="7416305" y="1761496"/>
            <a:ext cx="15192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>
                <a:solidFill>
                  <a:schemeClr val="tx1"/>
                </a:solidFill>
              </a:rPr>
              <a:t>*.xsts.</a:t>
            </a:r>
            <a:br>
              <a:rPr lang="en-US" sz="1400" i="1">
                <a:solidFill>
                  <a:schemeClr val="tx1"/>
                </a:solidFill>
              </a:rPr>
            </a:br>
            <a:r>
              <a:rPr lang="en-US" sz="1400" i="1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24" name="Lekerekített téglalap 33">
            <a:extLst>
              <a:ext uri="{FF2B5EF4-FFF2-40B4-BE49-F238E27FC236}">
                <a16:creationId xmlns:a16="http://schemas.microsoft.com/office/drawing/2014/main" id="{50D5EA4A-297E-4832-B0FF-1D47F9A95EFA}"/>
              </a:ext>
            </a:extLst>
          </p:cNvPr>
          <p:cNvSpPr/>
          <p:nvPr/>
        </p:nvSpPr>
        <p:spPr>
          <a:xfrm>
            <a:off x="5568569" y="3106820"/>
            <a:ext cx="15192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>
                <a:solidFill>
                  <a:schemeClr val="tx1"/>
                </a:solidFill>
              </a:rPr>
              <a:t>*.transformation.util</a:t>
            </a:r>
          </a:p>
        </p:txBody>
      </p:sp>
      <p:sp>
        <p:nvSpPr>
          <p:cNvPr id="25" name="Lekerekített téglalap 33">
            <a:extLst>
              <a:ext uri="{FF2B5EF4-FFF2-40B4-BE49-F238E27FC236}">
                <a16:creationId xmlns:a16="http://schemas.microsoft.com/office/drawing/2014/main" id="{72E62724-8863-4247-BCCE-D121F30DA13E}"/>
              </a:ext>
            </a:extLst>
          </p:cNvPr>
          <p:cNvSpPr/>
          <p:nvPr/>
        </p:nvSpPr>
        <p:spPr>
          <a:xfrm>
            <a:off x="7416305" y="3106820"/>
            <a:ext cx="15192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>
                <a:solidFill>
                  <a:schemeClr val="tx1"/>
                </a:solidFill>
              </a:rPr>
              <a:t>*.xsts.transformation.util</a:t>
            </a:r>
          </a:p>
        </p:txBody>
      </p:sp>
      <p:sp>
        <p:nvSpPr>
          <p:cNvPr id="26" name="Lekerekített téglalap 33">
            <a:extLst>
              <a:ext uri="{FF2B5EF4-FFF2-40B4-BE49-F238E27FC236}">
                <a16:creationId xmlns:a16="http://schemas.microsoft.com/office/drawing/2014/main" id="{BE1A9056-FF2F-47F9-89FD-9752FCD8D3D4}"/>
              </a:ext>
            </a:extLst>
          </p:cNvPr>
          <p:cNvSpPr/>
          <p:nvPr/>
        </p:nvSpPr>
        <p:spPr>
          <a:xfrm>
            <a:off x="9264041" y="3106820"/>
            <a:ext cx="1519200" cy="934776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>
                <a:solidFill>
                  <a:schemeClr val="tx1"/>
                </a:solidFill>
              </a:rPr>
              <a:t>*.codegeneration.</a:t>
            </a:r>
            <a:br>
              <a:rPr lang="en-US" sz="1400" i="1">
                <a:solidFill>
                  <a:schemeClr val="tx1"/>
                </a:solidFill>
              </a:rPr>
            </a:br>
            <a:r>
              <a:rPr lang="en-US" sz="1400" i="1">
                <a:solidFill>
                  <a:schemeClr val="tx1"/>
                </a:solidFill>
              </a:rPr>
              <a:t>java.util</a:t>
            </a:r>
          </a:p>
        </p:txBody>
      </p:sp>
      <p:sp>
        <p:nvSpPr>
          <p:cNvPr id="28" name="Lekerekített téglalap 33">
            <a:extLst>
              <a:ext uri="{FF2B5EF4-FFF2-40B4-BE49-F238E27FC236}">
                <a16:creationId xmlns:a16="http://schemas.microsoft.com/office/drawing/2014/main" id="{10F1EA18-6229-4410-8984-397C4035EBF8}"/>
              </a:ext>
            </a:extLst>
          </p:cNvPr>
          <p:cNvSpPr/>
          <p:nvPr/>
        </p:nvSpPr>
        <p:spPr>
          <a:xfrm>
            <a:off x="7416305" y="4452144"/>
            <a:ext cx="1519200" cy="934776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>
                <a:solidFill>
                  <a:schemeClr val="tx1"/>
                </a:solidFill>
              </a:rPr>
              <a:t>*.xsts.codegeneration.java</a:t>
            </a:r>
          </a:p>
        </p:txBody>
      </p:sp>
      <p:sp>
        <p:nvSpPr>
          <p:cNvPr id="29" name="Lekerekített téglalap 33">
            <a:extLst>
              <a:ext uri="{FF2B5EF4-FFF2-40B4-BE49-F238E27FC236}">
                <a16:creationId xmlns:a16="http://schemas.microsoft.com/office/drawing/2014/main" id="{8D5BB835-59B0-43D7-8D01-B60AE281C8C5}"/>
              </a:ext>
            </a:extLst>
          </p:cNvPr>
          <p:cNvSpPr/>
          <p:nvPr/>
        </p:nvSpPr>
        <p:spPr>
          <a:xfrm>
            <a:off x="9264041" y="4452144"/>
            <a:ext cx="1519200" cy="934776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>
                <a:solidFill>
                  <a:schemeClr val="tx1"/>
                </a:solidFill>
              </a:rPr>
              <a:t>*.codegeneration.</a:t>
            </a:r>
            <a:br>
              <a:rPr lang="en-US" sz="1400" i="1">
                <a:solidFill>
                  <a:schemeClr val="tx1"/>
                </a:solidFill>
              </a:rPr>
            </a:br>
            <a:r>
              <a:rPr lang="en-US" sz="1400" i="1">
                <a:solidFill>
                  <a:schemeClr val="tx1"/>
                </a:solidFill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58981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ekerekített téglalap 33">
            <a:extLst>
              <a:ext uri="{FF2B5EF4-FFF2-40B4-BE49-F238E27FC236}">
                <a16:creationId xmlns:a16="http://schemas.microsoft.com/office/drawing/2014/main" id="{D8B67C23-AD11-4428-A4A7-66A26E177AAE}"/>
              </a:ext>
            </a:extLst>
          </p:cNvPr>
          <p:cNvSpPr/>
          <p:nvPr/>
        </p:nvSpPr>
        <p:spPr>
          <a:xfrm>
            <a:off x="25364" y="1021266"/>
            <a:ext cx="15192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chemeClr val="tx1"/>
                </a:solidFill>
              </a:rPr>
              <a:t>Expression Language Metamodel</a:t>
            </a:r>
          </a:p>
        </p:txBody>
      </p:sp>
      <p:sp>
        <p:nvSpPr>
          <p:cNvPr id="16" name="Lekerekített téglalap 33">
            <a:extLst>
              <a:ext uri="{FF2B5EF4-FFF2-40B4-BE49-F238E27FC236}">
                <a16:creationId xmlns:a16="http://schemas.microsoft.com/office/drawing/2014/main" id="{3021C726-02CE-45DC-96BA-660AC6AE308C}"/>
              </a:ext>
            </a:extLst>
          </p:cNvPr>
          <p:cNvSpPr/>
          <p:nvPr/>
        </p:nvSpPr>
        <p:spPr>
          <a:xfrm>
            <a:off x="1873099" y="1021266"/>
            <a:ext cx="15192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chemeClr val="tx1"/>
                </a:solidFill>
              </a:rPr>
              <a:t>Action Language Metamodel</a:t>
            </a:r>
          </a:p>
        </p:txBody>
      </p:sp>
      <p:sp>
        <p:nvSpPr>
          <p:cNvPr id="17" name="Lekerekített téglalap 33">
            <a:extLst>
              <a:ext uri="{FF2B5EF4-FFF2-40B4-BE49-F238E27FC236}">
                <a16:creationId xmlns:a16="http://schemas.microsoft.com/office/drawing/2014/main" id="{AA1C17F5-CEF3-491D-BD04-2259BCC7703F}"/>
              </a:ext>
            </a:extLst>
          </p:cNvPr>
          <p:cNvSpPr/>
          <p:nvPr/>
        </p:nvSpPr>
        <p:spPr>
          <a:xfrm>
            <a:off x="3720834" y="1021266"/>
            <a:ext cx="15192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chemeClr val="tx1"/>
                </a:solidFill>
              </a:rPr>
              <a:t>Component Language Metamodel</a:t>
            </a:r>
          </a:p>
        </p:txBody>
      </p:sp>
      <p:sp>
        <p:nvSpPr>
          <p:cNvPr id="22" name="Lekerekített téglalap 33">
            <a:extLst>
              <a:ext uri="{FF2B5EF4-FFF2-40B4-BE49-F238E27FC236}">
                <a16:creationId xmlns:a16="http://schemas.microsoft.com/office/drawing/2014/main" id="{B905B41F-94E3-4E69-94E1-6C28DC2B6A00}"/>
              </a:ext>
            </a:extLst>
          </p:cNvPr>
          <p:cNvSpPr/>
          <p:nvPr/>
        </p:nvSpPr>
        <p:spPr>
          <a:xfrm>
            <a:off x="5568569" y="1016011"/>
            <a:ext cx="15192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chemeClr val="tx1"/>
                </a:solidFill>
              </a:rPr>
              <a:t>LL-Statechart Language Metamodel</a:t>
            </a:r>
          </a:p>
        </p:txBody>
      </p:sp>
      <p:sp>
        <p:nvSpPr>
          <p:cNvPr id="23" name="Lekerekített téglalap 33">
            <a:extLst>
              <a:ext uri="{FF2B5EF4-FFF2-40B4-BE49-F238E27FC236}">
                <a16:creationId xmlns:a16="http://schemas.microsoft.com/office/drawing/2014/main" id="{E98404CB-7E9C-46E6-83D8-912F08C7273D}"/>
              </a:ext>
            </a:extLst>
          </p:cNvPr>
          <p:cNvSpPr/>
          <p:nvPr/>
        </p:nvSpPr>
        <p:spPr>
          <a:xfrm>
            <a:off x="7416305" y="1021266"/>
            <a:ext cx="15192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chemeClr val="tx1"/>
                </a:solidFill>
              </a:rPr>
              <a:t>XSTS</a:t>
            </a:r>
            <a:br>
              <a:rPr lang="en-US" sz="1700">
                <a:solidFill>
                  <a:schemeClr val="tx1"/>
                </a:solidFill>
              </a:rPr>
            </a:br>
            <a:r>
              <a:rPr lang="en-US" sz="1700">
                <a:solidFill>
                  <a:schemeClr val="tx1"/>
                </a:solidFill>
              </a:rPr>
              <a:t>Language Metamodel</a:t>
            </a:r>
          </a:p>
        </p:txBody>
      </p:sp>
      <p:sp>
        <p:nvSpPr>
          <p:cNvPr id="24" name="Lekerekített téglalap 33">
            <a:extLst>
              <a:ext uri="{FF2B5EF4-FFF2-40B4-BE49-F238E27FC236}">
                <a16:creationId xmlns:a16="http://schemas.microsoft.com/office/drawing/2014/main" id="{50D5EA4A-297E-4832-B0FF-1D47F9A95EFA}"/>
              </a:ext>
            </a:extLst>
          </p:cNvPr>
          <p:cNvSpPr/>
          <p:nvPr/>
        </p:nvSpPr>
        <p:spPr>
          <a:xfrm>
            <a:off x="5568569" y="3706658"/>
            <a:ext cx="15192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chemeClr val="tx1"/>
                </a:solidFill>
              </a:rPr>
              <a:t>General Transformation</a:t>
            </a:r>
          </a:p>
          <a:p>
            <a:pPr algn="ctr"/>
            <a:r>
              <a:rPr lang="en-US" sz="1700">
                <a:solidFill>
                  <a:schemeClr val="tx1"/>
                </a:solidFill>
              </a:rPr>
              <a:t>Utility</a:t>
            </a:r>
          </a:p>
        </p:txBody>
      </p:sp>
      <p:sp>
        <p:nvSpPr>
          <p:cNvPr id="25" name="Lekerekített téglalap 33">
            <a:extLst>
              <a:ext uri="{FF2B5EF4-FFF2-40B4-BE49-F238E27FC236}">
                <a16:creationId xmlns:a16="http://schemas.microsoft.com/office/drawing/2014/main" id="{72E62724-8863-4247-BCCE-D121F30DA13E}"/>
              </a:ext>
            </a:extLst>
          </p:cNvPr>
          <p:cNvSpPr/>
          <p:nvPr/>
        </p:nvSpPr>
        <p:spPr>
          <a:xfrm>
            <a:off x="7416305" y="3706658"/>
            <a:ext cx="15192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chemeClr val="tx1"/>
                </a:solidFill>
              </a:rPr>
              <a:t>XSTS</a:t>
            </a:r>
          </a:p>
          <a:p>
            <a:pPr algn="ctr"/>
            <a:r>
              <a:rPr lang="en-US" sz="1700">
                <a:solidFill>
                  <a:schemeClr val="tx1"/>
                </a:solidFill>
              </a:rPr>
              <a:t>Transformation</a:t>
            </a:r>
          </a:p>
          <a:p>
            <a:pPr algn="ctr"/>
            <a:r>
              <a:rPr lang="en-US" sz="1700">
                <a:solidFill>
                  <a:schemeClr val="tx1"/>
                </a:solidFill>
              </a:rPr>
              <a:t>Utility</a:t>
            </a:r>
          </a:p>
        </p:txBody>
      </p:sp>
      <p:sp>
        <p:nvSpPr>
          <p:cNvPr id="28" name="Lekerekített téglalap 33">
            <a:extLst>
              <a:ext uri="{FF2B5EF4-FFF2-40B4-BE49-F238E27FC236}">
                <a16:creationId xmlns:a16="http://schemas.microsoft.com/office/drawing/2014/main" id="{10F1EA18-6229-4410-8984-397C4035EBF8}"/>
              </a:ext>
            </a:extLst>
          </p:cNvPr>
          <p:cNvSpPr/>
          <p:nvPr/>
        </p:nvSpPr>
        <p:spPr>
          <a:xfrm>
            <a:off x="5568569" y="5051982"/>
            <a:ext cx="1519200" cy="934776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chemeClr val="tx1"/>
                </a:solidFill>
              </a:rPr>
              <a:t>LL-Statechart-XSTS</a:t>
            </a:r>
          </a:p>
          <a:p>
            <a:pPr algn="ctr"/>
            <a:r>
              <a:rPr lang="en-US" sz="1700">
                <a:solidFill>
                  <a:schemeClr val="tx1"/>
                </a:solidFill>
              </a:rPr>
              <a:t>Transformation</a:t>
            </a: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C1B2B7DE-CAE1-4F99-A7A0-77643433AC08}"/>
              </a:ext>
            </a:extLst>
          </p:cNvPr>
          <p:cNvSpPr/>
          <p:nvPr/>
        </p:nvSpPr>
        <p:spPr>
          <a:xfrm>
            <a:off x="3720833" y="3706658"/>
            <a:ext cx="15192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chemeClr val="tx1"/>
                </a:solidFill>
              </a:rPr>
              <a:t>General Miscellaneous</a:t>
            </a:r>
          </a:p>
          <a:p>
            <a:pPr algn="ctr"/>
            <a:r>
              <a:rPr lang="en-US" sz="1700">
                <a:solidFill>
                  <a:schemeClr val="tx1"/>
                </a:solidFill>
              </a:rPr>
              <a:t>Utility</a:t>
            </a:r>
          </a:p>
        </p:txBody>
      </p:sp>
      <p:sp>
        <p:nvSpPr>
          <p:cNvPr id="13" name="Lekerekített téglalap 33">
            <a:extLst>
              <a:ext uri="{FF2B5EF4-FFF2-40B4-BE49-F238E27FC236}">
                <a16:creationId xmlns:a16="http://schemas.microsoft.com/office/drawing/2014/main" id="{C8CB3231-9765-4ACF-932E-7F8C628B4732}"/>
              </a:ext>
            </a:extLst>
          </p:cNvPr>
          <p:cNvSpPr/>
          <p:nvPr/>
        </p:nvSpPr>
        <p:spPr>
          <a:xfrm>
            <a:off x="7416305" y="5051982"/>
            <a:ext cx="1519200" cy="934776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chemeClr val="tx1"/>
                </a:solidFill>
              </a:rPr>
              <a:t>Composition-XSTS</a:t>
            </a:r>
          </a:p>
          <a:p>
            <a:pPr algn="ctr"/>
            <a:r>
              <a:rPr lang="en-US" sz="1700">
                <a:solidFill>
                  <a:schemeClr val="tx1"/>
                </a:solidFill>
              </a:rPr>
              <a:t>Transformation</a:t>
            </a:r>
          </a:p>
        </p:txBody>
      </p:sp>
      <p:sp>
        <p:nvSpPr>
          <p:cNvPr id="14" name="Lekerekített téglalap 33">
            <a:extLst>
              <a:ext uri="{FF2B5EF4-FFF2-40B4-BE49-F238E27FC236}">
                <a16:creationId xmlns:a16="http://schemas.microsoft.com/office/drawing/2014/main" id="{E9180404-7876-40CD-84F8-6F5B7E9F4696}"/>
              </a:ext>
            </a:extLst>
          </p:cNvPr>
          <p:cNvSpPr/>
          <p:nvPr/>
        </p:nvSpPr>
        <p:spPr>
          <a:xfrm>
            <a:off x="9262373" y="5051982"/>
            <a:ext cx="15192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chemeClr val="tx1"/>
                </a:solidFill>
              </a:rPr>
              <a:t>XSTS-</a:t>
            </a:r>
            <a:br>
              <a:rPr lang="en-US" sz="1700">
                <a:solidFill>
                  <a:schemeClr val="tx1"/>
                </a:solidFill>
              </a:rPr>
            </a:br>
            <a:r>
              <a:rPr lang="en-US" sz="1700">
                <a:solidFill>
                  <a:schemeClr val="tx1"/>
                </a:solidFill>
              </a:rPr>
              <a:t>UPPAAL</a:t>
            </a:r>
          </a:p>
          <a:p>
            <a:pPr algn="ctr"/>
            <a:r>
              <a:rPr lang="en-US" sz="1700">
                <a:solidFill>
                  <a:schemeClr val="tx1"/>
                </a:solidFill>
              </a:rPr>
              <a:t>Transformation</a:t>
            </a:r>
          </a:p>
        </p:txBody>
      </p:sp>
      <p:sp>
        <p:nvSpPr>
          <p:cNvPr id="18" name="Lekerekített téglalap 33">
            <a:extLst>
              <a:ext uri="{FF2B5EF4-FFF2-40B4-BE49-F238E27FC236}">
                <a16:creationId xmlns:a16="http://schemas.microsoft.com/office/drawing/2014/main" id="{D683AF5C-0380-4B60-897D-872A64577CDE}"/>
              </a:ext>
            </a:extLst>
          </p:cNvPr>
          <p:cNvSpPr/>
          <p:nvPr/>
        </p:nvSpPr>
        <p:spPr>
          <a:xfrm>
            <a:off x="9262373" y="1016011"/>
            <a:ext cx="15192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chemeClr val="tx1"/>
                </a:solidFill>
              </a:rPr>
              <a:t>UPPAAL</a:t>
            </a:r>
            <a:br>
              <a:rPr lang="en-US" sz="1700">
                <a:solidFill>
                  <a:schemeClr val="tx1"/>
                </a:solidFill>
              </a:rPr>
            </a:br>
            <a:r>
              <a:rPr lang="en-US" sz="1700">
                <a:solidFill>
                  <a:schemeClr val="tx1"/>
                </a:solidFill>
              </a:rPr>
              <a:t>Language Metamodel</a:t>
            </a:r>
          </a:p>
        </p:txBody>
      </p:sp>
      <p:sp>
        <p:nvSpPr>
          <p:cNvPr id="19" name="Lekerekített téglalap 33">
            <a:extLst>
              <a:ext uri="{FF2B5EF4-FFF2-40B4-BE49-F238E27FC236}">
                <a16:creationId xmlns:a16="http://schemas.microsoft.com/office/drawing/2014/main" id="{7CA07280-235D-4B49-AA8A-B2E868C4226A}"/>
              </a:ext>
            </a:extLst>
          </p:cNvPr>
          <p:cNvSpPr/>
          <p:nvPr/>
        </p:nvSpPr>
        <p:spPr>
          <a:xfrm>
            <a:off x="9262373" y="2363962"/>
            <a:ext cx="15192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chemeClr val="tx1"/>
                </a:solidFill>
              </a:rPr>
              <a:t>UPPAAL</a:t>
            </a:r>
          </a:p>
          <a:p>
            <a:pPr algn="ctr"/>
            <a:r>
              <a:rPr lang="en-US" sz="170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sz="1700">
                <a:solidFill>
                  <a:schemeClr val="tx1"/>
                </a:solidFill>
              </a:rPr>
              <a:t>Serializer</a:t>
            </a:r>
          </a:p>
        </p:txBody>
      </p:sp>
      <p:sp>
        <p:nvSpPr>
          <p:cNvPr id="21" name="Lekerekített téglalap 33">
            <a:extLst>
              <a:ext uri="{FF2B5EF4-FFF2-40B4-BE49-F238E27FC236}">
                <a16:creationId xmlns:a16="http://schemas.microsoft.com/office/drawing/2014/main" id="{3C7F6764-145C-461A-8CCE-EBEDFBC7DA7C}"/>
              </a:ext>
            </a:extLst>
          </p:cNvPr>
          <p:cNvSpPr/>
          <p:nvPr/>
        </p:nvSpPr>
        <p:spPr>
          <a:xfrm>
            <a:off x="7416305" y="2363962"/>
            <a:ext cx="15192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chemeClr val="tx1"/>
                </a:solidFill>
              </a:rPr>
              <a:t>XSTS</a:t>
            </a:r>
          </a:p>
          <a:p>
            <a:pPr algn="ctr"/>
            <a:r>
              <a:rPr lang="en-US" sz="170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sz="1700">
                <a:solidFill>
                  <a:schemeClr val="tx1"/>
                </a:solidFill>
              </a:rPr>
              <a:t>Serializer</a:t>
            </a:r>
          </a:p>
        </p:txBody>
      </p:sp>
      <p:sp>
        <p:nvSpPr>
          <p:cNvPr id="20" name="Lekerekített téglalap 33">
            <a:extLst>
              <a:ext uri="{FF2B5EF4-FFF2-40B4-BE49-F238E27FC236}">
                <a16:creationId xmlns:a16="http://schemas.microsoft.com/office/drawing/2014/main" id="{C63DCA47-85AE-4C27-92AC-6328F7A54930}"/>
              </a:ext>
            </a:extLst>
          </p:cNvPr>
          <p:cNvSpPr/>
          <p:nvPr/>
        </p:nvSpPr>
        <p:spPr>
          <a:xfrm>
            <a:off x="9262373" y="3711913"/>
            <a:ext cx="15192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700">
                <a:solidFill>
                  <a:schemeClr val="tx1"/>
                </a:solidFill>
              </a:rPr>
              <a:t>UPPAAL</a:t>
            </a:r>
            <a:endParaRPr lang="en-US" sz="1700" dirty="0">
              <a:solidFill>
                <a:schemeClr val="tx1"/>
              </a:solidFill>
            </a:endParaRPr>
          </a:p>
          <a:p>
            <a:pPr algn="ctr"/>
            <a:r>
              <a:rPr lang="en-US" sz="1700" dirty="0">
                <a:solidFill>
                  <a:schemeClr val="tx1"/>
                </a:solidFill>
              </a:rPr>
              <a:t>Transformation</a:t>
            </a:r>
          </a:p>
          <a:p>
            <a:pPr algn="ctr"/>
            <a:r>
              <a:rPr lang="en-US" sz="1700" dirty="0">
                <a:solidFill>
                  <a:schemeClr val="tx1"/>
                </a:solidFill>
              </a:rPr>
              <a:t>Utility</a:t>
            </a:r>
          </a:p>
        </p:txBody>
      </p:sp>
    </p:spTree>
    <p:extLst>
      <p:ext uri="{BB962C8B-B14F-4D97-AF65-F5344CB8AC3E}">
        <p14:creationId xmlns:p14="http://schemas.microsoft.com/office/powerpoint/2010/main" val="3365958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ekerekített téglalap 33">
            <a:extLst>
              <a:ext uri="{FF2B5EF4-FFF2-40B4-BE49-F238E27FC236}">
                <a16:creationId xmlns:a16="http://schemas.microsoft.com/office/drawing/2014/main" id="{D8B67C23-AD11-4428-A4A7-66A26E177AAE}"/>
              </a:ext>
            </a:extLst>
          </p:cNvPr>
          <p:cNvSpPr/>
          <p:nvPr/>
        </p:nvSpPr>
        <p:spPr>
          <a:xfrm>
            <a:off x="25364" y="1021266"/>
            <a:ext cx="15192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>
                <a:solidFill>
                  <a:schemeClr val="tx1"/>
                </a:solidFill>
              </a:rPr>
              <a:t>*.expression.</a:t>
            </a:r>
            <a:br>
              <a:rPr lang="en-US" sz="1400" i="1">
                <a:solidFill>
                  <a:schemeClr val="tx1"/>
                </a:solidFill>
              </a:rPr>
            </a:br>
            <a:r>
              <a:rPr lang="en-US" sz="1400" i="1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6" name="Lekerekített téglalap 33">
            <a:extLst>
              <a:ext uri="{FF2B5EF4-FFF2-40B4-BE49-F238E27FC236}">
                <a16:creationId xmlns:a16="http://schemas.microsoft.com/office/drawing/2014/main" id="{3021C726-02CE-45DC-96BA-660AC6AE308C}"/>
              </a:ext>
            </a:extLst>
          </p:cNvPr>
          <p:cNvSpPr/>
          <p:nvPr/>
        </p:nvSpPr>
        <p:spPr>
          <a:xfrm>
            <a:off x="1873099" y="1021266"/>
            <a:ext cx="15192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>
                <a:solidFill>
                  <a:schemeClr val="tx1"/>
                </a:solidFill>
              </a:rPr>
              <a:t>*.action.</a:t>
            </a:r>
            <a:br>
              <a:rPr lang="en-US" sz="1400" i="1">
                <a:solidFill>
                  <a:schemeClr val="tx1"/>
                </a:solidFill>
              </a:rPr>
            </a:br>
            <a:r>
              <a:rPr lang="en-US" sz="1400" i="1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7" name="Lekerekített téglalap 33">
            <a:extLst>
              <a:ext uri="{FF2B5EF4-FFF2-40B4-BE49-F238E27FC236}">
                <a16:creationId xmlns:a16="http://schemas.microsoft.com/office/drawing/2014/main" id="{AA1C17F5-CEF3-491D-BD04-2259BCC7703F}"/>
              </a:ext>
            </a:extLst>
          </p:cNvPr>
          <p:cNvSpPr/>
          <p:nvPr/>
        </p:nvSpPr>
        <p:spPr>
          <a:xfrm>
            <a:off x="3720834" y="1021266"/>
            <a:ext cx="15192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>
                <a:solidFill>
                  <a:schemeClr val="tx1"/>
                </a:solidFill>
              </a:rPr>
              <a:t>*.statechart.</a:t>
            </a:r>
            <a:br>
              <a:rPr lang="en-US" sz="1400" i="1">
                <a:solidFill>
                  <a:schemeClr val="tx1"/>
                </a:solidFill>
              </a:rPr>
            </a:br>
            <a:r>
              <a:rPr lang="en-US" sz="1400" i="1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22" name="Lekerekített téglalap 33">
            <a:extLst>
              <a:ext uri="{FF2B5EF4-FFF2-40B4-BE49-F238E27FC236}">
                <a16:creationId xmlns:a16="http://schemas.microsoft.com/office/drawing/2014/main" id="{B905B41F-94E3-4E69-94E1-6C28DC2B6A00}"/>
              </a:ext>
            </a:extLst>
          </p:cNvPr>
          <p:cNvSpPr/>
          <p:nvPr/>
        </p:nvSpPr>
        <p:spPr>
          <a:xfrm>
            <a:off x="5568569" y="1016011"/>
            <a:ext cx="15192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>
                <a:solidFill>
                  <a:schemeClr val="tx1"/>
                </a:solidFill>
              </a:rPr>
              <a:t>*.statechart.</a:t>
            </a:r>
            <a:br>
              <a:rPr lang="en-US" sz="1400" i="1">
                <a:solidFill>
                  <a:schemeClr val="tx1"/>
                </a:solidFill>
              </a:rPr>
            </a:br>
            <a:r>
              <a:rPr lang="en-US" sz="1400" i="1">
                <a:solidFill>
                  <a:schemeClr val="tx1"/>
                </a:solidFill>
              </a:rPr>
              <a:t>lowlevel.model</a:t>
            </a:r>
          </a:p>
        </p:txBody>
      </p:sp>
      <p:sp>
        <p:nvSpPr>
          <p:cNvPr id="23" name="Lekerekített téglalap 33">
            <a:extLst>
              <a:ext uri="{FF2B5EF4-FFF2-40B4-BE49-F238E27FC236}">
                <a16:creationId xmlns:a16="http://schemas.microsoft.com/office/drawing/2014/main" id="{E98404CB-7E9C-46E6-83D8-912F08C7273D}"/>
              </a:ext>
            </a:extLst>
          </p:cNvPr>
          <p:cNvSpPr/>
          <p:nvPr/>
        </p:nvSpPr>
        <p:spPr>
          <a:xfrm>
            <a:off x="7416305" y="1021266"/>
            <a:ext cx="15192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>
                <a:solidFill>
                  <a:schemeClr val="tx1"/>
                </a:solidFill>
              </a:rPr>
              <a:t>*.xsts.</a:t>
            </a:r>
            <a:br>
              <a:rPr lang="en-US" sz="1400" i="1">
                <a:solidFill>
                  <a:schemeClr val="tx1"/>
                </a:solidFill>
              </a:rPr>
            </a:br>
            <a:r>
              <a:rPr lang="en-US" sz="1400" i="1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24" name="Lekerekített téglalap 33">
            <a:extLst>
              <a:ext uri="{FF2B5EF4-FFF2-40B4-BE49-F238E27FC236}">
                <a16:creationId xmlns:a16="http://schemas.microsoft.com/office/drawing/2014/main" id="{50D5EA4A-297E-4832-B0FF-1D47F9A95EFA}"/>
              </a:ext>
            </a:extLst>
          </p:cNvPr>
          <p:cNvSpPr/>
          <p:nvPr/>
        </p:nvSpPr>
        <p:spPr>
          <a:xfrm>
            <a:off x="5568569" y="3706658"/>
            <a:ext cx="15192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>
                <a:solidFill>
                  <a:schemeClr val="tx1"/>
                </a:solidFill>
              </a:rPr>
              <a:t>*.transformation.util</a:t>
            </a:r>
          </a:p>
        </p:txBody>
      </p:sp>
      <p:sp>
        <p:nvSpPr>
          <p:cNvPr id="25" name="Lekerekített téglalap 33">
            <a:extLst>
              <a:ext uri="{FF2B5EF4-FFF2-40B4-BE49-F238E27FC236}">
                <a16:creationId xmlns:a16="http://schemas.microsoft.com/office/drawing/2014/main" id="{72E62724-8863-4247-BCCE-D121F30DA13E}"/>
              </a:ext>
            </a:extLst>
          </p:cNvPr>
          <p:cNvSpPr/>
          <p:nvPr/>
        </p:nvSpPr>
        <p:spPr>
          <a:xfrm>
            <a:off x="7416305" y="3706658"/>
            <a:ext cx="15192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>
                <a:solidFill>
                  <a:schemeClr val="tx1"/>
                </a:solidFill>
              </a:rPr>
              <a:t>*.xsts.transformation.util</a:t>
            </a:r>
          </a:p>
        </p:txBody>
      </p:sp>
      <p:sp>
        <p:nvSpPr>
          <p:cNvPr id="28" name="Lekerekített téglalap 33">
            <a:extLst>
              <a:ext uri="{FF2B5EF4-FFF2-40B4-BE49-F238E27FC236}">
                <a16:creationId xmlns:a16="http://schemas.microsoft.com/office/drawing/2014/main" id="{10F1EA18-6229-4410-8984-397C4035EBF8}"/>
              </a:ext>
            </a:extLst>
          </p:cNvPr>
          <p:cNvSpPr/>
          <p:nvPr/>
        </p:nvSpPr>
        <p:spPr>
          <a:xfrm>
            <a:off x="5568569" y="5051982"/>
            <a:ext cx="1519200" cy="934776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>
                <a:solidFill>
                  <a:schemeClr val="tx1"/>
                </a:solidFill>
              </a:rPr>
              <a:t>*.lowlevel.xsts.</a:t>
            </a:r>
            <a:br>
              <a:rPr lang="en-US" sz="1400" i="1">
                <a:solidFill>
                  <a:schemeClr val="tx1"/>
                </a:solidFill>
              </a:rPr>
            </a:br>
            <a:r>
              <a:rPr lang="en-US" sz="1400" i="1">
                <a:solidFill>
                  <a:schemeClr val="tx1"/>
                </a:solidFill>
              </a:rPr>
              <a:t>transformation</a:t>
            </a: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C1B2B7DE-CAE1-4F99-A7A0-77643433AC08}"/>
              </a:ext>
            </a:extLst>
          </p:cNvPr>
          <p:cNvSpPr/>
          <p:nvPr/>
        </p:nvSpPr>
        <p:spPr>
          <a:xfrm>
            <a:off x="3720833" y="3706658"/>
            <a:ext cx="15192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>
                <a:solidFill>
                  <a:schemeClr val="tx1"/>
                </a:solidFill>
              </a:rPr>
              <a:t>*.util</a:t>
            </a:r>
          </a:p>
        </p:txBody>
      </p:sp>
      <p:sp>
        <p:nvSpPr>
          <p:cNvPr id="13" name="Lekerekített téglalap 33">
            <a:extLst>
              <a:ext uri="{FF2B5EF4-FFF2-40B4-BE49-F238E27FC236}">
                <a16:creationId xmlns:a16="http://schemas.microsoft.com/office/drawing/2014/main" id="{C8CB3231-9765-4ACF-932E-7F8C628B4732}"/>
              </a:ext>
            </a:extLst>
          </p:cNvPr>
          <p:cNvSpPr/>
          <p:nvPr/>
        </p:nvSpPr>
        <p:spPr>
          <a:xfrm>
            <a:off x="7416305" y="5051982"/>
            <a:ext cx="1519200" cy="934776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>
                <a:solidFill>
                  <a:schemeClr val="tx1"/>
                </a:solidFill>
              </a:rPr>
              <a:t>*.xsts.</a:t>
            </a:r>
            <a:br>
              <a:rPr lang="en-US" sz="1400" i="1">
                <a:solidFill>
                  <a:schemeClr val="tx1"/>
                </a:solidFill>
              </a:rPr>
            </a:br>
            <a:r>
              <a:rPr lang="en-US" sz="1400" i="1">
                <a:solidFill>
                  <a:schemeClr val="tx1"/>
                </a:solidFill>
              </a:rPr>
              <a:t>transformation</a:t>
            </a:r>
          </a:p>
        </p:txBody>
      </p:sp>
      <p:sp>
        <p:nvSpPr>
          <p:cNvPr id="14" name="Lekerekített téglalap 33">
            <a:extLst>
              <a:ext uri="{FF2B5EF4-FFF2-40B4-BE49-F238E27FC236}">
                <a16:creationId xmlns:a16="http://schemas.microsoft.com/office/drawing/2014/main" id="{E9180404-7876-40CD-84F8-6F5B7E9F4696}"/>
              </a:ext>
            </a:extLst>
          </p:cNvPr>
          <p:cNvSpPr/>
          <p:nvPr/>
        </p:nvSpPr>
        <p:spPr>
          <a:xfrm>
            <a:off x="9262373" y="5051982"/>
            <a:ext cx="15192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>
                <a:solidFill>
                  <a:schemeClr val="tx1"/>
                </a:solidFill>
              </a:rPr>
              <a:t>*.xsts.uppaal.</a:t>
            </a:r>
            <a:br>
              <a:rPr lang="en-US" sz="1400" i="1">
                <a:solidFill>
                  <a:schemeClr val="tx1"/>
                </a:solidFill>
              </a:rPr>
            </a:br>
            <a:r>
              <a:rPr lang="en-US" sz="1400" i="1">
                <a:solidFill>
                  <a:schemeClr val="tx1"/>
                </a:solidFill>
              </a:rPr>
              <a:t>transformation</a:t>
            </a:r>
          </a:p>
        </p:txBody>
      </p:sp>
      <p:sp>
        <p:nvSpPr>
          <p:cNvPr id="18" name="Lekerekített téglalap 33">
            <a:extLst>
              <a:ext uri="{FF2B5EF4-FFF2-40B4-BE49-F238E27FC236}">
                <a16:creationId xmlns:a16="http://schemas.microsoft.com/office/drawing/2014/main" id="{D683AF5C-0380-4B60-897D-872A64577CDE}"/>
              </a:ext>
            </a:extLst>
          </p:cNvPr>
          <p:cNvSpPr/>
          <p:nvPr/>
        </p:nvSpPr>
        <p:spPr>
          <a:xfrm>
            <a:off x="9262373" y="1016011"/>
            <a:ext cx="15192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>
                <a:solidFill>
                  <a:schemeClr val="tx1"/>
                </a:solidFill>
              </a:rPr>
              <a:t>de.uni_paderborn.uppaal</a:t>
            </a:r>
          </a:p>
        </p:txBody>
      </p:sp>
      <p:sp>
        <p:nvSpPr>
          <p:cNvPr id="19" name="Lekerekített téglalap 33">
            <a:extLst>
              <a:ext uri="{FF2B5EF4-FFF2-40B4-BE49-F238E27FC236}">
                <a16:creationId xmlns:a16="http://schemas.microsoft.com/office/drawing/2014/main" id="{7CA07280-235D-4B49-AA8A-B2E868C4226A}"/>
              </a:ext>
            </a:extLst>
          </p:cNvPr>
          <p:cNvSpPr/>
          <p:nvPr/>
        </p:nvSpPr>
        <p:spPr>
          <a:xfrm>
            <a:off x="9262373" y="2363962"/>
            <a:ext cx="15192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>
                <a:solidFill>
                  <a:schemeClr val="tx1"/>
                </a:solidFill>
              </a:rPr>
              <a:t>*.uppaal.serializer</a:t>
            </a:r>
          </a:p>
        </p:txBody>
      </p:sp>
      <p:sp>
        <p:nvSpPr>
          <p:cNvPr id="21" name="Lekerekített téglalap 33">
            <a:extLst>
              <a:ext uri="{FF2B5EF4-FFF2-40B4-BE49-F238E27FC236}">
                <a16:creationId xmlns:a16="http://schemas.microsoft.com/office/drawing/2014/main" id="{3C7F6764-145C-461A-8CCE-EBEDFBC7DA7C}"/>
              </a:ext>
            </a:extLst>
          </p:cNvPr>
          <p:cNvSpPr/>
          <p:nvPr/>
        </p:nvSpPr>
        <p:spPr>
          <a:xfrm>
            <a:off x="7416305" y="2363962"/>
            <a:ext cx="15192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>
                <a:solidFill>
                  <a:schemeClr val="tx1"/>
                </a:solidFill>
              </a:rPr>
              <a:t>*.xsts.transformation.util</a:t>
            </a:r>
          </a:p>
        </p:txBody>
      </p:sp>
      <p:sp>
        <p:nvSpPr>
          <p:cNvPr id="20" name="Lekerekített téglalap 33">
            <a:extLst>
              <a:ext uri="{FF2B5EF4-FFF2-40B4-BE49-F238E27FC236}">
                <a16:creationId xmlns:a16="http://schemas.microsoft.com/office/drawing/2014/main" id="{5FAC3DD4-1F39-40CC-86CE-61A0C482B253}"/>
              </a:ext>
            </a:extLst>
          </p:cNvPr>
          <p:cNvSpPr/>
          <p:nvPr/>
        </p:nvSpPr>
        <p:spPr>
          <a:xfrm>
            <a:off x="9262373" y="3711913"/>
            <a:ext cx="1519200" cy="934776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>
                <a:solidFill>
                  <a:schemeClr val="tx1"/>
                </a:solidFill>
              </a:rPr>
              <a:t>*.uppaal.util</a:t>
            </a:r>
          </a:p>
        </p:txBody>
      </p:sp>
    </p:spTree>
    <p:extLst>
      <p:ext uri="{BB962C8B-B14F-4D97-AF65-F5344CB8AC3E}">
        <p14:creationId xmlns:p14="http://schemas.microsoft.com/office/powerpoint/2010/main" val="2184525485"/>
      </p:ext>
    </p:extLst>
  </p:cSld>
  <p:clrMapOvr>
    <a:masterClrMapping/>
  </p:clrMapOvr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28792</TotalTime>
  <Words>404</Words>
  <Application>Microsoft Office PowerPoint</Application>
  <PresentationFormat>Szélesvásznú</PresentationFormat>
  <Paragraphs>123</Paragraphs>
  <Slides>7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2</vt:i4>
      </vt:variant>
      <vt:variant>
        <vt:lpstr>Diacímek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Wingdings</vt:lpstr>
      <vt:lpstr>FTSRG presentation</vt:lpstr>
      <vt:lpstr>FTSRG print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Bence Graics</cp:lastModifiedBy>
  <cp:revision>2639</cp:revision>
  <dcterms:created xsi:type="dcterms:W3CDTF">2013-06-08T09:47:17Z</dcterms:created>
  <dcterms:modified xsi:type="dcterms:W3CDTF">2022-01-27T17:29:17Z</dcterms:modified>
</cp:coreProperties>
</file>