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9" r:id="rId17"/>
  </p:sldIdLst>
  <p:sldSz cx="10080625" cy="5670550"/>
  <p:notesSz cx="7559675" cy="10691813"/>
  <p:embeddedFontLst>
    <p:embeddedFont>
      <p:font typeface="Teko" panose="020B0604020202020204" charset="0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PTbWosth9vCTNbRMu76JdO/F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E70BC-4B3A-4F29-8C2F-7C8DCA724F0E}">
  <a:tblStyle styleId="{059E70BC-4B3A-4F29-8C2F-7C8DCA724F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BB9CA4-4463-44B0-A81F-873B90EEA5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  <a:fill>
          <a:solidFill>
            <a:srgbClr val="F8FCF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FCF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DAEDE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DAEDE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45ec9e05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545ec9e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ff639fb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135ff639f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ff639fbe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35ff639f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ff639fbe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135ff639f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45ec9e05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13545ec9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45ec9e05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13545ec9e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45ec9e05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13545ec9e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504000" y="226800"/>
            <a:ext cx="9071640" cy="94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504000" y="1323000"/>
            <a:ext cx="9071640" cy="38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04000" y="5304960"/>
            <a:ext cx="235188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443760" y="5304960"/>
            <a:ext cx="319140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735760" y="5304960"/>
            <a:ext cx="83988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0" bIns="450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CBCBC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1"/>
          <p:cNvSpPr txBox="1"/>
          <p:nvPr/>
        </p:nvSpPr>
        <p:spPr>
          <a:xfrm>
            <a:off x="810000" y="1741920"/>
            <a:ext cx="84600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90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SENIB</a:t>
            </a:r>
            <a:endParaRPr sz="90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4620768"/>
            <a:ext cx="1758692" cy="83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3545ec9e05_0_24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g13545ec9e05_0_24"/>
          <p:cNvSpPr txBox="1"/>
          <p:nvPr/>
        </p:nvSpPr>
        <p:spPr>
          <a:xfrm>
            <a:off x="316992" y="292608"/>
            <a:ext cx="9079008" cy="7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2° </a:t>
            </a:r>
            <a:r>
              <a:rPr lang="pt-BR" sz="3200" b="1" i="0" u="none" strike="noStrik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MÉTODO – Mandamentos e Promessa</a:t>
            </a:r>
            <a:endParaRPr sz="32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g13545ec9e05_0_24"/>
          <p:cNvGraphicFramePr/>
          <p:nvPr>
            <p:extLst>
              <p:ext uri="{D42A27DB-BD31-4B8C-83A1-F6EECF244321}">
                <p14:modId xmlns:p14="http://schemas.microsoft.com/office/powerpoint/2010/main" val="663844802"/>
              </p:ext>
            </p:extLst>
          </p:nvPr>
        </p:nvGraphicFramePr>
        <p:xfrm>
          <a:off x="540000" y="1080000"/>
          <a:ext cx="8856000" cy="4510055"/>
        </p:xfrm>
        <a:graphic>
          <a:graphicData uri="http://schemas.openxmlformats.org/drawingml/2006/table">
            <a:tbl>
              <a:tblPr>
                <a:noFill/>
                <a:tableStyleId>{059E70BC-4B3A-4F29-8C2F-7C8DCA724F0E}</a:tableStyleId>
              </a:tblPr>
              <a:tblGrid>
                <a:gridCol w="181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Passagem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Mandamento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Promessa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Decisão </a:t>
                      </a:r>
                      <a:r>
                        <a:rPr lang="pt-BR" sz="2400" b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Pessoal</a:t>
                      </a:r>
                      <a:endParaRPr sz="24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Pe 1.13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Estar com a mente preparada, prontos para a ação; sejam sóbrios e coloquem toda a esperança na graça 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graça que lhes será dada quando Jesus Cristo for revelado.</a:t>
                      </a:r>
                      <a:endParaRPr sz="135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 com a mente nas coisas do alto para que a graça nos faça ficar sóbrios e não perder a esperança.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35ff639fbe_0_0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g135ff639fbe_0_0"/>
          <p:cNvSpPr txBox="1"/>
          <p:nvPr/>
        </p:nvSpPr>
        <p:spPr>
          <a:xfrm>
            <a:off x="-697728" y="1471560"/>
            <a:ext cx="84600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pt-BR" sz="60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° MÉTODO</a:t>
            </a:r>
            <a:endParaRPr sz="60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35ff639fbe_0_0"/>
          <p:cNvSpPr txBox="1"/>
          <p:nvPr/>
        </p:nvSpPr>
        <p:spPr>
          <a:xfrm>
            <a:off x="852725" y="2214325"/>
            <a:ext cx="8910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UP ESPIRITUAL</a:t>
            </a:r>
            <a:endParaRPr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135ff639fbe_0_7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g135ff639fbe_0_7"/>
          <p:cNvSpPr txBox="1"/>
          <p:nvPr/>
        </p:nvSpPr>
        <p:spPr>
          <a:xfrm>
            <a:off x="719328" y="117528"/>
            <a:ext cx="8432832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pt-BR" sz="32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° </a:t>
            </a:r>
            <a:r>
              <a:rPr lang="pt-BR" sz="3200" b="1" i="0" u="none" strike="noStrik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MÉTODO – CHECK UP ESPIRITUAL</a:t>
            </a:r>
            <a:endParaRPr sz="32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203" name="Google Shape;203;g135ff639fbe_0_7"/>
          <p:cNvSpPr txBox="1"/>
          <p:nvPr/>
        </p:nvSpPr>
        <p:spPr>
          <a:xfrm>
            <a:off x="182880" y="755904"/>
            <a:ext cx="9741408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1º. Dia: </a:t>
            </a:r>
            <a:r>
              <a:rPr lang="pt-BR" sz="28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RELACIONAR OS MANDAMENTOS DO CAPÍTULO TODO</a:t>
            </a:r>
            <a:endParaRPr sz="2800" b="1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2º. Dia</a:t>
            </a:r>
            <a:r>
              <a:rPr lang="pt-BR" sz="28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 FAZER UMA AUTO-ANÁLISE E ESCOLHER UMA DAS SEGUINTES NOTAS PARA SEU COMPORTAMENTO:</a:t>
            </a:r>
            <a:endParaRPr sz="2800" b="1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  <a:p>
            <a:pPr marL="449262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1 - SOB CONTROLE, QUASE NÃO ME ATRAPALHO MAIS NESTA </a:t>
            </a: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ÁREA (Vitória)</a:t>
            </a:r>
            <a:endParaRPr sz="2800" b="1" dirty="0">
              <a:solidFill>
                <a:schemeClr val="tx1"/>
              </a:solidFill>
              <a:latin typeface="Teko"/>
              <a:ea typeface="Teko"/>
              <a:cs typeface="Teko"/>
              <a:sym typeface="Teko"/>
            </a:endParaRPr>
          </a:p>
          <a:p>
            <a:pPr marL="449262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2 -	VEJO SINAIS DE CRESCIMENTO NESTA ÁREA, MAS CONTINUO </a:t>
            </a: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MELHORANDO (Neutro)</a:t>
            </a:r>
            <a:endParaRPr sz="2800" b="1" dirty="0">
              <a:solidFill>
                <a:schemeClr val="tx1"/>
              </a:solidFill>
              <a:latin typeface="Teko"/>
              <a:ea typeface="Teko"/>
              <a:cs typeface="Teko"/>
              <a:sym typeface="Teko"/>
            </a:endParaRPr>
          </a:p>
          <a:p>
            <a:pPr marL="449262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3 - FORA DE CONTROLE, PRECISO MELHORAR NESTA </a:t>
            </a: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ÁREA</a:t>
            </a:r>
          </a:p>
          <a:p>
            <a:pPr marL="449262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(Derrota)</a:t>
            </a:r>
            <a:r>
              <a:rPr lang="pt-BR" sz="2800" b="1" dirty="0" smtClean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sz="2800" b="1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3º- 5</a:t>
            </a: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º </a:t>
            </a: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/ 6</a:t>
            </a:r>
            <a:r>
              <a:rPr lang="pt-BR" sz="2800" b="1" dirty="0" smtClean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º </a:t>
            </a:r>
            <a:r>
              <a:rPr lang="pt-BR" sz="2800" b="1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DIA: </a:t>
            </a:r>
            <a:r>
              <a:rPr lang="pt-BR" sz="28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COLETAR PASSAGENS PARALELAS AOS </a:t>
            </a:r>
            <a:r>
              <a:rPr lang="pt-BR" sz="2800" b="1" dirty="0" smtClean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MANDAMENTOS</a:t>
            </a:r>
            <a:r>
              <a:rPr lang="pt-BR" sz="28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2800" b="1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47047"/>
              </p:ext>
            </p:extLst>
          </p:nvPr>
        </p:nvGraphicFramePr>
        <p:xfrm>
          <a:off x="146306" y="1166537"/>
          <a:ext cx="9729215" cy="4429241"/>
        </p:xfrm>
        <a:graphic>
          <a:graphicData uri="http://schemas.openxmlformats.org/drawingml/2006/table">
            <a:tbl>
              <a:tblPr firstRow="1" bandRow="1">
                <a:tableStyleId>{059E70BC-4B3A-4F29-8C2F-7C8DCA724F0E}</a:tableStyleId>
              </a:tblPr>
              <a:tblGrid>
                <a:gridCol w="1048510">
                  <a:extLst>
                    <a:ext uri="{9D8B030D-6E8A-4147-A177-3AD203B41FA5}">
                      <a16:colId xmlns:a16="http://schemas.microsoft.com/office/drawing/2014/main" val="552717053"/>
                    </a:ext>
                  </a:extLst>
                </a:gridCol>
                <a:gridCol w="3387109">
                  <a:extLst>
                    <a:ext uri="{9D8B030D-6E8A-4147-A177-3AD203B41FA5}">
                      <a16:colId xmlns:a16="http://schemas.microsoft.com/office/drawing/2014/main" val="3260391638"/>
                    </a:ext>
                  </a:extLst>
                </a:gridCol>
                <a:gridCol w="1173458">
                  <a:extLst>
                    <a:ext uri="{9D8B030D-6E8A-4147-A177-3AD203B41FA5}">
                      <a16:colId xmlns:a16="http://schemas.microsoft.com/office/drawing/2014/main" val="2273090155"/>
                    </a:ext>
                  </a:extLst>
                </a:gridCol>
                <a:gridCol w="4120138">
                  <a:extLst>
                    <a:ext uri="{9D8B030D-6E8A-4147-A177-3AD203B41FA5}">
                      <a16:colId xmlns:a16="http://schemas.microsoft.com/office/drawing/2014/main" val="410166914"/>
                    </a:ext>
                  </a:extLst>
                </a:gridCol>
              </a:tblGrid>
              <a:tr h="68020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MANDAMENTO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NOTA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PASSAGEM RELACIONADA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747852"/>
                  </a:ext>
                </a:extLst>
              </a:tr>
              <a:tr h="1110337">
                <a:tc>
                  <a:txBody>
                    <a:bodyPr/>
                    <a:lstStyle/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 smtClean="0"/>
                    </a:p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42061"/>
                  </a:ext>
                </a:extLst>
              </a:tr>
              <a:tr h="1314873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endParaRPr lang="pt-BR" sz="1800" dirty="0"/>
                    </a:p>
                    <a:p>
                      <a:pPr algn="ctr"/>
                      <a:endParaRPr lang="pt-BR" sz="1800" dirty="0"/>
                    </a:p>
                    <a:p>
                      <a:pPr algn="ctr"/>
                      <a:endParaRPr lang="pt-BR" sz="1800" dirty="0"/>
                    </a:p>
                    <a:p>
                      <a:pPr algn="ctr"/>
                      <a:endParaRPr lang="pt-BR" sz="1800" dirty="0"/>
                    </a:p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726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82880" y="0"/>
            <a:ext cx="7327392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MÉTODO: </a:t>
            </a:r>
            <a:r>
              <a:rPr lang="pt-BR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Checkup Espiritual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PASSAGEM: Colossenses </a:t>
            </a:r>
            <a:r>
              <a:rPr lang="pt-BR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r>
              <a:rPr lang="pt-BR" sz="1600" b="1" dirty="0">
                <a:latin typeface="+mn-lt"/>
                <a:ea typeface="Calibri" panose="020F0502020204030204" pitchFamily="34" charset="0"/>
              </a:rPr>
              <a:t>Avaliação: (1) Vitórias | (2</a:t>
            </a:r>
            <a:r>
              <a:rPr lang="pt-BR" sz="1600" b="1" dirty="0" smtClean="0">
                <a:latin typeface="+mn-lt"/>
                <a:ea typeface="Calibri" panose="020F0502020204030204" pitchFamily="34" charset="0"/>
              </a:rPr>
              <a:t>) </a:t>
            </a:r>
            <a:r>
              <a:rPr lang="pt-BR" sz="1600" b="1" dirty="0" smtClean="0">
                <a:latin typeface="+mn-lt"/>
                <a:ea typeface="Calibri" panose="020F0502020204030204" pitchFamily="34" charset="0"/>
              </a:rPr>
              <a:t>Neutro </a:t>
            </a:r>
            <a:r>
              <a:rPr lang="pt-BR" sz="1600" b="1" dirty="0">
                <a:latin typeface="+mn-lt"/>
                <a:ea typeface="Calibri" panose="020F0502020204030204" pitchFamily="34" charset="0"/>
              </a:rPr>
              <a:t>| (3) Derrotas</a:t>
            </a:r>
            <a:endParaRPr lang="pt-BR" sz="1600" b="1" dirty="0">
              <a:latin typeface="+mn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6186" y="2041859"/>
            <a:ext cx="1048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1 e 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46910" y="1906558"/>
            <a:ext cx="249326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800" b="1" dirty="0"/>
              <a:t>Procurar e manter o pensamento nas coisas do alto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855209" y="2091224"/>
            <a:ext cx="384962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800" b="1" dirty="0" err="1"/>
              <a:t>Mt</a:t>
            </a:r>
            <a:r>
              <a:rPr lang="pt-BR" sz="1800" b="1" dirty="0"/>
              <a:t> 6:25-34 – Não se preocupar com as necessidades materiais, porque Deus cuida de mim</a:t>
            </a:r>
          </a:p>
          <a:p>
            <a:r>
              <a:rPr lang="pt-BR" sz="1800" b="1" dirty="0"/>
              <a:t>1 </a:t>
            </a:r>
            <a:r>
              <a:rPr lang="pt-BR" sz="1800" b="1" dirty="0" err="1"/>
              <a:t>Jo</a:t>
            </a:r>
            <a:r>
              <a:rPr lang="pt-BR" sz="1800" b="1" dirty="0"/>
              <a:t> 2.15-17 – Não amem o </a:t>
            </a:r>
            <a:endParaRPr lang="pt-BR" sz="1800" b="1" dirty="0" smtClean="0"/>
          </a:p>
          <a:p>
            <a:r>
              <a:rPr lang="pt-BR" sz="1800" b="1" dirty="0" smtClean="0"/>
              <a:t>mundo </a:t>
            </a:r>
            <a:r>
              <a:rPr lang="pt-BR" sz="1800" b="1" dirty="0"/>
              <a:t>nem o que nele há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01541" y="2122002"/>
            <a:ext cx="1048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 </a:t>
            </a:r>
            <a:r>
              <a:rPr lang="pt-BR" sz="1800" b="1" dirty="0"/>
              <a:t>2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9921" y="4335953"/>
            <a:ext cx="1048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5</a:t>
            </a:r>
            <a:endParaRPr lang="pt-BR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24990" y="4058954"/>
            <a:ext cx="24932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800" b="1" dirty="0"/>
              <a:t>Fazer morrer a imoralidade sexual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712538" y="3312159"/>
            <a:ext cx="1048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 </a:t>
            </a:r>
            <a:r>
              <a:rPr lang="pt-BR" sz="1800" b="1" dirty="0"/>
              <a:t>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55209" y="3828122"/>
            <a:ext cx="403043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800" b="1" dirty="0"/>
              <a:t>1 </a:t>
            </a:r>
            <a:r>
              <a:rPr lang="pt-BR" sz="1800" b="1" dirty="0" err="1"/>
              <a:t>Co</a:t>
            </a:r>
            <a:r>
              <a:rPr lang="pt-BR" sz="1800" b="1" dirty="0"/>
              <a:t> 6:18 – A imoralidade sexual é um pecado contra o próprio templo do Espírito Santo</a:t>
            </a:r>
          </a:p>
          <a:p>
            <a:r>
              <a:rPr lang="pt-BR" sz="1800" b="1" dirty="0"/>
              <a:t>1 </a:t>
            </a:r>
            <a:r>
              <a:rPr lang="pt-BR" sz="1800" b="1" dirty="0" err="1"/>
              <a:t>Ts</a:t>
            </a:r>
            <a:r>
              <a:rPr lang="pt-BR" sz="1800" b="1" dirty="0"/>
              <a:t> 4:3 – Deus quer que eu me livre da imoralidade para dedicar-me completamente a Ele</a:t>
            </a:r>
          </a:p>
        </p:txBody>
      </p:sp>
    </p:spTree>
    <p:extLst>
      <p:ext uri="{BB962C8B-B14F-4D97-AF65-F5344CB8AC3E}">
        <p14:creationId xmlns:p14="http://schemas.microsoft.com/office/powerpoint/2010/main" val="7352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3056"/>
              </p:ext>
            </p:extLst>
          </p:nvPr>
        </p:nvGraphicFramePr>
        <p:xfrm>
          <a:off x="146462" y="948743"/>
          <a:ext cx="9692639" cy="4454573"/>
        </p:xfrm>
        <a:graphic>
          <a:graphicData uri="http://schemas.openxmlformats.org/drawingml/2006/table">
            <a:tbl>
              <a:tblPr firstRow="1" bandRow="1">
                <a:tableStyleId>{059E70BC-4B3A-4F29-8C2F-7C8DCA724F0E}</a:tableStyleId>
              </a:tblPr>
              <a:tblGrid>
                <a:gridCol w="1469495">
                  <a:extLst>
                    <a:ext uri="{9D8B030D-6E8A-4147-A177-3AD203B41FA5}">
                      <a16:colId xmlns:a16="http://schemas.microsoft.com/office/drawing/2014/main" val="552717053"/>
                    </a:ext>
                  </a:extLst>
                </a:gridCol>
                <a:gridCol w="2946667">
                  <a:extLst>
                    <a:ext uri="{9D8B030D-6E8A-4147-A177-3AD203B41FA5}">
                      <a16:colId xmlns:a16="http://schemas.microsoft.com/office/drawing/2014/main" val="3260391638"/>
                    </a:ext>
                  </a:extLst>
                </a:gridCol>
                <a:gridCol w="1159523">
                  <a:extLst>
                    <a:ext uri="{9D8B030D-6E8A-4147-A177-3AD203B41FA5}">
                      <a16:colId xmlns:a16="http://schemas.microsoft.com/office/drawing/2014/main" val="2273090155"/>
                    </a:ext>
                  </a:extLst>
                </a:gridCol>
                <a:gridCol w="4116954">
                  <a:extLst>
                    <a:ext uri="{9D8B030D-6E8A-4147-A177-3AD203B41FA5}">
                      <a16:colId xmlns:a16="http://schemas.microsoft.com/office/drawing/2014/main" val="410166914"/>
                    </a:ext>
                  </a:extLst>
                </a:gridCol>
              </a:tblGrid>
              <a:tr h="77532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VERSÍCULO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MANDAMENTO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NOTA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PASSAGEM RELACIONADA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747852"/>
                  </a:ext>
                </a:extLst>
              </a:tr>
              <a:tr h="1265608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Fazer morrer a impureza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Hb</a:t>
                      </a:r>
                      <a:r>
                        <a:rPr lang="pt-BR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13:4 – Devo conservar a pureza por causa do meu casamento</a:t>
                      </a:r>
                    </a:p>
                    <a:p>
                      <a:r>
                        <a:rPr lang="pt-BR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pt-BR" sz="16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Ts</a:t>
                      </a:r>
                      <a:r>
                        <a:rPr lang="pt-BR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4:7 – Deus pagou um alto preço para que eu seja santo e puro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42061"/>
                  </a:ext>
                </a:extLst>
              </a:tr>
              <a:tr h="862999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7263"/>
                  </a:ext>
                </a:extLst>
              </a:tr>
              <a:tr h="775322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19679"/>
                  </a:ext>
                </a:extLst>
              </a:tr>
              <a:tr h="775322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3304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414528" y="0"/>
            <a:ext cx="6437376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MÉTODO: </a:t>
            </a:r>
            <a:r>
              <a:rPr lang="pt-BR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Checkup Espiritual</a:t>
            </a: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PASSAGEM: </a:t>
            </a:r>
            <a:r>
              <a:rPr lang="pt-BR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Colossenses 3</a:t>
            </a:r>
          </a:p>
          <a:p>
            <a:r>
              <a:rPr lang="pt-BR" b="1" dirty="0">
                <a:latin typeface="+mn-lt"/>
                <a:ea typeface="Calibri" panose="020F0502020204030204" pitchFamily="34" charset="0"/>
              </a:rPr>
              <a:t>Avaliação: (1) Vitórias | (2) </a:t>
            </a:r>
            <a:r>
              <a:rPr lang="pt-BR" b="1" dirty="0" smtClean="0">
                <a:latin typeface="+mn-lt"/>
                <a:ea typeface="Calibri" panose="020F0502020204030204" pitchFamily="34" charset="0"/>
              </a:rPr>
              <a:t>Neutr</a:t>
            </a:r>
            <a:r>
              <a:rPr lang="pt-BR" b="1" dirty="0" smtClean="0">
                <a:latin typeface="+mn-lt"/>
                <a:ea typeface="Calibri" panose="020F0502020204030204" pitchFamily="34" charset="0"/>
              </a:rPr>
              <a:t>o </a:t>
            </a:r>
            <a:r>
              <a:rPr lang="pt-BR" b="1" dirty="0">
                <a:latin typeface="+mn-lt"/>
                <a:ea typeface="Calibri" panose="020F0502020204030204" pitchFamily="34" charset="0"/>
              </a:rPr>
              <a:t>| (3) Derrotas</a:t>
            </a:r>
            <a:endParaRPr lang="pt-BR" b="1" dirty="0">
              <a:latin typeface="+mn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34028" y="3297936"/>
            <a:ext cx="24932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Fazer morrer a paixão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96714" y="3209213"/>
            <a:ext cx="38496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2 </a:t>
            </a:r>
            <a:r>
              <a:rPr lang="pt-BR" sz="1600" b="1" dirty="0" err="1"/>
              <a:t>Tm</a:t>
            </a:r>
            <a:r>
              <a:rPr lang="pt-BR" sz="1600" b="1" dirty="0"/>
              <a:t> 2:22 – Devo fugir das paixões da mocidade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85112" y="3288461"/>
            <a:ext cx="10363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2335" y="3304032"/>
            <a:ext cx="102173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5</a:t>
            </a:r>
            <a:endParaRPr lang="pt-BR" sz="1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5561" y="4178760"/>
            <a:ext cx="104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5</a:t>
            </a:r>
            <a:endParaRPr lang="pt-BR" sz="1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5248" y="4873959"/>
            <a:ext cx="104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5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66062" y="4117800"/>
            <a:ext cx="104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24152" y="4913458"/>
            <a:ext cx="104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95614" y="3954107"/>
            <a:ext cx="24810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Fazer morrer </a:t>
            </a:r>
            <a:r>
              <a:rPr lang="pt-BR" sz="1600" b="1" dirty="0" smtClean="0"/>
              <a:t>os desejos maus</a:t>
            </a:r>
            <a:endParaRPr lang="pt-BR" sz="16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95614" y="4793545"/>
            <a:ext cx="24810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Fazer morrer a ganância (idolatria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708904" y="3871692"/>
            <a:ext cx="38496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Rm</a:t>
            </a:r>
            <a:r>
              <a:rPr lang="pt-BR" sz="1600" b="1" dirty="0"/>
              <a:t> 13:14 – Devo fugir do ambiente que me leva a satisfazer minhas vontades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22619" y="4662274"/>
            <a:ext cx="41164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Ef</a:t>
            </a:r>
            <a:r>
              <a:rPr lang="pt-BR" sz="1600" b="1" dirty="0"/>
              <a:t> 5:5 – Não terá parte no Reino de Deus aquele que adora e busca as coisas deste mundo </a:t>
            </a:r>
          </a:p>
        </p:txBody>
      </p:sp>
    </p:spTree>
    <p:extLst>
      <p:ext uri="{BB962C8B-B14F-4D97-AF65-F5344CB8AC3E}">
        <p14:creationId xmlns:p14="http://schemas.microsoft.com/office/powerpoint/2010/main" val="4093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35ff639fbe_0_22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25" y="91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g135ff639fbe_0_22"/>
          <p:cNvSpPr txBox="1"/>
          <p:nvPr/>
        </p:nvSpPr>
        <p:spPr>
          <a:xfrm>
            <a:off x="134112" y="1724501"/>
            <a:ext cx="8119872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pt-BR" sz="45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° </a:t>
            </a:r>
            <a:r>
              <a:rPr lang="pt-BR" sz="4500" b="1" i="0" u="none" strike="noStrik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MÉTODO - Tarefa</a:t>
            </a:r>
            <a:endParaRPr sz="45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217" name="Google Shape;217;g135ff639fbe_0_22"/>
          <p:cNvSpPr txBox="1"/>
          <p:nvPr/>
        </p:nvSpPr>
        <p:spPr>
          <a:xfrm>
            <a:off x="1166968" y="2281630"/>
            <a:ext cx="690759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COLOSSENSES 3</a:t>
            </a:r>
            <a:endParaRPr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"/>
          <p:cNvSpPr txBox="1"/>
          <p:nvPr/>
        </p:nvSpPr>
        <p:spPr>
          <a:xfrm>
            <a:off x="1126992" y="1662012"/>
            <a:ext cx="84600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MÉTODO DE ESTUDO BÍBLICO I</a:t>
            </a:r>
            <a:endParaRPr sz="60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3"/>
          <p:cNvSpPr txBox="1"/>
          <p:nvPr/>
        </p:nvSpPr>
        <p:spPr>
          <a:xfrm>
            <a:off x="407664" y="430620"/>
            <a:ext cx="6493008" cy="28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POR QUE </a:t>
            </a:r>
            <a:r>
              <a:rPr lang="pt-BR" sz="6000" b="1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ESTUDAR </a:t>
            </a:r>
            <a:endParaRPr lang="pt-BR" sz="6000" b="1" i="0" u="none" strike="noStrike" cap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MEB</a:t>
            </a:r>
            <a:r>
              <a:rPr lang="pt-BR" sz="6000" b="1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?</a:t>
            </a:r>
            <a:endParaRPr sz="60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235800" y="649800"/>
            <a:ext cx="8741160" cy="3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0" y="129240"/>
            <a:ext cx="99219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PV 2:1-6 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MEU FILHO</a:t>
            </a:r>
            <a:r>
              <a:rPr lang="pt-B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i="0" u="none" strike="noStrike" cap="none" dirty="0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SE VOCÊ ACEITAR AS MINHAS PALAVRAS </a:t>
            </a:r>
            <a:r>
              <a:rPr lang="pt-BR" sz="2400" b="1" i="0" u="none" strike="noStrike" cap="none" dirty="0">
                <a:solidFill>
                  <a:srgbClr val="D99594"/>
                </a:solidFill>
                <a:latin typeface="Calibri"/>
                <a:ea typeface="Calibri"/>
                <a:cs typeface="Calibri"/>
                <a:sym typeface="Calibri"/>
              </a:rPr>
              <a:t>E GUARDAR NO CORAÇÃO OS MEUS MANDAMENTOS;</a:t>
            </a:r>
            <a:r>
              <a:rPr lang="pt-BR" sz="2400" b="1" i="0" u="none" strike="noStrike" cap="none" dirty="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SE DER OUVIDOS À SABEDORIA </a:t>
            </a:r>
            <a:r>
              <a:rPr lang="pt-BR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 INCLINAR O CORAÇÃO PARA O DISCERNIMENTO; </a:t>
            </a:r>
            <a:r>
              <a:rPr lang="pt-BR" sz="2400" b="1" i="0" u="none" strike="noStrike" cap="none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SE CLAMAR POR ENTENDIMENTO E POR DISCERNIMENTO GRITAR BEM ALTO; </a:t>
            </a:r>
            <a:r>
              <a:rPr lang="pt-BR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 PROCURAR A SABEDORIA COMO SE PROCURA A PRATA E BUSCÁ-LA COMO QUEM BUSCA UM TESOURO ESCONDIDO;</a:t>
            </a:r>
            <a:r>
              <a:rPr lang="pt-B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ENTÃO VOCÊ ENTENDERÁ O QUE É TEMER AO SENHOR E ACHARÁ O CONHECIMENTO DE DEUS. POIS O SENHOR É QUEM DÁ SABEDORIA; DE SUA BOCA PROCEDEM O CONHECIMENTO E O DISCERNIMENTO.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Pv</a:t>
            </a:r>
            <a:r>
              <a:rPr lang="pt-B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2.1-6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0" y="3296520"/>
            <a:ext cx="10079640" cy="2125440"/>
            <a:chOff x="0" y="3296520"/>
            <a:chExt cx="10079640" cy="2125440"/>
          </a:xfrm>
        </p:grpSpPr>
        <p:cxnSp>
          <p:nvCxnSpPr>
            <p:cNvPr id="138" name="Google Shape;138;p4"/>
            <p:cNvCxnSpPr/>
            <p:nvPr/>
          </p:nvCxnSpPr>
          <p:spPr>
            <a:xfrm rot="10800000" flipH="1">
              <a:off x="0" y="4997520"/>
              <a:ext cx="3359880" cy="42444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579B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 rot="10800000" flipH="1">
              <a:off x="1679760" y="4572360"/>
              <a:ext cx="3359880" cy="42516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579B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 rot="10800000" flipH="1">
              <a:off x="3360240" y="4146840"/>
              <a:ext cx="3359520" cy="42516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579B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Google Shape;141;p4"/>
            <p:cNvCxnSpPr/>
            <p:nvPr/>
          </p:nvCxnSpPr>
          <p:spPr>
            <a:xfrm rot="10800000" flipH="1">
              <a:off x="5040000" y="3721680"/>
              <a:ext cx="3359880" cy="42516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579B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Google Shape;142;p4"/>
            <p:cNvCxnSpPr/>
            <p:nvPr/>
          </p:nvCxnSpPr>
          <p:spPr>
            <a:xfrm rot="10800000" flipH="1">
              <a:off x="6719760" y="3296520"/>
              <a:ext cx="3359880" cy="42444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579B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43" name="Google Shape;143;p4"/>
          <p:cNvSpPr/>
          <p:nvPr/>
        </p:nvSpPr>
        <p:spPr>
          <a:xfrm>
            <a:off x="0" y="4843080"/>
            <a:ext cx="166932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ACEITOU?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732320" y="4429440"/>
            <a:ext cx="14958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D99594"/>
                </a:solidFill>
                <a:latin typeface="Calibri"/>
                <a:ea typeface="Calibri"/>
                <a:cs typeface="Calibri"/>
                <a:sym typeface="Calibri"/>
              </a:rPr>
              <a:t>MEDITA?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386160" y="3838680"/>
            <a:ext cx="1590480" cy="3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OUVE E PRATICA?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197320" y="3366360"/>
            <a:ext cx="154044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VAI ATRÁS?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772320" y="2953080"/>
            <a:ext cx="1679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SE ESFORÇA?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346960" y="2835000"/>
            <a:ext cx="173232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PROCURA?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5"/>
          <p:cNvSpPr txBox="1"/>
          <p:nvPr/>
        </p:nvSpPr>
        <p:spPr>
          <a:xfrm>
            <a:off x="1272672" y="1158240"/>
            <a:ext cx="7534656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1° MÉTODO</a:t>
            </a:r>
            <a:endParaRPr sz="60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COMPARAÇÃO E CONTRASTE</a:t>
            </a:r>
            <a:endParaRPr sz="60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60" name="Google Shape;160;p7"/>
          <p:cNvGraphicFramePr/>
          <p:nvPr>
            <p:extLst>
              <p:ext uri="{D42A27DB-BD31-4B8C-83A1-F6EECF244321}">
                <p14:modId xmlns:p14="http://schemas.microsoft.com/office/powerpoint/2010/main" val="2787332063"/>
              </p:ext>
            </p:extLst>
          </p:nvPr>
        </p:nvGraphicFramePr>
        <p:xfrm>
          <a:off x="463293" y="1322270"/>
          <a:ext cx="9424418" cy="4068720"/>
        </p:xfrm>
        <a:graphic>
          <a:graphicData uri="http://schemas.openxmlformats.org/drawingml/2006/table">
            <a:tbl>
              <a:tblPr>
                <a:noFill/>
                <a:tableStyleId>{059E70BC-4B3A-4F29-8C2F-7C8DCA724F0E}</a:tableStyleId>
              </a:tblPr>
              <a:tblGrid>
                <a:gridCol w="187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Passagem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Preguiçoso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Diligente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Decisão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1" u="none" strike="noStrike" cap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Pessoal</a:t>
                      </a:r>
                      <a:endParaRPr sz="24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b="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Pv</a:t>
                      </a:r>
                      <a:r>
                        <a:rPr lang="pt-BR" sz="24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6.6-11</a:t>
                      </a:r>
                      <a:endParaRPr sz="24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Fica deitado, dorme, tira soneca, cruza os braços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Armazena provisões por iniciativa própria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Vou</a:t>
                      </a:r>
                      <a:r>
                        <a:rPr lang="pt-BR" sz="1800" b="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evitar gastos desnecessários e manter a disciplina de poupar dinheiro para ter uma reserva de segurança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75" marR="827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" name="Google Shape;161;p7"/>
          <p:cNvSpPr txBox="1"/>
          <p:nvPr/>
        </p:nvSpPr>
        <p:spPr>
          <a:xfrm>
            <a:off x="780600" y="465134"/>
            <a:ext cx="8518800" cy="94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4000" b="1" i="0" u="none" strike="noStrik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COMPARAÇÃO E CONTRASTE</a:t>
            </a:r>
            <a:endParaRPr sz="4000" b="1" i="0" u="none" strike="noStrik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3545ec9e05_0_0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g13545ec9e05_0_0"/>
          <p:cNvSpPr txBox="1"/>
          <p:nvPr/>
        </p:nvSpPr>
        <p:spPr>
          <a:xfrm>
            <a:off x="963168" y="252360"/>
            <a:ext cx="8432832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60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3545ec9e05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3197" y="1194960"/>
            <a:ext cx="6853606" cy="417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3545ec9e05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g13545ec9e05_0_9"/>
          <p:cNvSpPr txBox="1"/>
          <p:nvPr/>
        </p:nvSpPr>
        <p:spPr>
          <a:xfrm>
            <a:off x="936000" y="252360"/>
            <a:ext cx="84600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60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3545ec9e05_0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9616" y="1387954"/>
            <a:ext cx="7193280" cy="408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3545ec9e05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g13545ec9e05_0_17"/>
          <p:cNvSpPr txBox="1"/>
          <p:nvPr/>
        </p:nvSpPr>
        <p:spPr>
          <a:xfrm>
            <a:off x="936000" y="252360"/>
            <a:ext cx="84600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sz="5000" b="1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2° MÉTODO</a:t>
            </a:r>
            <a:endParaRPr sz="50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3545ec9e05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216" y="1137849"/>
            <a:ext cx="9083040" cy="44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553</Words>
  <Application>Microsoft Office PowerPoint</Application>
  <PresentationFormat>Personalizar</PresentationFormat>
  <Paragraphs>99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Teko</vt:lpstr>
      <vt:lpstr>Arial</vt:lpstr>
      <vt:lpstr>Roboto</vt:lpstr>
      <vt:lpstr>Times New Roman</vt:lpstr>
      <vt:lpstr>Book Antiqua</vt:lpstr>
      <vt:lpstr>Calibri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Klemilson</cp:lastModifiedBy>
  <cp:revision>23</cp:revision>
  <dcterms:created xsi:type="dcterms:W3CDTF">2022-06-09T14:05:52Z</dcterms:created>
  <dcterms:modified xsi:type="dcterms:W3CDTF">2022-06-24T00:08:49Z</dcterms:modified>
</cp:coreProperties>
</file>