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7fca41d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7fca41d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f35491c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f35491c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f35491c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f35491c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f35491cf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f35491cf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7fca41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7fca41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7fca41d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7fca41d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f35491cf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f35491cf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ee945e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ee945e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f35491c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f35491c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f35491c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f35491c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6ff2225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6ff2225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ff22258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ff22258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f35491c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f35491c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f35491c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f35491c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f35491c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f35491c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280"/>
              <a:t>Von neumann e</a:t>
            </a:r>
            <a:r>
              <a:rPr lang="en" sz="4280"/>
              <a:t>ntropy and central charge : Applied to critical phenomenon of 1D Bose-Hubbard</a:t>
            </a:r>
            <a:endParaRPr sz="42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do from here?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lang="en"/>
              <a:t>We use these formulas to compute the central charges at different points t/U (coupling constant). We then graph it to see where does it become maxima to find the critical point. A set of trial runs were done here. </a:t>
            </a:r>
            <a:endParaRPr/>
          </a:p>
          <a:p>
            <a:pPr indent="0" lvl="0" marL="0" rtl="0" algn="l">
              <a:spcBef>
                <a:spcPts val="1200"/>
              </a:spcBef>
              <a:spcAft>
                <a:spcPts val="1200"/>
              </a:spcAft>
              <a:buNone/>
            </a:pPr>
            <a:r>
              <a:rPr lang="en"/>
              <a:t>						&lt;- To mimic this </a:t>
            </a:r>
            <a:endParaRPr/>
          </a:p>
        </p:txBody>
      </p:sp>
      <p:pic>
        <p:nvPicPr>
          <p:cNvPr id="120" name="Google Shape;120;p22"/>
          <p:cNvPicPr preferRelativeResize="0"/>
          <p:nvPr/>
        </p:nvPicPr>
        <p:blipFill>
          <a:blip r:embed="rId3">
            <a:alphaModFix/>
          </a:blip>
          <a:stretch>
            <a:fillRect/>
          </a:stretch>
        </p:blipFill>
        <p:spPr>
          <a:xfrm>
            <a:off x="5114925" y="2786075"/>
            <a:ext cx="3143251" cy="2357425"/>
          </a:xfrm>
          <a:prstGeom prst="rect">
            <a:avLst/>
          </a:prstGeom>
          <a:noFill/>
          <a:ln>
            <a:noFill/>
          </a:ln>
        </p:spPr>
      </p:pic>
      <p:pic>
        <p:nvPicPr>
          <p:cNvPr id="121" name="Google Shape;121;p22"/>
          <p:cNvPicPr preferRelativeResize="0"/>
          <p:nvPr/>
        </p:nvPicPr>
        <p:blipFill>
          <a:blip r:embed="rId4">
            <a:alphaModFix/>
          </a:blip>
          <a:stretch>
            <a:fillRect/>
          </a:stretch>
        </p:blipFill>
        <p:spPr>
          <a:xfrm>
            <a:off x="0" y="1328750"/>
            <a:ext cx="3046826" cy="2765350"/>
          </a:xfrm>
          <a:prstGeom prst="rect">
            <a:avLst/>
          </a:prstGeom>
          <a:noFill/>
          <a:ln>
            <a:noFill/>
          </a:ln>
        </p:spPr>
      </p:pic>
      <p:sp>
        <p:nvSpPr>
          <p:cNvPr id="122" name="Google Shape;122;p22"/>
          <p:cNvSpPr/>
          <p:nvPr/>
        </p:nvSpPr>
        <p:spPr>
          <a:xfrm>
            <a:off x="7643825" y="2568475"/>
            <a:ext cx="271500" cy="28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Additional</a:t>
            </a:r>
            <a:r>
              <a:rPr lang="en" sz="1920"/>
              <a:t>  analysis for 1D chain in Entropy [Which builds up on cardy paper]</a:t>
            </a:r>
            <a:endParaRPr sz="1920"/>
          </a:p>
        </p:txBody>
      </p:sp>
      <p:sp>
        <p:nvSpPr>
          <p:cNvPr id="128" name="Google Shape;128;p23"/>
          <p:cNvSpPr txBox="1"/>
          <p:nvPr>
            <p:ph idx="1" type="body"/>
          </p:nvPr>
        </p:nvSpPr>
        <p:spPr>
          <a:xfrm>
            <a:off x="311700" y="1152475"/>
            <a:ext cx="8520600" cy="39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Ref[:Pollman et al]</a:t>
            </a:r>
            <a:endParaRPr/>
          </a:p>
          <a:p>
            <a:pPr indent="0" lvl="0" marL="0" rtl="0" algn="l">
              <a:spcBef>
                <a:spcPts val="1200"/>
              </a:spcBef>
              <a:spcAft>
                <a:spcPts val="0"/>
              </a:spcAft>
              <a:buNone/>
            </a:pPr>
            <a:r>
              <a:rPr lang="en"/>
              <a:t>It makes an observation that that The correlation length scales with respect to bond dimension of Matrix product state (in our case the dimension of largest eigenvalues of DMRG kept) also known as the parameter ‘m’ which we choose.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Putting it in entropy </a:t>
            </a:r>
            <a:r>
              <a:rPr lang="en"/>
              <a:t>formula</a:t>
            </a:r>
            <a:r>
              <a:rPr lang="en"/>
              <a:t> yields a simple linear</a:t>
            </a:r>
            <a:endParaRPr/>
          </a:p>
          <a:p>
            <a:pPr indent="0" lvl="0" marL="0" rtl="0" algn="l">
              <a:spcBef>
                <a:spcPts val="1200"/>
              </a:spcBef>
              <a:spcAft>
                <a:spcPts val="1200"/>
              </a:spcAft>
              <a:buNone/>
            </a:pPr>
            <a:r>
              <a:rPr lang="en"/>
              <a:t>Relation between entropy and log of bond dimension. The paper goes on to make the strict prediction about kappa too which we calculate using the slope. But this relation only holds at critical points. </a:t>
            </a:r>
            <a:endParaRPr/>
          </a:p>
        </p:txBody>
      </p:sp>
      <p:pic>
        <p:nvPicPr>
          <p:cNvPr id="129" name="Google Shape;129;p23"/>
          <p:cNvPicPr preferRelativeResize="0"/>
          <p:nvPr/>
        </p:nvPicPr>
        <p:blipFill>
          <a:blip r:embed="rId3">
            <a:alphaModFix/>
          </a:blip>
          <a:stretch>
            <a:fillRect/>
          </a:stretch>
        </p:blipFill>
        <p:spPr>
          <a:xfrm>
            <a:off x="395300" y="2635300"/>
            <a:ext cx="1065900" cy="350800"/>
          </a:xfrm>
          <a:prstGeom prst="rect">
            <a:avLst/>
          </a:prstGeom>
          <a:noFill/>
          <a:ln>
            <a:noFill/>
          </a:ln>
        </p:spPr>
      </p:pic>
      <p:pic>
        <p:nvPicPr>
          <p:cNvPr id="130" name="Google Shape;130;p23"/>
          <p:cNvPicPr preferRelativeResize="0"/>
          <p:nvPr/>
        </p:nvPicPr>
        <p:blipFill>
          <a:blip r:embed="rId4">
            <a:alphaModFix/>
          </a:blip>
          <a:stretch>
            <a:fillRect/>
          </a:stretch>
        </p:blipFill>
        <p:spPr>
          <a:xfrm>
            <a:off x="5499446" y="2986100"/>
            <a:ext cx="3231860" cy="74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682"/>
          </a:p>
          <a:p>
            <a:pPr indent="0" lvl="0" marL="0" rtl="0" algn="l">
              <a:spcBef>
                <a:spcPts val="1200"/>
              </a:spcBef>
              <a:spcAft>
                <a:spcPts val="0"/>
              </a:spcAft>
              <a:buNone/>
            </a:pPr>
            <a:r>
              <a:t/>
            </a:r>
            <a:endParaRPr sz="1682"/>
          </a:p>
          <a:p>
            <a:pPr indent="0" lvl="0" marL="0" rtl="0" algn="l">
              <a:spcBef>
                <a:spcPts val="1200"/>
              </a:spcBef>
              <a:spcAft>
                <a:spcPts val="0"/>
              </a:spcAft>
              <a:buNone/>
            </a:pPr>
            <a:r>
              <a:rPr lang="en" sz="1682"/>
              <a:t>The graph in paper shows the linear relationship</a:t>
            </a:r>
            <a:endParaRPr sz="1682"/>
          </a:p>
          <a:p>
            <a:pPr indent="0" lvl="0" marL="0" rtl="0" algn="l">
              <a:spcBef>
                <a:spcPts val="1200"/>
              </a:spcBef>
              <a:spcAft>
                <a:spcPts val="0"/>
              </a:spcAft>
              <a:buNone/>
            </a:pPr>
            <a:r>
              <a:rPr lang="en" sz="1682"/>
              <a:t>When at critical points(or critical theory).</a:t>
            </a:r>
            <a:endParaRPr sz="1682"/>
          </a:p>
          <a:p>
            <a:pPr indent="0" lvl="0" marL="0" rtl="0" algn="l">
              <a:spcBef>
                <a:spcPts val="1200"/>
              </a:spcBef>
              <a:spcAft>
                <a:spcPts val="0"/>
              </a:spcAft>
              <a:buNone/>
            </a:pPr>
            <a:r>
              <a:rPr lang="en" sz="1682"/>
              <a:t> We can see our entropy saturates but the part to notice is the top one saturates much later than bottom one</a:t>
            </a:r>
            <a:endParaRPr sz="1682"/>
          </a:p>
          <a:p>
            <a:pPr indent="0" lvl="0" marL="0" rtl="0" algn="l">
              <a:spcBef>
                <a:spcPts val="1200"/>
              </a:spcBef>
              <a:spcAft>
                <a:spcPts val="0"/>
              </a:spcAft>
              <a:buNone/>
            </a:pPr>
            <a:r>
              <a:rPr lang="en" sz="1682"/>
              <a:t>Suggesting top one is more near to critical point. </a:t>
            </a:r>
            <a:endParaRPr sz="1682"/>
          </a:p>
          <a:p>
            <a:pPr indent="0" lvl="0" marL="0" rtl="0" algn="l">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0" y="0"/>
            <a:ext cx="2679225" cy="2849201"/>
          </a:xfrm>
          <a:prstGeom prst="rect">
            <a:avLst/>
          </a:prstGeom>
          <a:noFill/>
          <a:ln>
            <a:noFill/>
          </a:ln>
        </p:spPr>
      </p:pic>
      <p:pic>
        <p:nvPicPr>
          <p:cNvPr id="138" name="Google Shape;138;p24"/>
          <p:cNvPicPr preferRelativeResize="0"/>
          <p:nvPr/>
        </p:nvPicPr>
        <p:blipFill>
          <a:blip r:embed="rId4">
            <a:alphaModFix/>
          </a:blip>
          <a:stretch>
            <a:fillRect/>
          </a:stretch>
        </p:blipFill>
        <p:spPr>
          <a:xfrm>
            <a:off x="5526575" y="445025"/>
            <a:ext cx="3617424" cy="2713075"/>
          </a:xfrm>
          <a:prstGeom prst="rect">
            <a:avLst/>
          </a:prstGeom>
          <a:noFill/>
          <a:ln>
            <a:noFill/>
          </a:ln>
        </p:spPr>
      </p:pic>
      <p:pic>
        <p:nvPicPr>
          <p:cNvPr id="139" name="Google Shape;139;p24"/>
          <p:cNvPicPr preferRelativeResize="0"/>
          <p:nvPr/>
        </p:nvPicPr>
        <p:blipFill>
          <a:blip r:embed="rId5">
            <a:alphaModFix/>
          </a:blip>
          <a:stretch>
            <a:fillRect/>
          </a:stretch>
        </p:blipFill>
        <p:spPr>
          <a:xfrm>
            <a:off x="6210300" y="2943225"/>
            <a:ext cx="2933700" cy="220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area law of MPS </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1600"/>
              <a:t>This graph seems to bounded because of area law</a:t>
            </a:r>
            <a:endParaRPr sz="1600"/>
          </a:p>
        </p:txBody>
      </p:sp>
      <p:pic>
        <p:nvPicPr>
          <p:cNvPr id="146" name="Google Shape;146;p25"/>
          <p:cNvPicPr preferRelativeResize="0"/>
          <p:nvPr/>
        </p:nvPicPr>
        <p:blipFill>
          <a:blip r:embed="rId3">
            <a:alphaModFix/>
          </a:blip>
          <a:stretch>
            <a:fillRect/>
          </a:stretch>
        </p:blipFill>
        <p:spPr>
          <a:xfrm>
            <a:off x="311700" y="1181094"/>
            <a:ext cx="4846076" cy="765903"/>
          </a:xfrm>
          <a:prstGeom prst="rect">
            <a:avLst/>
          </a:prstGeom>
          <a:noFill/>
          <a:ln>
            <a:noFill/>
          </a:ln>
        </p:spPr>
      </p:pic>
      <p:pic>
        <p:nvPicPr>
          <p:cNvPr id="147" name="Google Shape;147;p25"/>
          <p:cNvPicPr preferRelativeResize="0"/>
          <p:nvPr/>
        </p:nvPicPr>
        <p:blipFill>
          <a:blip r:embed="rId4">
            <a:alphaModFix/>
          </a:blip>
          <a:stretch>
            <a:fillRect/>
          </a:stretch>
        </p:blipFill>
        <p:spPr>
          <a:xfrm>
            <a:off x="311700" y="1947012"/>
            <a:ext cx="3617426" cy="2856664"/>
          </a:xfrm>
          <a:prstGeom prst="rect">
            <a:avLst/>
          </a:prstGeom>
          <a:noFill/>
          <a:ln>
            <a:noFill/>
          </a:ln>
        </p:spPr>
      </p:pic>
      <p:pic>
        <p:nvPicPr>
          <p:cNvPr id="148" name="Google Shape;148;p25"/>
          <p:cNvPicPr preferRelativeResize="0"/>
          <p:nvPr/>
        </p:nvPicPr>
        <p:blipFill>
          <a:blip r:embed="rId5">
            <a:alphaModFix/>
          </a:blip>
          <a:stretch>
            <a:fillRect/>
          </a:stretch>
        </p:blipFill>
        <p:spPr>
          <a:xfrm>
            <a:off x="4940800" y="1152475"/>
            <a:ext cx="3617424" cy="2713075"/>
          </a:xfrm>
          <a:prstGeom prst="rect">
            <a:avLst/>
          </a:prstGeom>
          <a:noFill/>
          <a:ln>
            <a:noFill/>
          </a:ln>
        </p:spPr>
      </p:pic>
      <p:sp>
        <p:nvSpPr>
          <p:cNvPr id="149" name="Google Shape;149;p25"/>
          <p:cNvSpPr/>
          <p:nvPr/>
        </p:nvSpPr>
        <p:spPr>
          <a:xfrm>
            <a:off x="5572250" y="3636950"/>
            <a:ext cx="214200" cy="300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it applied to the 1D Bose Hubbard model?</a:t>
            </a:r>
            <a:endParaRPr/>
          </a:p>
        </p:txBody>
      </p:sp>
      <p:sp>
        <p:nvSpPr>
          <p:cNvPr id="155" name="Google Shape;155;p2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1D Bose hubbard model has a gapped phase (the Mott insulator) and a gapless phase (the </a:t>
            </a:r>
            <a:r>
              <a:rPr lang="en"/>
              <a:t>superfluid</a:t>
            </a:r>
            <a:r>
              <a:rPr lang="en"/>
              <a:t> state). </a:t>
            </a:r>
            <a:r>
              <a:rPr lang="en"/>
              <a:t>Luttinger Liquid is the effective theory for the superfluid state in the Bose hubbard model. It has an established c=1. We are observing for what coupling constant(critical point) does the the central charge go from c&lt;1 to c=1 with some numerical error. Given the known central charge of luttinger liquid we also test the scaling behaviour of Entanglement entropy and the area law in the regime of MPS.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and challenges</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do a heavy numerical analysis of bose hubbard model using these methods which have been successfully implemented in integrable systems. We use them to find quantum critical points. The numerics are on right track as suggested by showing of the mott lobe in 1d by making an entropy heat map. Which very </a:t>
            </a:r>
            <a:r>
              <a:rPr lang="en"/>
              <a:t>strongly</a:t>
            </a:r>
            <a:r>
              <a:rPr lang="en"/>
              <a:t> complements the idea behind this analysis. </a:t>
            </a:r>
            <a:endParaRPr/>
          </a:p>
          <a:p>
            <a:pPr indent="0" lvl="0" marL="0" rtl="0" algn="l">
              <a:spcBef>
                <a:spcPts val="1200"/>
              </a:spcBef>
              <a:spcAft>
                <a:spcPts val="0"/>
              </a:spcAft>
              <a:buNone/>
            </a:pPr>
            <a:r>
              <a:rPr lang="en"/>
              <a:t>Challenges are the calculation time. The code</a:t>
            </a:r>
            <a:endParaRPr/>
          </a:p>
          <a:p>
            <a:pPr indent="0" lvl="0" marL="0" rtl="0" algn="l">
              <a:spcBef>
                <a:spcPts val="1200"/>
              </a:spcBef>
              <a:spcAft>
                <a:spcPts val="0"/>
              </a:spcAft>
              <a:buNone/>
            </a:pPr>
            <a:r>
              <a:rPr lang="en"/>
              <a:t>isn’t fast enough even on the cluster and we need</a:t>
            </a:r>
            <a:endParaRPr/>
          </a:p>
          <a:p>
            <a:pPr indent="0" lvl="0" marL="0" rtl="0" algn="l">
              <a:spcBef>
                <a:spcPts val="1200"/>
              </a:spcBef>
              <a:spcAft>
                <a:spcPts val="0"/>
              </a:spcAft>
              <a:buNone/>
            </a:pPr>
            <a:r>
              <a:rPr lang="en"/>
              <a:t>Large chains(for </a:t>
            </a:r>
            <a:r>
              <a:rPr lang="en"/>
              <a:t>continuum</a:t>
            </a:r>
            <a:r>
              <a:rPr lang="en"/>
              <a:t> limit and high bond dimension) </a:t>
            </a:r>
            <a:endParaRPr/>
          </a:p>
          <a:p>
            <a:pPr indent="0" lvl="0" marL="0" rtl="0" algn="l">
              <a:spcBef>
                <a:spcPts val="1200"/>
              </a:spcBef>
              <a:spcAft>
                <a:spcPts val="0"/>
              </a:spcAft>
              <a:buNone/>
            </a:pPr>
            <a:r>
              <a:rPr lang="en"/>
              <a:t>as in Nishimoto paper which goes to </a:t>
            </a:r>
            <a:endParaRPr/>
          </a:p>
          <a:p>
            <a:pPr indent="0" lvl="0" marL="0" rtl="0" algn="l">
              <a:spcBef>
                <a:spcPts val="1200"/>
              </a:spcBef>
              <a:spcAft>
                <a:spcPts val="1200"/>
              </a:spcAft>
              <a:buNone/>
            </a:pPr>
            <a:r>
              <a:rPr lang="en"/>
              <a:t>central charge as sensitive as 10^-6.</a:t>
            </a:r>
            <a:endParaRPr/>
          </a:p>
        </p:txBody>
      </p:sp>
      <p:pic>
        <p:nvPicPr>
          <p:cNvPr id="162" name="Google Shape;162;p27"/>
          <p:cNvPicPr preferRelativeResize="0"/>
          <p:nvPr/>
        </p:nvPicPr>
        <p:blipFill>
          <a:blip r:embed="rId3">
            <a:alphaModFix/>
          </a:blip>
          <a:stretch>
            <a:fillRect/>
          </a:stretch>
        </p:blipFill>
        <p:spPr>
          <a:xfrm>
            <a:off x="6012900" y="2243150"/>
            <a:ext cx="2819399" cy="2114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Critical phenomenon and CFT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care? [Ref the BPZ paper which introduced idea of 2d cft]</a:t>
            </a:r>
            <a:endParaRPr/>
          </a:p>
          <a:p>
            <a:pPr indent="0" lvl="0" marL="0" rtl="0" algn="l">
              <a:spcBef>
                <a:spcPts val="1200"/>
              </a:spcBef>
              <a:spcAft>
                <a:spcPts val="1200"/>
              </a:spcAft>
              <a:buNone/>
            </a:pPr>
            <a:r>
              <a:rPr lang="en"/>
              <a:t>At critical points (where the phase transition occurs) the correlation length diverges and becomes infinity. Why? Because physically then only are all the constituents of system are correlated and the change of phase occurs henceforth. This implies that the scaling becomes symmetric which implies a tracelessness  stress-energy tensor in the field theory. The latter condition leads to the field theory being invariant under conformal transformations, a set of mathematical mappings which preserve angles.[Ref nakahara for transformation] </a:t>
            </a:r>
            <a:endParaRPr/>
          </a:p>
        </p:txBody>
      </p:sp>
      <p:pic>
        <p:nvPicPr>
          <p:cNvPr id="62" name="Google Shape;62;p14"/>
          <p:cNvPicPr preferRelativeResize="0"/>
          <p:nvPr/>
        </p:nvPicPr>
        <p:blipFill rotWithShape="1">
          <a:blip r:embed="rId3">
            <a:alphaModFix/>
          </a:blip>
          <a:srcRect b="0" l="-14070" r="14069" t="0"/>
          <a:stretch/>
        </p:blipFill>
        <p:spPr>
          <a:xfrm>
            <a:off x="6563850" y="3871925"/>
            <a:ext cx="2580149" cy="127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CFT and </a:t>
            </a:r>
            <a:r>
              <a:rPr lang="en"/>
              <a:t>appearance</a:t>
            </a:r>
            <a:r>
              <a:rPr lang="en"/>
              <a:t> of central charge [BPZ paper]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the virasoro algebra, the algebra of generators of conformal group. Here c is the central charge</a:t>
            </a:r>
            <a:endParaRPr/>
          </a:p>
          <a:p>
            <a:pPr indent="-342900" lvl="0" marL="457200" rtl="0" algn="l">
              <a:spcBef>
                <a:spcPts val="0"/>
              </a:spcBef>
              <a:spcAft>
                <a:spcPts val="0"/>
              </a:spcAft>
              <a:buSzPts val="1800"/>
              <a:buChar char="●"/>
            </a:pPr>
            <a:r>
              <a:rPr lang="en"/>
              <a:t>The components of traceless stress energy tensor represent the generator of conformal group in the qft.</a:t>
            </a:r>
            <a:endParaRPr/>
          </a:p>
          <a:p>
            <a:pPr indent="-342900" lvl="0" marL="457200" rtl="0" algn="l">
              <a:spcBef>
                <a:spcPts val="0"/>
              </a:spcBef>
              <a:spcAft>
                <a:spcPts val="0"/>
              </a:spcAft>
              <a:buSzPts val="1800"/>
              <a:buChar char="●"/>
            </a:pPr>
            <a:r>
              <a:rPr lang="en"/>
              <a:t>Following Sec 2 of BPZ we see that the commutation relation with some redefinition of the stress energy tensor gives the virasoro algebra where lies the connection between the physics and math. </a:t>
            </a:r>
            <a:endParaRPr/>
          </a:p>
        </p:txBody>
      </p:sp>
      <p:pic>
        <p:nvPicPr>
          <p:cNvPr id="69" name="Google Shape;69;p15"/>
          <p:cNvPicPr preferRelativeResize="0"/>
          <p:nvPr/>
        </p:nvPicPr>
        <p:blipFill>
          <a:blip r:embed="rId3">
            <a:alphaModFix/>
          </a:blip>
          <a:stretch>
            <a:fillRect/>
          </a:stretch>
        </p:blipFill>
        <p:spPr>
          <a:xfrm>
            <a:off x="311700" y="1152475"/>
            <a:ext cx="8616650" cy="1233550"/>
          </a:xfrm>
          <a:prstGeom prst="rect">
            <a:avLst/>
          </a:prstGeom>
          <a:noFill/>
          <a:ln>
            <a:noFill/>
          </a:ln>
        </p:spPr>
      </p:pic>
      <p:pic>
        <p:nvPicPr>
          <p:cNvPr id="70" name="Google Shape;70;p15"/>
          <p:cNvPicPr preferRelativeResize="0"/>
          <p:nvPr/>
        </p:nvPicPr>
        <p:blipFill>
          <a:blip r:embed="rId4">
            <a:alphaModFix/>
          </a:blip>
          <a:stretch>
            <a:fillRect/>
          </a:stretch>
        </p:blipFill>
        <p:spPr>
          <a:xfrm>
            <a:off x="4943463" y="4286263"/>
            <a:ext cx="4200525" cy="73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Continued [ </a:t>
            </a:r>
            <a:r>
              <a:rPr lang="en" sz="1355"/>
              <a:t>added ref: Zamolodchikov c-theorem paper and personal discussion with prof. Zamolodchikov</a:t>
            </a:r>
            <a:r>
              <a:rPr lang="en"/>
              <a: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The value of central charge is the parameter of the theory.</a:t>
            </a:r>
            <a:r>
              <a:rPr b="1" lang="en"/>
              <a:t>It is roughly the measure of ‘light’ degree of freedom(degree of freedom of longer range) of a theory. Basically how much degree of freedom does the theory have in large distances. </a:t>
            </a:r>
            <a:endParaRPr b="1"/>
          </a:p>
          <a:p>
            <a:pPr indent="0" lvl="0" marL="0" rtl="0" algn="l">
              <a:spcBef>
                <a:spcPts val="1200"/>
              </a:spcBef>
              <a:spcAft>
                <a:spcPts val="1200"/>
              </a:spcAft>
              <a:buNone/>
            </a:pPr>
            <a:r>
              <a:rPr lang="en"/>
              <a:t>This picture becomes clearer from the Zamolodchikov c-theorem which states that there is a positive function C(g), where g is a coupling constant in the space of 2d QFTs which monotonically decreases under RG flow(a procedure of integrating out fast degrees of freedom equivalent to increasing scaling or simply how the theory behaves as we increase the scale), this function C(g) is stationary at critical fixed points in theory space which are CFTs(proof in BPZ). The value of c(g*) is at g=g*(fixed point) is same as central charge by proof. So simply there is a function c(g) which keeps on decreasing as the scale keeps increasing until it becomes fixed at points where it is a cft and is equal to central charge. This central charge parameter is now fixed and depends on which fixed point in space of qft it hit(i.e which theory).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to geometry to central charge [Ref: CFT by Di Francesco]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stress energy tensor over a </a:t>
            </a:r>
            <a:r>
              <a:rPr lang="en"/>
              <a:t>cylinder is not the same as over a plane. When taken the expectation value of it gives us the zero point energy. We set the zero point energy of a plane vacuum to zero by physical arguments. This yields us</a:t>
            </a:r>
            <a:endParaRPr/>
          </a:p>
          <a:p>
            <a:pPr indent="0" lvl="0" marL="0" rtl="0" algn="l">
              <a:spcBef>
                <a:spcPts val="1200"/>
              </a:spcBef>
              <a:spcAft>
                <a:spcPts val="0"/>
              </a:spcAft>
              <a:buNone/>
            </a:pPr>
            <a:r>
              <a:rPr lang="en"/>
              <a:t>				Where L is the radius of the cylinder. This is basically a casimir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energy if thought about carefully and vanishes in limit L-&gt;infinity. </a:t>
            </a:r>
            <a:endParaRPr/>
          </a:p>
        </p:txBody>
      </p:sp>
      <p:pic>
        <p:nvPicPr>
          <p:cNvPr id="83" name="Google Shape;83;p17"/>
          <p:cNvPicPr preferRelativeResize="0"/>
          <p:nvPr/>
        </p:nvPicPr>
        <p:blipFill>
          <a:blip r:embed="rId3">
            <a:alphaModFix/>
          </a:blip>
          <a:stretch>
            <a:fillRect/>
          </a:stretch>
        </p:blipFill>
        <p:spPr>
          <a:xfrm>
            <a:off x="311688" y="1438213"/>
            <a:ext cx="3343275" cy="771525"/>
          </a:xfrm>
          <a:prstGeom prst="rect">
            <a:avLst/>
          </a:prstGeom>
          <a:noFill/>
          <a:ln>
            <a:noFill/>
          </a:ln>
        </p:spPr>
      </p:pic>
      <p:pic>
        <p:nvPicPr>
          <p:cNvPr id="84" name="Google Shape;84;p17"/>
          <p:cNvPicPr preferRelativeResize="0"/>
          <p:nvPr/>
        </p:nvPicPr>
        <p:blipFill>
          <a:blip r:embed="rId4">
            <a:alphaModFix/>
          </a:blip>
          <a:stretch>
            <a:fillRect/>
          </a:stretch>
        </p:blipFill>
        <p:spPr>
          <a:xfrm>
            <a:off x="311700" y="3171823"/>
            <a:ext cx="1817368"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 arguments and application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(1+1)d CFT, a open lattice moving through time is just a plane worldsheet. While a ring system would for a </a:t>
            </a:r>
            <a:r>
              <a:rPr lang="en"/>
              <a:t>cylinder</a:t>
            </a:r>
            <a:r>
              <a:rPr lang="en"/>
              <a:t> worldsheet which would change the associated </a:t>
            </a:r>
            <a:r>
              <a:rPr lang="en"/>
              <a:t>vacuum</a:t>
            </a:r>
            <a:r>
              <a:rPr lang="en"/>
              <a:t> point energy (because of presence of central charge) and hence predicts that the critical point in both systems can’t coincide. 										 This is very well captures in the plot we got initially. </a:t>
            </a:r>
            <a:endParaRPr/>
          </a:p>
          <a:p>
            <a:pPr indent="0" lvl="0" marL="0" rtl="0" algn="l">
              <a:spcBef>
                <a:spcPts val="1200"/>
              </a:spcBef>
              <a:spcAft>
                <a:spcPts val="0"/>
              </a:spcAft>
              <a:buNone/>
            </a:pPr>
            <a:r>
              <a:rPr lang="en"/>
              <a:t>							So we can see the critical points are not the same 							in both systems. </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26000" y="2571750"/>
            <a:ext cx="2971800" cy="237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central charge to us and </a:t>
            </a:r>
            <a:r>
              <a:rPr lang="en"/>
              <a:t>what</a:t>
            </a:r>
            <a:r>
              <a:rPr lang="en"/>
              <a:t> all are we going to calculate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c=½ is a theory of ising field</a:t>
            </a:r>
            <a:endParaRPr/>
          </a:p>
          <a:p>
            <a:pPr indent="0" lvl="0" marL="0" rtl="0" algn="l">
              <a:spcBef>
                <a:spcPts val="1200"/>
              </a:spcBef>
              <a:spcAft>
                <a:spcPts val="0"/>
              </a:spcAft>
              <a:buNone/>
            </a:pPr>
            <a:r>
              <a:rPr lang="en"/>
              <a:t>c=1 gives us </a:t>
            </a:r>
            <a:r>
              <a:rPr lang="en"/>
              <a:t>Universality</a:t>
            </a:r>
            <a:r>
              <a:rPr lang="en"/>
              <a:t> class of TL liquid phase (and other theories but we care about just this)</a:t>
            </a:r>
            <a:endParaRPr/>
          </a:p>
          <a:p>
            <a:pPr indent="0" lvl="0" marL="0" rtl="0" algn="l">
              <a:spcBef>
                <a:spcPts val="1200"/>
              </a:spcBef>
              <a:spcAft>
                <a:spcPts val="0"/>
              </a:spcAft>
              <a:buNone/>
            </a:pPr>
            <a:r>
              <a:rPr lang="en"/>
              <a:t>c=15 (for superstring theory)</a:t>
            </a:r>
            <a:endParaRPr/>
          </a:p>
          <a:p>
            <a:pPr indent="0" lvl="0" marL="0" rtl="0" algn="l">
              <a:spcBef>
                <a:spcPts val="1200"/>
              </a:spcBef>
              <a:spcAft>
                <a:spcPts val="0"/>
              </a:spcAft>
              <a:buNone/>
            </a:pPr>
            <a:r>
              <a:rPr lang="en"/>
              <a:t>c=26 (for bosonic string theory, way too much degree of freedom)</a:t>
            </a:r>
            <a:endParaRPr/>
          </a:p>
          <a:p>
            <a:pPr indent="0" lvl="0" marL="0" rtl="0" algn="l">
              <a:spcBef>
                <a:spcPts val="1200"/>
              </a:spcBef>
              <a:spcAft>
                <a:spcPts val="1200"/>
              </a:spcAft>
              <a:buNone/>
            </a:pPr>
            <a:r>
              <a:rPr lang="en"/>
              <a:t>So we try to find where does c becomes 1 in our bose-hubbard model, a TL liquid phase from gapped phase where(c&lt;1) as it has less degrees of freedom intuitively  from c theorem or we can say it is not a cft and won’t take specific rational values when c&lt;1 (a bound that comes from demanding unitarity of cft).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Entanglement entropy and central charge[</a:t>
            </a:r>
            <a:r>
              <a:rPr lang="en" sz="1800">
                <a:solidFill>
                  <a:schemeClr val="dk2"/>
                </a:solidFill>
              </a:rPr>
              <a:t>cardy and calabrese]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paper by cardy and calabrese 2004. The calculation of Entanglement entropy in 2D CFT was done. The value of entropy was found to be where pbc is assumed:</a:t>
            </a:r>
            <a:endParaRPr/>
          </a:p>
          <a:p>
            <a:pPr indent="-342900" lvl="0" marL="457200" rtl="0" algn="l">
              <a:spcBef>
                <a:spcPts val="0"/>
              </a:spcBef>
              <a:spcAft>
                <a:spcPts val="0"/>
              </a:spcAft>
              <a:buSzPts val="1800"/>
              <a:buChar char="●"/>
            </a:pPr>
            <a:r>
              <a:rPr lang="en"/>
              <a:t> </a:t>
            </a:r>
            <a:endParaRPr/>
          </a:p>
          <a:p>
            <a:pPr indent="0" lvl="0" marL="0" rtl="0" algn="l">
              <a:spcBef>
                <a:spcPts val="1200"/>
              </a:spcBef>
              <a:spcAft>
                <a:spcPts val="1200"/>
              </a:spcAft>
              <a:buNone/>
            </a:pPr>
            <a:r>
              <a:rPr lang="en"/>
              <a:t> 	As we introduce boundary the entropy changes because of the role of boundary in cft sometimes called bcft.</a:t>
            </a:r>
            <a:endParaRPr/>
          </a:p>
        </p:txBody>
      </p:sp>
      <p:pic>
        <p:nvPicPr>
          <p:cNvPr id="104" name="Google Shape;104;p20"/>
          <p:cNvPicPr preferRelativeResize="0"/>
          <p:nvPr/>
        </p:nvPicPr>
        <p:blipFill>
          <a:blip r:embed="rId3">
            <a:alphaModFix/>
          </a:blip>
          <a:stretch>
            <a:fillRect/>
          </a:stretch>
        </p:blipFill>
        <p:spPr>
          <a:xfrm>
            <a:off x="2554750" y="1847825"/>
            <a:ext cx="3148224" cy="723925"/>
          </a:xfrm>
          <a:prstGeom prst="rect">
            <a:avLst/>
          </a:prstGeom>
          <a:noFill/>
          <a:ln>
            <a:noFill/>
          </a:ln>
        </p:spPr>
      </p:pic>
      <p:pic>
        <p:nvPicPr>
          <p:cNvPr id="105" name="Google Shape;105;p20"/>
          <p:cNvPicPr preferRelativeResize="0"/>
          <p:nvPr/>
        </p:nvPicPr>
        <p:blipFill>
          <a:blip r:embed="rId4">
            <a:alphaModFix/>
          </a:blip>
          <a:stretch>
            <a:fillRect/>
          </a:stretch>
        </p:blipFill>
        <p:spPr>
          <a:xfrm>
            <a:off x="1400200" y="3401850"/>
            <a:ext cx="7824776" cy="16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22"/>
              <a:t>Central charge from Entropy and our implementation[ Satoshi Nishimoto paper]</a:t>
            </a:r>
            <a:endParaRPr sz="2022"/>
          </a:p>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algebraic manipulation of the formulas in last page this formula of c is found.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Another alternative is</a:t>
            </a:r>
            <a:endParaRPr/>
          </a:p>
          <a:p>
            <a:pPr indent="0" lvl="0" marL="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688" y="1714500"/>
            <a:ext cx="3762375" cy="857250"/>
          </a:xfrm>
          <a:prstGeom prst="rect">
            <a:avLst/>
          </a:prstGeom>
          <a:noFill/>
          <a:ln>
            <a:noFill/>
          </a:ln>
        </p:spPr>
      </p:pic>
      <p:pic>
        <p:nvPicPr>
          <p:cNvPr id="113" name="Google Shape;113;p21"/>
          <p:cNvPicPr preferRelativeResize="0"/>
          <p:nvPr/>
        </p:nvPicPr>
        <p:blipFill>
          <a:blip r:embed="rId4">
            <a:alphaModFix/>
          </a:blip>
          <a:stretch>
            <a:fillRect/>
          </a:stretch>
        </p:blipFill>
        <p:spPr>
          <a:xfrm>
            <a:off x="395288" y="2957500"/>
            <a:ext cx="4772025" cy="13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