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VATSAN SRINIVASAN" initials="SS" lastIdx="1" clrIdx="0">
    <p:extLst>
      <p:ext uri="{19B8F6BF-5375-455C-9EA6-DF929625EA0E}">
        <p15:presenceInfo xmlns:p15="http://schemas.microsoft.com/office/powerpoint/2012/main" userId="S::srivats@clemson.edu::3f3fe537-f8d6-4084-bebd-c42cb71decb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2AF58-180E-4617-9364-3425F2D2D1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7AD092-D632-4ACC-8F30-D7A8619F37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DFC244-3D26-46D4-A25F-1DDB9270D3EC}"/>
              </a:ext>
            </a:extLst>
          </p:cNvPr>
          <p:cNvSpPr>
            <a:spLocks noGrp="1"/>
          </p:cNvSpPr>
          <p:nvPr>
            <p:ph type="dt" sz="half" idx="10"/>
          </p:nvPr>
        </p:nvSpPr>
        <p:spPr/>
        <p:txBody>
          <a:bodyPr/>
          <a:lstStyle/>
          <a:p>
            <a:fld id="{8C850C34-95F9-4326-88FC-B4F5FA204B97}" type="datetimeFigureOut">
              <a:rPr lang="en-US" smtClean="0"/>
              <a:t>2/19/2020</a:t>
            </a:fld>
            <a:endParaRPr lang="en-US"/>
          </a:p>
        </p:txBody>
      </p:sp>
      <p:sp>
        <p:nvSpPr>
          <p:cNvPr id="5" name="Footer Placeholder 4">
            <a:extLst>
              <a:ext uri="{FF2B5EF4-FFF2-40B4-BE49-F238E27FC236}">
                <a16:creationId xmlns:a16="http://schemas.microsoft.com/office/drawing/2014/main" id="{1166C90E-0E3F-41E8-ACDB-9DA85C7CB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74747A-53CC-4058-8A99-1ECC6E31A161}"/>
              </a:ext>
            </a:extLst>
          </p:cNvPr>
          <p:cNvSpPr>
            <a:spLocks noGrp="1"/>
          </p:cNvSpPr>
          <p:nvPr>
            <p:ph type="sldNum" sz="quarter" idx="12"/>
          </p:nvPr>
        </p:nvSpPr>
        <p:spPr/>
        <p:txBody>
          <a:bodyPr/>
          <a:lstStyle/>
          <a:p>
            <a:fld id="{C809C36E-83FB-4179-AC25-034240B09FA8}" type="slidenum">
              <a:rPr lang="en-US" smtClean="0"/>
              <a:t>‹#›</a:t>
            </a:fld>
            <a:endParaRPr lang="en-US"/>
          </a:p>
        </p:txBody>
      </p:sp>
    </p:spTree>
    <p:extLst>
      <p:ext uri="{BB962C8B-B14F-4D97-AF65-F5344CB8AC3E}">
        <p14:creationId xmlns:p14="http://schemas.microsoft.com/office/powerpoint/2010/main" val="272585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56546-B209-4233-9E80-29911757D6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CB02D0-030A-44D0-8E7C-D7F53755F7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B1EA74-CF9B-4F97-B36B-1CB8829E810D}"/>
              </a:ext>
            </a:extLst>
          </p:cNvPr>
          <p:cNvSpPr>
            <a:spLocks noGrp="1"/>
          </p:cNvSpPr>
          <p:nvPr>
            <p:ph type="dt" sz="half" idx="10"/>
          </p:nvPr>
        </p:nvSpPr>
        <p:spPr/>
        <p:txBody>
          <a:bodyPr/>
          <a:lstStyle/>
          <a:p>
            <a:fld id="{8C850C34-95F9-4326-88FC-B4F5FA204B97}" type="datetimeFigureOut">
              <a:rPr lang="en-US" smtClean="0"/>
              <a:t>2/19/2020</a:t>
            </a:fld>
            <a:endParaRPr lang="en-US"/>
          </a:p>
        </p:txBody>
      </p:sp>
      <p:sp>
        <p:nvSpPr>
          <p:cNvPr id="5" name="Footer Placeholder 4">
            <a:extLst>
              <a:ext uri="{FF2B5EF4-FFF2-40B4-BE49-F238E27FC236}">
                <a16:creationId xmlns:a16="http://schemas.microsoft.com/office/drawing/2014/main" id="{06BDAF98-136B-47B9-9DAC-DC7B7F3BF3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9B4AC-5E0A-495E-B1C8-3C14AFA35680}"/>
              </a:ext>
            </a:extLst>
          </p:cNvPr>
          <p:cNvSpPr>
            <a:spLocks noGrp="1"/>
          </p:cNvSpPr>
          <p:nvPr>
            <p:ph type="sldNum" sz="quarter" idx="12"/>
          </p:nvPr>
        </p:nvSpPr>
        <p:spPr/>
        <p:txBody>
          <a:bodyPr/>
          <a:lstStyle/>
          <a:p>
            <a:fld id="{C809C36E-83FB-4179-AC25-034240B09FA8}" type="slidenum">
              <a:rPr lang="en-US" smtClean="0"/>
              <a:t>‹#›</a:t>
            </a:fld>
            <a:endParaRPr lang="en-US"/>
          </a:p>
        </p:txBody>
      </p:sp>
    </p:spTree>
    <p:extLst>
      <p:ext uri="{BB962C8B-B14F-4D97-AF65-F5344CB8AC3E}">
        <p14:creationId xmlns:p14="http://schemas.microsoft.com/office/powerpoint/2010/main" val="1267149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9A8059-BC6B-4986-BAEC-98464A9AF6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A8A5E2-5BE5-477D-A9A6-FDB4358386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4B9C9F-7E39-4145-A60C-6B0BF27147A9}"/>
              </a:ext>
            </a:extLst>
          </p:cNvPr>
          <p:cNvSpPr>
            <a:spLocks noGrp="1"/>
          </p:cNvSpPr>
          <p:nvPr>
            <p:ph type="dt" sz="half" idx="10"/>
          </p:nvPr>
        </p:nvSpPr>
        <p:spPr/>
        <p:txBody>
          <a:bodyPr/>
          <a:lstStyle/>
          <a:p>
            <a:fld id="{8C850C34-95F9-4326-88FC-B4F5FA204B97}" type="datetimeFigureOut">
              <a:rPr lang="en-US" smtClean="0"/>
              <a:t>2/19/2020</a:t>
            </a:fld>
            <a:endParaRPr lang="en-US"/>
          </a:p>
        </p:txBody>
      </p:sp>
      <p:sp>
        <p:nvSpPr>
          <p:cNvPr id="5" name="Footer Placeholder 4">
            <a:extLst>
              <a:ext uri="{FF2B5EF4-FFF2-40B4-BE49-F238E27FC236}">
                <a16:creationId xmlns:a16="http://schemas.microsoft.com/office/drawing/2014/main" id="{469FCABA-43A7-45CF-B9BC-CA18C5310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738E6-3FB0-45B2-937F-A92FC7D0E9AF}"/>
              </a:ext>
            </a:extLst>
          </p:cNvPr>
          <p:cNvSpPr>
            <a:spLocks noGrp="1"/>
          </p:cNvSpPr>
          <p:nvPr>
            <p:ph type="sldNum" sz="quarter" idx="12"/>
          </p:nvPr>
        </p:nvSpPr>
        <p:spPr/>
        <p:txBody>
          <a:bodyPr/>
          <a:lstStyle/>
          <a:p>
            <a:fld id="{C809C36E-83FB-4179-AC25-034240B09FA8}" type="slidenum">
              <a:rPr lang="en-US" smtClean="0"/>
              <a:t>‹#›</a:t>
            </a:fld>
            <a:endParaRPr lang="en-US"/>
          </a:p>
        </p:txBody>
      </p:sp>
    </p:spTree>
    <p:extLst>
      <p:ext uri="{BB962C8B-B14F-4D97-AF65-F5344CB8AC3E}">
        <p14:creationId xmlns:p14="http://schemas.microsoft.com/office/powerpoint/2010/main" val="4002539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8110-09F7-43D8-AB8C-90BD1648DB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4C01CB-B783-4E3A-9E76-BE5B13354A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CDA791-8339-45E1-B73E-B4129DAFD51A}"/>
              </a:ext>
            </a:extLst>
          </p:cNvPr>
          <p:cNvSpPr>
            <a:spLocks noGrp="1"/>
          </p:cNvSpPr>
          <p:nvPr>
            <p:ph type="dt" sz="half" idx="10"/>
          </p:nvPr>
        </p:nvSpPr>
        <p:spPr/>
        <p:txBody>
          <a:bodyPr/>
          <a:lstStyle/>
          <a:p>
            <a:fld id="{8C850C34-95F9-4326-88FC-B4F5FA204B97}" type="datetimeFigureOut">
              <a:rPr lang="en-US" smtClean="0"/>
              <a:t>2/19/2020</a:t>
            </a:fld>
            <a:endParaRPr lang="en-US"/>
          </a:p>
        </p:txBody>
      </p:sp>
      <p:sp>
        <p:nvSpPr>
          <p:cNvPr id="5" name="Footer Placeholder 4">
            <a:extLst>
              <a:ext uri="{FF2B5EF4-FFF2-40B4-BE49-F238E27FC236}">
                <a16:creationId xmlns:a16="http://schemas.microsoft.com/office/drawing/2014/main" id="{FB2BD003-3849-4E3B-9DFF-C97A6F26BD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826BD1-61ED-4D35-B7F8-A12C82BBF799}"/>
              </a:ext>
            </a:extLst>
          </p:cNvPr>
          <p:cNvSpPr>
            <a:spLocks noGrp="1"/>
          </p:cNvSpPr>
          <p:nvPr>
            <p:ph type="sldNum" sz="quarter" idx="12"/>
          </p:nvPr>
        </p:nvSpPr>
        <p:spPr/>
        <p:txBody>
          <a:bodyPr/>
          <a:lstStyle/>
          <a:p>
            <a:fld id="{C809C36E-83FB-4179-AC25-034240B09FA8}" type="slidenum">
              <a:rPr lang="en-US" smtClean="0"/>
              <a:t>‹#›</a:t>
            </a:fld>
            <a:endParaRPr lang="en-US"/>
          </a:p>
        </p:txBody>
      </p:sp>
    </p:spTree>
    <p:extLst>
      <p:ext uri="{BB962C8B-B14F-4D97-AF65-F5344CB8AC3E}">
        <p14:creationId xmlns:p14="http://schemas.microsoft.com/office/powerpoint/2010/main" val="652171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9F006-8891-49B6-9910-C564601099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B4DD8C-C8CE-41CF-815C-3EEA4694C8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29831A-2F9A-452C-9CA6-D30018A8352D}"/>
              </a:ext>
            </a:extLst>
          </p:cNvPr>
          <p:cNvSpPr>
            <a:spLocks noGrp="1"/>
          </p:cNvSpPr>
          <p:nvPr>
            <p:ph type="dt" sz="half" idx="10"/>
          </p:nvPr>
        </p:nvSpPr>
        <p:spPr/>
        <p:txBody>
          <a:bodyPr/>
          <a:lstStyle/>
          <a:p>
            <a:fld id="{8C850C34-95F9-4326-88FC-B4F5FA204B97}" type="datetimeFigureOut">
              <a:rPr lang="en-US" smtClean="0"/>
              <a:t>2/19/2020</a:t>
            </a:fld>
            <a:endParaRPr lang="en-US"/>
          </a:p>
        </p:txBody>
      </p:sp>
      <p:sp>
        <p:nvSpPr>
          <p:cNvPr id="5" name="Footer Placeholder 4">
            <a:extLst>
              <a:ext uri="{FF2B5EF4-FFF2-40B4-BE49-F238E27FC236}">
                <a16:creationId xmlns:a16="http://schemas.microsoft.com/office/drawing/2014/main" id="{BE81A25A-83E3-414E-BEAE-EED8E56206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4BE24-BEF9-48F0-8B5A-813460ED8D66}"/>
              </a:ext>
            </a:extLst>
          </p:cNvPr>
          <p:cNvSpPr>
            <a:spLocks noGrp="1"/>
          </p:cNvSpPr>
          <p:nvPr>
            <p:ph type="sldNum" sz="quarter" idx="12"/>
          </p:nvPr>
        </p:nvSpPr>
        <p:spPr/>
        <p:txBody>
          <a:bodyPr/>
          <a:lstStyle/>
          <a:p>
            <a:fld id="{C809C36E-83FB-4179-AC25-034240B09FA8}" type="slidenum">
              <a:rPr lang="en-US" smtClean="0"/>
              <a:t>‹#›</a:t>
            </a:fld>
            <a:endParaRPr lang="en-US"/>
          </a:p>
        </p:txBody>
      </p:sp>
    </p:spTree>
    <p:extLst>
      <p:ext uri="{BB962C8B-B14F-4D97-AF65-F5344CB8AC3E}">
        <p14:creationId xmlns:p14="http://schemas.microsoft.com/office/powerpoint/2010/main" val="3799131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6503-AC3C-4CA8-A350-D83B0A5B27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E8B221-3487-401B-90E2-8476EFEBE8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899914-BACB-48B5-8F28-62EE97B3A7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FF23DA-96C7-4D7D-8F66-8B16A7AA305C}"/>
              </a:ext>
            </a:extLst>
          </p:cNvPr>
          <p:cNvSpPr>
            <a:spLocks noGrp="1"/>
          </p:cNvSpPr>
          <p:nvPr>
            <p:ph type="dt" sz="half" idx="10"/>
          </p:nvPr>
        </p:nvSpPr>
        <p:spPr/>
        <p:txBody>
          <a:bodyPr/>
          <a:lstStyle/>
          <a:p>
            <a:fld id="{8C850C34-95F9-4326-88FC-B4F5FA204B97}" type="datetimeFigureOut">
              <a:rPr lang="en-US" smtClean="0"/>
              <a:t>2/19/2020</a:t>
            </a:fld>
            <a:endParaRPr lang="en-US"/>
          </a:p>
        </p:txBody>
      </p:sp>
      <p:sp>
        <p:nvSpPr>
          <p:cNvPr id="6" name="Footer Placeholder 5">
            <a:extLst>
              <a:ext uri="{FF2B5EF4-FFF2-40B4-BE49-F238E27FC236}">
                <a16:creationId xmlns:a16="http://schemas.microsoft.com/office/drawing/2014/main" id="{1A681490-D318-4C66-8963-92140C4D30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607570-542B-45BF-A56C-A5216FCB7CBA}"/>
              </a:ext>
            </a:extLst>
          </p:cNvPr>
          <p:cNvSpPr>
            <a:spLocks noGrp="1"/>
          </p:cNvSpPr>
          <p:nvPr>
            <p:ph type="sldNum" sz="quarter" idx="12"/>
          </p:nvPr>
        </p:nvSpPr>
        <p:spPr/>
        <p:txBody>
          <a:bodyPr/>
          <a:lstStyle/>
          <a:p>
            <a:fld id="{C809C36E-83FB-4179-AC25-034240B09FA8}" type="slidenum">
              <a:rPr lang="en-US" smtClean="0"/>
              <a:t>‹#›</a:t>
            </a:fld>
            <a:endParaRPr lang="en-US"/>
          </a:p>
        </p:txBody>
      </p:sp>
    </p:spTree>
    <p:extLst>
      <p:ext uri="{BB962C8B-B14F-4D97-AF65-F5344CB8AC3E}">
        <p14:creationId xmlns:p14="http://schemas.microsoft.com/office/powerpoint/2010/main" val="1101990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A728-BFB6-497D-AE24-DF84F3C785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565576-424E-42C8-8CAF-B912B584E6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9D20B4-68FE-41D0-93BF-CC1DA7E3D0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6E0D84-4D82-42F3-8E81-2A253DA1C7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7C7818-23EA-484B-94A0-7788D15534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FFE258-43B8-4473-A366-070E11BB2DD6}"/>
              </a:ext>
            </a:extLst>
          </p:cNvPr>
          <p:cNvSpPr>
            <a:spLocks noGrp="1"/>
          </p:cNvSpPr>
          <p:nvPr>
            <p:ph type="dt" sz="half" idx="10"/>
          </p:nvPr>
        </p:nvSpPr>
        <p:spPr/>
        <p:txBody>
          <a:bodyPr/>
          <a:lstStyle/>
          <a:p>
            <a:fld id="{8C850C34-95F9-4326-88FC-B4F5FA204B97}" type="datetimeFigureOut">
              <a:rPr lang="en-US" smtClean="0"/>
              <a:t>2/19/2020</a:t>
            </a:fld>
            <a:endParaRPr lang="en-US"/>
          </a:p>
        </p:txBody>
      </p:sp>
      <p:sp>
        <p:nvSpPr>
          <p:cNvPr id="8" name="Footer Placeholder 7">
            <a:extLst>
              <a:ext uri="{FF2B5EF4-FFF2-40B4-BE49-F238E27FC236}">
                <a16:creationId xmlns:a16="http://schemas.microsoft.com/office/drawing/2014/main" id="{7A56BC72-50BB-4B97-8F17-2E53F21A4E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9DA900-B122-4693-9D5B-7D1EB2FB77E9}"/>
              </a:ext>
            </a:extLst>
          </p:cNvPr>
          <p:cNvSpPr>
            <a:spLocks noGrp="1"/>
          </p:cNvSpPr>
          <p:nvPr>
            <p:ph type="sldNum" sz="quarter" idx="12"/>
          </p:nvPr>
        </p:nvSpPr>
        <p:spPr/>
        <p:txBody>
          <a:bodyPr/>
          <a:lstStyle/>
          <a:p>
            <a:fld id="{C809C36E-83FB-4179-AC25-034240B09FA8}" type="slidenum">
              <a:rPr lang="en-US" smtClean="0"/>
              <a:t>‹#›</a:t>
            </a:fld>
            <a:endParaRPr lang="en-US"/>
          </a:p>
        </p:txBody>
      </p:sp>
    </p:spTree>
    <p:extLst>
      <p:ext uri="{BB962C8B-B14F-4D97-AF65-F5344CB8AC3E}">
        <p14:creationId xmlns:p14="http://schemas.microsoft.com/office/powerpoint/2010/main" val="4126983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E247C-C718-4A49-A6B9-2471EE19EA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35566B-2FA5-4329-A380-365127C14B84}"/>
              </a:ext>
            </a:extLst>
          </p:cNvPr>
          <p:cNvSpPr>
            <a:spLocks noGrp="1"/>
          </p:cNvSpPr>
          <p:nvPr>
            <p:ph type="dt" sz="half" idx="10"/>
          </p:nvPr>
        </p:nvSpPr>
        <p:spPr/>
        <p:txBody>
          <a:bodyPr/>
          <a:lstStyle/>
          <a:p>
            <a:fld id="{8C850C34-95F9-4326-88FC-B4F5FA204B97}" type="datetimeFigureOut">
              <a:rPr lang="en-US" smtClean="0"/>
              <a:t>2/19/2020</a:t>
            </a:fld>
            <a:endParaRPr lang="en-US"/>
          </a:p>
        </p:txBody>
      </p:sp>
      <p:sp>
        <p:nvSpPr>
          <p:cNvPr id="4" name="Footer Placeholder 3">
            <a:extLst>
              <a:ext uri="{FF2B5EF4-FFF2-40B4-BE49-F238E27FC236}">
                <a16:creationId xmlns:a16="http://schemas.microsoft.com/office/drawing/2014/main" id="{E8EF8942-843E-49F1-B686-CA3BB103D4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820B41-72C5-4E89-88B6-AE382A6D9713}"/>
              </a:ext>
            </a:extLst>
          </p:cNvPr>
          <p:cNvSpPr>
            <a:spLocks noGrp="1"/>
          </p:cNvSpPr>
          <p:nvPr>
            <p:ph type="sldNum" sz="quarter" idx="12"/>
          </p:nvPr>
        </p:nvSpPr>
        <p:spPr/>
        <p:txBody>
          <a:bodyPr/>
          <a:lstStyle/>
          <a:p>
            <a:fld id="{C809C36E-83FB-4179-AC25-034240B09FA8}" type="slidenum">
              <a:rPr lang="en-US" smtClean="0"/>
              <a:t>‹#›</a:t>
            </a:fld>
            <a:endParaRPr lang="en-US"/>
          </a:p>
        </p:txBody>
      </p:sp>
    </p:spTree>
    <p:extLst>
      <p:ext uri="{BB962C8B-B14F-4D97-AF65-F5344CB8AC3E}">
        <p14:creationId xmlns:p14="http://schemas.microsoft.com/office/powerpoint/2010/main" val="2287248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57453B-09ED-43D9-9E94-26084B892D81}"/>
              </a:ext>
            </a:extLst>
          </p:cNvPr>
          <p:cNvSpPr>
            <a:spLocks noGrp="1"/>
          </p:cNvSpPr>
          <p:nvPr>
            <p:ph type="dt" sz="half" idx="10"/>
          </p:nvPr>
        </p:nvSpPr>
        <p:spPr/>
        <p:txBody>
          <a:bodyPr/>
          <a:lstStyle/>
          <a:p>
            <a:fld id="{8C850C34-95F9-4326-88FC-B4F5FA204B97}" type="datetimeFigureOut">
              <a:rPr lang="en-US" smtClean="0"/>
              <a:t>2/19/2020</a:t>
            </a:fld>
            <a:endParaRPr lang="en-US"/>
          </a:p>
        </p:txBody>
      </p:sp>
      <p:sp>
        <p:nvSpPr>
          <p:cNvPr id="3" name="Footer Placeholder 2">
            <a:extLst>
              <a:ext uri="{FF2B5EF4-FFF2-40B4-BE49-F238E27FC236}">
                <a16:creationId xmlns:a16="http://schemas.microsoft.com/office/drawing/2014/main" id="{A4C0BE41-B366-467F-912D-ABF69F27F4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255C1C-B605-47CC-A69E-771BF5F6385A}"/>
              </a:ext>
            </a:extLst>
          </p:cNvPr>
          <p:cNvSpPr>
            <a:spLocks noGrp="1"/>
          </p:cNvSpPr>
          <p:nvPr>
            <p:ph type="sldNum" sz="quarter" idx="12"/>
          </p:nvPr>
        </p:nvSpPr>
        <p:spPr/>
        <p:txBody>
          <a:bodyPr/>
          <a:lstStyle/>
          <a:p>
            <a:fld id="{C809C36E-83FB-4179-AC25-034240B09FA8}" type="slidenum">
              <a:rPr lang="en-US" smtClean="0"/>
              <a:t>‹#›</a:t>
            </a:fld>
            <a:endParaRPr lang="en-US"/>
          </a:p>
        </p:txBody>
      </p:sp>
    </p:spTree>
    <p:extLst>
      <p:ext uri="{BB962C8B-B14F-4D97-AF65-F5344CB8AC3E}">
        <p14:creationId xmlns:p14="http://schemas.microsoft.com/office/powerpoint/2010/main" val="348201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47F18-6BE3-4B26-AE31-499B286517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40388C-E3C1-409C-9CE9-50F76321AA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D21B56-81B2-466B-892D-56BF1BF5E3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086875-B66E-4AF6-843A-7D6567F51B78}"/>
              </a:ext>
            </a:extLst>
          </p:cNvPr>
          <p:cNvSpPr>
            <a:spLocks noGrp="1"/>
          </p:cNvSpPr>
          <p:nvPr>
            <p:ph type="dt" sz="half" idx="10"/>
          </p:nvPr>
        </p:nvSpPr>
        <p:spPr/>
        <p:txBody>
          <a:bodyPr/>
          <a:lstStyle/>
          <a:p>
            <a:fld id="{8C850C34-95F9-4326-88FC-B4F5FA204B97}" type="datetimeFigureOut">
              <a:rPr lang="en-US" smtClean="0"/>
              <a:t>2/19/2020</a:t>
            </a:fld>
            <a:endParaRPr lang="en-US"/>
          </a:p>
        </p:txBody>
      </p:sp>
      <p:sp>
        <p:nvSpPr>
          <p:cNvPr id="6" name="Footer Placeholder 5">
            <a:extLst>
              <a:ext uri="{FF2B5EF4-FFF2-40B4-BE49-F238E27FC236}">
                <a16:creationId xmlns:a16="http://schemas.microsoft.com/office/drawing/2014/main" id="{8A1D9277-5169-452C-8365-59947B00CE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1A915-7287-4952-86F9-F3B7F0DED8AA}"/>
              </a:ext>
            </a:extLst>
          </p:cNvPr>
          <p:cNvSpPr>
            <a:spLocks noGrp="1"/>
          </p:cNvSpPr>
          <p:nvPr>
            <p:ph type="sldNum" sz="quarter" idx="12"/>
          </p:nvPr>
        </p:nvSpPr>
        <p:spPr/>
        <p:txBody>
          <a:bodyPr/>
          <a:lstStyle/>
          <a:p>
            <a:fld id="{C809C36E-83FB-4179-AC25-034240B09FA8}" type="slidenum">
              <a:rPr lang="en-US" smtClean="0"/>
              <a:t>‹#›</a:t>
            </a:fld>
            <a:endParaRPr lang="en-US"/>
          </a:p>
        </p:txBody>
      </p:sp>
    </p:spTree>
    <p:extLst>
      <p:ext uri="{BB962C8B-B14F-4D97-AF65-F5344CB8AC3E}">
        <p14:creationId xmlns:p14="http://schemas.microsoft.com/office/powerpoint/2010/main" val="1400886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260AA-2ABF-4058-9F58-1A93F90685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E65159-126B-46EF-9B90-EDCE03A60E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4E0BFE-7682-4203-9EF9-96424D2B91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162BB0-45FC-4C42-9D7E-935E74269A3B}"/>
              </a:ext>
            </a:extLst>
          </p:cNvPr>
          <p:cNvSpPr>
            <a:spLocks noGrp="1"/>
          </p:cNvSpPr>
          <p:nvPr>
            <p:ph type="dt" sz="half" idx="10"/>
          </p:nvPr>
        </p:nvSpPr>
        <p:spPr/>
        <p:txBody>
          <a:bodyPr/>
          <a:lstStyle/>
          <a:p>
            <a:fld id="{8C850C34-95F9-4326-88FC-B4F5FA204B97}" type="datetimeFigureOut">
              <a:rPr lang="en-US" smtClean="0"/>
              <a:t>2/19/2020</a:t>
            </a:fld>
            <a:endParaRPr lang="en-US"/>
          </a:p>
        </p:txBody>
      </p:sp>
      <p:sp>
        <p:nvSpPr>
          <p:cNvPr id="6" name="Footer Placeholder 5">
            <a:extLst>
              <a:ext uri="{FF2B5EF4-FFF2-40B4-BE49-F238E27FC236}">
                <a16:creationId xmlns:a16="http://schemas.microsoft.com/office/drawing/2014/main" id="{B6FC0798-12F2-4DD3-8D8F-AB5C5209CF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533BD2-20AE-43D6-9C17-B31B1CF28A46}"/>
              </a:ext>
            </a:extLst>
          </p:cNvPr>
          <p:cNvSpPr>
            <a:spLocks noGrp="1"/>
          </p:cNvSpPr>
          <p:nvPr>
            <p:ph type="sldNum" sz="quarter" idx="12"/>
          </p:nvPr>
        </p:nvSpPr>
        <p:spPr/>
        <p:txBody>
          <a:bodyPr/>
          <a:lstStyle/>
          <a:p>
            <a:fld id="{C809C36E-83FB-4179-AC25-034240B09FA8}" type="slidenum">
              <a:rPr lang="en-US" smtClean="0"/>
              <a:t>‹#›</a:t>
            </a:fld>
            <a:endParaRPr lang="en-US"/>
          </a:p>
        </p:txBody>
      </p:sp>
    </p:spTree>
    <p:extLst>
      <p:ext uri="{BB962C8B-B14F-4D97-AF65-F5344CB8AC3E}">
        <p14:creationId xmlns:p14="http://schemas.microsoft.com/office/powerpoint/2010/main" val="45994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498F41-4D34-494F-919A-EC74E8A5FE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1D16FA-8C43-4C09-AD94-4AA7ACFEE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32482F-BE3D-4EC8-8A22-1D2F8183E8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50C34-95F9-4326-88FC-B4F5FA204B97}" type="datetimeFigureOut">
              <a:rPr lang="en-US" smtClean="0"/>
              <a:t>2/19/2020</a:t>
            </a:fld>
            <a:endParaRPr lang="en-US"/>
          </a:p>
        </p:txBody>
      </p:sp>
      <p:sp>
        <p:nvSpPr>
          <p:cNvPr id="5" name="Footer Placeholder 4">
            <a:extLst>
              <a:ext uri="{FF2B5EF4-FFF2-40B4-BE49-F238E27FC236}">
                <a16:creationId xmlns:a16="http://schemas.microsoft.com/office/drawing/2014/main" id="{9F0636B3-17E4-4305-874F-664DC91B0C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84DF58-33A4-4F9A-8E60-CB8F4DFB77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9C36E-83FB-4179-AC25-034240B09FA8}" type="slidenum">
              <a:rPr lang="en-US" smtClean="0"/>
              <a:t>‹#›</a:t>
            </a:fld>
            <a:endParaRPr lang="en-US"/>
          </a:p>
        </p:txBody>
      </p:sp>
    </p:spTree>
    <p:extLst>
      <p:ext uri="{BB962C8B-B14F-4D97-AF65-F5344CB8AC3E}">
        <p14:creationId xmlns:p14="http://schemas.microsoft.com/office/powerpoint/2010/main" val="897805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3.png"/><Relationship Id="rId9"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FB0F14-8B89-4CEB-8172-8DECC1B8527B}"/>
              </a:ext>
            </a:extLst>
          </p:cNvPr>
          <p:cNvSpPr txBox="1"/>
          <p:nvPr/>
        </p:nvSpPr>
        <p:spPr>
          <a:xfrm>
            <a:off x="1935332" y="2219417"/>
            <a:ext cx="8735628" cy="2308324"/>
          </a:xfrm>
          <a:prstGeom prst="rect">
            <a:avLst/>
          </a:prstGeom>
          <a:noFill/>
        </p:spPr>
        <p:txBody>
          <a:bodyPr wrap="square" rtlCol="0">
            <a:spAutoFit/>
          </a:bodyPr>
          <a:lstStyle/>
          <a:p>
            <a:pPr algn="ctr"/>
            <a:r>
              <a:rPr lang="en-US" dirty="0"/>
              <a:t>CONTROL EXERCISE</a:t>
            </a:r>
          </a:p>
          <a:p>
            <a:pPr algn="ctr"/>
            <a:endParaRPr lang="en-US" dirty="0"/>
          </a:p>
          <a:p>
            <a:pPr algn="ctr"/>
            <a:r>
              <a:rPr lang="en-US" b="1" dirty="0"/>
              <a:t>Point-to-Point control of </a:t>
            </a:r>
            <a:r>
              <a:rPr lang="en-US" b="1"/>
              <a:t>a simple </a:t>
            </a:r>
            <a:r>
              <a:rPr lang="en-US" b="1" dirty="0"/>
              <a:t>c</a:t>
            </a:r>
            <a:r>
              <a:rPr lang="en-US" b="1"/>
              <a:t>ar </a:t>
            </a:r>
            <a:r>
              <a:rPr lang="en-US" b="1" dirty="0"/>
              <a:t>using Model Predictive Control</a:t>
            </a:r>
          </a:p>
          <a:p>
            <a:pPr algn="ctr"/>
            <a:endParaRPr lang="en-US" dirty="0"/>
          </a:p>
          <a:p>
            <a:pPr algn="ctr"/>
            <a:r>
              <a:rPr lang="en-US" dirty="0"/>
              <a:t>(</a:t>
            </a:r>
            <a:r>
              <a:rPr lang="en-US" dirty="0" err="1"/>
              <a:t>Matlab</a:t>
            </a:r>
            <a:r>
              <a:rPr lang="en-US" dirty="0"/>
              <a:t> and C++ implementations using </a:t>
            </a:r>
            <a:r>
              <a:rPr lang="en-US" dirty="0" err="1"/>
              <a:t>CasADi</a:t>
            </a:r>
            <a:r>
              <a:rPr lang="en-US" dirty="0"/>
              <a:t> and ACADO)</a:t>
            </a:r>
          </a:p>
          <a:p>
            <a:pPr algn="ctr"/>
            <a:endParaRPr lang="en-US" dirty="0"/>
          </a:p>
          <a:p>
            <a:pPr algn="ctr"/>
            <a:r>
              <a:rPr lang="en-US" dirty="0"/>
              <a:t>By </a:t>
            </a:r>
          </a:p>
          <a:p>
            <a:pPr algn="ctr"/>
            <a:r>
              <a:rPr lang="en-US" dirty="0"/>
              <a:t>Srivatsan Srinivasan</a:t>
            </a:r>
          </a:p>
        </p:txBody>
      </p:sp>
    </p:spTree>
    <p:extLst>
      <p:ext uri="{BB962C8B-B14F-4D97-AF65-F5344CB8AC3E}">
        <p14:creationId xmlns:p14="http://schemas.microsoft.com/office/powerpoint/2010/main" val="700449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46AE0BCB-D6B4-44A1-B026-F38B034364B4}"/>
              </a:ext>
            </a:extLst>
          </p:cNvPr>
          <p:cNvSpPr/>
          <p:nvPr/>
        </p:nvSpPr>
        <p:spPr>
          <a:xfrm rot="5400000">
            <a:off x="9059442" y="681505"/>
            <a:ext cx="1362456" cy="701336"/>
          </a:xfrm>
          <a:prstGeom prst="round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E0EF1DE-9911-4C3C-B0D0-9E4804A8F625}"/>
              </a:ext>
            </a:extLst>
          </p:cNvPr>
          <p:cNvSpPr txBox="1"/>
          <p:nvPr/>
        </p:nvSpPr>
        <p:spPr>
          <a:xfrm>
            <a:off x="2132302" y="1074182"/>
            <a:ext cx="4314776" cy="369332"/>
          </a:xfrm>
          <a:prstGeom prst="rect">
            <a:avLst/>
          </a:prstGeom>
          <a:noFill/>
        </p:spPr>
        <p:txBody>
          <a:bodyPr wrap="square" rtlCol="0">
            <a:spAutoFit/>
          </a:bodyPr>
          <a:lstStyle/>
          <a:p>
            <a:r>
              <a:rPr lang="en-US" dirty="0"/>
              <a:t>PARKING SIDE CURB ADDED AS CONSTRAINT</a:t>
            </a:r>
          </a:p>
        </p:txBody>
      </p:sp>
      <p:grpSp>
        <p:nvGrpSpPr>
          <p:cNvPr id="24" name="Group 23">
            <a:extLst>
              <a:ext uri="{FF2B5EF4-FFF2-40B4-BE49-F238E27FC236}">
                <a16:creationId xmlns:a16="http://schemas.microsoft.com/office/drawing/2014/main" id="{BFD0AC02-3E2F-4BBC-B750-47B1592702EF}"/>
              </a:ext>
            </a:extLst>
          </p:cNvPr>
          <p:cNvGrpSpPr/>
          <p:nvPr/>
        </p:nvGrpSpPr>
        <p:grpSpPr>
          <a:xfrm rot="10800000">
            <a:off x="773193" y="5297967"/>
            <a:ext cx="1359109" cy="701336"/>
            <a:chOff x="1917577" y="5086905"/>
            <a:chExt cx="1438182" cy="701336"/>
          </a:xfrm>
          <a:solidFill>
            <a:srgbClr val="0070C0"/>
          </a:solidFill>
        </p:grpSpPr>
        <p:sp>
          <p:nvSpPr>
            <p:cNvPr id="25" name="Rectangle: Rounded Corners 24">
              <a:extLst>
                <a:ext uri="{FF2B5EF4-FFF2-40B4-BE49-F238E27FC236}">
                  <a16:creationId xmlns:a16="http://schemas.microsoft.com/office/drawing/2014/main" id="{278F7F99-EDA0-40C9-A43E-BA2A53D5DE05}"/>
                </a:ext>
              </a:extLst>
            </p:cNvPr>
            <p:cNvSpPr/>
            <p:nvPr/>
          </p:nvSpPr>
          <p:spPr>
            <a:xfrm>
              <a:off x="1917577" y="5086905"/>
              <a:ext cx="1438182" cy="701336"/>
            </a:xfrm>
            <a:prstGeom prst="roundRect">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3614FFF8-5FEC-49EC-B6B6-7C02AE9E1226}"/>
                </a:ext>
              </a:extLst>
            </p:cNvPr>
            <p:cNvSpPr/>
            <p:nvPr/>
          </p:nvSpPr>
          <p:spPr>
            <a:xfrm rot="16200000">
              <a:off x="1893348" y="5111134"/>
              <a:ext cx="701336" cy="65287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2F5E9532-61FE-4CCF-BA73-45ABDF920AF0}"/>
              </a:ext>
            </a:extLst>
          </p:cNvPr>
          <p:cNvSpPr txBox="1"/>
          <p:nvPr/>
        </p:nvSpPr>
        <p:spPr>
          <a:xfrm>
            <a:off x="517608" y="6488668"/>
            <a:ext cx="1857464" cy="369332"/>
          </a:xfrm>
          <a:prstGeom prst="rect">
            <a:avLst/>
          </a:prstGeom>
          <a:noFill/>
        </p:spPr>
        <p:txBody>
          <a:bodyPr wrap="square" rtlCol="0">
            <a:spAutoFit/>
          </a:bodyPr>
          <a:lstStyle/>
          <a:p>
            <a:r>
              <a:rPr lang="en-US" dirty="0"/>
              <a:t>Init Cond: (0,0,0)</a:t>
            </a:r>
          </a:p>
        </p:txBody>
      </p:sp>
      <p:sp>
        <p:nvSpPr>
          <p:cNvPr id="32" name="Title 1">
            <a:extLst>
              <a:ext uri="{FF2B5EF4-FFF2-40B4-BE49-F238E27FC236}">
                <a16:creationId xmlns:a16="http://schemas.microsoft.com/office/drawing/2014/main" id="{A4ACA956-55F6-41B5-9422-084B328FCAEA}"/>
              </a:ext>
            </a:extLst>
          </p:cNvPr>
          <p:cNvSpPr txBox="1">
            <a:spLocks/>
          </p:cNvSpPr>
          <p:nvPr/>
        </p:nvSpPr>
        <p:spPr>
          <a:xfrm>
            <a:off x="-814465" y="-27724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Obstacle avoidance(MS)</a:t>
            </a:r>
          </a:p>
        </p:txBody>
      </p:sp>
      <p:grpSp>
        <p:nvGrpSpPr>
          <p:cNvPr id="34" name="Group 33">
            <a:extLst>
              <a:ext uri="{FF2B5EF4-FFF2-40B4-BE49-F238E27FC236}">
                <a16:creationId xmlns:a16="http://schemas.microsoft.com/office/drawing/2014/main" id="{E61C9664-6541-40B0-87D7-46848BE58901}"/>
              </a:ext>
            </a:extLst>
          </p:cNvPr>
          <p:cNvGrpSpPr/>
          <p:nvPr/>
        </p:nvGrpSpPr>
        <p:grpSpPr>
          <a:xfrm rot="5400000">
            <a:off x="9059442" y="2374440"/>
            <a:ext cx="1362456" cy="701336"/>
            <a:chOff x="1917577" y="5086905"/>
            <a:chExt cx="1438182" cy="701336"/>
          </a:xfrm>
        </p:grpSpPr>
        <p:sp>
          <p:nvSpPr>
            <p:cNvPr id="35" name="Rectangle: Rounded Corners 34">
              <a:extLst>
                <a:ext uri="{FF2B5EF4-FFF2-40B4-BE49-F238E27FC236}">
                  <a16:creationId xmlns:a16="http://schemas.microsoft.com/office/drawing/2014/main" id="{B659BAFE-C39B-4C8F-9B27-513E1DF176BB}"/>
                </a:ext>
              </a:extLst>
            </p:cNvPr>
            <p:cNvSpPr/>
            <p:nvPr/>
          </p:nvSpPr>
          <p:spPr>
            <a:xfrm>
              <a:off x="1917577" y="5086905"/>
              <a:ext cx="1438182" cy="701336"/>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7E43AB8E-DF80-4250-8414-704B9244E75A}"/>
                </a:ext>
              </a:extLst>
            </p:cNvPr>
            <p:cNvSpPr/>
            <p:nvPr/>
          </p:nvSpPr>
          <p:spPr>
            <a:xfrm rot="16200000">
              <a:off x="1893348" y="5111134"/>
              <a:ext cx="701336" cy="65287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Rounded Corners 44">
            <a:extLst>
              <a:ext uri="{FF2B5EF4-FFF2-40B4-BE49-F238E27FC236}">
                <a16:creationId xmlns:a16="http://schemas.microsoft.com/office/drawing/2014/main" id="{620DA9FE-0898-4F88-9E7E-50DA5FDB550C}"/>
              </a:ext>
            </a:extLst>
          </p:cNvPr>
          <p:cNvSpPr/>
          <p:nvPr/>
        </p:nvSpPr>
        <p:spPr>
          <a:xfrm rot="5400000">
            <a:off x="9059442" y="4024629"/>
            <a:ext cx="1362456" cy="701336"/>
          </a:xfrm>
          <a:prstGeom prst="round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82872E4-7FFA-452E-9B67-56B4C00B991C}"/>
              </a:ext>
            </a:extLst>
          </p:cNvPr>
          <p:cNvCxnSpPr/>
          <p:nvPr/>
        </p:nvCxnSpPr>
        <p:spPr>
          <a:xfrm>
            <a:off x="10249460" y="159673"/>
            <a:ext cx="0" cy="5029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E9EA45-C2E9-4E30-B061-CA3D72272E53}"/>
              </a:ext>
            </a:extLst>
          </p:cNvPr>
          <p:cNvCxnSpPr/>
          <p:nvPr/>
        </p:nvCxnSpPr>
        <p:spPr>
          <a:xfrm>
            <a:off x="9214614" y="5202417"/>
            <a:ext cx="10521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2EA815E-F8DF-4C54-906B-0D8D1B46ABCF}"/>
              </a:ext>
            </a:extLst>
          </p:cNvPr>
          <p:cNvCxnSpPr/>
          <p:nvPr/>
        </p:nvCxnSpPr>
        <p:spPr>
          <a:xfrm>
            <a:off x="9214614" y="3554464"/>
            <a:ext cx="10521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5B4C601-C5F0-4067-80D4-C0177BA6EB6A}"/>
              </a:ext>
            </a:extLst>
          </p:cNvPr>
          <p:cNvCxnSpPr/>
          <p:nvPr/>
        </p:nvCxnSpPr>
        <p:spPr>
          <a:xfrm>
            <a:off x="9214614" y="1883439"/>
            <a:ext cx="10521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21A9010-E069-465D-9530-49411CBA37D9}"/>
              </a:ext>
            </a:extLst>
          </p:cNvPr>
          <p:cNvCxnSpPr/>
          <p:nvPr/>
        </p:nvCxnSpPr>
        <p:spPr>
          <a:xfrm>
            <a:off x="9206224" y="150914"/>
            <a:ext cx="10521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C75A9DE-A4E5-4BEA-A41C-CE28E49A07C5}"/>
              </a:ext>
            </a:extLst>
          </p:cNvPr>
          <p:cNvSpPr/>
          <p:nvPr/>
        </p:nvSpPr>
        <p:spPr>
          <a:xfrm>
            <a:off x="733657" y="4929550"/>
            <a:ext cx="1438182" cy="1438171"/>
          </a:xfrm>
          <a:prstGeom prst="ellipse">
            <a:avLst/>
          </a:prstGeom>
          <a:noFill/>
          <a:ln w="3810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28575">
                <a:solidFill>
                  <a:schemeClr val="tx1"/>
                </a:solidFill>
              </a:ln>
            </a:endParaRPr>
          </a:p>
        </p:txBody>
      </p:sp>
      <p:sp>
        <p:nvSpPr>
          <p:cNvPr id="46" name="Oval 45">
            <a:extLst>
              <a:ext uri="{FF2B5EF4-FFF2-40B4-BE49-F238E27FC236}">
                <a16:creationId xmlns:a16="http://schemas.microsoft.com/office/drawing/2014/main" id="{D22DF296-7C37-4433-A5B2-646FE0D55C39}"/>
              </a:ext>
            </a:extLst>
          </p:cNvPr>
          <p:cNvSpPr/>
          <p:nvPr/>
        </p:nvSpPr>
        <p:spPr>
          <a:xfrm>
            <a:off x="9021579" y="325095"/>
            <a:ext cx="1438182" cy="1438171"/>
          </a:xfrm>
          <a:prstGeom prst="ellipse">
            <a:avLst/>
          </a:prstGeom>
          <a:noFill/>
          <a:ln w="3810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28575">
                <a:solidFill>
                  <a:schemeClr val="tx1"/>
                </a:solidFill>
              </a:ln>
            </a:endParaRPr>
          </a:p>
        </p:txBody>
      </p:sp>
      <p:sp>
        <p:nvSpPr>
          <p:cNvPr id="53" name="Oval 52">
            <a:extLst>
              <a:ext uri="{FF2B5EF4-FFF2-40B4-BE49-F238E27FC236}">
                <a16:creationId xmlns:a16="http://schemas.microsoft.com/office/drawing/2014/main" id="{213FF64B-C349-4E93-8CB5-E2E22CE4316D}"/>
              </a:ext>
            </a:extLst>
          </p:cNvPr>
          <p:cNvSpPr/>
          <p:nvPr/>
        </p:nvSpPr>
        <p:spPr>
          <a:xfrm>
            <a:off x="9021579" y="2011403"/>
            <a:ext cx="1438182" cy="1438171"/>
          </a:xfrm>
          <a:prstGeom prst="ellipse">
            <a:avLst/>
          </a:prstGeom>
          <a:noFill/>
          <a:ln w="3810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28575">
                <a:solidFill>
                  <a:schemeClr val="tx1"/>
                </a:solidFill>
              </a:ln>
            </a:endParaRPr>
          </a:p>
        </p:txBody>
      </p:sp>
      <p:sp>
        <p:nvSpPr>
          <p:cNvPr id="54" name="Oval 53">
            <a:extLst>
              <a:ext uri="{FF2B5EF4-FFF2-40B4-BE49-F238E27FC236}">
                <a16:creationId xmlns:a16="http://schemas.microsoft.com/office/drawing/2014/main" id="{EE8C15FA-EDB6-4537-BD58-88D8AF624469}"/>
              </a:ext>
            </a:extLst>
          </p:cNvPr>
          <p:cNvSpPr/>
          <p:nvPr/>
        </p:nvSpPr>
        <p:spPr>
          <a:xfrm>
            <a:off x="9013189" y="3656210"/>
            <a:ext cx="1438182" cy="1438171"/>
          </a:xfrm>
          <a:prstGeom prst="ellipse">
            <a:avLst/>
          </a:prstGeom>
          <a:noFill/>
          <a:ln w="3810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28575">
                <a:solidFill>
                  <a:schemeClr val="tx1"/>
                </a:solidFill>
              </a:ln>
            </a:endParaRPr>
          </a:p>
        </p:txBody>
      </p:sp>
      <p:sp>
        <p:nvSpPr>
          <p:cNvPr id="55" name="Rectangle: Rounded Corners 54">
            <a:extLst>
              <a:ext uri="{FF2B5EF4-FFF2-40B4-BE49-F238E27FC236}">
                <a16:creationId xmlns:a16="http://schemas.microsoft.com/office/drawing/2014/main" id="{5C64E3DC-394F-4217-A494-2F5538E8CB08}"/>
              </a:ext>
            </a:extLst>
          </p:cNvPr>
          <p:cNvSpPr/>
          <p:nvPr/>
        </p:nvSpPr>
        <p:spPr>
          <a:xfrm>
            <a:off x="5414772" y="3656210"/>
            <a:ext cx="1362456" cy="701336"/>
          </a:xfrm>
          <a:prstGeom prst="round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4A9AE998-51D6-40C2-8BEC-3BF4ED423DDA}"/>
              </a:ext>
            </a:extLst>
          </p:cNvPr>
          <p:cNvSpPr/>
          <p:nvPr/>
        </p:nvSpPr>
        <p:spPr>
          <a:xfrm>
            <a:off x="5376909" y="3287792"/>
            <a:ext cx="1438182" cy="1438171"/>
          </a:xfrm>
          <a:prstGeom prst="ellipse">
            <a:avLst/>
          </a:prstGeom>
          <a:noFill/>
          <a:ln w="3810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28575">
                <a:solidFill>
                  <a:schemeClr val="tx1"/>
                </a:solidFill>
              </a:ln>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432539F-C44E-4EC9-B409-04EABC7BC3E2}"/>
                  </a:ext>
                </a:extLst>
              </p:cNvPr>
              <p:cNvSpPr/>
              <p:nvPr/>
            </p:nvSpPr>
            <p:spPr>
              <a:xfrm>
                <a:off x="286079" y="1571396"/>
                <a:ext cx="7708167" cy="89838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14:m>
                  <m:oMath xmlns:m="http://schemas.openxmlformats.org/officeDocument/2006/math">
                    <m:r>
                      <a:rPr lang="en-US" i="1" dirty="0" smtClean="0">
                        <a:latin typeface="Cambria Math" panose="02040503050406030204" pitchFamily="18" charset="0"/>
                      </a:rPr>
                      <m:t>𝐴𝑑𝑑𝑖𝑡𝑖𝑜𝑛𝑎𝑙</m:t>
                    </m:r>
                    <m:r>
                      <a:rPr lang="en-US" i="1" dirty="0">
                        <a:latin typeface="Cambria Math" panose="02040503050406030204" pitchFamily="18" charset="0"/>
                      </a:rPr>
                      <m:t> </m:t>
                    </m:r>
                    <m:r>
                      <a:rPr lang="en-US" i="1" dirty="0">
                        <a:latin typeface="Cambria Math" panose="02040503050406030204" pitchFamily="18" charset="0"/>
                      </a:rPr>
                      <m:t>𝑐𝑜𝑛𝑠𝑡𝑟𝑎𝑖𝑛𝑡</m:t>
                    </m:r>
                  </m:oMath>
                </a14:m>
                <a:r>
                  <a:rPr lang="en-US" sz="1600" dirty="0"/>
                  <a:t>s:</a:t>
                </a:r>
              </a:p>
              <a:p>
                <a:endParaRPr lang="en-US" sz="1600" dirty="0"/>
              </a:p>
              <a:p>
                <a:r>
                  <a:rPr lang="en-US" dirty="0"/>
                  <a:t>For ego car:       </a:t>
                </a:r>
                <a14:m>
                  <m:oMath xmlns:m="http://schemas.openxmlformats.org/officeDocument/2006/math">
                    <m:r>
                      <a:rPr lang="en-US" b="0" i="0" smtClean="0">
                        <a:latin typeface="Cambria Math" panose="02040503050406030204" pitchFamily="18" charset="0"/>
                      </a:rPr>
                      <m:t>0.2≤</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𝑐𝑢𝑟𝑏</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𝑟𝑒𝑐𝑡</m:t>
                        </m:r>
                        <m:r>
                          <a:rPr lang="en-US" i="1">
                            <a:latin typeface="Cambria Math" panose="02040503050406030204" pitchFamily="18" charset="0"/>
                          </a:rPr>
                          <m:t>1,2,3,4</m:t>
                        </m:r>
                      </m:sub>
                    </m:sSub>
                    <m:r>
                      <a:rPr lang="en-US" b="0" i="1" smtClean="0">
                        <a:latin typeface="Cambria Math" panose="02040503050406030204" pitchFamily="18" charset="0"/>
                      </a:rPr>
                      <m:t>)&lt;</m:t>
                    </m:r>
                    <m:r>
                      <a:rPr lang="en-US" b="0" i="1" smtClean="0">
                        <a:latin typeface="Cambria Math" panose="02040503050406030204" pitchFamily="18" charset="0"/>
                      </a:rPr>
                      <m:t>𝑖𝑛𝑓</m:t>
                    </m:r>
                  </m:oMath>
                </a14:m>
                <a:endParaRPr lang="en-US" sz="2000" dirty="0"/>
              </a:p>
            </p:txBody>
          </p:sp>
        </mc:Choice>
        <mc:Fallback xmlns="">
          <p:sp>
            <p:nvSpPr>
              <p:cNvPr id="3" name="Rectangle 2">
                <a:extLst>
                  <a:ext uri="{FF2B5EF4-FFF2-40B4-BE49-F238E27FC236}">
                    <a16:creationId xmlns:a16="http://schemas.microsoft.com/office/drawing/2014/main" id="{6432539F-C44E-4EC9-B409-04EABC7BC3E2}"/>
                  </a:ext>
                </a:extLst>
              </p:cNvPr>
              <p:cNvSpPr>
                <a:spLocks noRot="1" noChangeAspect="1" noMove="1" noResize="1" noEditPoints="1" noAdjustHandles="1" noChangeArrowheads="1" noChangeShapeType="1" noTextEdit="1"/>
              </p:cNvSpPr>
              <p:nvPr/>
            </p:nvSpPr>
            <p:spPr>
              <a:xfrm>
                <a:off x="286079" y="1571396"/>
                <a:ext cx="7708167" cy="898387"/>
              </a:xfrm>
              <a:prstGeom prst="rect">
                <a:avLst/>
              </a:prstGeom>
              <a:blipFill>
                <a:blip r:embed="rId2"/>
                <a:stretch>
                  <a:fillRect l="-632" b="-87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5559EEC8-3DBA-4E8A-BA26-B10C8594496E}"/>
                  </a:ext>
                </a:extLst>
              </p:cNvPr>
              <p:cNvSpPr txBox="1"/>
              <p:nvPr/>
            </p:nvSpPr>
            <p:spPr>
              <a:xfrm>
                <a:off x="7970281" y="841905"/>
                <a:ext cx="164237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1</m:t>
                          </m:r>
                        </m:sub>
                      </m:sSub>
                    </m:oMath>
                  </m:oMathPara>
                </a14:m>
                <a:endParaRPr lang="en-US" sz="2000" dirty="0"/>
              </a:p>
            </p:txBody>
          </p:sp>
        </mc:Choice>
        <mc:Fallback xmlns="">
          <p:sp>
            <p:nvSpPr>
              <p:cNvPr id="59" name="TextBox 58">
                <a:extLst>
                  <a:ext uri="{FF2B5EF4-FFF2-40B4-BE49-F238E27FC236}">
                    <a16:creationId xmlns:a16="http://schemas.microsoft.com/office/drawing/2014/main" id="{5559EEC8-3DBA-4E8A-BA26-B10C8594496E}"/>
                  </a:ext>
                </a:extLst>
              </p:cNvPr>
              <p:cNvSpPr txBox="1">
                <a:spLocks noRot="1" noChangeAspect="1" noMove="1" noResize="1" noEditPoints="1" noAdjustHandles="1" noChangeArrowheads="1" noChangeShapeType="1" noTextEdit="1"/>
              </p:cNvSpPr>
              <p:nvPr/>
            </p:nvSpPr>
            <p:spPr>
              <a:xfrm>
                <a:off x="7970281" y="841905"/>
                <a:ext cx="1642370"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184134DC-8ACF-4A07-9800-13F7D99B0BCF}"/>
                  </a:ext>
                </a:extLst>
              </p:cNvPr>
              <p:cNvSpPr txBox="1"/>
              <p:nvPr/>
            </p:nvSpPr>
            <p:spPr>
              <a:xfrm>
                <a:off x="7877073" y="4197825"/>
                <a:ext cx="164237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2</m:t>
                          </m:r>
                        </m:sub>
                      </m:sSub>
                    </m:oMath>
                  </m:oMathPara>
                </a14:m>
                <a:endParaRPr lang="en-US" sz="2000" dirty="0"/>
              </a:p>
            </p:txBody>
          </p:sp>
        </mc:Choice>
        <mc:Fallback xmlns="">
          <p:sp>
            <p:nvSpPr>
              <p:cNvPr id="60" name="TextBox 59">
                <a:extLst>
                  <a:ext uri="{FF2B5EF4-FFF2-40B4-BE49-F238E27FC236}">
                    <a16:creationId xmlns:a16="http://schemas.microsoft.com/office/drawing/2014/main" id="{184134DC-8ACF-4A07-9800-13F7D99B0BCF}"/>
                  </a:ext>
                </a:extLst>
              </p:cNvPr>
              <p:cNvSpPr txBox="1">
                <a:spLocks noRot="1" noChangeAspect="1" noMove="1" noResize="1" noEditPoints="1" noAdjustHandles="1" noChangeArrowheads="1" noChangeShapeType="1" noTextEdit="1"/>
              </p:cNvSpPr>
              <p:nvPr/>
            </p:nvSpPr>
            <p:spPr>
              <a:xfrm>
                <a:off x="7877073" y="4197825"/>
                <a:ext cx="1642370" cy="400110"/>
              </a:xfrm>
              <a:prstGeom prst="rect">
                <a:avLst/>
              </a:prstGeom>
              <a:blipFill>
                <a:blip r:embed="rId4"/>
                <a:stretch>
                  <a:fillRect b="-1538"/>
                </a:stretch>
              </a:blipFill>
            </p:spPr>
            <p:txBody>
              <a:bodyPr/>
              <a:lstStyle/>
              <a:p>
                <a:r>
                  <a:rPr lang="en-US">
                    <a:noFill/>
                  </a:rPr>
                  <a:t> </a:t>
                </a:r>
              </a:p>
            </p:txBody>
          </p:sp>
        </mc:Fallback>
      </mc:AlternateContent>
      <p:sp>
        <p:nvSpPr>
          <p:cNvPr id="61" name="TextBox 60">
            <a:extLst>
              <a:ext uri="{FF2B5EF4-FFF2-40B4-BE49-F238E27FC236}">
                <a16:creationId xmlns:a16="http://schemas.microsoft.com/office/drawing/2014/main" id="{F7819228-1E28-4822-AF4D-1E16CBF1D3E5}"/>
              </a:ext>
            </a:extLst>
          </p:cNvPr>
          <p:cNvSpPr txBox="1"/>
          <p:nvPr/>
        </p:nvSpPr>
        <p:spPr>
          <a:xfrm>
            <a:off x="3524521" y="6183055"/>
            <a:ext cx="4807263" cy="369332"/>
          </a:xfrm>
          <a:prstGeom prst="rect">
            <a:avLst/>
          </a:prstGeom>
          <a:noFill/>
        </p:spPr>
        <p:txBody>
          <a:bodyPr wrap="square" rtlCol="0">
            <a:spAutoFit/>
          </a:bodyPr>
          <a:lstStyle/>
          <a:p>
            <a:r>
              <a:rPr lang="en-US" dirty="0">
                <a:solidFill>
                  <a:srgbClr val="7030A0"/>
                </a:solidFill>
              </a:rPr>
              <a:t>MPC does not find a solution even at N=200.</a:t>
            </a:r>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20C2235C-7177-4E5B-8B91-82D11CBCFC89}"/>
                  </a:ext>
                </a:extLst>
              </p:cNvPr>
              <p:cNvSpPr txBox="1"/>
              <p:nvPr/>
            </p:nvSpPr>
            <p:spPr>
              <a:xfrm>
                <a:off x="250014" y="2617485"/>
                <a:ext cx="1631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1" i="1" smtClean="0">
                          <a:solidFill>
                            <a:srgbClr val="FF0000"/>
                          </a:solidFill>
                          <a:latin typeface="Cambria Math" panose="02040503050406030204" pitchFamily="18" charset="0"/>
                        </a:rPr>
                        <m:t>𝟏𝟕𝟎</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𝟐𝟎𝟎</m:t>
                      </m:r>
                    </m:oMath>
                  </m:oMathPara>
                </a14:m>
                <a:endParaRPr lang="en-US" dirty="0"/>
              </a:p>
            </p:txBody>
          </p:sp>
        </mc:Choice>
        <mc:Fallback xmlns="">
          <p:sp>
            <p:nvSpPr>
              <p:cNvPr id="64" name="TextBox 63">
                <a:extLst>
                  <a:ext uri="{FF2B5EF4-FFF2-40B4-BE49-F238E27FC236}">
                    <a16:creationId xmlns:a16="http://schemas.microsoft.com/office/drawing/2014/main" id="{20C2235C-7177-4E5B-8B91-82D11CBCFC89}"/>
                  </a:ext>
                </a:extLst>
              </p:cNvPr>
              <p:cNvSpPr txBox="1">
                <a:spLocks noRot="1" noChangeAspect="1" noMove="1" noResize="1" noEditPoints="1" noAdjustHandles="1" noChangeArrowheads="1" noChangeShapeType="1" noTextEdit="1"/>
              </p:cNvSpPr>
              <p:nvPr/>
            </p:nvSpPr>
            <p:spPr>
              <a:xfrm>
                <a:off x="250014" y="2617485"/>
                <a:ext cx="1631088" cy="276999"/>
              </a:xfrm>
              <a:prstGeom prst="rect">
                <a:avLst/>
              </a:prstGeom>
              <a:blipFill>
                <a:blip r:embed="rId5"/>
                <a:stretch>
                  <a:fillRect l="-2612" r="-3358"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90251BE-D682-4A48-9C64-81EC49408571}"/>
                  </a:ext>
                </a:extLst>
              </p:cNvPr>
              <p:cNvSpPr txBox="1"/>
              <p:nvPr/>
            </p:nvSpPr>
            <p:spPr>
              <a:xfrm>
                <a:off x="8649909" y="5692629"/>
                <a:ext cx="3233636" cy="461665"/>
              </a:xfrm>
              <a:prstGeom prst="rect">
                <a:avLst/>
              </a:prstGeom>
              <a:noFill/>
            </p:spPr>
            <p:txBody>
              <a:bodyPr wrap="square" rtlCol="0">
                <a:spAutoFit/>
              </a:bodyPr>
              <a:lstStyle/>
              <a:p>
                <a:r>
                  <a:rPr lang="en-US" sz="2400" dirty="0"/>
                  <a:t>Side curb, </a:t>
                </a: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𝑐𝑢𝑟𝑏</m:t>
                        </m:r>
                      </m:sub>
                    </m:sSub>
                    <m:r>
                      <a:rPr lang="en-US" sz="2400" i="1" dirty="0" smtClean="0">
                        <a:latin typeface="Cambria Math" panose="02040503050406030204" pitchFamily="18" charset="0"/>
                      </a:rPr>
                      <m:t>=21.2</m:t>
                    </m:r>
                  </m:oMath>
                </a14:m>
                <a:endParaRPr lang="en-US" sz="2400" dirty="0"/>
              </a:p>
            </p:txBody>
          </p:sp>
        </mc:Choice>
        <mc:Fallback xmlns="">
          <p:sp>
            <p:nvSpPr>
              <p:cNvPr id="9" name="TextBox 8">
                <a:extLst>
                  <a:ext uri="{FF2B5EF4-FFF2-40B4-BE49-F238E27FC236}">
                    <a16:creationId xmlns:a16="http://schemas.microsoft.com/office/drawing/2014/main" id="{D90251BE-D682-4A48-9C64-81EC49408571}"/>
                  </a:ext>
                </a:extLst>
              </p:cNvPr>
              <p:cNvSpPr txBox="1">
                <a:spLocks noRot="1" noChangeAspect="1" noMove="1" noResize="1" noEditPoints="1" noAdjustHandles="1" noChangeArrowheads="1" noChangeShapeType="1" noTextEdit="1"/>
              </p:cNvSpPr>
              <p:nvPr/>
            </p:nvSpPr>
            <p:spPr>
              <a:xfrm>
                <a:off x="8649909" y="5692629"/>
                <a:ext cx="3233636" cy="461665"/>
              </a:xfrm>
              <a:prstGeom prst="rect">
                <a:avLst/>
              </a:prstGeom>
              <a:blipFill>
                <a:blip r:embed="rId6"/>
                <a:stretch>
                  <a:fillRect l="-3019" t="-10526" b="-28947"/>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A2B27385-A82A-45F4-9B9C-1392AFD2D165}"/>
              </a:ext>
            </a:extLst>
          </p:cNvPr>
          <p:cNvCxnSpPr/>
          <p:nvPr/>
        </p:nvCxnSpPr>
        <p:spPr>
          <a:xfrm>
            <a:off x="10249460" y="5202417"/>
            <a:ext cx="0" cy="423600"/>
          </a:xfrm>
          <a:prstGeom prst="straightConnector1">
            <a:avLst/>
          </a:prstGeom>
          <a:ln w="28575">
            <a:prstDash val="sysDot"/>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68B3B0B-9604-4FBF-9AA9-B4CC98004ACD}"/>
                  </a:ext>
                </a:extLst>
              </p:cNvPr>
              <p:cNvSpPr txBox="1"/>
              <p:nvPr/>
            </p:nvSpPr>
            <p:spPr>
              <a:xfrm>
                <a:off x="2100662" y="4970189"/>
                <a:ext cx="5483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𝑟𝑒𝑐𝑡</m:t>
                          </m:r>
                          <m:r>
                            <a:rPr lang="en-US" b="0" i="1" smtClean="0">
                              <a:latin typeface="Cambria Math" panose="02040503050406030204" pitchFamily="18" charset="0"/>
                            </a:rPr>
                            <m:t>1</m:t>
                          </m:r>
                        </m:sub>
                      </m:sSub>
                    </m:oMath>
                  </m:oMathPara>
                </a14:m>
                <a:endParaRPr lang="en-US" dirty="0"/>
              </a:p>
            </p:txBody>
          </p:sp>
        </mc:Choice>
        <mc:Fallback xmlns="">
          <p:sp>
            <p:nvSpPr>
              <p:cNvPr id="16" name="TextBox 15">
                <a:extLst>
                  <a:ext uri="{FF2B5EF4-FFF2-40B4-BE49-F238E27FC236}">
                    <a16:creationId xmlns:a16="http://schemas.microsoft.com/office/drawing/2014/main" id="{268B3B0B-9604-4FBF-9AA9-B4CC98004ACD}"/>
                  </a:ext>
                </a:extLst>
              </p:cNvPr>
              <p:cNvSpPr txBox="1">
                <a:spLocks noRot="1" noChangeAspect="1" noMove="1" noResize="1" noEditPoints="1" noAdjustHandles="1" noChangeArrowheads="1" noChangeShapeType="1" noTextEdit="1"/>
              </p:cNvSpPr>
              <p:nvPr/>
            </p:nvSpPr>
            <p:spPr>
              <a:xfrm>
                <a:off x="2100662" y="4970189"/>
                <a:ext cx="548316" cy="369332"/>
              </a:xfrm>
              <a:prstGeom prst="rect">
                <a:avLst/>
              </a:prstGeom>
              <a:blipFill>
                <a:blip r:embed="rId7"/>
                <a:stretch>
                  <a:fillRect r="-2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4405B23E-730E-4E23-9670-9AE62D4102B5}"/>
                  </a:ext>
                </a:extLst>
              </p:cNvPr>
              <p:cNvSpPr txBox="1"/>
              <p:nvPr/>
            </p:nvSpPr>
            <p:spPr>
              <a:xfrm>
                <a:off x="2086339" y="5869713"/>
                <a:ext cx="5483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𝑟𝑒𝑐𝑡</m:t>
                          </m:r>
                          <m:r>
                            <a:rPr lang="en-US" b="0" i="1" smtClean="0">
                              <a:latin typeface="Cambria Math" panose="02040503050406030204" pitchFamily="18" charset="0"/>
                            </a:rPr>
                            <m:t>2</m:t>
                          </m:r>
                        </m:sub>
                      </m:sSub>
                    </m:oMath>
                  </m:oMathPara>
                </a14:m>
                <a:endParaRPr lang="en-US" dirty="0"/>
              </a:p>
            </p:txBody>
          </p:sp>
        </mc:Choice>
        <mc:Fallback xmlns="">
          <p:sp>
            <p:nvSpPr>
              <p:cNvPr id="44" name="TextBox 43">
                <a:extLst>
                  <a:ext uri="{FF2B5EF4-FFF2-40B4-BE49-F238E27FC236}">
                    <a16:creationId xmlns:a16="http://schemas.microsoft.com/office/drawing/2014/main" id="{4405B23E-730E-4E23-9670-9AE62D4102B5}"/>
                  </a:ext>
                </a:extLst>
              </p:cNvPr>
              <p:cNvSpPr txBox="1">
                <a:spLocks noRot="1" noChangeAspect="1" noMove="1" noResize="1" noEditPoints="1" noAdjustHandles="1" noChangeArrowheads="1" noChangeShapeType="1" noTextEdit="1"/>
              </p:cNvSpPr>
              <p:nvPr/>
            </p:nvSpPr>
            <p:spPr>
              <a:xfrm>
                <a:off x="2086339" y="5869713"/>
                <a:ext cx="548316" cy="369332"/>
              </a:xfrm>
              <a:prstGeom prst="rect">
                <a:avLst/>
              </a:prstGeom>
              <a:blipFill>
                <a:blip r:embed="rId8"/>
                <a:stretch>
                  <a:fillRect r="-3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55B700A9-CCA7-4864-87F5-4FA45647E5A1}"/>
                  </a:ext>
                </a:extLst>
              </p:cNvPr>
              <p:cNvSpPr txBox="1"/>
              <p:nvPr/>
            </p:nvSpPr>
            <p:spPr>
              <a:xfrm>
                <a:off x="88436" y="5869713"/>
                <a:ext cx="5483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𝑟𝑒𝑐𝑡</m:t>
                          </m:r>
                          <m:r>
                            <a:rPr lang="en-US" b="0" i="1" smtClean="0">
                              <a:latin typeface="Cambria Math" panose="02040503050406030204" pitchFamily="18" charset="0"/>
                            </a:rPr>
                            <m:t>3</m:t>
                          </m:r>
                        </m:sub>
                      </m:sSub>
                    </m:oMath>
                  </m:oMathPara>
                </a14:m>
                <a:endParaRPr lang="en-US" dirty="0"/>
              </a:p>
            </p:txBody>
          </p:sp>
        </mc:Choice>
        <mc:Fallback xmlns="">
          <p:sp>
            <p:nvSpPr>
              <p:cNvPr id="49" name="TextBox 48">
                <a:extLst>
                  <a:ext uri="{FF2B5EF4-FFF2-40B4-BE49-F238E27FC236}">
                    <a16:creationId xmlns:a16="http://schemas.microsoft.com/office/drawing/2014/main" id="{55B700A9-CCA7-4864-87F5-4FA45647E5A1}"/>
                  </a:ext>
                </a:extLst>
              </p:cNvPr>
              <p:cNvSpPr txBox="1">
                <a:spLocks noRot="1" noChangeAspect="1" noMove="1" noResize="1" noEditPoints="1" noAdjustHandles="1" noChangeArrowheads="1" noChangeShapeType="1" noTextEdit="1"/>
              </p:cNvSpPr>
              <p:nvPr/>
            </p:nvSpPr>
            <p:spPr>
              <a:xfrm>
                <a:off x="88436" y="5869713"/>
                <a:ext cx="548316" cy="369332"/>
              </a:xfrm>
              <a:prstGeom prst="rect">
                <a:avLst/>
              </a:prstGeom>
              <a:blipFill>
                <a:blip r:embed="rId9"/>
                <a:stretch>
                  <a:fillRect r="-303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1F081D3B-B438-458A-85C2-67B882F942C0}"/>
                  </a:ext>
                </a:extLst>
              </p:cNvPr>
              <p:cNvSpPr txBox="1"/>
              <p:nvPr/>
            </p:nvSpPr>
            <p:spPr>
              <a:xfrm>
                <a:off x="90026" y="4970189"/>
                <a:ext cx="5483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𝑟𝑒𝑐𝑡</m:t>
                          </m:r>
                          <m:r>
                            <a:rPr lang="en-US" b="0" i="1" smtClean="0">
                              <a:latin typeface="Cambria Math" panose="02040503050406030204" pitchFamily="18" charset="0"/>
                            </a:rPr>
                            <m:t>4</m:t>
                          </m:r>
                        </m:sub>
                      </m:sSub>
                    </m:oMath>
                  </m:oMathPara>
                </a14:m>
                <a:endParaRPr lang="en-US" dirty="0"/>
              </a:p>
            </p:txBody>
          </p:sp>
        </mc:Choice>
        <mc:Fallback xmlns="">
          <p:sp>
            <p:nvSpPr>
              <p:cNvPr id="50" name="TextBox 49">
                <a:extLst>
                  <a:ext uri="{FF2B5EF4-FFF2-40B4-BE49-F238E27FC236}">
                    <a16:creationId xmlns:a16="http://schemas.microsoft.com/office/drawing/2014/main" id="{1F081D3B-B438-458A-85C2-67B882F942C0}"/>
                  </a:ext>
                </a:extLst>
              </p:cNvPr>
              <p:cNvSpPr txBox="1">
                <a:spLocks noRot="1" noChangeAspect="1" noMove="1" noResize="1" noEditPoints="1" noAdjustHandles="1" noChangeArrowheads="1" noChangeShapeType="1" noTextEdit="1"/>
              </p:cNvSpPr>
              <p:nvPr/>
            </p:nvSpPr>
            <p:spPr>
              <a:xfrm>
                <a:off x="90026" y="4970189"/>
                <a:ext cx="548316" cy="369332"/>
              </a:xfrm>
              <a:prstGeom prst="rect">
                <a:avLst/>
              </a:prstGeom>
              <a:blipFill>
                <a:blip r:embed="rId10"/>
                <a:stretch>
                  <a:fillRect r="-28889"/>
                </a:stretch>
              </a:blipFill>
            </p:spPr>
            <p:txBody>
              <a:bodyPr/>
              <a:lstStyle/>
              <a:p>
                <a:r>
                  <a:rPr lang="en-US">
                    <a:noFill/>
                  </a:rPr>
                  <a:t> </a:t>
                </a:r>
              </a:p>
            </p:txBody>
          </p:sp>
        </mc:Fallback>
      </mc:AlternateContent>
    </p:spTree>
    <p:extLst>
      <p:ext uri="{BB962C8B-B14F-4D97-AF65-F5344CB8AC3E}">
        <p14:creationId xmlns:p14="http://schemas.microsoft.com/office/powerpoint/2010/main" val="572129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66BF26B-2840-49A6-8F0D-2B26E4E38916}"/>
                  </a:ext>
                </a:extLst>
              </p:cNvPr>
              <p:cNvSpPr txBox="1"/>
              <p:nvPr/>
            </p:nvSpPr>
            <p:spPr>
              <a:xfrm>
                <a:off x="676184" y="807867"/>
                <a:ext cx="4918229" cy="565456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u="sng" dirty="0"/>
                  <a:t>Possible improvements/additions</a:t>
                </a:r>
              </a:p>
              <a:p>
                <a:pPr algn="ctr"/>
                <a:endParaRPr lang="en-US" u="sng" dirty="0"/>
              </a:p>
              <a:p>
                <a:pPr marL="285750" indent="-285750">
                  <a:buFont typeface="Arial" panose="020B0604020202020204" pitchFamily="34" charset="0"/>
                  <a:buChar char="•"/>
                </a:pPr>
                <a:r>
                  <a:rPr lang="en-US" dirty="0"/>
                  <a:t>Change the distance in input to change in input at the cost function level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𝑢</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+1)−</m:t>
                    </m:r>
                    <m:r>
                      <a:rPr lang="en-US" i="1" dirty="0" smtClean="0">
                        <a:latin typeface="Cambria Math" panose="02040503050406030204" pitchFamily="18" charset="0"/>
                      </a:rPr>
                      <m:t>𝑢</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instead of </a:t>
                </a:r>
                <a14:m>
                  <m:oMath xmlns:m="http://schemas.openxmlformats.org/officeDocument/2006/math">
                    <m:r>
                      <a:rPr lang="en-US" b="0" i="0"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𝑢</m:t>
                        </m:r>
                      </m:e>
                      <m:sub>
                        <m:r>
                          <a:rPr lang="en-US" b="0" i="1" smtClean="0">
                            <a:latin typeface="Cambria Math" panose="02040503050406030204" pitchFamily="18" charset="0"/>
                          </a:rPr>
                          <m:t>𝑟𝑒𝑓</m:t>
                        </m:r>
                      </m:sub>
                    </m:sSub>
                    <m:r>
                      <a:rPr lang="en-US" b="0" i="1" smtClean="0">
                        <a:latin typeface="Cambria Math" panose="02040503050406030204" pitchFamily="18" charset="0"/>
                      </a:rPr>
                      <m:t>)</m:t>
                    </m:r>
                  </m:oMath>
                </a14:m>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Tuning </a:t>
                </a:r>
                <a14:m>
                  <m:oMath xmlns:m="http://schemas.openxmlformats.org/officeDocument/2006/math">
                    <m:r>
                      <a:rPr lang="en-US" i="1" dirty="0" smtClean="0">
                        <a:latin typeface="Cambria Math" panose="02040503050406030204" pitchFamily="18" charset="0"/>
                      </a:rPr>
                      <m:t>𝑄</m:t>
                    </m:r>
                  </m:oMath>
                </a14:m>
                <a:r>
                  <a:rPr lang="en-US" dirty="0"/>
                  <a:t> and </a:t>
                </a:r>
                <a14:m>
                  <m:oMath xmlns:m="http://schemas.openxmlformats.org/officeDocument/2006/math">
                    <m:r>
                      <a:rPr lang="en-US" i="1" dirty="0" smtClean="0">
                        <a:latin typeface="Cambria Math" panose="02040503050406030204" pitchFamily="18" charset="0"/>
                      </a:rPr>
                      <m:t>𝑅</m:t>
                    </m:r>
                  </m:oMath>
                </a14:m>
                <a:r>
                  <a:rPr lang="en-US" dirty="0"/>
                  <a:t> further.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EKF for measurement estimation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Trying all the other solvers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Implement trajectory tracking instead of point-point control.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Comparison with other controllers like Stanley, Pure-Pursuit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Change vehicle model to more complex models</a:t>
                </a:r>
                <a:endParaRPr lang="en-US" u="sng" dirty="0"/>
              </a:p>
              <a:p>
                <a:pPr marL="285750" indent="-285750">
                  <a:buFont typeface="Arial" panose="020B0604020202020204" pitchFamily="34" charset="0"/>
                  <a:buChar char="•"/>
                </a:pPr>
                <a:endParaRPr lang="en-US" u="sng" dirty="0"/>
              </a:p>
            </p:txBody>
          </p:sp>
        </mc:Choice>
        <mc:Fallback>
          <p:sp>
            <p:nvSpPr>
              <p:cNvPr id="4" name="TextBox 3">
                <a:extLst>
                  <a:ext uri="{FF2B5EF4-FFF2-40B4-BE49-F238E27FC236}">
                    <a16:creationId xmlns:a16="http://schemas.microsoft.com/office/drawing/2014/main" id="{E66BF26B-2840-49A6-8F0D-2B26E4E38916}"/>
                  </a:ext>
                </a:extLst>
              </p:cNvPr>
              <p:cNvSpPr txBox="1">
                <a:spLocks noRot="1" noChangeAspect="1" noMove="1" noResize="1" noEditPoints="1" noAdjustHandles="1" noChangeArrowheads="1" noChangeShapeType="1" noTextEdit="1"/>
              </p:cNvSpPr>
              <p:nvPr/>
            </p:nvSpPr>
            <p:spPr>
              <a:xfrm>
                <a:off x="676184" y="807867"/>
                <a:ext cx="4918229" cy="5654561"/>
              </a:xfrm>
              <a:prstGeom prst="rect">
                <a:avLst/>
              </a:prstGeom>
              <a:blipFill>
                <a:blip r:embed="rId2"/>
                <a:stretch>
                  <a:fillRect l="-742" t="-538" r="-618"/>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812BFA72-6FAB-42B5-8E7C-6F058402D98C}"/>
              </a:ext>
            </a:extLst>
          </p:cNvPr>
          <p:cNvSpPr txBox="1"/>
          <p:nvPr/>
        </p:nvSpPr>
        <p:spPr>
          <a:xfrm>
            <a:off x="6597587" y="680493"/>
            <a:ext cx="4918229" cy="59093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u="sng" dirty="0"/>
              <a:t>CODEV</a:t>
            </a:r>
          </a:p>
          <a:p>
            <a:pPr algn="ctr"/>
            <a:endParaRPr lang="en-US" u="sng" dirty="0"/>
          </a:p>
          <a:p>
            <a:pPr algn="just"/>
            <a:r>
              <a:rPr lang="en-US" dirty="0"/>
              <a:t>Biggest problem with MPC is tuning. There are lot of tuning factors and there is no way to identify right parameters and provide guarantees without extensive simulation. CODEV (image below for reference) can help. </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pic>
        <p:nvPicPr>
          <p:cNvPr id="6" name="Picture 5">
            <a:extLst>
              <a:ext uri="{FF2B5EF4-FFF2-40B4-BE49-F238E27FC236}">
                <a16:creationId xmlns:a16="http://schemas.microsoft.com/office/drawing/2014/main" id="{B249217F-C5AC-4839-BBB7-98D4D55FCF6E}"/>
              </a:ext>
            </a:extLst>
          </p:cNvPr>
          <p:cNvPicPr>
            <a:picLocks noChangeAspect="1"/>
          </p:cNvPicPr>
          <p:nvPr/>
        </p:nvPicPr>
        <p:blipFill>
          <a:blip r:embed="rId3"/>
          <a:stretch>
            <a:fillRect/>
          </a:stretch>
        </p:blipFill>
        <p:spPr>
          <a:xfrm>
            <a:off x="7039011" y="2942560"/>
            <a:ext cx="4035379" cy="3647243"/>
          </a:xfrm>
          <a:prstGeom prst="rect">
            <a:avLst/>
          </a:prstGeom>
        </p:spPr>
      </p:pic>
    </p:spTree>
    <p:extLst>
      <p:ext uri="{BB962C8B-B14F-4D97-AF65-F5344CB8AC3E}">
        <p14:creationId xmlns:p14="http://schemas.microsoft.com/office/powerpoint/2010/main" val="1370641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1031-6517-4307-9EAF-7BCCB39534DA}"/>
              </a:ext>
            </a:extLst>
          </p:cNvPr>
          <p:cNvSpPr>
            <a:spLocks noGrp="1"/>
          </p:cNvSpPr>
          <p:nvPr>
            <p:ph type="title"/>
          </p:nvPr>
        </p:nvSpPr>
        <p:spPr>
          <a:xfrm>
            <a:off x="960100" y="978102"/>
            <a:ext cx="10588434" cy="1062644"/>
          </a:xfrm>
        </p:spPr>
        <p:txBody>
          <a:bodyPr anchor="b">
            <a:normAutofit fontScale="90000"/>
          </a:bodyPr>
          <a:lstStyle/>
          <a:p>
            <a:r>
              <a:rPr lang="en-US" dirty="0"/>
              <a:t>Simple Car Model &amp; Euler-Forward Discretization</a:t>
            </a:r>
          </a:p>
        </p:txBody>
      </p:sp>
      <p:cxnSp>
        <p:nvCxnSpPr>
          <p:cNvPr id="6" name="Straight Connector 8">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4CC8AEAE-E11B-4299-A0E4-4E4CB041D14D}"/>
              </a:ext>
            </a:extLst>
          </p:cNvPr>
          <p:cNvPicPr>
            <a:picLocks noChangeAspect="1"/>
          </p:cNvPicPr>
          <p:nvPr/>
        </p:nvPicPr>
        <p:blipFill rotWithShape="1">
          <a:blip r:embed="rId2"/>
          <a:srcRect l="45416" t="29977" r="3751" b="20000"/>
          <a:stretch/>
        </p:blipFill>
        <p:spPr>
          <a:xfrm>
            <a:off x="1019364" y="2265037"/>
            <a:ext cx="3366480" cy="2484628"/>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52E64A-B307-4D2D-A636-AB3C4E39059A}"/>
                  </a:ext>
                </a:extLst>
              </p:cNvPr>
              <p:cNvSpPr>
                <a:spLocks noGrp="1"/>
              </p:cNvSpPr>
              <p:nvPr>
                <p:ph idx="1"/>
              </p:nvPr>
            </p:nvSpPr>
            <p:spPr>
              <a:xfrm>
                <a:off x="4857700" y="2489329"/>
                <a:ext cx="6816436" cy="4368671"/>
              </a:xfrm>
            </p:spPr>
            <p:txBody>
              <a:bodyPr>
                <a:normAutofit/>
              </a:bodyPr>
              <a:lstStyle/>
              <a:p>
                <a:pPr marL="0" indent="0">
                  <a:buNone/>
                </a:pPr>
                <a:r>
                  <a:rPr lang="en-US" sz="1400" dirty="0"/>
                  <a:t>                                  </a:t>
                </a:r>
                <a14:m>
                  <m:oMath xmlns:m="http://schemas.openxmlformats.org/officeDocument/2006/math">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acc>
                                <m:accPr>
                                  <m:chr m:val="̇"/>
                                  <m:ctrlPr>
                                    <a:rPr lang="en-US" sz="1400" i="1">
                                      <a:latin typeface="Cambria Math" panose="02040503050406030204" pitchFamily="18" charset="0"/>
                                    </a:rPr>
                                  </m:ctrlPr>
                                </m:accPr>
                                <m:e>
                                  <m:r>
                                    <a:rPr lang="en-US" sz="1400" b="0" i="1">
                                      <a:latin typeface="Cambria Math" panose="02040503050406030204" pitchFamily="18" charset="0"/>
                                    </a:rPr>
                                    <m:t>𝑥</m:t>
                                  </m:r>
                                </m:e>
                              </m:acc>
                            </m:e>
                          </m:mr>
                          <m:mr>
                            <m:e>
                              <m:acc>
                                <m:accPr>
                                  <m:chr m:val="̇"/>
                                  <m:ctrlPr>
                                    <a:rPr lang="en-US" sz="1400" i="1">
                                      <a:latin typeface="Cambria Math" panose="02040503050406030204" pitchFamily="18" charset="0"/>
                                    </a:rPr>
                                  </m:ctrlPr>
                                </m:accPr>
                                <m:e>
                                  <m:r>
                                    <a:rPr lang="en-US" sz="1400" b="0" i="1">
                                      <a:latin typeface="Cambria Math" panose="02040503050406030204" pitchFamily="18" charset="0"/>
                                    </a:rPr>
                                    <m:t>𝑦</m:t>
                                  </m:r>
                                </m:e>
                              </m:acc>
                            </m:e>
                          </m:mr>
                          <m:mr>
                            <m:e>
                              <m:acc>
                                <m:accPr>
                                  <m:chr m:val="̇"/>
                                  <m:ctrlPr>
                                    <a:rPr lang="en-US" sz="1400" i="1">
                                      <a:latin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𝜓</m:t>
                                  </m:r>
                                </m:e>
                              </m:acc>
                            </m:e>
                          </m:mr>
                        </m:m>
                      </m:e>
                    </m:d>
                    <m:r>
                      <a:rPr lang="en-US" sz="1400" b="0" i="1">
                        <a:latin typeface="Cambria Math" panose="02040503050406030204" pitchFamily="18" charset="0"/>
                      </a:rPr>
                      <m:t>=</m:t>
                    </m:r>
                    <m:d>
                      <m:dPr>
                        <m:begChr m:val="["/>
                        <m:endChr m:val="]"/>
                        <m:ctrlPr>
                          <a:rPr lang="en-US" sz="1400" b="0" i="1">
                            <a:latin typeface="Cambria Math" panose="02040503050406030204" pitchFamily="18" charset="0"/>
                          </a:rPr>
                        </m:ctrlPr>
                      </m:dPr>
                      <m:e>
                        <m:m>
                          <m:mPr>
                            <m:mcs>
                              <m:mc>
                                <m:mcPr>
                                  <m:count m:val="1"/>
                                  <m:mcJc m:val="center"/>
                                </m:mcPr>
                              </m:mc>
                            </m:mcs>
                            <m:ctrlPr>
                              <a:rPr lang="en-US" sz="1400" b="0" i="1">
                                <a:latin typeface="Cambria Math" panose="02040503050406030204" pitchFamily="18" charset="0"/>
                              </a:rPr>
                            </m:ctrlPr>
                          </m:mPr>
                          <m:mr>
                            <m:e>
                              <m:r>
                                <m:rPr>
                                  <m:brk m:alnAt="7"/>
                                </m:rPr>
                                <a:rPr lang="en-US" sz="1400" b="0" i="1">
                                  <a:latin typeface="Cambria Math" panose="02040503050406030204" pitchFamily="18" charset="0"/>
                                </a:rPr>
                                <m:t>𝑣</m:t>
                              </m:r>
                              <m:func>
                                <m:funcPr>
                                  <m:ctrlPr>
                                    <a:rPr lang="en-US" sz="1400" b="0" i="1">
                                      <a:latin typeface="Cambria Math" panose="02040503050406030204" pitchFamily="18" charset="0"/>
                                    </a:rPr>
                                  </m:ctrlPr>
                                </m:funcPr>
                                <m:fName>
                                  <m:r>
                                    <m:rPr>
                                      <m:sty m:val="p"/>
                                      <m:brk m:alnAt="7"/>
                                    </m:rPr>
                                    <a:rPr lang="en-US" sz="1400" b="0" i="0">
                                      <a:latin typeface="Cambria Math" panose="02040503050406030204" pitchFamily="18" charset="0"/>
                                    </a:rPr>
                                    <m:t>c</m:t>
                                  </m:r>
                                  <m:r>
                                    <m:rPr>
                                      <m:sty m:val="p"/>
                                    </m:rPr>
                                    <a:rPr lang="en-US" sz="1400" b="0" i="0">
                                      <a:latin typeface="Cambria Math" panose="02040503050406030204" pitchFamily="18" charset="0"/>
                                    </a:rPr>
                                    <m:t>os</m:t>
                                  </m:r>
                                </m:fName>
                                <m:e>
                                  <m:r>
                                    <a:rPr lang="en-US" sz="1400" b="0" i="1">
                                      <a:latin typeface="Cambria Math" panose="02040503050406030204" pitchFamily="18" charset="0"/>
                                      <a:ea typeface="Cambria Math" panose="02040503050406030204" pitchFamily="18" charset="0"/>
                                    </a:rPr>
                                    <m:t>𝜓</m:t>
                                  </m:r>
                                </m:e>
                              </m:func>
                            </m:e>
                          </m:mr>
                          <m:mr>
                            <m:e>
                              <m:r>
                                <a:rPr lang="en-US" sz="1400" b="0" i="1">
                                  <a:latin typeface="Cambria Math" panose="02040503050406030204" pitchFamily="18" charset="0"/>
                                </a:rPr>
                                <m:t>𝑣</m:t>
                              </m:r>
                              <m:func>
                                <m:funcPr>
                                  <m:ctrlPr>
                                    <a:rPr lang="en-US" sz="1400" b="0" i="1">
                                      <a:latin typeface="Cambria Math" panose="02040503050406030204" pitchFamily="18" charset="0"/>
                                    </a:rPr>
                                  </m:ctrlPr>
                                </m:funcPr>
                                <m:fName>
                                  <m:r>
                                    <m:rPr>
                                      <m:sty m:val="p"/>
                                    </m:rPr>
                                    <a:rPr lang="en-US" sz="1400" b="0" i="0">
                                      <a:latin typeface="Cambria Math" panose="02040503050406030204" pitchFamily="18" charset="0"/>
                                    </a:rPr>
                                    <m:t>sin</m:t>
                                  </m:r>
                                </m:fName>
                                <m:e>
                                  <m:r>
                                    <a:rPr lang="en-US" sz="1400" b="0" i="1">
                                      <a:latin typeface="Cambria Math" panose="02040503050406030204" pitchFamily="18" charset="0"/>
                                      <a:ea typeface="Cambria Math" panose="02040503050406030204" pitchFamily="18" charset="0"/>
                                    </a:rPr>
                                    <m:t>𝜓</m:t>
                                  </m:r>
                                </m:e>
                              </m:func>
                            </m:e>
                          </m:mr>
                          <m:mr>
                            <m:e>
                              <m:f>
                                <m:fPr>
                                  <m:ctrlPr>
                                    <a:rPr lang="en-US" sz="1400" b="0" i="1">
                                      <a:latin typeface="Cambria Math" panose="02040503050406030204" pitchFamily="18" charset="0"/>
                                    </a:rPr>
                                  </m:ctrlPr>
                                </m:fPr>
                                <m:num>
                                  <m:r>
                                    <a:rPr lang="en-US" sz="1400" b="0" i="1">
                                      <a:latin typeface="Cambria Math" panose="02040503050406030204" pitchFamily="18" charset="0"/>
                                    </a:rPr>
                                    <m:t>𝑣</m:t>
                                  </m:r>
                                </m:num>
                                <m:den>
                                  <m:r>
                                    <a:rPr lang="en-US" sz="1400" b="0" i="1">
                                      <a:latin typeface="Cambria Math" panose="02040503050406030204" pitchFamily="18" charset="0"/>
                                    </a:rPr>
                                    <m:t>𝐿</m:t>
                                  </m:r>
                                </m:den>
                              </m:f>
                              <m:func>
                                <m:funcPr>
                                  <m:ctrlPr>
                                    <a:rPr lang="en-US" sz="1400" b="0" i="1">
                                      <a:latin typeface="Cambria Math" panose="02040503050406030204" pitchFamily="18" charset="0"/>
                                    </a:rPr>
                                  </m:ctrlPr>
                                </m:funcPr>
                                <m:fName>
                                  <m:r>
                                    <m:rPr>
                                      <m:sty m:val="p"/>
                                    </m:rPr>
                                    <a:rPr lang="en-US" sz="1400" b="0" i="0">
                                      <a:latin typeface="Cambria Math" panose="02040503050406030204" pitchFamily="18" charset="0"/>
                                    </a:rPr>
                                    <m:t>tan</m:t>
                                  </m:r>
                                </m:fName>
                                <m:e>
                                  <m:r>
                                    <a:rPr lang="en-US" sz="1400" b="0" i="1">
                                      <a:latin typeface="Cambria Math" panose="02040503050406030204" pitchFamily="18" charset="0"/>
                                      <a:ea typeface="Cambria Math" panose="02040503050406030204" pitchFamily="18" charset="0"/>
                                    </a:rPr>
                                    <m:t>𝛿</m:t>
                                  </m:r>
                                </m:e>
                              </m:func>
                            </m:e>
                          </m:mr>
                        </m:m>
                      </m:e>
                    </m:d>
                  </m:oMath>
                </a14:m>
                <a:r>
                  <a:rPr lang="en-US" sz="1400" b="0" dirty="0"/>
                  <a:t> or </a:t>
                </a:r>
                <a14:m>
                  <m:oMath xmlns:m="http://schemas.openxmlformats.org/officeDocument/2006/math">
                    <m:d>
                      <m:dPr>
                        <m:begChr m:val="["/>
                        <m:endChr m:val="]"/>
                        <m:ctrlPr>
                          <a:rPr lang="en-US" sz="1400" i="1" smtClean="0">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𝑘</m:t>
                                  </m:r>
                                  <m:r>
                                    <a:rPr lang="en-US" sz="1400" b="0" i="1" smtClean="0">
                                      <a:latin typeface="Cambria Math" panose="02040503050406030204" pitchFamily="18" charset="0"/>
                                    </a:rPr>
                                    <m:t>+1</m:t>
                                  </m:r>
                                </m:sub>
                              </m:sSub>
                            </m:e>
                          </m:m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𝑘</m:t>
                                  </m:r>
                                  <m:r>
                                    <a:rPr lang="en-US" sz="1400" b="0" i="1" smtClean="0">
                                      <a:latin typeface="Cambria Math" panose="02040503050406030204" pitchFamily="18" charset="0"/>
                                    </a:rPr>
                                    <m:t>+1</m:t>
                                  </m:r>
                                </m:sub>
                              </m:sSub>
                            </m:e>
                          </m:m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𝜓</m:t>
                                  </m:r>
                                </m:e>
                                <m:sub>
                                  <m:r>
                                    <a:rPr lang="en-US" sz="1400" b="0" i="1" smtClean="0">
                                      <a:latin typeface="Cambria Math" panose="02040503050406030204" pitchFamily="18" charset="0"/>
                                    </a:rPr>
                                    <m:t>𝑘</m:t>
                                  </m:r>
                                  <m:r>
                                    <a:rPr lang="en-US" sz="1400" b="0" i="1" smtClean="0">
                                      <a:latin typeface="Cambria Math" panose="02040503050406030204" pitchFamily="18" charset="0"/>
                                    </a:rPr>
                                    <m:t>+1</m:t>
                                  </m:r>
                                </m:sub>
                              </m:sSub>
                            </m:e>
                          </m:mr>
                        </m:m>
                      </m:e>
                    </m:d>
                    <m:r>
                      <a:rPr lang="en-US" sz="1400" b="0" i="1">
                        <a:latin typeface="Cambria Math" panose="02040503050406030204" pitchFamily="18" charset="0"/>
                      </a:rPr>
                      <m:t>=</m:t>
                    </m:r>
                    <m:d>
                      <m:dPr>
                        <m:begChr m:val="["/>
                        <m:endChr m:val="]"/>
                        <m:ctrlPr>
                          <a:rPr lang="en-US" sz="1400" b="0" i="1">
                            <a:latin typeface="Cambria Math" panose="02040503050406030204" pitchFamily="18" charset="0"/>
                          </a:rPr>
                        </m:ctrlPr>
                      </m:dPr>
                      <m:e>
                        <m:m>
                          <m:mPr>
                            <m:mcs>
                              <m:mc>
                                <m:mcPr>
                                  <m:count m:val="1"/>
                                  <m:mcJc m:val="center"/>
                                </m:mcPr>
                              </m:mc>
                            </m:mcs>
                            <m:ctrlPr>
                              <a:rPr lang="en-US" sz="1400" b="0" i="1">
                                <a:latin typeface="Cambria Math" panose="02040503050406030204" pitchFamily="18" charset="0"/>
                              </a:rPr>
                            </m:ctrlPr>
                          </m:mP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𝑣</m:t>
                                  </m:r>
                                </m:e>
                                <m:sub>
                                  <m:r>
                                    <a:rPr lang="en-US" sz="1400" b="0" i="1" smtClean="0">
                                      <a:latin typeface="Cambria Math" panose="02040503050406030204" pitchFamily="18" charset="0"/>
                                    </a:rPr>
                                    <m:t>𝑘</m:t>
                                  </m:r>
                                </m:sub>
                              </m:sSub>
                              <m:func>
                                <m:funcPr>
                                  <m:ctrlPr>
                                    <a:rPr lang="en-US" sz="1400" b="0" i="1">
                                      <a:latin typeface="Cambria Math" panose="02040503050406030204" pitchFamily="18" charset="0"/>
                                    </a:rPr>
                                  </m:ctrlPr>
                                </m:funcPr>
                                <m:fName>
                                  <m:r>
                                    <m:rPr>
                                      <m:sty m:val="p"/>
                                      <m:brk m:alnAt="7"/>
                                    </m:rPr>
                                    <a:rPr lang="en-US" sz="1400" b="0" i="0">
                                      <a:latin typeface="Cambria Math" panose="02040503050406030204" pitchFamily="18" charset="0"/>
                                    </a:rPr>
                                    <m:t>c</m:t>
                                  </m:r>
                                  <m:r>
                                    <m:rPr>
                                      <m:sty m:val="p"/>
                                    </m:rPr>
                                    <a:rPr lang="en-US" sz="1400" b="0" i="0">
                                      <a:latin typeface="Cambria Math" panose="02040503050406030204" pitchFamily="18" charset="0"/>
                                    </a:rPr>
                                    <m:t>os</m:t>
                                  </m:r>
                                </m:fNa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𝜓</m:t>
                                      </m:r>
                                    </m:e>
                                    <m:sub>
                                      <m:r>
                                        <a:rPr lang="en-US" sz="1400" b="0" i="1" smtClean="0">
                                          <a:latin typeface="Cambria Math" panose="02040503050406030204" pitchFamily="18" charset="0"/>
                                        </a:rPr>
                                        <m:t>𝑘</m:t>
                                      </m:r>
                                    </m:sub>
                                  </m:sSub>
                                </m:e>
                              </m:func>
                            </m:e>
                          </m:mr>
                          <m:mr>
                            <m:e>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𝑣</m:t>
                                  </m:r>
                                </m:e>
                                <m:sub>
                                  <m:r>
                                    <a:rPr lang="en-US" sz="1400" b="0" i="1" smtClean="0">
                                      <a:latin typeface="Cambria Math" panose="02040503050406030204" pitchFamily="18" charset="0"/>
                                      <a:ea typeface="Cambria Math" panose="02040503050406030204" pitchFamily="18" charset="0"/>
                                    </a:rPr>
                                    <m:t>𝑘</m:t>
                                  </m:r>
                                </m:sub>
                              </m:sSub>
                              <m:func>
                                <m:funcPr>
                                  <m:ctrlPr>
                                    <a:rPr lang="en-US" sz="1400" b="0" i="1">
                                      <a:latin typeface="Cambria Math" panose="02040503050406030204" pitchFamily="18" charset="0"/>
                                    </a:rPr>
                                  </m:ctrlPr>
                                </m:funcPr>
                                <m:fName>
                                  <m:r>
                                    <m:rPr>
                                      <m:sty m:val="p"/>
                                    </m:rPr>
                                    <a:rPr lang="en-US" sz="1400" b="0" i="0">
                                      <a:latin typeface="Cambria Math" panose="02040503050406030204" pitchFamily="18" charset="0"/>
                                    </a:rPr>
                                    <m:t>sin</m:t>
                                  </m:r>
                                </m:fNa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𝜓</m:t>
                                      </m:r>
                                    </m:e>
                                    <m:sub>
                                      <m:r>
                                        <a:rPr lang="en-US" sz="1400" b="0" i="1" smtClean="0">
                                          <a:latin typeface="Cambria Math" panose="02040503050406030204" pitchFamily="18" charset="0"/>
                                        </a:rPr>
                                        <m:t>𝑘</m:t>
                                      </m:r>
                                    </m:sub>
                                  </m:sSub>
                                </m:e>
                              </m:func>
                            </m:e>
                          </m:mr>
                          <m:mr>
                            <m:e>
                              <m:f>
                                <m:fPr>
                                  <m:ctrlPr>
                                    <a:rPr lang="en-US" sz="1400" b="0" i="1">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𝑣</m:t>
                                      </m:r>
                                    </m:e>
                                    <m:sub>
                                      <m:r>
                                        <a:rPr lang="en-US" sz="1400" b="0" i="1" smtClean="0">
                                          <a:latin typeface="Cambria Math" panose="02040503050406030204" pitchFamily="18" charset="0"/>
                                        </a:rPr>
                                        <m:t>𝑘</m:t>
                                      </m:r>
                                    </m:sub>
                                  </m:sSub>
                                </m:num>
                                <m:den>
                                  <m:r>
                                    <a:rPr lang="en-US" sz="1400" b="0" i="1">
                                      <a:latin typeface="Cambria Math" panose="02040503050406030204" pitchFamily="18" charset="0"/>
                                    </a:rPr>
                                    <m:t>𝐿</m:t>
                                  </m:r>
                                </m:den>
                              </m:f>
                              <m:func>
                                <m:funcPr>
                                  <m:ctrlPr>
                                    <a:rPr lang="en-US" sz="1400" b="0" i="1">
                                      <a:latin typeface="Cambria Math" panose="02040503050406030204" pitchFamily="18" charset="0"/>
                                    </a:rPr>
                                  </m:ctrlPr>
                                </m:funcPr>
                                <m:fName>
                                  <m:r>
                                    <m:rPr>
                                      <m:sty m:val="p"/>
                                    </m:rPr>
                                    <a:rPr lang="en-US" sz="1400" b="0" i="0">
                                      <a:latin typeface="Cambria Math" panose="02040503050406030204" pitchFamily="18" charset="0"/>
                                    </a:rPr>
                                    <m:t>tan</m:t>
                                  </m:r>
                                </m:fNa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𝛿</m:t>
                                      </m:r>
                                    </m:e>
                                    <m:sub>
                                      <m:r>
                                        <a:rPr lang="en-US" sz="1400" b="0" i="1" smtClean="0">
                                          <a:latin typeface="Cambria Math" panose="02040503050406030204" pitchFamily="18" charset="0"/>
                                        </a:rPr>
                                        <m:t>𝑘</m:t>
                                      </m:r>
                                    </m:sub>
                                  </m:sSub>
                                </m:e>
                              </m:func>
                            </m:e>
                          </m:mr>
                        </m:m>
                      </m:e>
                    </m:d>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𝑇</m:t>
                        </m:r>
                      </m:e>
                      <m:sub>
                        <m:r>
                          <a:rPr lang="en-US" sz="1400" b="0" i="1" smtClean="0">
                            <a:latin typeface="Cambria Math" panose="02040503050406030204" pitchFamily="18" charset="0"/>
                            <a:ea typeface="Cambria Math" panose="02040503050406030204" pitchFamily="18" charset="0"/>
                          </a:rPr>
                          <m:t>𝑠</m:t>
                        </m:r>
                      </m:sub>
                    </m:sSub>
                    <m:d>
                      <m:dPr>
                        <m:begChr m:val="["/>
                        <m:endChr m:val="]"/>
                        <m:ctrlPr>
                          <a:rPr lang="en-US" sz="14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ea typeface="Cambria Math" panose="02040503050406030204" pitchFamily="18" charset="0"/>
                              </a:rPr>
                            </m:ctrlPr>
                          </m:mPr>
                          <m:mr>
                            <m:e>
                              <m:sSub>
                                <m:sSubPr>
                                  <m:ctrlPr>
                                    <a:rPr lang="en-US" sz="1400" b="0" i="1" smtClean="0">
                                      <a:latin typeface="Cambria Math" panose="02040503050406030204" pitchFamily="18" charset="0"/>
                                      <a:ea typeface="Cambria Math" panose="02040503050406030204" pitchFamily="18" charset="0"/>
                                    </a:rPr>
                                  </m:ctrlPr>
                                </m:sSubPr>
                                <m:e>
                                  <m:acc>
                                    <m:accPr>
                                      <m:chr m:val="̇"/>
                                      <m:ctrlPr>
                                        <a:rPr lang="en-US" sz="1400" b="0" i="1" smtClean="0">
                                          <a:latin typeface="Cambria Math" panose="02040503050406030204" pitchFamily="18" charset="0"/>
                                          <a:ea typeface="Cambria Math" panose="02040503050406030204" pitchFamily="18" charset="0"/>
                                        </a:rPr>
                                      </m:ctrlPr>
                                    </m:accPr>
                                    <m:e>
                                      <m:r>
                                        <a:rPr lang="en-US" sz="1400" b="0" i="1" smtClean="0">
                                          <a:latin typeface="Cambria Math" panose="02040503050406030204" pitchFamily="18" charset="0"/>
                                          <a:ea typeface="Cambria Math" panose="02040503050406030204" pitchFamily="18" charset="0"/>
                                        </a:rPr>
                                        <m:t>𝑥</m:t>
                                      </m:r>
                                    </m:e>
                                  </m:acc>
                                </m:e>
                                <m:sub>
                                  <m:r>
                                    <a:rPr lang="en-US" sz="1400" b="0" i="1" smtClean="0">
                                      <a:latin typeface="Cambria Math" panose="02040503050406030204" pitchFamily="18" charset="0"/>
                                      <a:ea typeface="Cambria Math" panose="02040503050406030204" pitchFamily="18" charset="0"/>
                                    </a:rPr>
                                    <m:t>𝑘</m:t>
                                  </m:r>
                                </m:sub>
                              </m:sSub>
                            </m:e>
                          </m:mr>
                          <m:mr>
                            <m:e>
                              <m:sSub>
                                <m:sSubPr>
                                  <m:ctrlPr>
                                    <a:rPr lang="en-US" sz="1400" b="0" i="1" smtClean="0">
                                      <a:latin typeface="Cambria Math" panose="02040503050406030204" pitchFamily="18" charset="0"/>
                                      <a:ea typeface="Cambria Math" panose="02040503050406030204" pitchFamily="18" charset="0"/>
                                    </a:rPr>
                                  </m:ctrlPr>
                                </m:sSubPr>
                                <m:e>
                                  <m:acc>
                                    <m:accPr>
                                      <m:chr m:val="̇"/>
                                      <m:ctrlPr>
                                        <a:rPr lang="en-US" sz="1400" b="0" i="1" smtClean="0">
                                          <a:latin typeface="Cambria Math" panose="02040503050406030204" pitchFamily="18" charset="0"/>
                                          <a:ea typeface="Cambria Math" panose="02040503050406030204" pitchFamily="18" charset="0"/>
                                        </a:rPr>
                                      </m:ctrlPr>
                                    </m:accPr>
                                    <m:e>
                                      <m:r>
                                        <a:rPr lang="en-US" sz="1400" b="0" i="1" smtClean="0">
                                          <a:latin typeface="Cambria Math" panose="02040503050406030204" pitchFamily="18" charset="0"/>
                                          <a:ea typeface="Cambria Math" panose="02040503050406030204" pitchFamily="18" charset="0"/>
                                        </a:rPr>
                                        <m:t>𝑦</m:t>
                                      </m:r>
                                    </m:e>
                                  </m:acc>
                                </m:e>
                                <m:sub>
                                  <m:r>
                                    <a:rPr lang="en-US" sz="1400" b="0" i="1" smtClean="0">
                                      <a:latin typeface="Cambria Math" panose="02040503050406030204" pitchFamily="18" charset="0"/>
                                      <a:ea typeface="Cambria Math" panose="02040503050406030204" pitchFamily="18" charset="0"/>
                                    </a:rPr>
                                    <m:t>𝑘</m:t>
                                  </m:r>
                                </m:sub>
                              </m:sSub>
                            </m:e>
                          </m:mr>
                          <m:mr>
                            <m:e>
                              <m:sSub>
                                <m:sSubPr>
                                  <m:ctrlPr>
                                    <a:rPr lang="en-US" sz="1400" b="0" i="1" smtClean="0">
                                      <a:latin typeface="Cambria Math" panose="02040503050406030204" pitchFamily="18" charset="0"/>
                                      <a:ea typeface="Cambria Math" panose="02040503050406030204" pitchFamily="18" charset="0"/>
                                    </a:rPr>
                                  </m:ctrlPr>
                                </m:sSubPr>
                                <m:e>
                                  <m:acc>
                                    <m:accPr>
                                      <m:chr m:val="̇"/>
                                      <m:ctrlPr>
                                        <a:rPr lang="en-US" sz="1400" b="0" i="1" smtClean="0">
                                          <a:latin typeface="Cambria Math" panose="02040503050406030204" pitchFamily="18" charset="0"/>
                                          <a:ea typeface="Cambria Math" panose="02040503050406030204" pitchFamily="18" charset="0"/>
                                        </a:rPr>
                                      </m:ctrlPr>
                                    </m:accPr>
                                    <m:e>
                                      <m:r>
                                        <a:rPr lang="en-US" sz="1400" b="0" i="1" smtClean="0">
                                          <a:latin typeface="Cambria Math" panose="02040503050406030204" pitchFamily="18" charset="0"/>
                                          <a:ea typeface="Cambria Math" panose="02040503050406030204" pitchFamily="18" charset="0"/>
                                        </a:rPr>
                                        <m:t>𝜓</m:t>
                                      </m:r>
                                    </m:e>
                                  </m:acc>
                                </m:e>
                                <m:sub>
                                  <m:r>
                                    <a:rPr lang="en-US" sz="1400" b="0" i="1" smtClean="0">
                                      <a:latin typeface="Cambria Math" panose="02040503050406030204" pitchFamily="18" charset="0"/>
                                      <a:ea typeface="Cambria Math" panose="02040503050406030204" pitchFamily="18" charset="0"/>
                                    </a:rPr>
                                    <m:t>𝑘</m:t>
                                  </m:r>
                                </m:sub>
                              </m:sSub>
                            </m:e>
                          </m:mr>
                        </m:m>
                      </m:e>
                    </m:d>
                  </m:oMath>
                </a14:m>
                <a:endParaRPr lang="en-US" sz="1400" b="0" dirty="0"/>
              </a:p>
              <a:p>
                <a:pPr marL="0" indent="0">
                  <a:buNone/>
                </a:pPr>
                <a:endParaRPr lang="en-US" sz="1400" b="0" dirty="0"/>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𝑤h𝑒𝑟𝑒</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𝑢</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𝑘</m:t>
                          </m:r>
                        </m:e>
                      </m:d>
                      <m:r>
                        <a:rPr lang="en-US" sz="1400" b="0" i="1" smtClean="0">
                          <a:latin typeface="Cambria Math" panose="02040503050406030204" pitchFamily="18" charset="0"/>
                        </a:rPr>
                        <m:t>=</m:t>
                      </m:r>
                      <m:d>
                        <m:dPr>
                          <m:begChr m:val="["/>
                          <m:endChr m:val="]"/>
                          <m:ctrlPr>
                            <a:rPr lang="en-US" sz="1400" i="1" smtClean="0">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𝑘</m:t>
                                    </m:r>
                                  </m:sub>
                                </m:sSub>
                              </m:e>
                            </m:m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𝑘</m:t>
                                    </m:r>
                                  </m:sub>
                                </m:sSub>
                              </m:e>
                            </m:m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𝜓</m:t>
                                    </m:r>
                                  </m:e>
                                  <m:sub>
                                    <m:r>
                                      <a:rPr lang="en-US" sz="1400" b="0" i="1" smtClean="0">
                                        <a:latin typeface="Cambria Math" panose="02040503050406030204" pitchFamily="18" charset="0"/>
                                      </a:rPr>
                                      <m:t>𝑘</m:t>
                                    </m:r>
                                  </m:sub>
                                </m:sSub>
                              </m:e>
                            </m:mr>
                          </m:m>
                        </m:e>
                      </m:d>
                      <m:r>
                        <a:rPr lang="en-US" sz="1400" b="0" i="1" smtClean="0">
                          <a:latin typeface="Cambria Math" panose="02040503050406030204" pitchFamily="18" charset="0"/>
                        </a:rPr>
                        <m:t>𝑔𝑖𝑣𝑒𝑛</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𝑘</m:t>
                          </m:r>
                        </m:sub>
                      </m:sSub>
                    </m:oMath>
                  </m:oMathPara>
                </a14:m>
                <a:endParaRPr lang="en-US" sz="1400" dirty="0"/>
              </a:p>
              <a:p>
                <a:pPr marL="0" indent="0">
                  <a:buNone/>
                </a:pPr>
                <a:r>
                  <a:rPr lang="en-US" sz="1400" dirty="0"/>
                  <a:t> 	    </a:t>
                </a:r>
                <a14:m>
                  <m:oMath xmlns:m="http://schemas.openxmlformats.org/officeDocument/2006/math">
                    <m:r>
                      <a:rPr lang="en-US" sz="1400" i="1">
                        <a:latin typeface="Cambria Math" panose="02040503050406030204" pitchFamily="18" charset="0"/>
                      </a:rPr>
                      <m:t>𝑥</m:t>
                    </m:r>
                  </m:oMath>
                </a14:m>
                <a:r>
                  <a:rPr lang="en-US" sz="1400" dirty="0"/>
                  <a:t> is the longitudinal displacement (m)</a:t>
                </a:r>
              </a:p>
              <a:p>
                <a:pPr marL="0" indent="0">
                  <a:buNone/>
                </a:pPr>
                <a:r>
                  <a:rPr lang="en-US" sz="1400" dirty="0"/>
                  <a:t>	</a:t>
                </a:r>
                <a14:m>
                  <m:oMath xmlns:m="http://schemas.openxmlformats.org/officeDocument/2006/math">
                    <m:r>
                      <a:rPr lang="en-US" sz="1400" b="0" i="0">
                        <a:latin typeface="Cambria Math" panose="02040503050406030204" pitchFamily="18" charset="0"/>
                      </a:rPr>
                      <m:t>    </m:t>
                    </m:r>
                    <m:r>
                      <a:rPr lang="en-US" sz="1400" i="1">
                        <a:latin typeface="Cambria Math" panose="02040503050406030204" pitchFamily="18" charset="0"/>
                      </a:rPr>
                      <m:t>𝑦</m:t>
                    </m:r>
                  </m:oMath>
                </a14:m>
                <a:r>
                  <a:rPr lang="en-US" sz="1400" dirty="0"/>
                  <a:t> is the lateral displacement (m)</a:t>
                </a:r>
              </a:p>
              <a:p>
                <a:pPr marL="0" indent="0">
                  <a:buNone/>
                </a:pPr>
                <a:r>
                  <a:rPr lang="en-US" sz="1400" dirty="0"/>
                  <a:t>	</a:t>
                </a:r>
                <a14:m>
                  <m:oMath xmlns:m="http://schemas.openxmlformats.org/officeDocument/2006/math">
                    <m:r>
                      <a:rPr lang="en-US" sz="1400" b="0" i="0">
                        <a:latin typeface="Cambria Math" panose="02040503050406030204" pitchFamily="18" charset="0"/>
                        <a:ea typeface="Cambria Math" panose="02040503050406030204" pitchFamily="18" charset="0"/>
                      </a:rPr>
                      <m:t>  </m:t>
                    </m:r>
                    <m:r>
                      <a:rPr lang="en-US" sz="1400" b="0" i="1">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𝜓</m:t>
                    </m:r>
                  </m:oMath>
                </a14:m>
                <a:r>
                  <a:rPr lang="en-US" sz="1400" dirty="0"/>
                  <a:t>  is the global orientation (rad)</a:t>
                </a:r>
              </a:p>
              <a:p>
                <a:pPr marL="0" indent="0">
                  <a:buNone/>
                </a:pPr>
                <a:r>
                  <a:rPr lang="en-US" sz="1400" dirty="0"/>
                  <a:t>	</a:t>
                </a:r>
                <a14:m>
                  <m:oMath xmlns:m="http://schemas.openxmlformats.org/officeDocument/2006/math">
                    <m:r>
                      <a:rPr lang="en-US" sz="1400" b="0" i="0">
                        <a:latin typeface="Cambria Math" panose="02040503050406030204" pitchFamily="18" charset="0"/>
                      </a:rPr>
                      <m:t>    </m:t>
                    </m:r>
                    <m:r>
                      <a:rPr lang="en-US" sz="1400" i="1">
                        <a:latin typeface="Cambria Math" panose="02040503050406030204" pitchFamily="18" charset="0"/>
                      </a:rPr>
                      <m:t>𝑣</m:t>
                    </m:r>
                  </m:oMath>
                </a14:m>
                <a:r>
                  <a:rPr lang="en-US" sz="1400" dirty="0"/>
                  <a:t> is the velocity input (m/s)</a:t>
                </a:r>
              </a:p>
              <a:p>
                <a:pPr marL="0" indent="0">
                  <a:buNone/>
                </a:pPr>
                <a:r>
                  <a:rPr lang="en-US" sz="1400" dirty="0"/>
                  <a:t>	    </a:t>
                </a:r>
                <a14:m>
                  <m:oMath xmlns:m="http://schemas.openxmlformats.org/officeDocument/2006/math">
                    <m:r>
                      <a:rPr lang="en-US" sz="1400" i="1">
                        <a:latin typeface="Cambria Math" panose="02040503050406030204" pitchFamily="18" charset="0"/>
                        <a:ea typeface="Cambria Math" panose="02040503050406030204" pitchFamily="18" charset="0"/>
                      </a:rPr>
                      <m:t>𝛿</m:t>
                    </m:r>
                  </m:oMath>
                </a14:m>
                <a:r>
                  <a:rPr lang="en-US" sz="1400" dirty="0"/>
                  <a:t> is the steering angle input (rad)</a:t>
                </a:r>
              </a:p>
              <a:p>
                <a:pPr marL="0" indent="0">
                  <a:buNone/>
                </a:pPr>
                <a:r>
                  <a:rPr lang="en-US" sz="1400" dirty="0"/>
                  <a:t>	    </a:t>
                </a:r>
                <a14:m>
                  <m:oMath xmlns:m="http://schemas.openxmlformats.org/officeDocument/2006/math">
                    <m:r>
                      <a:rPr lang="en-US" sz="1400" i="1" dirty="0" smtClean="0">
                        <a:latin typeface="Cambria Math" panose="02040503050406030204" pitchFamily="18" charset="0"/>
                      </a:rPr>
                      <m:t>𝐿</m:t>
                    </m:r>
                  </m:oMath>
                </a14:m>
                <a:r>
                  <a:rPr lang="en-US" sz="1400" dirty="0"/>
                  <a:t> is the wheel base (m)</a:t>
                </a:r>
              </a:p>
              <a:p>
                <a:pPr marL="0" indent="0">
                  <a:buNone/>
                </a:pPr>
                <a:r>
                  <a:rPr lang="en-US" sz="1400" dirty="0"/>
                  <a:t>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𝑇</m:t>
                        </m:r>
                      </m:e>
                      <m:sub>
                        <m:r>
                          <a:rPr lang="en-US" sz="1400" b="0" i="1" smtClean="0">
                            <a:latin typeface="Cambria Math" panose="02040503050406030204" pitchFamily="18" charset="0"/>
                          </a:rPr>
                          <m:t>𝑠</m:t>
                        </m:r>
                      </m:sub>
                    </m:sSub>
                  </m:oMath>
                </a14:m>
                <a:r>
                  <a:rPr lang="en-US" sz="1400" dirty="0"/>
                  <a:t> is the time step (s)</a:t>
                </a:r>
              </a:p>
              <a:p>
                <a:pPr marL="0" indent="0">
                  <a:buNone/>
                </a:pPr>
                <a:r>
                  <a:rPr lang="en-US" sz="1400" b="0" dirty="0"/>
                  <a:t>                         </a:t>
                </a:r>
                <a14:m>
                  <m:oMath xmlns:m="http://schemas.openxmlformats.org/officeDocument/2006/math">
                    <m:r>
                      <a:rPr lang="en-US" sz="1400" b="0" i="1" smtClean="0">
                        <a:latin typeface="Cambria Math" panose="02040503050406030204" pitchFamily="18" charset="0"/>
                      </a:rPr>
                      <m:t>𝑤</m:t>
                    </m:r>
                  </m:oMath>
                </a14:m>
                <a:r>
                  <a:rPr lang="en-US" sz="1400" dirty="0"/>
                  <a:t> is the track width (m)</a:t>
                </a:r>
              </a:p>
            </p:txBody>
          </p:sp>
        </mc:Choice>
        <mc:Fallback xmlns="">
          <p:sp>
            <p:nvSpPr>
              <p:cNvPr id="3" name="Content Placeholder 2">
                <a:extLst>
                  <a:ext uri="{FF2B5EF4-FFF2-40B4-BE49-F238E27FC236}">
                    <a16:creationId xmlns:a16="http://schemas.microsoft.com/office/drawing/2014/main" id="{9952E64A-B307-4D2D-A636-AB3C4E39059A}"/>
                  </a:ext>
                </a:extLst>
              </p:cNvPr>
              <p:cNvSpPr>
                <a:spLocks noGrp="1" noRot="1" noChangeAspect="1" noMove="1" noResize="1" noEditPoints="1" noAdjustHandles="1" noChangeArrowheads="1" noChangeShapeType="1" noTextEdit="1"/>
              </p:cNvSpPr>
              <p:nvPr>
                <p:ph idx="1"/>
              </p:nvPr>
            </p:nvSpPr>
            <p:spPr>
              <a:xfrm>
                <a:off x="4857700" y="2489329"/>
                <a:ext cx="6816436" cy="4368671"/>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22489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152A8-1C68-4A63-A088-A4F6287B2358}"/>
              </a:ext>
            </a:extLst>
          </p:cNvPr>
          <p:cNvSpPr>
            <a:spLocks noGrp="1"/>
          </p:cNvSpPr>
          <p:nvPr>
            <p:ph type="title"/>
          </p:nvPr>
        </p:nvSpPr>
        <p:spPr>
          <a:xfrm>
            <a:off x="838200" y="-353966"/>
            <a:ext cx="10515600" cy="1325563"/>
          </a:xfrm>
        </p:spPr>
        <p:txBody>
          <a:bodyPr/>
          <a:lstStyle/>
          <a:p>
            <a:pPr algn="ctr"/>
            <a:r>
              <a:rPr lang="en-US" dirty="0"/>
              <a:t>MPC Setup (Single shooting)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31EFB5-B581-4219-9874-C7205728DAB6}"/>
                  </a:ext>
                </a:extLst>
              </p:cNvPr>
              <p:cNvSpPr>
                <a:spLocks noGrp="1"/>
              </p:cNvSpPr>
              <p:nvPr>
                <p:ph idx="1"/>
              </p:nvPr>
            </p:nvSpPr>
            <p:spPr>
              <a:xfrm>
                <a:off x="838200" y="909452"/>
                <a:ext cx="10515600" cy="5810943"/>
              </a:xfrm>
            </p:spPr>
            <p:txBody>
              <a:bodyPr>
                <a:noAutofit/>
              </a:bodyPr>
              <a:lstStyle/>
              <a:p>
                <a:pPr marL="0" indent="0">
                  <a:buNone/>
                </a:pPr>
                <a:r>
                  <a:rPr lang="en-US" sz="2400" dirty="0"/>
                  <a:t>		  </a:t>
                </a:r>
                <a14:m>
                  <m:oMath xmlns:m="http://schemas.openxmlformats.org/officeDocument/2006/math">
                    <m:r>
                      <a:rPr lang="en-US" sz="2400" i="1" dirty="0" smtClean="0">
                        <a:latin typeface="Cambria Math" panose="02040503050406030204" pitchFamily="18" charset="0"/>
                      </a:rPr>
                      <m:t>𝐶𝑜𝑠𝑡</m:t>
                    </m:r>
                    <m:r>
                      <a:rPr lang="en-US" sz="2400" i="1" dirty="0" smtClean="0">
                        <a:latin typeface="Cambria Math" panose="02040503050406030204" pitchFamily="18" charset="0"/>
                      </a:rPr>
                      <m:t>:</m:t>
                    </m:r>
                  </m:oMath>
                </a14:m>
                <a:r>
                  <a:rPr lang="en-US" sz="2400" dirty="0"/>
                  <a:t> </a:t>
                </a:r>
                <a14:m>
                  <m:oMath xmlns:m="http://schemas.openxmlformats.org/officeDocument/2006/math">
                    <m:r>
                      <a:rPr lang="en-US" sz="2400" b="0" i="1" smtClean="0">
                        <a:latin typeface="Cambria Math" panose="02040503050406030204" pitchFamily="18" charset="0"/>
                      </a:rPr>
                      <m:t>𝐶</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𝑢</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𝑢</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𝑟𝑒𝑓</m:t>
                        </m:r>
                      </m:sub>
                    </m:sSub>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m:t>
                        </m:r>
                      </m:e>
                      <m:sub>
                        <m:r>
                          <a:rPr lang="en-US" sz="2400" b="0" i="1" smtClean="0">
                            <a:latin typeface="Cambria Math" panose="02040503050406030204" pitchFamily="18" charset="0"/>
                          </a:rPr>
                          <m:t>𝑄</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𝑟𝑒𝑓</m:t>
                        </m:r>
                      </m:sub>
                    </m:sSub>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m:t>
                        </m:r>
                      </m:e>
                      <m:sub>
                        <m:r>
                          <a:rPr lang="en-US" sz="2400" b="0" i="1" smtClean="0">
                            <a:latin typeface="Cambria Math" panose="02040503050406030204" pitchFamily="18" charset="0"/>
                          </a:rPr>
                          <m:t>𝑅</m:t>
                        </m:r>
                      </m:sub>
                      <m:sup>
                        <m:r>
                          <a:rPr lang="en-US" sz="2400" b="0" i="1" smtClean="0">
                            <a:latin typeface="Cambria Math" panose="02040503050406030204" pitchFamily="18" charset="0"/>
                          </a:rPr>
                          <m:t>2</m:t>
                        </m:r>
                      </m:sup>
                    </m:sSubSup>
                  </m:oMath>
                </a14:m>
                <a:r>
                  <a:rPr lang="en-US" sz="2400" dirty="0"/>
                  <a:t> </a:t>
                </a:r>
              </a:p>
              <a:p>
                <a:pPr marL="0" indent="0">
                  <a:buNone/>
                </a:pPr>
                <a:endParaRPr lang="en-US" sz="1200" dirty="0"/>
              </a:p>
              <a:p>
                <a:pPr marL="0" indent="0">
                  <a:buNone/>
                </a:pPr>
                <a:r>
                  <a:rPr lang="en-US" sz="2400" dirty="0"/>
                  <a:t>      i.e. </a:t>
                </a:r>
                <a14:m>
                  <m:oMath xmlns:m="http://schemas.openxmlformats.org/officeDocument/2006/math">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𝑢</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𝑟𝑒𝑓</m:t>
                                </m:r>
                              </m:sub>
                            </m:sSub>
                          </m:e>
                        </m:d>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r>
                      <a:rPr lang="en-US" sz="2400" b="0" i="1" smtClean="0">
                        <a:latin typeface="Cambria Math" panose="02040503050406030204" pitchFamily="18" charset="0"/>
                      </a:rPr>
                      <m:t>𝑄</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𝑢</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𝑟𝑒𝑓</m:t>
                            </m:r>
                          </m:sub>
                        </m:sSub>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𝑟𝑒𝑓</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𝑟𝑒𝑓</m:t>
                            </m:r>
                          </m:sub>
                        </m:sSub>
                      </m:e>
                    </m:d>
                  </m:oMath>
                </a14:m>
                <a:endParaRPr lang="en-US" sz="2400" dirty="0"/>
              </a:p>
              <a:p>
                <a:pPr marL="0" indent="0">
                  <a:buNone/>
                </a:pPr>
                <a:endParaRPr lang="en-US" sz="1050" dirty="0"/>
              </a:p>
              <a:p>
                <a:pPr marL="0" indent="0">
                  <a:buNone/>
                </a:pPr>
                <a:r>
                  <a:rPr lang="en-US" sz="2400" dirty="0"/>
                  <a:t>              𝑆𝑢𝑏𝑗𝑒𝑐𝑡 𝑡𝑜 𝑐𝑜𝑛𝑠𝑡𝑟𝑎𝑖𝑛𝑡𝑠:</a:t>
                </a:r>
              </a:p>
              <a:p>
                <a:pPr marL="0" indent="0">
                  <a:buNone/>
                </a:pPr>
                <a:endParaRPr lang="en-US" sz="1050" dirty="0"/>
              </a:p>
              <a:p>
                <a:pPr marL="0" indent="0">
                  <a:buNone/>
                </a:pPr>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𝑢</m:t>
                        </m:r>
                      </m:sub>
                    </m:sSub>
                    <m:r>
                      <a:rPr lang="en-US" sz="2400" b="0" i="1" smtClean="0">
                        <a:latin typeface="Cambria Math" panose="02040503050406030204" pitchFamily="18" charset="0"/>
                      </a:rPr>
                      <m:t>=</m:t>
                    </m:r>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𝑘</m:t>
                            </m:r>
                          </m:sub>
                        </m:sSub>
                      </m:e>
                    </m:d>
                  </m:oMath>
                </a14:m>
                <a:endParaRPr lang="en-US" sz="2400" b="0" dirty="0"/>
              </a:p>
              <a:p>
                <a:pPr marL="0" indent="0">
                  <a:buNone/>
                </a:pPr>
                <a:r>
                  <a:rPr lang="en-US" sz="2400" dirty="0"/>
                  <a:t>          </a:t>
                </a:r>
                <a14:m>
                  <m:oMath xmlns:m="http://schemas.openxmlformats.org/officeDocument/2006/math">
                    <m:r>
                      <a:rPr lang="en-US" sz="2400" b="0" i="0" smtClean="0">
                        <a:latin typeface="Cambria Math" panose="02040503050406030204" pitchFamily="18" charset="0"/>
                      </a:rPr>
                      <m:t> </m:t>
                    </m:r>
                    <m:r>
                      <a:rPr lang="en-US" sz="2400" b="0" i="1" smtClean="0">
                        <a:latin typeface="Cambria Math" panose="02040503050406030204" pitchFamily="18" charset="0"/>
                      </a:rPr>
                      <m:t>  </m:t>
                    </m:r>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0</m:t>
                            </m:r>
                          </m:sub>
                        </m:sSub>
                      </m:e>
                    </m:d>
                    <m:r>
                      <a:rPr lang="en-US" sz="2400" b="0" i="1" smtClean="0">
                        <a:latin typeface="Cambria Math" panose="02040503050406030204" pitchFamily="18" charset="0"/>
                      </a:rPr>
                      <m:t>=</m:t>
                    </m:r>
                  </m:oMath>
                </a14:m>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0</m:t>
                        </m:r>
                      </m:sub>
                    </m:sSub>
                  </m:oMath>
                </a14:m>
                <a:r>
                  <a:rPr lang="en-US" sz="2400" dirty="0"/>
                  <a:t> (Known initial state)</a:t>
                </a:r>
              </a:p>
              <a:p>
                <a:pPr marL="0" indent="0">
                  <a:buNone/>
                </a:pPr>
                <a:r>
                  <a:rPr lang="en-US" sz="2400" b="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𝑣</m:t>
                        </m:r>
                      </m:e>
                      <m:sub>
                        <m:r>
                          <a:rPr lang="en-US" sz="2400" b="0" i="1" smtClean="0">
                            <a:latin typeface="Cambria Math" panose="02040503050406030204" pitchFamily="18" charset="0"/>
                          </a:rPr>
                          <m:t>𝑚𝑖𝑛</m:t>
                        </m:r>
                      </m:sub>
                    </m:sSub>
                    <m:r>
                      <a:rPr lang="en-US" sz="2400" b="0" i="1" smtClean="0">
                        <a:latin typeface="Cambria Math" panose="02040503050406030204" pitchFamily="18" charset="0"/>
                      </a:rPr>
                      <m:t>&lt;</m:t>
                    </m:r>
                    <m:r>
                      <a:rPr lang="en-US" sz="2400" b="0" i="1" smtClean="0">
                        <a:latin typeface="Cambria Math" panose="02040503050406030204" pitchFamily="18" charset="0"/>
                      </a:rPr>
                      <m:t>𝑣</m:t>
                    </m:r>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𝑚𝑎𝑥</m:t>
                        </m:r>
                      </m:sub>
                    </m:sSub>
                  </m:oMath>
                </a14:m>
                <a:r>
                  <a:rPr lang="en-US" sz="2400" b="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𝑚𝑖𝑛</m:t>
                        </m:r>
                      </m:sub>
                    </m:sSub>
                    <m:r>
                      <a:rPr lang="en-US" sz="2400" b="0" i="1" smtClean="0">
                        <a:latin typeface="Cambria Math" panose="02040503050406030204" pitchFamily="18" charset="0"/>
                      </a:rPr>
                      <m:t>&lt;</m:t>
                    </m:r>
                    <m:r>
                      <a:rPr lang="en-US" sz="2400" b="0" i="1" smtClean="0">
                        <a:latin typeface="Cambria Math" panose="02040503050406030204" pitchFamily="18" charset="0"/>
                      </a:rPr>
                      <m:t>𝑢</m:t>
                    </m:r>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𝑚𝑎𝑥</m:t>
                        </m:r>
                      </m:sub>
                    </m:sSub>
                  </m:oMath>
                </a14:m>
                <a:r>
                  <a:rPr lang="en-US" sz="2400" b="0" dirty="0"/>
                  <a:t> (Input limit constraints)</a:t>
                </a:r>
              </a:p>
              <a:p>
                <a:pPr marL="0" indent="0">
                  <a:buNone/>
                </a:pPr>
                <a:r>
                  <a:rPr lang="en-US" sz="2400" b="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𝑋</m:t>
                        </m:r>
                      </m:e>
                      <m:sub>
                        <m:r>
                          <a:rPr lang="en-US" sz="2400" b="0" i="1" smtClean="0">
                            <a:latin typeface="Cambria Math" panose="02040503050406030204" pitchFamily="18" charset="0"/>
                          </a:rPr>
                          <m:t>𝑚𝑖𝑛</m:t>
                        </m:r>
                      </m:sub>
                    </m:sSub>
                    <m:r>
                      <a:rPr lang="en-US" sz="2400" b="0" i="1" smtClean="0">
                        <a:latin typeface="Cambria Math" panose="02040503050406030204" pitchFamily="18" charset="0"/>
                      </a:rPr>
                      <m:t>&lt;</m:t>
                    </m:r>
                    <m:r>
                      <a:rPr lang="en-US" sz="2400" b="0" i="1" smtClean="0">
                        <a:latin typeface="Cambria Math" panose="02040503050406030204" pitchFamily="18" charset="0"/>
                      </a:rPr>
                      <m:t>𝑋</m:t>
                    </m:r>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𝑚𝑎𝑥</m:t>
                        </m:r>
                      </m:sub>
                    </m:sSub>
                  </m:oMath>
                </a14:m>
                <a:r>
                  <a:rPr lang="en-US" sz="2400" b="0" dirty="0"/>
                  <a:t> (State limit constraints)</a:t>
                </a:r>
              </a:p>
              <a:p>
                <a:pPr marL="0" indent="0">
                  <a:buNone/>
                </a:pPr>
                <a:endParaRPr lang="en-US" sz="2000" b="0" dirty="0"/>
              </a:p>
              <a:p>
                <a:pPr marL="0" indent="0">
                  <a:buNone/>
                </a:pPr>
                <a:r>
                  <a:rPr lang="en-US" sz="2400" b="0" dirty="0"/>
                  <a:t>		</a:t>
                </a:r>
                <a14:m>
                  <m:oMath xmlns:m="http://schemas.openxmlformats.org/officeDocument/2006/math">
                    <m:r>
                      <a:rPr lang="en-US" sz="2400" b="0" i="1" dirty="0" smtClean="0">
                        <a:latin typeface="Cambria Math" panose="02040503050406030204" pitchFamily="18" charset="0"/>
                      </a:rPr>
                      <m:t>𝑂𝑏𝑗𝑒𝑐𝑡𝑖𝑣𝑒</m:t>
                    </m:r>
                    <m:r>
                      <a:rPr lang="en-US" sz="2400" b="0" i="1" dirty="0" smtClean="0">
                        <a:latin typeface="Cambria Math" panose="02040503050406030204" pitchFamily="18" charset="0"/>
                      </a:rPr>
                      <m:t>: </m:t>
                    </m:r>
                    <m:r>
                      <a:rPr lang="en-US" sz="2400" i="1" dirty="0" smtClean="0">
                        <a:latin typeface="Cambria Math" panose="02040503050406030204" pitchFamily="18" charset="0"/>
                      </a:rPr>
                      <m:t>𝑀𝑖𝑛</m:t>
                    </m:r>
                    <m:r>
                      <a:rPr lang="en-US" sz="2400" i="1" dirty="0" smtClean="0">
                        <a:latin typeface="Cambria Math" panose="02040503050406030204" pitchFamily="18" charset="0"/>
                      </a:rPr>
                      <m:t> </m:t>
                    </m:r>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 </m:t>
                        </m:r>
                        <m:r>
                          <a:rPr lang="en-US" sz="2400" b="0" i="1" dirty="0" smtClean="0">
                            <a:latin typeface="Cambria Math" panose="02040503050406030204" pitchFamily="18" charset="0"/>
                          </a:rPr>
                          <m:t>𝐽</m:t>
                        </m:r>
                      </m:e>
                      <m:sub>
                        <m:r>
                          <a:rPr lang="en-US" sz="2400" b="0" i="1" dirty="0" smtClean="0">
                            <a:latin typeface="Cambria Math" panose="02040503050406030204" pitchFamily="18" charset="0"/>
                          </a:rPr>
                          <m:t>𝑁</m:t>
                        </m:r>
                      </m:sub>
                    </m:sSub>
                    <m:d>
                      <m:dPr>
                        <m:ctrlPr>
                          <a:rPr lang="en-US" sz="2400" b="0" i="1" dirty="0"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𝑢</m:t>
                        </m:r>
                      </m:e>
                    </m:d>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0</m:t>
                        </m:r>
                      </m:sub>
                      <m:sup>
                        <m:r>
                          <a:rPr lang="en-US" sz="2400" b="0" i="1" smtClean="0">
                            <a:latin typeface="Cambria Math" panose="02040503050406030204" pitchFamily="18" charset="0"/>
                          </a:rPr>
                          <m:t>𝑁</m:t>
                        </m:r>
                        <m:r>
                          <a:rPr lang="en-US" sz="2400" b="0" i="1" smtClean="0">
                            <a:latin typeface="Cambria Math" panose="02040503050406030204" pitchFamily="18" charset="0"/>
                          </a:rPr>
                          <m:t>−1</m:t>
                        </m:r>
                      </m:sup>
                      <m:e>
                        <m:r>
                          <a:rPr lang="en-US" sz="2400" b="0" i="1" smtClean="0">
                            <a:latin typeface="Cambria Math" panose="02040503050406030204" pitchFamily="18" charset="0"/>
                          </a:rPr>
                          <m:t>𝐶</m:t>
                        </m:r>
                        <m:r>
                          <a:rPr lang="en-US" sz="2400" b="0" i="1" smtClean="0">
                            <a:latin typeface="Cambria Math" panose="02040503050406030204" pitchFamily="18" charset="0"/>
                          </a:rPr>
                          <m:t>(</m:t>
                        </m:r>
                      </m:e>
                    </m:nary>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𝑢</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oMath>
                </a14:m>
                <a:r>
                  <a:rPr lang="en-US" sz="2400" b="0" dirty="0"/>
                  <a:t> </a:t>
                </a:r>
              </a:p>
              <a:p>
                <a:pPr marL="0" indent="0">
                  <a:buNone/>
                </a:pPr>
                <a:r>
                  <a:rPr lang="en-US" sz="400" dirty="0"/>
                  <a:t>                          </a:t>
                </a:r>
              </a:p>
              <a:p>
                <a:pPr marL="0" indent="0">
                  <a:buNone/>
                </a:pPr>
                <a:r>
                  <a:rPr lang="en-US" sz="2400" dirty="0"/>
                  <a:t>                          </a:t>
                </a:r>
                <a:r>
                  <a:rPr lang="en-US" sz="2400" b="0" dirty="0"/>
                  <a:t>where </a:t>
                </a:r>
                <a14:m>
                  <m:oMath xmlns:m="http://schemas.openxmlformats.org/officeDocument/2006/math">
                    <m:r>
                      <a:rPr lang="en-US" sz="2400" b="0" i="1" dirty="0" smtClean="0">
                        <a:latin typeface="Cambria Math" panose="02040503050406030204" pitchFamily="18" charset="0"/>
                      </a:rPr>
                      <m:t>𝑁</m:t>
                    </m:r>
                  </m:oMath>
                </a14:m>
                <a:r>
                  <a:rPr lang="en-US" sz="2400" b="0" dirty="0"/>
                  <a:t> is the prediction horizon</a:t>
                </a:r>
              </a:p>
              <a:p>
                <a:pPr marL="0" indent="0">
                  <a:buNone/>
                </a:pPr>
                <a:r>
                  <a:rPr lang="en-US" sz="2400" dirty="0"/>
                  <a:t>			</a:t>
                </a:r>
              </a:p>
            </p:txBody>
          </p:sp>
        </mc:Choice>
        <mc:Fallback xmlns="">
          <p:sp>
            <p:nvSpPr>
              <p:cNvPr id="3" name="Content Placeholder 2">
                <a:extLst>
                  <a:ext uri="{FF2B5EF4-FFF2-40B4-BE49-F238E27FC236}">
                    <a16:creationId xmlns:a16="http://schemas.microsoft.com/office/drawing/2014/main" id="{1231EFB5-B581-4219-9874-C7205728DAB6}"/>
                  </a:ext>
                </a:extLst>
              </p:cNvPr>
              <p:cNvSpPr>
                <a:spLocks noGrp="1" noRot="1" noChangeAspect="1" noMove="1" noResize="1" noEditPoints="1" noAdjustHandles="1" noChangeArrowheads="1" noChangeShapeType="1" noTextEdit="1"/>
              </p:cNvSpPr>
              <p:nvPr>
                <p:ph idx="1"/>
              </p:nvPr>
            </p:nvSpPr>
            <p:spPr>
              <a:xfrm>
                <a:off x="838200" y="909452"/>
                <a:ext cx="10515600" cy="5810943"/>
              </a:xfrm>
              <a:blipFill>
                <a:blip r:embed="rId2"/>
                <a:stretch>
                  <a:fillRect b="-1574"/>
                </a:stretch>
              </a:blipFill>
            </p:spPr>
            <p:txBody>
              <a:bodyPr/>
              <a:lstStyle/>
              <a:p>
                <a:r>
                  <a:rPr lang="en-US">
                    <a:noFill/>
                  </a:rPr>
                  <a:t> </a:t>
                </a:r>
              </a:p>
            </p:txBody>
          </p:sp>
        </mc:Fallback>
      </mc:AlternateContent>
    </p:spTree>
    <p:extLst>
      <p:ext uri="{BB962C8B-B14F-4D97-AF65-F5344CB8AC3E}">
        <p14:creationId xmlns:p14="http://schemas.microsoft.com/office/powerpoint/2010/main" val="324602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152A8-1C68-4A63-A088-A4F6287B2358}"/>
              </a:ext>
            </a:extLst>
          </p:cNvPr>
          <p:cNvSpPr>
            <a:spLocks noGrp="1"/>
          </p:cNvSpPr>
          <p:nvPr>
            <p:ph type="title"/>
          </p:nvPr>
        </p:nvSpPr>
        <p:spPr>
          <a:xfrm>
            <a:off x="838200" y="-87636"/>
            <a:ext cx="10515600" cy="1325563"/>
          </a:xfrm>
        </p:spPr>
        <p:txBody>
          <a:bodyPr/>
          <a:lstStyle/>
          <a:p>
            <a:pPr algn="ctr"/>
            <a:r>
              <a:rPr lang="en-US" dirty="0"/>
              <a:t>Garage parking scenario (single shooting)</a:t>
            </a:r>
          </a:p>
        </p:txBody>
      </p:sp>
      <p:sp>
        <p:nvSpPr>
          <p:cNvPr id="3" name="Content Placeholder 2">
            <a:extLst>
              <a:ext uri="{FF2B5EF4-FFF2-40B4-BE49-F238E27FC236}">
                <a16:creationId xmlns:a16="http://schemas.microsoft.com/office/drawing/2014/main" id="{1231EFB5-B581-4219-9874-C7205728DAB6}"/>
              </a:ext>
            </a:extLst>
          </p:cNvPr>
          <p:cNvSpPr>
            <a:spLocks noGrp="1"/>
          </p:cNvSpPr>
          <p:nvPr>
            <p:ph idx="1"/>
          </p:nvPr>
        </p:nvSpPr>
        <p:spPr>
          <a:xfrm>
            <a:off x="838200" y="1253331"/>
            <a:ext cx="10515600" cy="5440432"/>
          </a:xfrm>
        </p:spPr>
        <p:txBody>
          <a:bodyPr>
            <a:noAutofit/>
          </a:bodyPr>
          <a:lstStyle/>
          <a:p>
            <a:pPr marL="0" indent="0">
              <a:buNone/>
            </a:pPr>
            <a:r>
              <a:rPr lang="en-US" sz="2400" dirty="0"/>
              <a:t>		</a:t>
            </a:r>
          </a:p>
          <a:p>
            <a:pPr marL="0" indent="0">
              <a:buNone/>
            </a:pPr>
            <a:endParaRPr lang="en-US" sz="2400" dirty="0"/>
          </a:p>
          <a:p>
            <a:pPr marL="0" indent="0">
              <a:buNone/>
            </a:pPr>
            <a:endParaRPr lang="en-US" sz="2400" dirty="0"/>
          </a:p>
        </p:txBody>
      </p:sp>
      <p:sp>
        <p:nvSpPr>
          <p:cNvPr id="4" name="TextBox 3">
            <a:extLst>
              <a:ext uri="{FF2B5EF4-FFF2-40B4-BE49-F238E27FC236}">
                <a16:creationId xmlns:a16="http://schemas.microsoft.com/office/drawing/2014/main" id="{0B9444BE-1F00-43AD-8EA7-B18D9FFE2B3B}"/>
              </a:ext>
            </a:extLst>
          </p:cNvPr>
          <p:cNvSpPr txBox="1"/>
          <p:nvPr/>
        </p:nvSpPr>
        <p:spPr>
          <a:xfrm>
            <a:off x="2245681" y="1382286"/>
            <a:ext cx="7700638" cy="2046714"/>
          </a:xfrm>
          <a:prstGeom prst="rect">
            <a:avLst/>
          </a:prstGeom>
          <a:noFill/>
        </p:spPr>
        <p:txBody>
          <a:bodyPr wrap="square" rtlCol="0">
            <a:spAutoFit/>
          </a:bodyPr>
          <a:lstStyle/>
          <a:p>
            <a:pPr marL="342900" indent="-342900">
              <a:buFont typeface="Arial" panose="020B0604020202020204" pitchFamily="34" charset="0"/>
              <a:buChar char="•"/>
            </a:pPr>
            <a:r>
              <a:rPr lang="en-US" sz="2000" dirty="0"/>
              <a:t>Single shooting because the equality between the actual state and prediction state only set at initial condition. </a:t>
            </a:r>
          </a:p>
          <a:p>
            <a:pPr marL="342900" indent="-342900">
              <a:buFont typeface="Arial" panose="020B0604020202020204" pitchFamily="34" charset="0"/>
              <a:buChar char="•"/>
            </a:pPr>
            <a:endParaRPr lang="en-US" sz="1100" dirty="0"/>
          </a:p>
          <a:p>
            <a:pPr marL="342900" indent="-342900">
              <a:buFont typeface="Arial" panose="020B0604020202020204" pitchFamily="34" charset="0"/>
              <a:buChar char="•"/>
            </a:pPr>
            <a:r>
              <a:rPr lang="en-US" sz="2000" dirty="0"/>
              <a:t>The rest of the prediction state is a recursion from the initial state. </a:t>
            </a:r>
          </a:p>
          <a:p>
            <a:pPr marL="342900" indent="-342900">
              <a:buFont typeface="Arial" panose="020B0604020202020204" pitchFamily="34" charset="0"/>
              <a:buChar char="•"/>
            </a:pPr>
            <a:endParaRPr lang="en-US" sz="1100" dirty="0"/>
          </a:p>
          <a:p>
            <a:pPr marL="342900" indent="-342900">
              <a:buFont typeface="Arial" panose="020B0604020202020204" pitchFamily="34" charset="0"/>
              <a:buChar char="•"/>
            </a:pPr>
            <a:r>
              <a:rPr lang="en-US" sz="2000" dirty="0"/>
              <a:t>The shooting point for the solver of the boundary value problem becomes only the single point (initial condition).</a:t>
            </a:r>
          </a:p>
        </p:txBody>
      </p:sp>
      <p:pic>
        <p:nvPicPr>
          <p:cNvPr id="29" name="Picture 28">
            <a:extLst>
              <a:ext uri="{FF2B5EF4-FFF2-40B4-BE49-F238E27FC236}">
                <a16:creationId xmlns:a16="http://schemas.microsoft.com/office/drawing/2014/main" id="{39B2C1CC-0ABE-43A7-B4E9-4EEF1D61331B}"/>
              </a:ext>
            </a:extLst>
          </p:cNvPr>
          <p:cNvPicPr>
            <a:picLocks noChangeAspect="1"/>
          </p:cNvPicPr>
          <p:nvPr/>
        </p:nvPicPr>
        <p:blipFill rotWithShape="1">
          <a:blip r:embed="rId2"/>
          <a:srcRect l="9840" t="31907" r="31330" b="5016"/>
          <a:stretch/>
        </p:blipFill>
        <p:spPr>
          <a:xfrm>
            <a:off x="2494077" y="3900924"/>
            <a:ext cx="6962747" cy="2320915"/>
          </a:xfrm>
          <a:prstGeom prst="rect">
            <a:avLst/>
          </a:prstGeom>
        </p:spPr>
      </p:pic>
      <p:sp>
        <p:nvSpPr>
          <p:cNvPr id="31" name="TextBox 30">
            <a:extLst>
              <a:ext uri="{FF2B5EF4-FFF2-40B4-BE49-F238E27FC236}">
                <a16:creationId xmlns:a16="http://schemas.microsoft.com/office/drawing/2014/main" id="{20ADF2C0-894F-4A4E-89F8-4D0A3E040854}"/>
              </a:ext>
            </a:extLst>
          </p:cNvPr>
          <p:cNvSpPr txBox="1"/>
          <p:nvPr/>
        </p:nvSpPr>
        <p:spPr>
          <a:xfrm>
            <a:off x="4857226" y="6324431"/>
            <a:ext cx="3070370" cy="369332"/>
          </a:xfrm>
          <a:prstGeom prst="rect">
            <a:avLst/>
          </a:prstGeom>
          <a:noFill/>
        </p:spPr>
        <p:txBody>
          <a:bodyPr wrap="square" rtlCol="0">
            <a:spAutoFit/>
          </a:bodyPr>
          <a:lstStyle/>
          <a:p>
            <a:r>
              <a:rPr lang="en-US" dirty="0"/>
              <a:t>SUV trackwidth and wheelbase</a:t>
            </a:r>
          </a:p>
        </p:txBody>
      </p:sp>
    </p:spTree>
    <p:extLst>
      <p:ext uri="{BB962C8B-B14F-4D97-AF65-F5344CB8AC3E}">
        <p14:creationId xmlns:p14="http://schemas.microsoft.com/office/powerpoint/2010/main" val="3810224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ABD2524-F561-4365-A0E8-99D3269C41D3}"/>
              </a:ext>
            </a:extLst>
          </p:cNvPr>
          <p:cNvGrpSpPr/>
          <p:nvPr/>
        </p:nvGrpSpPr>
        <p:grpSpPr>
          <a:xfrm>
            <a:off x="8901080" y="1253331"/>
            <a:ext cx="1438182" cy="701336"/>
            <a:chOff x="1917577" y="5086905"/>
            <a:chExt cx="1438182" cy="701336"/>
          </a:xfrm>
        </p:grpSpPr>
        <p:sp>
          <p:nvSpPr>
            <p:cNvPr id="5" name="Rectangle: Rounded Corners 4">
              <a:extLst>
                <a:ext uri="{FF2B5EF4-FFF2-40B4-BE49-F238E27FC236}">
                  <a16:creationId xmlns:a16="http://schemas.microsoft.com/office/drawing/2014/main" id="{46AE0BCB-D6B4-44A1-B026-F38B034364B4}"/>
                </a:ext>
              </a:extLst>
            </p:cNvPr>
            <p:cNvSpPr/>
            <p:nvPr/>
          </p:nvSpPr>
          <p:spPr>
            <a:xfrm>
              <a:off x="1917577" y="5086905"/>
              <a:ext cx="1438182" cy="701336"/>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F034A9E1-4BF8-462B-9A40-ED101B54A5FE}"/>
                </a:ext>
              </a:extLst>
            </p:cNvPr>
            <p:cNvSpPr/>
            <p:nvPr/>
          </p:nvSpPr>
          <p:spPr>
            <a:xfrm rot="16200000">
              <a:off x="1893348" y="5111134"/>
              <a:ext cx="701336" cy="65287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Connector 8">
            <a:extLst>
              <a:ext uri="{FF2B5EF4-FFF2-40B4-BE49-F238E27FC236}">
                <a16:creationId xmlns:a16="http://schemas.microsoft.com/office/drawing/2014/main" id="{B99C7116-E5A6-46BD-AA0A-2D0040EACE48}"/>
              </a:ext>
            </a:extLst>
          </p:cNvPr>
          <p:cNvCxnSpPr/>
          <p:nvPr/>
        </p:nvCxnSpPr>
        <p:spPr>
          <a:xfrm>
            <a:off x="8750159" y="1152027"/>
            <a:ext cx="1740023"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8DA84138-5028-485C-89FC-FE6D493ABAEA}"/>
              </a:ext>
            </a:extLst>
          </p:cNvPr>
          <p:cNvCxnSpPr/>
          <p:nvPr/>
        </p:nvCxnSpPr>
        <p:spPr>
          <a:xfrm>
            <a:off x="10490182" y="1143149"/>
            <a:ext cx="0" cy="914400"/>
          </a:xfrm>
          <a:prstGeom prst="line">
            <a:avLst/>
          </a:prstGeom>
          <a:ln w="381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C3B42800-F194-4D9F-BFE1-424EDC6CBB78}"/>
              </a:ext>
            </a:extLst>
          </p:cNvPr>
          <p:cNvCxnSpPr/>
          <p:nvPr/>
        </p:nvCxnSpPr>
        <p:spPr>
          <a:xfrm>
            <a:off x="8750159" y="2041274"/>
            <a:ext cx="1740023" cy="0"/>
          </a:xfrm>
          <a:prstGeom prst="line">
            <a:avLst/>
          </a:prstGeom>
          <a:ln w="381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BE0EF1DE-9911-4C3C-B0D0-9E4804A8F625}"/>
              </a:ext>
            </a:extLst>
          </p:cNvPr>
          <p:cNvSpPr txBox="1"/>
          <p:nvPr/>
        </p:nvSpPr>
        <p:spPr>
          <a:xfrm>
            <a:off x="10475759" y="1534280"/>
            <a:ext cx="1740023" cy="369332"/>
          </a:xfrm>
          <a:prstGeom prst="rect">
            <a:avLst/>
          </a:prstGeom>
          <a:noFill/>
        </p:spPr>
        <p:txBody>
          <a:bodyPr wrap="square" rtlCol="0">
            <a:spAutoFit/>
          </a:bodyPr>
          <a:lstStyle/>
          <a:p>
            <a:r>
              <a:rPr lang="en-US" dirty="0"/>
              <a:t>Ref 1: (20,20,pi)</a:t>
            </a:r>
          </a:p>
        </p:txBody>
      </p:sp>
      <p:grpSp>
        <p:nvGrpSpPr>
          <p:cNvPr id="16" name="Group 15">
            <a:extLst>
              <a:ext uri="{FF2B5EF4-FFF2-40B4-BE49-F238E27FC236}">
                <a16:creationId xmlns:a16="http://schemas.microsoft.com/office/drawing/2014/main" id="{FA67256E-2294-4A4C-8CA9-C7E0FBF0B80A}"/>
              </a:ext>
            </a:extLst>
          </p:cNvPr>
          <p:cNvGrpSpPr/>
          <p:nvPr/>
        </p:nvGrpSpPr>
        <p:grpSpPr>
          <a:xfrm>
            <a:off x="8896275" y="2305335"/>
            <a:ext cx="1442987" cy="701336"/>
            <a:chOff x="1917577" y="5086905"/>
            <a:chExt cx="1442987" cy="701336"/>
          </a:xfrm>
        </p:grpSpPr>
        <p:sp>
          <p:nvSpPr>
            <p:cNvPr id="17" name="Rectangle: Rounded Corners 16">
              <a:extLst>
                <a:ext uri="{FF2B5EF4-FFF2-40B4-BE49-F238E27FC236}">
                  <a16:creationId xmlns:a16="http://schemas.microsoft.com/office/drawing/2014/main" id="{B197CD36-1785-4C4D-B542-7343D6877012}"/>
                </a:ext>
              </a:extLst>
            </p:cNvPr>
            <p:cNvSpPr/>
            <p:nvPr/>
          </p:nvSpPr>
          <p:spPr>
            <a:xfrm>
              <a:off x="1917577" y="5086905"/>
              <a:ext cx="1438182" cy="701336"/>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A77D15D-D9AC-4F18-92D8-F338C3C20EC6}"/>
                </a:ext>
              </a:extLst>
            </p:cNvPr>
            <p:cNvSpPr/>
            <p:nvPr/>
          </p:nvSpPr>
          <p:spPr>
            <a:xfrm rot="5400000">
              <a:off x="2683457" y="5111134"/>
              <a:ext cx="701336" cy="65287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Connector 18">
            <a:extLst>
              <a:ext uri="{FF2B5EF4-FFF2-40B4-BE49-F238E27FC236}">
                <a16:creationId xmlns:a16="http://schemas.microsoft.com/office/drawing/2014/main" id="{D7FCE78A-85D4-4EC9-BD03-603A177563B3}"/>
              </a:ext>
            </a:extLst>
          </p:cNvPr>
          <p:cNvCxnSpPr/>
          <p:nvPr/>
        </p:nvCxnSpPr>
        <p:spPr>
          <a:xfrm>
            <a:off x="8745354" y="2204031"/>
            <a:ext cx="1740023"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F8CB1F4-3DB9-492E-BBAB-F3369FBC7CFC}"/>
              </a:ext>
            </a:extLst>
          </p:cNvPr>
          <p:cNvCxnSpPr/>
          <p:nvPr/>
        </p:nvCxnSpPr>
        <p:spPr>
          <a:xfrm>
            <a:off x="10485377" y="2195153"/>
            <a:ext cx="0" cy="914400"/>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ADD6BA58-5F39-48B1-B54B-2EF275C47BC6}"/>
              </a:ext>
            </a:extLst>
          </p:cNvPr>
          <p:cNvCxnSpPr/>
          <p:nvPr/>
        </p:nvCxnSpPr>
        <p:spPr>
          <a:xfrm>
            <a:off x="8745354" y="3093278"/>
            <a:ext cx="1740023" cy="0"/>
          </a:xfrm>
          <a:prstGeom prst="line">
            <a:avLst/>
          </a:prstGeom>
          <a:ln w="38100"/>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CB498551-7777-4DD5-B3AD-36E91E5ADD2D}"/>
              </a:ext>
            </a:extLst>
          </p:cNvPr>
          <p:cNvSpPr txBox="1"/>
          <p:nvPr/>
        </p:nvSpPr>
        <p:spPr>
          <a:xfrm>
            <a:off x="10487313" y="2440871"/>
            <a:ext cx="1612408" cy="369332"/>
          </a:xfrm>
          <a:prstGeom prst="rect">
            <a:avLst/>
          </a:prstGeom>
          <a:noFill/>
        </p:spPr>
        <p:txBody>
          <a:bodyPr wrap="square" rtlCol="0">
            <a:spAutoFit/>
          </a:bodyPr>
          <a:lstStyle/>
          <a:p>
            <a:r>
              <a:rPr lang="en-US" dirty="0"/>
              <a:t>Ref 2: (20,20,0)</a:t>
            </a:r>
          </a:p>
        </p:txBody>
      </p:sp>
      <p:grpSp>
        <p:nvGrpSpPr>
          <p:cNvPr id="24" name="Group 23">
            <a:extLst>
              <a:ext uri="{FF2B5EF4-FFF2-40B4-BE49-F238E27FC236}">
                <a16:creationId xmlns:a16="http://schemas.microsoft.com/office/drawing/2014/main" id="{BFD0AC02-3E2F-4BBC-B750-47B1592702EF}"/>
              </a:ext>
            </a:extLst>
          </p:cNvPr>
          <p:cNvGrpSpPr/>
          <p:nvPr/>
        </p:nvGrpSpPr>
        <p:grpSpPr>
          <a:xfrm rot="10800000">
            <a:off x="1505270" y="5880317"/>
            <a:ext cx="1438182" cy="701336"/>
            <a:chOff x="1917577" y="5086905"/>
            <a:chExt cx="1438182" cy="701336"/>
          </a:xfrm>
          <a:solidFill>
            <a:srgbClr val="0070C0"/>
          </a:solidFill>
        </p:grpSpPr>
        <p:sp>
          <p:nvSpPr>
            <p:cNvPr id="25" name="Rectangle: Rounded Corners 24">
              <a:extLst>
                <a:ext uri="{FF2B5EF4-FFF2-40B4-BE49-F238E27FC236}">
                  <a16:creationId xmlns:a16="http://schemas.microsoft.com/office/drawing/2014/main" id="{278F7F99-EDA0-40C9-A43E-BA2A53D5DE05}"/>
                </a:ext>
              </a:extLst>
            </p:cNvPr>
            <p:cNvSpPr/>
            <p:nvPr/>
          </p:nvSpPr>
          <p:spPr>
            <a:xfrm>
              <a:off x="1917577" y="5086905"/>
              <a:ext cx="1438182" cy="701336"/>
            </a:xfrm>
            <a:prstGeom prst="roundRect">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3614FFF8-5FEC-49EC-B6B6-7C02AE9E1226}"/>
                </a:ext>
              </a:extLst>
            </p:cNvPr>
            <p:cNvSpPr/>
            <p:nvPr/>
          </p:nvSpPr>
          <p:spPr>
            <a:xfrm rot="16200000">
              <a:off x="1893348" y="5111134"/>
              <a:ext cx="701336" cy="65287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2F5E9532-61FE-4CCF-BA73-45ABDF920AF0}"/>
              </a:ext>
            </a:extLst>
          </p:cNvPr>
          <p:cNvSpPr txBox="1"/>
          <p:nvPr/>
        </p:nvSpPr>
        <p:spPr>
          <a:xfrm>
            <a:off x="2992702" y="6060089"/>
            <a:ext cx="1857464" cy="369332"/>
          </a:xfrm>
          <a:prstGeom prst="rect">
            <a:avLst/>
          </a:prstGeom>
          <a:noFill/>
        </p:spPr>
        <p:txBody>
          <a:bodyPr wrap="square" rtlCol="0">
            <a:spAutoFit/>
          </a:bodyPr>
          <a:lstStyle/>
          <a:p>
            <a:r>
              <a:rPr lang="en-US" dirty="0"/>
              <a:t>Init Cond: (0,0,0)</a:t>
            </a:r>
          </a:p>
        </p:txBody>
      </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559EBC94-EE8A-422F-BB09-3B3A2647D089}"/>
                  </a:ext>
                </a:extLst>
              </p:cNvPr>
              <p:cNvSpPr/>
              <p:nvPr/>
            </p:nvSpPr>
            <p:spPr>
              <a:xfrm>
                <a:off x="234822" y="1137616"/>
                <a:ext cx="6379450"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𝑢</m:t>
                          </m:r>
                        </m:sub>
                      </m:sSub>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𝑘</m:t>
                              </m:r>
                            </m:sub>
                          </m:sSub>
                        </m:e>
                      </m:d>
                    </m:oMath>
                  </m:oMathPara>
                </a14:m>
                <a:endParaRPr lang="en-US" dirty="0"/>
              </a:p>
              <a:p>
                <a:pPr algn="just"/>
                <a:endParaRPr lang="en-US" dirty="0"/>
              </a:p>
              <a:p>
                <a:pPr algn="just"/>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𝐹</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e>
                    </m:d>
                    <m:r>
                      <a:rPr lang="en-US" i="1">
                        <a:latin typeface="Cambria Math" panose="02040503050406030204" pitchFamily="18" charset="0"/>
                      </a:rPr>
                      <m:t>=</m:t>
                    </m:r>
                  </m:oMath>
                </a14:m>
                <a:r>
                  <a:rPr lang="en-US" dirty="0"/>
                  <a:t>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0,0,0</m:t>
                        </m:r>
                      </m:e>
                    </m:d>
                  </m:oMath>
                </a14:m>
                <a:r>
                  <a:rPr lang="en-US" dirty="0"/>
                  <a:t> (Initial state)</a:t>
                </a:r>
              </a:p>
              <a:p>
                <a:pPr algn="just"/>
                <a:endParaRPr lang="en-US" dirty="0"/>
              </a:p>
              <a:p>
                <a:pPr algn="just"/>
                <a:r>
                  <a:rPr lang="en-US" dirty="0"/>
                  <a:t>            </a:t>
                </a:r>
                <a14:m>
                  <m:oMath xmlns:m="http://schemas.openxmlformats.org/officeDocument/2006/math">
                    <m:r>
                      <a:rPr lang="en-US" b="0" i="1" smtClean="0">
                        <a:latin typeface="Cambria Math" panose="02040503050406030204" pitchFamily="18" charset="0"/>
                      </a:rPr>
                      <m:t>−5</m:t>
                    </m:r>
                    <m:r>
                      <a:rPr lang="en-US" i="1">
                        <a:latin typeface="Cambria Math" panose="02040503050406030204" pitchFamily="18" charset="0"/>
                      </a:rPr>
                      <m:t>&lt;</m:t>
                    </m:r>
                    <m:r>
                      <a:rPr lang="en-US" i="1">
                        <a:latin typeface="Cambria Math" panose="02040503050406030204" pitchFamily="18" charset="0"/>
                      </a:rPr>
                      <m:t>𝑣</m:t>
                    </m:r>
                    <m:r>
                      <a:rPr lang="en-US" i="1">
                        <a:latin typeface="Cambria Math" panose="02040503050406030204" pitchFamily="18" charset="0"/>
                      </a:rPr>
                      <m:t>&lt;15</m:t>
                    </m:r>
                  </m:oMath>
                </a14:m>
                <a:r>
                  <a:rPr lang="en-US" dirty="0"/>
                  <a:t> and </a:t>
                </a:r>
                <a14:m>
                  <m:oMath xmlns:m="http://schemas.openxmlformats.org/officeDocument/2006/math">
                    <m:r>
                      <a:rPr lang="en-US" b="0" i="1" smtClean="0">
                        <a:latin typeface="Cambria Math" panose="02040503050406030204" pitchFamily="18" charset="0"/>
                      </a:rPr>
                      <m:t>−1.4</m:t>
                    </m:r>
                    <m:r>
                      <a:rPr lang="en-US" i="1">
                        <a:latin typeface="Cambria Math" panose="02040503050406030204" pitchFamily="18" charset="0"/>
                      </a:rPr>
                      <m:t>&lt;</m:t>
                    </m:r>
                    <m:r>
                      <a:rPr lang="en-US" i="1">
                        <a:latin typeface="Cambria Math" panose="02040503050406030204" pitchFamily="18" charset="0"/>
                      </a:rPr>
                      <m:t>𝑢</m:t>
                    </m:r>
                    <m:r>
                      <a:rPr lang="en-US" i="1">
                        <a:latin typeface="Cambria Math" panose="02040503050406030204" pitchFamily="18" charset="0"/>
                      </a:rPr>
                      <m:t>&lt;1.4</m:t>
                    </m:r>
                  </m:oMath>
                </a14:m>
                <a:r>
                  <a:rPr lang="en-US" dirty="0"/>
                  <a:t> (Input limit constraints)</a:t>
                </a:r>
              </a:p>
              <a:p>
                <a:pPr algn="just"/>
                <a:endParaRPr lang="en-US" dirty="0"/>
              </a:p>
              <a:p>
                <a:pPr algn="just"/>
                <a14:m>
                  <m:oMath xmlns:m="http://schemas.openxmlformats.org/officeDocument/2006/math">
                    <m:r>
                      <a:rPr lang="en-US" b="0" i="1" smtClean="0">
                        <a:latin typeface="Cambria Math" panose="02040503050406030204" pitchFamily="18" charset="0"/>
                      </a:rPr>
                      <m:t>             [−5,−5,−</m:t>
                    </m:r>
                    <m:r>
                      <a:rPr lang="en-US" b="0" i="1" smtClean="0">
                        <a:latin typeface="Cambria Math" panose="02040503050406030204" pitchFamily="18" charset="0"/>
                      </a:rPr>
                      <m:t>𝑖𝑛𝑓</m:t>
                    </m:r>
                    <m:r>
                      <a:rPr lang="en-US" b="0" i="1" smtClean="0">
                        <a:latin typeface="Cambria Math" panose="02040503050406030204" pitchFamily="18" charset="0"/>
                      </a:rPr>
                      <m:t>]&lt;</m:t>
                    </m:r>
                    <m:r>
                      <a:rPr lang="en-US" i="1">
                        <a:latin typeface="Cambria Math" panose="02040503050406030204" pitchFamily="18" charset="0"/>
                      </a:rPr>
                      <m:t>𝑋</m:t>
                    </m:r>
                    <m:r>
                      <a:rPr lang="en-US" i="1">
                        <a:latin typeface="Cambria Math" panose="02040503050406030204" pitchFamily="18" charset="0"/>
                      </a:rPr>
                      <m:t>&lt;[25,25,</m:t>
                    </m:r>
                    <m:r>
                      <a:rPr lang="en-US" b="0" i="1" smtClean="0">
                        <a:latin typeface="Cambria Math" panose="02040503050406030204" pitchFamily="18" charset="0"/>
                      </a:rPr>
                      <m:t>𝑖𝑛𝑓</m:t>
                    </m:r>
                    <m:r>
                      <a:rPr lang="en-US" b="0" i="1" smtClean="0">
                        <a:latin typeface="Cambria Math" panose="02040503050406030204" pitchFamily="18" charset="0"/>
                      </a:rPr>
                      <m:t>]</m:t>
                    </m:r>
                  </m:oMath>
                </a14:m>
                <a:r>
                  <a:rPr lang="en-US" dirty="0"/>
                  <a:t>  (Map constraints)</a:t>
                </a:r>
              </a:p>
            </p:txBody>
          </p:sp>
        </mc:Choice>
        <mc:Fallback xmlns="">
          <p:sp>
            <p:nvSpPr>
              <p:cNvPr id="29" name="Rectangle 28">
                <a:extLst>
                  <a:ext uri="{FF2B5EF4-FFF2-40B4-BE49-F238E27FC236}">
                    <a16:creationId xmlns:a16="http://schemas.microsoft.com/office/drawing/2014/main" id="{559EBC94-EE8A-422F-BB09-3B3A2647D089}"/>
                  </a:ext>
                </a:extLst>
              </p:cNvPr>
              <p:cNvSpPr>
                <a:spLocks noRot="1" noChangeAspect="1" noMove="1" noResize="1" noEditPoints="1" noAdjustHandles="1" noChangeArrowheads="1" noChangeShapeType="1" noTextEdit="1"/>
              </p:cNvSpPr>
              <p:nvPr/>
            </p:nvSpPr>
            <p:spPr>
              <a:xfrm>
                <a:off x="234822" y="1137616"/>
                <a:ext cx="6379450" cy="2031325"/>
              </a:xfrm>
              <a:prstGeom prst="rect">
                <a:avLst/>
              </a:prstGeom>
              <a:blipFill>
                <a:blip r:embed="rId2"/>
                <a:stretch>
                  <a:fillRect b="-3582"/>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70D4CF9C-5334-432C-86F4-B079A421AFA5}"/>
              </a:ext>
            </a:extLst>
          </p:cNvPr>
          <p:cNvSpPr txBox="1"/>
          <p:nvPr/>
        </p:nvSpPr>
        <p:spPr>
          <a:xfrm>
            <a:off x="2800839" y="746832"/>
            <a:ext cx="1873188" cy="365975"/>
          </a:xfrm>
          <a:prstGeom prst="rect">
            <a:avLst/>
          </a:prstGeom>
          <a:noFill/>
        </p:spPr>
        <p:txBody>
          <a:bodyPr wrap="square" rtlCol="0">
            <a:spAutoFit/>
          </a:bodyPr>
          <a:lstStyle/>
          <a:p>
            <a:r>
              <a:rPr lang="en-US" u="sng" dirty="0"/>
              <a:t>Constraints</a:t>
            </a:r>
          </a:p>
        </p:txBody>
      </p:sp>
      <p:sp>
        <p:nvSpPr>
          <p:cNvPr id="32" name="Title 1">
            <a:extLst>
              <a:ext uri="{FF2B5EF4-FFF2-40B4-BE49-F238E27FC236}">
                <a16:creationId xmlns:a16="http://schemas.microsoft.com/office/drawing/2014/main" id="{A4ACA956-55F6-41B5-9422-084B328FCAEA}"/>
              </a:ext>
            </a:extLst>
          </p:cNvPr>
          <p:cNvSpPr txBox="1">
            <a:spLocks/>
          </p:cNvSpPr>
          <p:nvPr/>
        </p:nvSpPr>
        <p:spPr>
          <a:xfrm>
            <a:off x="838200" y="-33091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Garage parking scenario (single shooting)</a:t>
            </a:r>
          </a:p>
        </p:txBody>
      </p:sp>
      <p:sp>
        <p:nvSpPr>
          <p:cNvPr id="36" name="Rectangle 35">
            <a:extLst>
              <a:ext uri="{FF2B5EF4-FFF2-40B4-BE49-F238E27FC236}">
                <a16:creationId xmlns:a16="http://schemas.microsoft.com/office/drawing/2014/main" id="{7F768AEB-1DBC-441F-A93A-B02EC8C43FF8}"/>
              </a:ext>
            </a:extLst>
          </p:cNvPr>
          <p:cNvSpPr/>
          <p:nvPr/>
        </p:nvSpPr>
        <p:spPr>
          <a:xfrm>
            <a:off x="234822" y="3689060"/>
            <a:ext cx="6379450" cy="14596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5AF22610-1AAC-4BCE-8230-BC085F075A40}"/>
              </a:ext>
            </a:extLst>
          </p:cNvPr>
          <p:cNvSpPr txBox="1"/>
          <p:nvPr/>
        </p:nvSpPr>
        <p:spPr>
          <a:xfrm>
            <a:off x="2800839" y="3295732"/>
            <a:ext cx="1873188" cy="365975"/>
          </a:xfrm>
          <a:prstGeom prst="rect">
            <a:avLst/>
          </a:prstGeom>
          <a:noFill/>
        </p:spPr>
        <p:txBody>
          <a:bodyPr wrap="square" rtlCol="0">
            <a:spAutoFit/>
          </a:bodyPr>
          <a:lstStyle/>
          <a:p>
            <a:r>
              <a:rPr lang="en-US" u="sng" dirty="0"/>
              <a:t>Parameters</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E48CCE3C-F523-40AB-B7BE-5B162D81443C}"/>
                  </a:ext>
                </a:extLst>
              </p:cNvPr>
              <p:cNvSpPr txBox="1"/>
              <p:nvPr/>
            </p:nvSpPr>
            <p:spPr>
              <a:xfrm>
                <a:off x="838200" y="3776023"/>
                <a:ext cx="49727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=50,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m:t>
                          </m:r>
                        </m:sub>
                      </m:sSub>
                      <m:r>
                        <a:rPr lang="en-US" b="0" i="1" smtClean="0">
                          <a:latin typeface="Cambria Math" panose="02040503050406030204" pitchFamily="18" charset="0"/>
                        </a:rPr>
                        <m:t>=0.1, </m:t>
                      </m:r>
                      <m:r>
                        <a:rPr lang="en-US" b="0" i="1" smtClean="0">
                          <a:latin typeface="Cambria Math" panose="02040503050406030204" pitchFamily="18" charset="0"/>
                        </a:rPr>
                        <m:t>𝐿</m:t>
                      </m:r>
                      <m:r>
                        <a:rPr lang="en-US" b="0" i="1" smtClean="0">
                          <a:latin typeface="Cambria Math" panose="02040503050406030204" pitchFamily="18" charset="0"/>
                        </a:rPr>
                        <m:t>=2.7, </m:t>
                      </m:r>
                      <m:r>
                        <a:rPr lang="en-US" b="0" i="1" smtClean="0">
                          <a:latin typeface="Cambria Math" panose="02040503050406030204" pitchFamily="18" charset="0"/>
                        </a:rPr>
                        <m:t>𝑤</m:t>
                      </m:r>
                      <m:r>
                        <a:rPr lang="en-US" b="0" i="1" smtClean="0">
                          <a:latin typeface="Cambria Math" panose="02040503050406030204" pitchFamily="18" charset="0"/>
                        </a:rPr>
                        <m:t>=1.5</m:t>
                      </m:r>
                      <m:r>
                        <a:rPr lang="en-US" b="0" i="0" smtClean="0">
                          <a:latin typeface="Cambria Math" panose="02040503050406030204" pitchFamily="18" charset="0"/>
                        </a:rPr>
                        <m:t>, </m:t>
                      </m:r>
                      <m:r>
                        <m:rPr>
                          <m:sty m:val="p"/>
                        </m:rPr>
                        <a:rPr lang="en-US" b="0" i="0" smtClean="0">
                          <a:latin typeface="Cambria Math" panose="02040503050406030204" pitchFamily="18" charset="0"/>
                        </a:rPr>
                        <m:t>Solver</m:t>
                      </m:r>
                      <m:r>
                        <a:rPr lang="en-US" b="0" i="0" smtClean="0">
                          <a:latin typeface="Cambria Math" panose="02040503050406030204" pitchFamily="18" charset="0"/>
                        </a:rPr>
                        <m:t> →</m:t>
                      </m:r>
                      <m:r>
                        <m:rPr>
                          <m:sty m:val="p"/>
                        </m:rPr>
                        <a:rPr lang="en-US" b="0" i="0" smtClean="0">
                          <a:latin typeface="Cambria Math" panose="02040503050406030204" pitchFamily="18" charset="0"/>
                        </a:rPr>
                        <m:t>ipopt</m:t>
                      </m:r>
                    </m:oMath>
                  </m:oMathPara>
                </a14:m>
                <a:endParaRPr lang="en-US" dirty="0"/>
              </a:p>
            </p:txBody>
          </p:sp>
        </mc:Choice>
        <mc:Fallback xmlns="">
          <p:sp>
            <p:nvSpPr>
              <p:cNvPr id="38" name="TextBox 37">
                <a:extLst>
                  <a:ext uri="{FF2B5EF4-FFF2-40B4-BE49-F238E27FC236}">
                    <a16:creationId xmlns:a16="http://schemas.microsoft.com/office/drawing/2014/main" id="{E48CCE3C-F523-40AB-B7BE-5B162D81443C}"/>
                  </a:ext>
                </a:extLst>
              </p:cNvPr>
              <p:cNvSpPr txBox="1">
                <a:spLocks noRot="1" noChangeAspect="1" noMove="1" noResize="1" noEditPoints="1" noAdjustHandles="1" noChangeArrowheads="1" noChangeShapeType="1" noTextEdit="1"/>
              </p:cNvSpPr>
              <p:nvPr/>
            </p:nvSpPr>
            <p:spPr>
              <a:xfrm>
                <a:off x="838200" y="3776023"/>
                <a:ext cx="4972707" cy="276999"/>
              </a:xfrm>
              <a:prstGeom prst="rect">
                <a:avLst/>
              </a:prstGeom>
              <a:blipFill>
                <a:blip r:embed="rId3"/>
                <a:stretch>
                  <a:fillRect l="-736" r="-1227"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53E07E3-6E6C-4051-961C-8C9D042E93E5}"/>
                  </a:ext>
                </a:extLst>
              </p:cNvPr>
              <p:cNvSpPr txBox="1"/>
              <p:nvPr/>
            </p:nvSpPr>
            <p:spPr>
              <a:xfrm>
                <a:off x="1362682" y="4296142"/>
                <a:ext cx="1723357" cy="7325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5</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0.1</m:t>
                                </m:r>
                              </m:e>
                            </m:mr>
                          </m:m>
                        </m:e>
                      </m:d>
                    </m:oMath>
                  </m:oMathPara>
                </a14:m>
                <a:endParaRPr lang="en-US" dirty="0"/>
              </a:p>
            </p:txBody>
          </p:sp>
        </mc:Choice>
        <mc:Fallback xmlns="">
          <p:sp>
            <p:nvSpPr>
              <p:cNvPr id="39" name="TextBox 38">
                <a:extLst>
                  <a:ext uri="{FF2B5EF4-FFF2-40B4-BE49-F238E27FC236}">
                    <a16:creationId xmlns:a16="http://schemas.microsoft.com/office/drawing/2014/main" id="{A53E07E3-6E6C-4051-961C-8C9D042E93E5}"/>
                  </a:ext>
                </a:extLst>
              </p:cNvPr>
              <p:cNvSpPr txBox="1">
                <a:spLocks noRot="1" noChangeAspect="1" noMove="1" noResize="1" noEditPoints="1" noAdjustHandles="1" noChangeArrowheads="1" noChangeShapeType="1" noTextEdit="1"/>
              </p:cNvSpPr>
              <p:nvPr/>
            </p:nvSpPr>
            <p:spPr>
              <a:xfrm>
                <a:off x="1362682" y="4296142"/>
                <a:ext cx="1723357" cy="7325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D25ED82-02E7-45A9-AB40-3F53FB69EF5B}"/>
                  </a:ext>
                </a:extLst>
              </p:cNvPr>
              <p:cNvSpPr txBox="1"/>
              <p:nvPr/>
            </p:nvSpPr>
            <p:spPr>
              <a:xfrm>
                <a:off x="3307101" y="4428647"/>
                <a:ext cx="1645322" cy="467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.5</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0.05</m:t>
                                </m:r>
                              </m:e>
                            </m:mr>
                          </m:m>
                        </m:e>
                      </m:d>
                    </m:oMath>
                  </m:oMathPara>
                </a14:m>
                <a:endParaRPr lang="en-US" dirty="0"/>
              </a:p>
            </p:txBody>
          </p:sp>
        </mc:Choice>
        <mc:Fallback xmlns="">
          <p:sp>
            <p:nvSpPr>
              <p:cNvPr id="40" name="TextBox 39">
                <a:extLst>
                  <a:ext uri="{FF2B5EF4-FFF2-40B4-BE49-F238E27FC236}">
                    <a16:creationId xmlns:a16="http://schemas.microsoft.com/office/drawing/2014/main" id="{DD25ED82-02E7-45A9-AB40-3F53FB69EF5B}"/>
                  </a:ext>
                </a:extLst>
              </p:cNvPr>
              <p:cNvSpPr txBox="1">
                <a:spLocks noRot="1" noChangeAspect="1" noMove="1" noResize="1" noEditPoints="1" noAdjustHandles="1" noChangeArrowheads="1" noChangeShapeType="1" noTextEdit="1"/>
              </p:cNvSpPr>
              <p:nvPr/>
            </p:nvSpPr>
            <p:spPr>
              <a:xfrm>
                <a:off x="3307101" y="4428647"/>
                <a:ext cx="1645322" cy="467564"/>
              </a:xfrm>
              <a:prstGeom prst="rect">
                <a:avLst/>
              </a:prstGeom>
              <a:blipFill>
                <a:blip r:embed="rId5"/>
                <a:stretch>
                  <a:fillRect/>
                </a:stretch>
              </a:blipFill>
            </p:spPr>
            <p:txBody>
              <a:bodyPr/>
              <a:lstStyle/>
              <a:p>
                <a:r>
                  <a:rPr lang="en-US">
                    <a:noFill/>
                  </a:rPr>
                  <a:t> </a:t>
                </a:r>
              </a:p>
            </p:txBody>
          </p:sp>
        </mc:Fallback>
      </mc:AlternateContent>
      <p:sp>
        <p:nvSpPr>
          <p:cNvPr id="41" name="TextBox 40">
            <a:extLst>
              <a:ext uri="{FF2B5EF4-FFF2-40B4-BE49-F238E27FC236}">
                <a16:creationId xmlns:a16="http://schemas.microsoft.com/office/drawing/2014/main" id="{6F60EBDE-1063-449F-A728-9E634FAE67F9}"/>
              </a:ext>
            </a:extLst>
          </p:cNvPr>
          <p:cNvSpPr txBox="1"/>
          <p:nvPr/>
        </p:nvSpPr>
        <p:spPr>
          <a:xfrm>
            <a:off x="6918252" y="1308336"/>
            <a:ext cx="1631572" cy="646331"/>
          </a:xfrm>
          <a:prstGeom prst="rect">
            <a:avLst/>
          </a:prstGeom>
          <a:noFill/>
        </p:spPr>
        <p:txBody>
          <a:bodyPr wrap="square" rtlCol="0">
            <a:spAutoFit/>
          </a:bodyPr>
          <a:lstStyle/>
          <a:p>
            <a:r>
              <a:rPr lang="en-US" dirty="0">
                <a:solidFill>
                  <a:srgbClr val="7030A0"/>
                </a:solidFill>
              </a:rPr>
              <a:t>Single shooting performs well</a:t>
            </a:r>
          </a:p>
        </p:txBody>
      </p:sp>
      <p:sp>
        <p:nvSpPr>
          <p:cNvPr id="42" name="TextBox 41">
            <a:extLst>
              <a:ext uri="{FF2B5EF4-FFF2-40B4-BE49-F238E27FC236}">
                <a16:creationId xmlns:a16="http://schemas.microsoft.com/office/drawing/2014/main" id="{D8EDD0DE-A66E-43A9-A132-0A14429B0E38}"/>
              </a:ext>
            </a:extLst>
          </p:cNvPr>
          <p:cNvSpPr txBox="1"/>
          <p:nvPr/>
        </p:nvSpPr>
        <p:spPr>
          <a:xfrm>
            <a:off x="6965616" y="2273794"/>
            <a:ext cx="1789437" cy="923330"/>
          </a:xfrm>
          <a:prstGeom prst="rect">
            <a:avLst/>
          </a:prstGeom>
          <a:noFill/>
        </p:spPr>
        <p:txBody>
          <a:bodyPr wrap="square" rtlCol="0">
            <a:spAutoFit/>
          </a:bodyPr>
          <a:lstStyle/>
          <a:p>
            <a:r>
              <a:rPr lang="en-US" dirty="0">
                <a:solidFill>
                  <a:srgbClr val="7030A0"/>
                </a:solidFill>
              </a:rPr>
              <a:t>Single shooting struggles but succeeds</a:t>
            </a:r>
          </a:p>
        </p:txBody>
      </p:sp>
    </p:spTree>
    <p:extLst>
      <p:ext uri="{BB962C8B-B14F-4D97-AF65-F5344CB8AC3E}">
        <p14:creationId xmlns:p14="http://schemas.microsoft.com/office/powerpoint/2010/main" val="198075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46AE0BCB-D6B4-44A1-B026-F38B034364B4}"/>
              </a:ext>
            </a:extLst>
          </p:cNvPr>
          <p:cNvSpPr/>
          <p:nvPr/>
        </p:nvSpPr>
        <p:spPr>
          <a:xfrm rot="5400000">
            <a:off x="9451443" y="1704789"/>
            <a:ext cx="1438182" cy="701336"/>
          </a:xfrm>
          <a:prstGeom prst="round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E0EF1DE-9911-4C3C-B0D0-9E4804A8F625}"/>
              </a:ext>
            </a:extLst>
          </p:cNvPr>
          <p:cNvSpPr txBox="1"/>
          <p:nvPr/>
        </p:nvSpPr>
        <p:spPr>
          <a:xfrm>
            <a:off x="7855437" y="1632606"/>
            <a:ext cx="1740023" cy="923330"/>
          </a:xfrm>
          <a:prstGeom prst="rect">
            <a:avLst/>
          </a:prstGeom>
          <a:noFill/>
        </p:spPr>
        <p:txBody>
          <a:bodyPr wrap="square" rtlCol="0">
            <a:spAutoFit/>
          </a:bodyPr>
          <a:lstStyle/>
          <a:p>
            <a:r>
              <a:rPr lang="en-US" dirty="0"/>
              <a:t>Obstacle car but not treated as obstacles yet</a:t>
            </a:r>
          </a:p>
        </p:txBody>
      </p:sp>
      <p:grpSp>
        <p:nvGrpSpPr>
          <p:cNvPr id="24" name="Group 23">
            <a:extLst>
              <a:ext uri="{FF2B5EF4-FFF2-40B4-BE49-F238E27FC236}">
                <a16:creationId xmlns:a16="http://schemas.microsoft.com/office/drawing/2014/main" id="{BFD0AC02-3E2F-4BBC-B750-47B1592702EF}"/>
              </a:ext>
            </a:extLst>
          </p:cNvPr>
          <p:cNvGrpSpPr/>
          <p:nvPr/>
        </p:nvGrpSpPr>
        <p:grpSpPr>
          <a:xfrm rot="10800000">
            <a:off x="343039" y="5880317"/>
            <a:ext cx="1438182" cy="701336"/>
            <a:chOff x="1917577" y="5086905"/>
            <a:chExt cx="1438182" cy="701336"/>
          </a:xfrm>
          <a:solidFill>
            <a:srgbClr val="0070C0"/>
          </a:solidFill>
        </p:grpSpPr>
        <p:sp>
          <p:nvSpPr>
            <p:cNvPr id="25" name="Rectangle: Rounded Corners 24">
              <a:extLst>
                <a:ext uri="{FF2B5EF4-FFF2-40B4-BE49-F238E27FC236}">
                  <a16:creationId xmlns:a16="http://schemas.microsoft.com/office/drawing/2014/main" id="{278F7F99-EDA0-40C9-A43E-BA2A53D5DE05}"/>
                </a:ext>
              </a:extLst>
            </p:cNvPr>
            <p:cNvSpPr/>
            <p:nvPr/>
          </p:nvSpPr>
          <p:spPr>
            <a:xfrm>
              <a:off x="1917577" y="5086905"/>
              <a:ext cx="1438182" cy="701336"/>
            </a:xfrm>
            <a:prstGeom prst="roundRect">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3614FFF8-5FEC-49EC-B6B6-7C02AE9E1226}"/>
                </a:ext>
              </a:extLst>
            </p:cNvPr>
            <p:cNvSpPr/>
            <p:nvPr/>
          </p:nvSpPr>
          <p:spPr>
            <a:xfrm rot="16200000">
              <a:off x="1893348" y="5111134"/>
              <a:ext cx="701336" cy="65287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2F5E9532-61FE-4CCF-BA73-45ABDF920AF0}"/>
              </a:ext>
            </a:extLst>
          </p:cNvPr>
          <p:cNvSpPr txBox="1"/>
          <p:nvPr/>
        </p:nvSpPr>
        <p:spPr>
          <a:xfrm>
            <a:off x="1830471" y="6060089"/>
            <a:ext cx="1857464" cy="369332"/>
          </a:xfrm>
          <a:prstGeom prst="rect">
            <a:avLst/>
          </a:prstGeom>
          <a:noFill/>
        </p:spPr>
        <p:txBody>
          <a:bodyPr wrap="square" rtlCol="0">
            <a:spAutoFit/>
          </a:bodyPr>
          <a:lstStyle/>
          <a:p>
            <a:r>
              <a:rPr lang="en-US" dirty="0"/>
              <a:t>Init Cond: (0,0,0)</a:t>
            </a:r>
          </a:p>
        </p:txBody>
      </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559EBC94-EE8A-422F-BB09-3B3A2647D089}"/>
                  </a:ext>
                </a:extLst>
              </p:cNvPr>
              <p:cNvSpPr/>
              <p:nvPr/>
            </p:nvSpPr>
            <p:spPr>
              <a:xfrm>
                <a:off x="209655" y="1372508"/>
                <a:ext cx="6379450"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𝑢</m:t>
                          </m:r>
                        </m:sub>
                      </m:sSub>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𝑘</m:t>
                              </m:r>
                            </m:sub>
                          </m:sSub>
                        </m:e>
                      </m:d>
                    </m:oMath>
                  </m:oMathPara>
                </a14:m>
                <a:endParaRPr lang="en-US" dirty="0"/>
              </a:p>
              <a:p>
                <a:pPr algn="just"/>
                <a:endParaRPr lang="en-US" dirty="0"/>
              </a:p>
              <a:p>
                <a:pPr algn="just"/>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𝐹</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e>
                    </m:d>
                    <m:r>
                      <a:rPr lang="en-US" i="1">
                        <a:latin typeface="Cambria Math" panose="02040503050406030204" pitchFamily="18" charset="0"/>
                      </a:rPr>
                      <m:t>=</m:t>
                    </m:r>
                  </m:oMath>
                </a14:m>
                <a:r>
                  <a:rPr lang="en-US" dirty="0"/>
                  <a:t>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0,0,0</m:t>
                        </m:r>
                      </m:e>
                    </m:d>
                  </m:oMath>
                </a14:m>
                <a:r>
                  <a:rPr lang="en-US" dirty="0"/>
                  <a:t> (Initial state)</a:t>
                </a:r>
              </a:p>
              <a:p>
                <a:pPr algn="just"/>
                <a:endParaRPr lang="en-US" dirty="0"/>
              </a:p>
              <a:p>
                <a:pPr algn="just"/>
                <a:r>
                  <a:rPr lang="en-US" dirty="0"/>
                  <a:t>            </a:t>
                </a:r>
                <a14:m>
                  <m:oMath xmlns:m="http://schemas.openxmlformats.org/officeDocument/2006/math">
                    <m:r>
                      <a:rPr lang="en-US" b="0" i="1" smtClean="0">
                        <a:latin typeface="Cambria Math" panose="02040503050406030204" pitchFamily="18" charset="0"/>
                      </a:rPr>
                      <m:t>−5</m:t>
                    </m:r>
                    <m:r>
                      <a:rPr lang="en-US" i="1">
                        <a:latin typeface="Cambria Math" panose="02040503050406030204" pitchFamily="18" charset="0"/>
                      </a:rPr>
                      <m:t>&lt;</m:t>
                    </m:r>
                    <m:r>
                      <a:rPr lang="en-US" i="1">
                        <a:latin typeface="Cambria Math" panose="02040503050406030204" pitchFamily="18" charset="0"/>
                      </a:rPr>
                      <m:t>𝑣</m:t>
                    </m:r>
                    <m:r>
                      <a:rPr lang="en-US" i="1">
                        <a:latin typeface="Cambria Math" panose="02040503050406030204" pitchFamily="18" charset="0"/>
                      </a:rPr>
                      <m:t>&lt;</m:t>
                    </m:r>
                    <m:r>
                      <a:rPr lang="en-US" b="1" i="1" smtClean="0">
                        <a:solidFill>
                          <a:srgbClr val="FF0000"/>
                        </a:solidFill>
                        <a:latin typeface="Cambria Math" panose="02040503050406030204" pitchFamily="18" charset="0"/>
                      </a:rPr>
                      <m:t>𝟏𝟎</m:t>
                    </m:r>
                  </m:oMath>
                </a14:m>
                <a:r>
                  <a:rPr lang="en-US" dirty="0"/>
                  <a:t> and </a:t>
                </a:r>
                <a14:m>
                  <m:oMath xmlns:m="http://schemas.openxmlformats.org/officeDocument/2006/math">
                    <m:r>
                      <a:rPr lang="en-US" b="0" i="1" smtClean="0">
                        <a:latin typeface="Cambria Math" panose="02040503050406030204" pitchFamily="18" charset="0"/>
                      </a:rPr>
                      <m:t>−1.4</m:t>
                    </m:r>
                    <m:r>
                      <a:rPr lang="en-US" i="1">
                        <a:latin typeface="Cambria Math" panose="02040503050406030204" pitchFamily="18" charset="0"/>
                      </a:rPr>
                      <m:t>&lt;</m:t>
                    </m:r>
                    <m:r>
                      <a:rPr lang="en-US" i="1">
                        <a:latin typeface="Cambria Math" panose="02040503050406030204" pitchFamily="18" charset="0"/>
                      </a:rPr>
                      <m:t>𝑢</m:t>
                    </m:r>
                    <m:r>
                      <a:rPr lang="en-US" i="1">
                        <a:latin typeface="Cambria Math" panose="02040503050406030204" pitchFamily="18" charset="0"/>
                      </a:rPr>
                      <m:t>&lt;1.4</m:t>
                    </m:r>
                  </m:oMath>
                </a14:m>
                <a:r>
                  <a:rPr lang="en-US" dirty="0"/>
                  <a:t> (Input limit constraints)</a:t>
                </a:r>
              </a:p>
              <a:p>
                <a:pPr algn="just"/>
                <a:endParaRPr lang="en-US" dirty="0"/>
              </a:p>
              <a:p>
                <a:pPr algn="just"/>
                <a14:m>
                  <m:oMath xmlns:m="http://schemas.openxmlformats.org/officeDocument/2006/math">
                    <m:r>
                      <a:rPr lang="en-US" b="0" i="1" smtClean="0">
                        <a:latin typeface="Cambria Math" panose="02040503050406030204" pitchFamily="18" charset="0"/>
                      </a:rPr>
                      <m:t>             [−5,−5,−</m:t>
                    </m:r>
                    <m:r>
                      <a:rPr lang="en-US" b="0" i="1" smtClean="0">
                        <a:latin typeface="Cambria Math" panose="02040503050406030204" pitchFamily="18" charset="0"/>
                      </a:rPr>
                      <m:t>𝑖𝑛𝑓</m:t>
                    </m:r>
                    <m:r>
                      <a:rPr lang="en-US" b="0" i="1" smtClean="0">
                        <a:latin typeface="Cambria Math" panose="02040503050406030204" pitchFamily="18" charset="0"/>
                      </a:rPr>
                      <m:t>]&lt;</m:t>
                    </m:r>
                    <m:r>
                      <a:rPr lang="en-US" i="1">
                        <a:latin typeface="Cambria Math" panose="02040503050406030204" pitchFamily="18" charset="0"/>
                      </a:rPr>
                      <m:t>𝑋</m:t>
                    </m:r>
                    <m:r>
                      <a:rPr lang="en-US" i="1">
                        <a:latin typeface="Cambria Math" panose="02040503050406030204" pitchFamily="18" charset="0"/>
                      </a:rPr>
                      <m:t>&lt;[25,25,</m:t>
                    </m:r>
                    <m:r>
                      <a:rPr lang="en-US" b="0" i="1" smtClean="0">
                        <a:latin typeface="Cambria Math" panose="02040503050406030204" pitchFamily="18" charset="0"/>
                      </a:rPr>
                      <m:t>𝑖𝑛𝑓</m:t>
                    </m:r>
                    <m:r>
                      <a:rPr lang="en-US" b="0" i="1" smtClean="0">
                        <a:latin typeface="Cambria Math" panose="02040503050406030204" pitchFamily="18" charset="0"/>
                      </a:rPr>
                      <m:t>]</m:t>
                    </m:r>
                  </m:oMath>
                </a14:m>
                <a:r>
                  <a:rPr lang="en-US" dirty="0"/>
                  <a:t>  (Map constraints)</a:t>
                </a:r>
              </a:p>
            </p:txBody>
          </p:sp>
        </mc:Choice>
        <mc:Fallback xmlns="">
          <p:sp>
            <p:nvSpPr>
              <p:cNvPr id="29" name="Rectangle 28">
                <a:extLst>
                  <a:ext uri="{FF2B5EF4-FFF2-40B4-BE49-F238E27FC236}">
                    <a16:creationId xmlns:a16="http://schemas.microsoft.com/office/drawing/2014/main" id="{559EBC94-EE8A-422F-BB09-3B3A2647D089}"/>
                  </a:ext>
                </a:extLst>
              </p:cNvPr>
              <p:cNvSpPr>
                <a:spLocks noRot="1" noChangeAspect="1" noMove="1" noResize="1" noEditPoints="1" noAdjustHandles="1" noChangeArrowheads="1" noChangeShapeType="1" noTextEdit="1"/>
              </p:cNvSpPr>
              <p:nvPr/>
            </p:nvSpPr>
            <p:spPr>
              <a:xfrm>
                <a:off x="209655" y="1372508"/>
                <a:ext cx="6379450" cy="2031325"/>
              </a:xfrm>
              <a:prstGeom prst="rect">
                <a:avLst/>
              </a:prstGeom>
              <a:blipFill>
                <a:blip r:embed="rId2"/>
                <a:stretch>
                  <a:fillRect b="-3582"/>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70D4CF9C-5334-432C-86F4-B079A421AFA5}"/>
              </a:ext>
            </a:extLst>
          </p:cNvPr>
          <p:cNvSpPr txBox="1"/>
          <p:nvPr/>
        </p:nvSpPr>
        <p:spPr>
          <a:xfrm>
            <a:off x="2775672" y="981724"/>
            <a:ext cx="1873188" cy="365975"/>
          </a:xfrm>
          <a:prstGeom prst="rect">
            <a:avLst/>
          </a:prstGeom>
          <a:noFill/>
        </p:spPr>
        <p:txBody>
          <a:bodyPr wrap="square" rtlCol="0">
            <a:spAutoFit/>
          </a:bodyPr>
          <a:lstStyle/>
          <a:p>
            <a:r>
              <a:rPr lang="en-US" u="sng" dirty="0"/>
              <a:t>Constraints</a:t>
            </a:r>
          </a:p>
        </p:txBody>
      </p:sp>
      <p:sp>
        <p:nvSpPr>
          <p:cNvPr id="32" name="Title 1">
            <a:extLst>
              <a:ext uri="{FF2B5EF4-FFF2-40B4-BE49-F238E27FC236}">
                <a16:creationId xmlns:a16="http://schemas.microsoft.com/office/drawing/2014/main" id="{A4ACA956-55F6-41B5-9422-084B328FCAEA}"/>
              </a:ext>
            </a:extLst>
          </p:cNvPr>
          <p:cNvSpPr txBox="1">
            <a:spLocks/>
          </p:cNvSpPr>
          <p:nvPr/>
        </p:nvSpPr>
        <p:spPr>
          <a:xfrm>
            <a:off x="-1420006" y="-30282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Parallel parking (single shooting)</a:t>
            </a:r>
          </a:p>
        </p:txBody>
      </p:sp>
      <p:sp>
        <p:nvSpPr>
          <p:cNvPr id="36" name="Rectangle 35">
            <a:extLst>
              <a:ext uri="{FF2B5EF4-FFF2-40B4-BE49-F238E27FC236}">
                <a16:creationId xmlns:a16="http://schemas.microsoft.com/office/drawing/2014/main" id="{7F768AEB-1DBC-441F-A93A-B02EC8C43FF8}"/>
              </a:ext>
            </a:extLst>
          </p:cNvPr>
          <p:cNvSpPr/>
          <p:nvPr/>
        </p:nvSpPr>
        <p:spPr>
          <a:xfrm>
            <a:off x="209655" y="3923952"/>
            <a:ext cx="6379450" cy="14596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5AF22610-1AAC-4BCE-8230-BC085F075A40}"/>
              </a:ext>
            </a:extLst>
          </p:cNvPr>
          <p:cNvSpPr txBox="1"/>
          <p:nvPr/>
        </p:nvSpPr>
        <p:spPr>
          <a:xfrm>
            <a:off x="2775672" y="3530624"/>
            <a:ext cx="1873188" cy="365975"/>
          </a:xfrm>
          <a:prstGeom prst="rect">
            <a:avLst/>
          </a:prstGeom>
          <a:noFill/>
        </p:spPr>
        <p:txBody>
          <a:bodyPr wrap="square" rtlCol="0">
            <a:spAutoFit/>
          </a:bodyPr>
          <a:lstStyle/>
          <a:p>
            <a:r>
              <a:rPr lang="en-US" u="sng" dirty="0"/>
              <a:t>Parameters</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E48CCE3C-F523-40AB-B7BE-5B162D81443C}"/>
                  </a:ext>
                </a:extLst>
              </p:cNvPr>
              <p:cNvSpPr txBox="1"/>
              <p:nvPr/>
            </p:nvSpPr>
            <p:spPr>
              <a:xfrm>
                <a:off x="580029" y="3970235"/>
                <a:ext cx="58190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1" i="1" smtClean="0">
                          <a:solidFill>
                            <a:srgbClr val="FF0000"/>
                          </a:solidFill>
                          <a:latin typeface="Cambria Math" panose="02040503050406030204" pitchFamily="18" charset="0"/>
                        </a:rPr>
                        <m:t>𝟏𝟎𝟎</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𝟏𝟕𝟎</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m:t>
                          </m:r>
                        </m:sub>
                      </m:sSub>
                      <m:r>
                        <a:rPr lang="en-US" b="0" i="1" smtClean="0">
                          <a:latin typeface="Cambria Math" panose="02040503050406030204" pitchFamily="18" charset="0"/>
                        </a:rPr>
                        <m:t>=0.1, </m:t>
                      </m:r>
                      <m:r>
                        <a:rPr lang="en-US" b="0" i="1" smtClean="0">
                          <a:latin typeface="Cambria Math" panose="02040503050406030204" pitchFamily="18" charset="0"/>
                        </a:rPr>
                        <m:t>𝐿</m:t>
                      </m:r>
                      <m:r>
                        <a:rPr lang="en-US" b="0" i="1" smtClean="0">
                          <a:latin typeface="Cambria Math" panose="02040503050406030204" pitchFamily="18" charset="0"/>
                        </a:rPr>
                        <m:t>=2.7, </m:t>
                      </m:r>
                      <m:r>
                        <a:rPr lang="en-US" b="0" i="1" smtClean="0">
                          <a:latin typeface="Cambria Math" panose="02040503050406030204" pitchFamily="18" charset="0"/>
                        </a:rPr>
                        <m:t>𝑤</m:t>
                      </m:r>
                      <m:r>
                        <a:rPr lang="en-US" b="0" i="1" smtClean="0">
                          <a:latin typeface="Cambria Math" panose="02040503050406030204" pitchFamily="18" charset="0"/>
                        </a:rPr>
                        <m:t>=1.5,</m:t>
                      </m:r>
                      <m:r>
                        <m:rPr>
                          <m:sty m:val="p"/>
                        </m:rPr>
                        <a:rPr lang="en-US">
                          <a:latin typeface="Cambria Math" panose="02040503050406030204" pitchFamily="18" charset="0"/>
                        </a:rPr>
                        <m:t>Solver</m:t>
                      </m:r>
                      <m:r>
                        <a:rPr lang="en-US">
                          <a:latin typeface="Cambria Math" panose="02040503050406030204" pitchFamily="18" charset="0"/>
                        </a:rPr>
                        <m:t> →</m:t>
                      </m:r>
                      <m:r>
                        <m:rPr>
                          <m:sty m:val="p"/>
                        </m:rPr>
                        <a:rPr lang="en-US">
                          <a:latin typeface="Cambria Math" panose="02040503050406030204" pitchFamily="18" charset="0"/>
                        </a:rPr>
                        <m:t>ipopt</m:t>
                      </m:r>
                    </m:oMath>
                  </m:oMathPara>
                </a14:m>
                <a:endParaRPr lang="en-US" dirty="0"/>
              </a:p>
            </p:txBody>
          </p:sp>
        </mc:Choice>
        <mc:Fallback xmlns="">
          <p:sp>
            <p:nvSpPr>
              <p:cNvPr id="38" name="TextBox 37">
                <a:extLst>
                  <a:ext uri="{FF2B5EF4-FFF2-40B4-BE49-F238E27FC236}">
                    <a16:creationId xmlns:a16="http://schemas.microsoft.com/office/drawing/2014/main" id="{E48CCE3C-F523-40AB-B7BE-5B162D81443C}"/>
                  </a:ext>
                </a:extLst>
              </p:cNvPr>
              <p:cNvSpPr txBox="1">
                <a:spLocks noRot="1" noChangeAspect="1" noMove="1" noResize="1" noEditPoints="1" noAdjustHandles="1" noChangeArrowheads="1" noChangeShapeType="1" noTextEdit="1"/>
              </p:cNvSpPr>
              <p:nvPr/>
            </p:nvSpPr>
            <p:spPr>
              <a:xfrm>
                <a:off x="580029" y="3970235"/>
                <a:ext cx="5819094" cy="276999"/>
              </a:xfrm>
              <a:prstGeom prst="rect">
                <a:avLst/>
              </a:prstGeom>
              <a:blipFill>
                <a:blip r:embed="rId3"/>
                <a:stretch>
                  <a:fillRect l="-419" r="-1047"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53E07E3-6E6C-4051-961C-8C9D042E93E5}"/>
                  </a:ext>
                </a:extLst>
              </p:cNvPr>
              <p:cNvSpPr txBox="1"/>
              <p:nvPr/>
            </p:nvSpPr>
            <p:spPr>
              <a:xfrm>
                <a:off x="1337515" y="4531034"/>
                <a:ext cx="1723357" cy="7325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5</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0.1</m:t>
                                </m:r>
                              </m:e>
                            </m:mr>
                          </m:m>
                        </m:e>
                      </m:d>
                    </m:oMath>
                  </m:oMathPara>
                </a14:m>
                <a:endParaRPr lang="en-US" dirty="0"/>
              </a:p>
            </p:txBody>
          </p:sp>
        </mc:Choice>
        <mc:Fallback xmlns="">
          <p:sp>
            <p:nvSpPr>
              <p:cNvPr id="39" name="TextBox 38">
                <a:extLst>
                  <a:ext uri="{FF2B5EF4-FFF2-40B4-BE49-F238E27FC236}">
                    <a16:creationId xmlns:a16="http://schemas.microsoft.com/office/drawing/2014/main" id="{A53E07E3-6E6C-4051-961C-8C9D042E93E5}"/>
                  </a:ext>
                </a:extLst>
              </p:cNvPr>
              <p:cNvSpPr txBox="1">
                <a:spLocks noRot="1" noChangeAspect="1" noMove="1" noResize="1" noEditPoints="1" noAdjustHandles="1" noChangeArrowheads="1" noChangeShapeType="1" noTextEdit="1"/>
              </p:cNvSpPr>
              <p:nvPr/>
            </p:nvSpPr>
            <p:spPr>
              <a:xfrm>
                <a:off x="1337515" y="4531034"/>
                <a:ext cx="1723357" cy="7325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D25ED82-02E7-45A9-AB40-3F53FB69EF5B}"/>
                  </a:ext>
                </a:extLst>
              </p:cNvPr>
              <p:cNvSpPr txBox="1"/>
              <p:nvPr/>
            </p:nvSpPr>
            <p:spPr>
              <a:xfrm>
                <a:off x="3281934" y="4663539"/>
                <a:ext cx="1645322" cy="467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.5</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0.05</m:t>
                                </m:r>
                              </m:e>
                            </m:mr>
                          </m:m>
                        </m:e>
                      </m:d>
                    </m:oMath>
                  </m:oMathPara>
                </a14:m>
                <a:endParaRPr lang="en-US" dirty="0"/>
              </a:p>
            </p:txBody>
          </p:sp>
        </mc:Choice>
        <mc:Fallback xmlns="">
          <p:sp>
            <p:nvSpPr>
              <p:cNvPr id="40" name="TextBox 39">
                <a:extLst>
                  <a:ext uri="{FF2B5EF4-FFF2-40B4-BE49-F238E27FC236}">
                    <a16:creationId xmlns:a16="http://schemas.microsoft.com/office/drawing/2014/main" id="{DD25ED82-02E7-45A9-AB40-3F53FB69EF5B}"/>
                  </a:ext>
                </a:extLst>
              </p:cNvPr>
              <p:cNvSpPr txBox="1">
                <a:spLocks noRot="1" noChangeAspect="1" noMove="1" noResize="1" noEditPoints="1" noAdjustHandles="1" noChangeArrowheads="1" noChangeShapeType="1" noTextEdit="1"/>
              </p:cNvSpPr>
              <p:nvPr/>
            </p:nvSpPr>
            <p:spPr>
              <a:xfrm>
                <a:off x="3281934" y="4663539"/>
                <a:ext cx="1645322" cy="467564"/>
              </a:xfrm>
              <a:prstGeom prst="rect">
                <a:avLst/>
              </a:prstGeom>
              <a:blipFill>
                <a:blip r:embed="rId5"/>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6CB0994E-02FA-4980-AD7B-9FBCB3A1DB34}"/>
              </a:ext>
            </a:extLst>
          </p:cNvPr>
          <p:cNvSpPr txBox="1"/>
          <p:nvPr/>
        </p:nvSpPr>
        <p:spPr>
          <a:xfrm>
            <a:off x="7604419" y="-8336"/>
            <a:ext cx="4073956"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FF0000"/>
                </a:solidFill>
              </a:rPr>
              <a:t>Red bold indicates parameters tuned.</a:t>
            </a:r>
          </a:p>
          <a:p>
            <a:pPr marL="285750" indent="-285750">
              <a:buFont typeface="Arial" panose="020B0604020202020204" pitchFamily="34" charset="0"/>
              <a:buChar char="•"/>
            </a:pPr>
            <a:r>
              <a:rPr lang="en-US" b="1" dirty="0">
                <a:solidFill>
                  <a:srgbClr val="FF0000"/>
                </a:solidFill>
              </a:rPr>
              <a:t>Q and R are kept the same for tuning convenience.</a:t>
            </a:r>
          </a:p>
        </p:txBody>
      </p:sp>
      <p:grpSp>
        <p:nvGrpSpPr>
          <p:cNvPr id="34" name="Group 33">
            <a:extLst>
              <a:ext uri="{FF2B5EF4-FFF2-40B4-BE49-F238E27FC236}">
                <a16:creationId xmlns:a16="http://schemas.microsoft.com/office/drawing/2014/main" id="{E61C9664-6541-40B0-87D7-46848BE58901}"/>
              </a:ext>
            </a:extLst>
          </p:cNvPr>
          <p:cNvGrpSpPr/>
          <p:nvPr/>
        </p:nvGrpSpPr>
        <p:grpSpPr>
          <a:xfrm rot="5400000">
            <a:off x="9446557" y="3521440"/>
            <a:ext cx="1438182" cy="701336"/>
            <a:chOff x="1917577" y="5086905"/>
            <a:chExt cx="1438182" cy="701336"/>
          </a:xfrm>
        </p:grpSpPr>
        <p:sp>
          <p:nvSpPr>
            <p:cNvPr id="35" name="Rectangle: Rounded Corners 34">
              <a:extLst>
                <a:ext uri="{FF2B5EF4-FFF2-40B4-BE49-F238E27FC236}">
                  <a16:creationId xmlns:a16="http://schemas.microsoft.com/office/drawing/2014/main" id="{B659BAFE-C39B-4C8F-9B27-513E1DF176BB}"/>
                </a:ext>
              </a:extLst>
            </p:cNvPr>
            <p:cNvSpPr/>
            <p:nvPr/>
          </p:nvSpPr>
          <p:spPr>
            <a:xfrm>
              <a:off x="1917577" y="5086905"/>
              <a:ext cx="1438182" cy="701336"/>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7E43AB8E-DF80-4250-8414-704B9244E75A}"/>
                </a:ext>
              </a:extLst>
            </p:cNvPr>
            <p:cNvSpPr/>
            <p:nvPr/>
          </p:nvSpPr>
          <p:spPr>
            <a:xfrm rot="16200000">
              <a:off x="1893348" y="5111134"/>
              <a:ext cx="701336" cy="65287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Rounded Corners 44">
            <a:extLst>
              <a:ext uri="{FF2B5EF4-FFF2-40B4-BE49-F238E27FC236}">
                <a16:creationId xmlns:a16="http://schemas.microsoft.com/office/drawing/2014/main" id="{620DA9FE-0898-4F88-9E7E-50DA5FDB550C}"/>
              </a:ext>
            </a:extLst>
          </p:cNvPr>
          <p:cNvSpPr/>
          <p:nvPr/>
        </p:nvSpPr>
        <p:spPr>
          <a:xfrm rot="5400000">
            <a:off x="9451443" y="5297962"/>
            <a:ext cx="1438182" cy="701336"/>
          </a:xfrm>
          <a:prstGeom prst="round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82872E4-7FFA-452E-9B67-56B4C00B991C}"/>
              </a:ext>
            </a:extLst>
          </p:cNvPr>
          <p:cNvCxnSpPr/>
          <p:nvPr/>
        </p:nvCxnSpPr>
        <p:spPr>
          <a:xfrm>
            <a:off x="10688202" y="1118460"/>
            <a:ext cx="0" cy="53855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E9EA45-C2E9-4E30-B061-CA3D72272E53}"/>
              </a:ext>
            </a:extLst>
          </p:cNvPr>
          <p:cNvCxnSpPr/>
          <p:nvPr/>
        </p:nvCxnSpPr>
        <p:spPr>
          <a:xfrm>
            <a:off x="9644478" y="6507434"/>
            <a:ext cx="10521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2EA815E-F8DF-4C54-906B-0D8D1B46ABCF}"/>
              </a:ext>
            </a:extLst>
          </p:cNvPr>
          <p:cNvCxnSpPr/>
          <p:nvPr/>
        </p:nvCxnSpPr>
        <p:spPr>
          <a:xfrm>
            <a:off x="9636089" y="4761826"/>
            <a:ext cx="10521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5B4C601-C5F0-4067-80D4-C0177BA6EB6A}"/>
              </a:ext>
            </a:extLst>
          </p:cNvPr>
          <p:cNvCxnSpPr/>
          <p:nvPr/>
        </p:nvCxnSpPr>
        <p:spPr>
          <a:xfrm>
            <a:off x="9636088" y="2993147"/>
            <a:ext cx="10521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3B5B0DF-86E7-4A5F-9C95-2AE29874702E}"/>
              </a:ext>
            </a:extLst>
          </p:cNvPr>
          <p:cNvSpPr txBox="1"/>
          <p:nvPr/>
        </p:nvSpPr>
        <p:spPr>
          <a:xfrm>
            <a:off x="7935558" y="3231571"/>
            <a:ext cx="1740023" cy="1477328"/>
          </a:xfrm>
          <a:prstGeom prst="rect">
            <a:avLst/>
          </a:prstGeom>
          <a:noFill/>
        </p:spPr>
        <p:txBody>
          <a:bodyPr wrap="square" rtlCol="0">
            <a:spAutoFit/>
          </a:bodyPr>
          <a:lstStyle/>
          <a:p>
            <a:r>
              <a:rPr lang="en-US" dirty="0"/>
              <a:t>Ref 1: (20,20,pi/2)</a:t>
            </a:r>
          </a:p>
          <a:p>
            <a:endParaRPr lang="en-US" dirty="0"/>
          </a:p>
          <a:p>
            <a:r>
              <a:rPr lang="en-US" dirty="0"/>
              <a:t>Ref 2:</a:t>
            </a:r>
          </a:p>
          <a:p>
            <a:r>
              <a:rPr lang="en-US" dirty="0"/>
              <a:t>(20,20,-pi/2)</a:t>
            </a:r>
          </a:p>
        </p:txBody>
      </p:sp>
      <p:sp>
        <p:nvSpPr>
          <p:cNvPr id="50" name="TextBox 49">
            <a:extLst>
              <a:ext uri="{FF2B5EF4-FFF2-40B4-BE49-F238E27FC236}">
                <a16:creationId xmlns:a16="http://schemas.microsoft.com/office/drawing/2014/main" id="{82E8FB5C-71FB-46CE-9539-452E4CF7C8DB}"/>
              </a:ext>
            </a:extLst>
          </p:cNvPr>
          <p:cNvSpPr txBox="1"/>
          <p:nvPr/>
        </p:nvSpPr>
        <p:spPr>
          <a:xfrm>
            <a:off x="7855437" y="5282155"/>
            <a:ext cx="1740023" cy="923330"/>
          </a:xfrm>
          <a:prstGeom prst="rect">
            <a:avLst/>
          </a:prstGeom>
          <a:noFill/>
        </p:spPr>
        <p:txBody>
          <a:bodyPr wrap="square" rtlCol="0">
            <a:spAutoFit/>
          </a:bodyPr>
          <a:lstStyle/>
          <a:p>
            <a:r>
              <a:rPr lang="en-US" dirty="0"/>
              <a:t>Obstacle car but not treated as obstacles yet</a:t>
            </a:r>
          </a:p>
        </p:txBody>
      </p:sp>
      <p:cxnSp>
        <p:nvCxnSpPr>
          <p:cNvPr id="51" name="Straight Connector 50">
            <a:extLst>
              <a:ext uri="{FF2B5EF4-FFF2-40B4-BE49-F238E27FC236}">
                <a16:creationId xmlns:a16="http://schemas.microsoft.com/office/drawing/2014/main" id="{C21A9010-E069-465D-9530-49411CBA37D9}"/>
              </a:ext>
            </a:extLst>
          </p:cNvPr>
          <p:cNvCxnSpPr/>
          <p:nvPr/>
        </p:nvCxnSpPr>
        <p:spPr>
          <a:xfrm>
            <a:off x="9636088" y="1136335"/>
            <a:ext cx="10521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68E6C0EA-3EF3-4549-ABC0-0DB46EEF45C8}"/>
              </a:ext>
            </a:extLst>
          </p:cNvPr>
          <p:cNvSpPr txBox="1"/>
          <p:nvPr/>
        </p:nvSpPr>
        <p:spPr>
          <a:xfrm>
            <a:off x="3984715" y="5743820"/>
            <a:ext cx="3490488" cy="923330"/>
          </a:xfrm>
          <a:prstGeom prst="rect">
            <a:avLst/>
          </a:prstGeom>
          <a:noFill/>
        </p:spPr>
        <p:txBody>
          <a:bodyPr wrap="square" rtlCol="0">
            <a:spAutoFit/>
          </a:bodyPr>
          <a:lstStyle/>
          <a:p>
            <a:r>
              <a:rPr lang="en-US" dirty="0">
                <a:solidFill>
                  <a:srgbClr val="7030A0"/>
                </a:solidFill>
              </a:rPr>
              <a:t>Single shooting really struggles to find a good solution even at N=200 to achieve error tolerance.</a:t>
            </a:r>
          </a:p>
        </p:txBody>
      </p:sp>
    </p:spTree>
    <p:extLst>
      <p:ext uri="{BB962C8B-B14F-4D97-AF65-F5344CB8AC3E}">
        <p14:creationId xmlns:p14="http://schemas.microsoft.com/office/powerpoint/2010/main" val="157329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AD13F-F64E-4FFF-AF25-3FEBDD017B6C}"/>
              </a:ext>
            </a:extLst>
          </p:cNvPr>
          <p:cNvSpPr>
            <a:spLocks noGrp="1"/>
          </p:cNvSpPr>
          <p:nvPr>
            <p:ph type="title"/>
          </p:nvPr>
        </p:nvSpPr>
        <p:spPr>
          <a:xfrm>
            <a:off x="838200" y="-222192"/>
            <a:ext cx="10515600" cy="1325563"/>
          </a:xfrm>
        </p:spPr>
        <p:txBody>
          <a:bodyPr/>
          <a:lstStyle/>
          <a:p>
            <a:pPr algn="ctr"/>
            <a:r>
              <a:rPr lang="en-US" dirty="0"/>
              <a:t>Multiple shooting</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42B6049-9981-43AA-A4DB-093637A116EF}"/>
                  </a:ext>
                </a:extLst>
              </p:cNvPr>
              <p:cNvSpPr>
                <a:spLocks noGrp="1"/>
              </p:cNvSpPr>
              <p:nvPr>
                <p:ph idx="1"/>
              </p:nvPr>
            </p:nvSpPr>
            <p:spPr>
              <a:xfrm>
                <a:off x="-155350" y="1003309"/>
                <a:ext cx="10515600" cy="5259005"/>
              </a:xfrm>
            </p:spPr>
            <p:txBody>
              <a:bodyPr>
                <a:noAutofit/>
              </a:bodyPr>
              <a:lstStyle/>
              <a:p>
                <a:pPr marL="0" indent="0">
                  <a:buNone/>
                </a:pPr>
                <a:r>
                  <a:rPr lang="en-US" sz="2400" dirty="0"/>
                  <a:t>		  </a:t>
                </a:r>
                <a14:m>
                  <m:oMath xmlns:m="http://schemas.openxmlformats.org/officeDocument/2006/math">
                    <m:r>
                      <a:rPr lang="en-US" sz="2400" i="1" dirty="0" smtClean="0">
                        <a:latin typeface="Cambria Math" panose="02040503050406030204" pitchFamily="18" charset="0"/>
                      </a:rPr>
                      <m:t>𝐶𝑜𝑠𝑡</m:t>
                    </m:r>
                    <m:r>
                      <a:rPr lang="en-US" sz="2400" i="1" dirty="0" smtClean="0">
                        <a:latin typeface="Cambria Math" panose="02040503050406030204" pitchFamily="18" charset="0"/>
                      </a:rPr>
                      <m:t>:</m:t>
                    </m:r>
                  </m:oMath>
                </a14:m>
                <a:r>
                  <a:rPr lang="en-US" sz="2400" dirty="0"/>
                  <a:t> </a:t>
                </a:r>
                <a14:m>
                  <m:oMath xmlns:m="http://schemas.openxmlformats.org/officeDocument/2006/math">
                    <m:r>
                      <a:rPr lang="en-US" sz="2400" b="0" i="1" smtClean="0">
                        <a:latin typeface="Cambria Math" panose="02040503050406030204" pitchFamily="18" charset="0"/>
                      </a:rPr>
                      <m:t>𝐶</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𝑢</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𝑢</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𝑟𝑒𝑓</m:t>
                        </m:r>
                      </m:sub>
                    </m:sSub>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m:t>
                        </m:r>
                      </m:e>
                      <m:sub>
                        <m:r>
                          <a:rPr lang="en-US" sz="2400" b="0" i="1" smtClean="0">
                            <a:latin typeface="Cambria Math" panose="02040503050406030204" pitchFamily="18" charset="0"/>
                          </a:rPr>
                          <m:t>𝑄</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𝑟𝑒𝑓</m:t>
                        </m:r>
                      </m:sub>
                    </m:sSub>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m:t>
                        </m:r>
                      </m:e>
                      <m:sub>
                        <m:r>
                          <a:rPr lang="en-US" sz="2400" b="0" i="1" smtClean="0">
                            <a:latin typeface="Cambria Math" panose="02040503050406030204" pitchFamily="18" charset="0"/>
                          </a:rPr>
                          <m:t>𝑅</m:t>
                        </m:r>
                      </m:sub>
                      <m:sup>
                        <m:r>
                          <a:rPr lang="en-US" sz="2400" b="0" i="1" smtClean="0">
                            <a:latin typeface="Cambria Math" panose="02040503050406030204" pitchFamily="18" charset="0"/>
                          </a:rPr>
                          <m:t>2</m:t>
                        </m:r>
                      </m:sup>
                    </m:sSubSup>
                  </m:oMath>
                </a14:m>
                <a:r>
                  <a:rPr lang="en-US" sz="2400" dirty="0"/>
                  <a:t> </a:t>
                </a:r>
              </a:p>
              <a:p>
                <a:pPr marL="0" indent="0">
                  <a:buNone/>
                </a:pPr>
                <a:endParaRPr lang="en-US" sz="1050" dirty="0"/>
              </a:p>
              <a:p>
                <a:pPr marL="0" indent="0">
                  <a:buNone/>
                </a:pPr>
                <a:r>
                  <a:rPr lang="en-US" sz="2400" dirty="0"/>
                  <a:t>           	         </a:t>
                </a:r>
                <a14:m>
                  <m:oMath xmlns:m="http://schemas.openxmlformats.org/officeDocument/2006/math">
                    <m:r>
                      <a:rPr lang="en-US" sz="2400" i="1" dirty="0">
                        <a:latin typeface="Cambria Math" panose="02040503050406030204" pitchFamily="18" charset="0"/>
                      </a:rPr>
                      <m:t>𝑂𝑏𝑗𝑒𝑐𝑡𝑖𝑣𝑒</m:t>
                    </m:r>
                    <m:r>
                      <a:rPr lang="en-US" sz="2400" i="1" dirty="0">
                        <a:latin typeface="Cambria Math" panose="02040503050406030204" pitchFamily="18" charset="0"/>
                      </a:rPr>
                      <m:t>: </m:t>
                    </m:r>
                    <m:r>
                      <a:rPr lang="en-US" sz="2400" i="1" dirty="0">
                        <a:latin typeface="Cambria Math" panose="02040503050406030204" pitchFamily="18" charset="0"/>
                      </a:rPr>
                      <m:t>𝑀𝑖𝑛</m:t>
                    </m:r>
                    <m:r>
                      <a:rPr lang="en-US" sz="2400" i="1" dirty="0">
                        <a:latin typeface="Cambria Math" panose="02040503050406030204" pitchFamily="18" charset="0"/>
                      </a:rPr>
                      <m:t> </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 </m:t>
                        </m:r>
                        <m:r>
                          <a:rPr lang="en-US" sz="2400" i="1" dirty="0">
                            <a:latin typeface="Cambria Math" panose="02040503050406030204" pitchFamily="18" charset="0"/>
                          </a:rPr>
                          <m:t>𝐽</m:t>
                        </m:r>
                      </m:e>
                      <m:sub>
                        <m:r>
                          <a:rPr lang="en-US" sz="2400" i="1" dirty="0">
                            <a:latin typeface="Cambria Math" panose="02040503050406030204" pitchFamily="18" charset="0"/>
                          </a:rPr>
                          <m:t>𝑁</m:t>
                        </m:r>
                      </m:sub>
                    </m:sSub>
                    <m:d>
                      <m:dPr>
                        <m:ctrlPr>
                          <a:rPr lang="en-US" sz="2400" i="1" dirty="0">
                            <a:latin typeface="Cambria Math" panose="02040503050406030204" pitchFamily="18" charset="0"/>
                          </a:rPr>
                        </m:ctrlPr>
                      </m:dPr>
                      <m:e>
                        <m:r>
                          <a:rPr lang="en-US" sz="2400" b="0" i="1" dirty="0" smtClean="0">
                            <a:latin typeface="Cambria Math" panose="02040503050406030204" pitchFamily="18" charset="0"/>
                          </a:rPr>
                          <m:t>𝑋</m:t>
                        </m:r>
                        <m:r>
                          <a:rPr lang="en-US" sz="2400" i="1">
                            <a:latin typeface="Cambria Math" panose="02040503050406030204" pitchFamily="18" charset="0"/>
                          </a:rPr>
                          <m:t>,</m:t>
                        </m:r>
                        <m:r>
                          <a:rPr lang="en-US" sz="2400" i="1">
                            <a:latin typeface="Cambria Math" panose="02040503050406030204" pitchFamily="18" charset="0"/>
                          </a:rPr>
                          <m:t>𝑢</m:t>
                        </m:r>
                      </m:e>
                    </m:d>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0</m:t>
                        </m:r>
                      </m:sub>
                      <m:sup>
                        <m:r>
                          <a:rPr lang="en-US" sz="2400" i="1">
                            <a:latin typeface="Cambria Math" panose="02040503050406030204" pitchFamily="18" charset="0"/>
                          </a:rPr>
                          <m:t>𝑁</m:t>
                        </m:r>
                        <m:r>
                          <a:rPr lang="en-US" sz="2400" i="1">
                            <a:latin typeface="Cambria Math" panose="02040503050406030204" pitchFamily="18" charset="0"/>
                          </a:rPr>
                          <m:t>−1</m:t>
                        </m:r>
                      </m:sup>
                      <m:e>
                        <m:r>
                          <a:rPr lang="en-US" sz="2400" i="1">
                            <a:latin typeface="Cambria Math" panose="02040503050406030204" pitchFamily="18" charset="0"/>
                          </a:rPr>
                          <m:t>𝐶</m:t>
                        </m:r>
                        <m:r>
                          <a:rPr lang="en-US" sz="2400" i="1">
                            <a:latin typeface="Cambria Math" panose="02040503050406030204" pitchFamily="18" charset="0"/>
                          </a:rPr>
                          <m:t>(</m:t>
                        </m:r>
                      </m:e>
                    </m:nary>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𝑢</m:t>
                        </m:r>
                      </m:sub>
                    </m:sSub>
                    <m:d>
                      <m:dPr>
                        <m:ctrlPr>
                          <a:rPr lang="en-US" sz="2400" i="1">
                            <a:latin typeface="Cambria Math" panose="02040503050406030204" pitchFamily="18" charset="0"/>
                          </a:rPr>
                        </m:ctrlPr>
                      </m:dPr>
                      <m:e>
                        <m:r>
                          <a:rPr lang="en-US" sz="2400" i="1">
                            <a:latin typeface="Cambria Math" panose="02040503050406030204" pitchFamily="18" charset="0"/>
                          </a:rPr>
                          <m:t>𝑘</m:t>
                        </m:r>
                      </m:e>
                    </m:d>
                    <m:r>
                      <a:rPr lang="en-US" sz="2400" i="1">
                        <a:latin typeface="Cambria Math" panose="02040503050406030204" pitchFamily="18" charset="0"/>
                      </a:rPr>
                      <m:t>,</m:t>
                    </m:r>
                    <m:r>
                      <a:rPr lang="en-US" sz="2400" i="1">
                        <a:latin typeface="Cambria Math" panose="02040503050406030204" pitchFamily="18" charset="0"/>
                      </a:rPr>
                      <m:t>𝑢</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m:t>
                    </m:r>
                  </m:oMath>
                </a14:m>
                <a:r>
                  <a:rPr lang="en-US" sz="2400" dirty="0"/>
                  <a:t> </a:t>
                </a:r>
              </a:p>
              <a:p>
                <a:pPr marL="0" indent="0">
                  <a:buNone/>
                </a:pPr>
                <a:endParaRPr lang="en-US" sz="1100" dirty="0"/>
              </a:p>
              <a:p>
                <a:pPr marL="0" indent="0">
                  <a:buNone/>
                </a:pPr>
                <a:r>
                  <a:rPr lang="en-US" sz="2400" dirty="0"/>
                  <a:t>	𝑆𝑢𝑏𝑗𝑒𝑐𝑡 𝑡𝑜 𝑐𝑜𝑛𝑠𝑡𝑟𝑎𝑖𝑛𝑡𝑠:</a:t>
                </a:r>
              </a:p>
              <a:p>
                <a:pPr marL="0" indent="0">
                  <a:buNone/>
                </a:pPr>
                <a:endParaRPr lang="en-US" sz="1050" dirty="0"/>
              </a:p>
              <a:p>
                <a:pPr marL="0" indent="0">
                  <a:buNone/>
                </a:pPr>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𝑢</m:t>
                        </m:r>
                      </m:sub>
                    </m:sSub>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𝑢</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e>
                    </m:d>
                  </m:oMath>
                </a14:m>
                <a:endParaRPr lang="en-US" sz="2400" b="0" dirty="0"/>
              </a:p>
              <a:p>
                <a:pPr marL="0" indent="0">
                  <a:buNone/>
                </a:pPr>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𝑢</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0</m:t>
                        </m:r>
                      </m:sub>
                    </m:sSub>
                  </m:oMath>
                </a14:m>
                <a:r>
                  <a:rPr lang="en-US" sz="2400" dirty="0"/>
                  <a:t> (Known/Measured initial state)</a:t>
                </a:r>
              </a:p>
              <a:p>
                <a:pPr marL="0" indent="0">
                  <a:buNone/>
                </a:pPr>
                <a:r>
                  <a:rPr lang="en-US" sz="2400" b="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𝑣</m:t>
                        </m:r>
                      </m:e>
                      <m:sub>
                        <m:r>
                          <a:rPr lang="en-US" sz="2400" b="0" i="1" smtClean="0">
                            <a:latin typeface="Cambria Math" panose="02040503050406030204" pitchFamily="18" charset="0"/>
                          </a:rPr>
                          <m:t>𝑚𝑖𝑛</m:t>
                        </m:r>
                      </m:sub>
                    </m:sSub>
                    <m:r>
                      <a:rPr lang="en-US" sz="2400" b="0" i="1" smtClean="0">
                        <a:latin typeface="Cambria Math" panose="02040503050406030204" pitchFamily="18" charset="0"/>
                      </a:rPr>
                      <m:t>&lt;</m:t>
                    </m:r>
                    <m:r>
                      <a:rPr lang="en-US" sz="2400" b="0" i="1" smtClean="0">
                        <a:latin typeface="Cambria Math" panose="02040503050406030204" pitchFamily="18" charset="0"/>
                      </a:rPr>
                      <m:t>𝑣</m:t>
                    </m:r>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𝑚𝑎𝑥</m:t>
                        </m:r>
                      </m:sub>
                    </m:sSub>
                  </m:oMath>
                </a14:m>
                <a:r>
                  <a:rPr lang="en-US" sz="2400" b="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𝑚𝑖𝑛</m:t>
                        </m:r>
                      </m:sub>
                    </m:sSub>
                    <m:r>
                      <a:rPr lang="en-US" sz="2400" b="0" i="1" smtClean="0">
                        <a:latin typeface="Cambria Math" panose="02040503050406030204" pitchFamily="18" charset="0"/>
                      </a:rPr>
                      <m:t>&lt;</m:t>
                    </m:r>
                    <m:r>
                      <a:rPr lang="en-US" sz="2400" b="0" i="1" smtClean="0">
                        <a:latin typeface="Cambria Math" panose="02040503050406030204" pitchFamily="18" charset="0"/>
                      </a:rPr>
                      <m:t>𝑢</m:t>
                    </m:r>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𝑚𝑎𝑥</m:t>
                        </m:r>
                      </m:sub>
                    </m:sSub>
                  </m:oMath>
                </a14:m>
                <a:r>
                  <a:rPr lang="en-US" sz="2400" b="0" dirty="0"/>
                  <a:t> </a:t>
                </a:r>
                <a:endParaRPr lang="en-US" sz="2400" dirty="0"/>
              </a:p>
              <a:p>
                <a:pPr marL="0" indent="0">
                  <a:buNone/>
                </a:pPr>
                <a:r>
                  <a:rPr lang="en-US" sz="2400" b="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𝑚𝑖𝑛</m:t>
                        </m:r>
                      </m:sub>
                    </m:sSub>
                    <m:r>
                      <a:rPr lang="en-US" sz="2400" b="0" i="1" smtClean="0">
                        <a:latin typeface="Cambria Math" panose="02040503050406030204" pitchFamily="18" charset="0"/>
                      </a:rPr>
                      <m:t>&lt;</m:t>
                    </m:r>
                    <m:r>
                      <a:rPr lang="en-US" sz="2400" b="0" i="1" smtClean="0">
                        <a:latin typeface="Cambria Math" panose="02040503050406030204" pitchFamily="18" charset="0"/>
                      </a:rPr>
                      <m:t>𝑋</m:t>
                    </m:r>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𝑚𝑎𝑥</m:t>
                        </m:r>
                      </m:sub>
                    </m:sSub>
                  </m:oMath>
                </a14:m>
                <a:endParaRPr lang="en-US" sz="2000" b="0" dirty="0"/>
              </a:p>
              <a:p>
                <a:pPr marL="0" indent="0">
                  <a:buNone/>
                </a:pPr>
                <a:endParaRPr lang="en-US" sz="1400" dirty="0"/>
              </a:p>
              <a:p>
                <a:pPr marL="0" indent="0">
                  <a:buNone/>
                </a:pPr>
                <a:r>
                  <a:rPr lang="en-US" sz="2000" dirty="0"/>
                  <a:t> 	</a:t>
                </a:r>
                <a14:m>
                  <m:oMath xmlns:m="http://schemas.openxmlformats.org/officeDocument/2006/math">
                    <m:r>
                      <a:rPr lang="en-US" sz="2400" i="1" dirty="0" smtClean="0">
                        <a:latin typeface="Cambria Math" panose="02040503050406030204" pitchFamily="18" charset="0"/>
                      </a:rPr>
                      <m:t>𝐴𝑑𝑑𝑖𝑡𝑖𝑜𝑛𝑎𝑙</m:t>
                    </m:r>
                    <m:r>
                      <a:rPr lang="en-US" sz="2400" i="1" dirty="0">
                        <a:latin typeface="Cambria Math" panose="02040503050406030204" pitchFamily="18" charset="0"/>
                      </a:rPr>
                      <m:t> </m:t>
                    </m:r>
                    <m:r>
                      <a:rPr lang="en-US" sz="2400" i="1" dirty="0" smtClean="0">
                        <a:latin typeface="Cambria Math" panose="02040503050406030204" pitchFamily="18" charset="0"/>
                      </a:rPr>
                      <m:t>𝑐𝑜𝑛𝑠𝑡𝑟𝑎𝑖𝑛𝑡</m:t>
                    </m:r>
                  </m:oMath>
                </a14:m>
                <a:r>
                  <a:rPr lang="en-US" sz="2000" dirty="0"/>
                  <a:t>:</a:t>
                </a:r>
              </a:p>
              <a:p>
                <a:pPr marL="0" indent="0">
                  <a:buNone/>
                </a:pPr>
                <a:r>
                  <a:rPr lang="en-US" sz="2000" dirty="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𝑢</m:t>
                            </m:r>
                          </m:sub>
                        </m:sSub>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e>
                    </m:d>
                    <m:r>
                      <a:rPr lang="en-US" sz="2400" b="0" i="1" smtClean="0">
                        <a:latin typeface="Cambria Math" panose="02040503050406030204" pitchFamily="18" charset="0"/>
                      </a:rPr>
                      <m:t>=0</m:t>
                    </m:r>
                  </m:oMath>
                </a14:m>
                <a:r>
                  <a:rPr lang="en-US" sz="2000" dirty="0"/>
                  <a:t>   </a:t>
                </a:r>
                <a:r>
                  <a:rPr lang="en-US" sz="2400" dirty="0"/>
                  <a:t>(Equality constraint at every step ‘k’)</a:t>
                </a:r>
                <a:r>
                  <a:rPr lang="en-US" sz="500" dirty="0"/>
                  <a:t>              </a:t>
                </a:r>
                <a:r>
                  <a:rPr lang="en-US" sz="2400" dirty="0"/>
                  <a:t>			</a:t>
                </a:r>
              </a:p>
            </p:txBody>
          </p:sp>
        </mc:Choice>
        <mc:Fallback xmlns="">
          <p:sp>
            <p:nvSpPr>
              <p:cNvPr id="4" name="Content Placeholder 2">
                <a:extLst>
                  <a:ext uri="{FF2B5EF4-FFF2-40B4-BE49-F238E27FC236}">
                    <a16:creationId xmlns:a16="http://schemas.microsoft.com/office/drawing/2014/main" id="{542B6049-9981-43AA-A4DB-093637A116EF}"/>
                  </a:ext>
                </a:extLst>
              </p:cNvPr>
              <p:cNvSpPr>
                <a:spLocks noGrp="1" noRot="1" noChangeAspect="1" noMove="1" noResize="1" noEditPoints="1" noAdjustHandles="1" noChangeArrowheads="1" noChangeShapeType="1" noTextEdit="1"/>
              </p:cNvSpPr>
              <p:nvPr>
                <p:ph idx="1"/>
              </p:nvPr>
            </p:nvSpPr>
            <p:spPr>
              <a:xfrm>
                <a:off x="-155350" y="1003309"/>
                <a:ext cx="10515600" cy="5259005"/>
              </a:xfrm>
              <a:blipFill>
                <a:blip r:embed="rId5"/>
                <a:stretch>
                  <a:fillRect b="-25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24DA48F-4B24-4CF4-8CFE-7791BE93B5A3}"/>
                  </a:ext>
                </a:extLst>
              </p:cNvPr>
              <p:cNvSpPr txBox="1"/>
              <p:nvPr/>
            </p:nvSpPr>
            <p:spPr>
              <a:xfrm>
                <a:off x="6688521" y="2708465"/>
                <a:ext cx="4976739"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just">
                  <a:buFont typeface="Arial" panose="020B0604020202020204" pitchFamily="34" charset="0"/>
                  <a:buChar char="•"/>
                </a:pPr>
                <a:r>
                  <a:rPr lang="en-US" dirty="0">
                    <a:solidFill>
                      <a:srgbClr val="7030A0"/>
                    </a:solidFill>
                  </a:rPr>
                  <a:t>Now including measurements/feedback into the control loop</a:t>
                </a:r>
              </a:p>
              <a:p>
                <a:pPr marL="285750" indent="-285750" algn="just">
                  <a:buFont typeface="Arial" panose="020B0604020202020204" pitchFamily="34" charset="0"/>
                  <a:buChar char="•"/>
                </a:pPr>
                <a:endParaRPr lang="en-US" dirty="0">
                  <a:solidFill>
                    <a:srgbClr val="7030A0"/>
                  </a:solidFill>
                </a:endParaRPr>
              </a:p>
              <a:p>
                <a:pPr marL="285750" indent="-285750" algn="just">
                  <a:buFont typeface="Arial" panose="020B0604020202020204" pitchFamily="34" charset="0"/>
                  <a:buChar char="•"/>
                </a:pPr>
                <a:r>
                  <a:rPr lang="en-US" dirty="0">
                    <a:solidFill>
                      <a:srgbClr val="7030A0"/>
                    </a:solidFill>
                  </a:rPr>
                  <a:t>The equality constraint </a:t>
                </a:r>
                <a14:m>
                  <m:oMath xmlns:m="http://schemas.openxmlformats.org/officeDocument/2006/math">
                    <m:r>
                      <a:rPr lang="en-US" i="1" smtClean="0">
                        <a:solidFill>
                          <a:srgbClr val="7030A0"/>
                        </a:solidFill>
                        <a:latin typeface="Cambria Math" panose="02040503050406030204" pitchFamily="18" charset="0"/>
                      </a:rPr>
                      <m:t>𝐹</m:t>
                    </m:r>
                    <m:d>
                      <m:dPr>
                        <m:ctrlPr>
                          <a:rPr lang="en-US" i="1">
                            <a:solidFill>
                              <a:srgbClr val="7030A0"/>
                            </a:solidFill>
                            <a:latin typeface="Cambria Math" panose="02040503050406030204" pitchFamily="18" charset="0"/>
                          </a:rPr>
                        </m:ctrlPr>
                      </m:dPr>
                      <m:e>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𝑢</m:t>
                            </m:r>
                          </m:e>
                          <m:sub>
                            <m:r>
                              <a:rPr lang="en-US" i="1">
                                <a:solidFill>
                                  <a:srgbClr val="7030A0"/>
                                </a:solidFill>
                                <a:latin typeface="Cambria Math" panose="02040503050406030204" pitchFamily="18" charset="0"/>
                              </a:rPr>
                              <m:t>0</m:t>
                            </m:r>
                          </m:sub>
                        </m:sSub>
                        <m:r>
                          <a:rPr lang="en-US" i="1">
                            <a:solidFill>
                              <a:srgbClr val="7030A0"/>
                            </a:solidFill>
                            <a:latin typeface="Cambria Math" panose="02040503050406030204" pitchFamily="18" charset="0"/>
                          </a:rPr>
                          <m:t>,</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𝑋</m:t>
                            </m:r>
                          </m:e>
                          <m:sub>
                            <m:r>
                              <a:rPr lang="en-US" i="1">
                                <a:solidFill>
                                  <a:srgbClr val="7030A0"/>
                                </a:solidFill>
                                <a:latin typeface="Cambria Math" panose="02040503050406030204" pitchFamily="18" charset="0"/>
                              </a:rPr>
                              <m:t>0</m:t>
                            </m:r>
                          </m:sub>
                        </m:sSub>
                        <m:r>
                          <a:rPr lang="en-US" i="1">
                            <a:solidFill>
                              <a:srgbClr val="7030A0"/>
                            </a:solidFill>
                            <a:latin typeface="Cambria Math" panose="02040503050406030204" pitchFamily="18" charset="0"/>
                          </a:rPr>
                          <m:t>,</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𝑡</m:t>
                            </m:r>
                          </m:e>
                          <m:sub>
                            <m:r>
                              <a:rPr lang="en-US" i="1">
                                <a:solidFill>
                                  <a:srgbClr val="7030A0"/>
                                </a:solidFill>
                                <a:latin typeface="Cambria Math" panose="02040503050406030204" pitchFamily="18" charset="0"/>
                              </a:rPr>
                              <m:t>0</m:t>
                            </m:r>
                          </m:sub>
                        </m:sSub>
                      </m:e>
                    </m:d>
                    <m:r>
                      <a:rPr lang="en-US" i="1">
                        <a:solidFill>
                          <a:srgbClr val="7030A0"/>
                        </a:solidFill>
                        <a:latin typeface="Cambria Math" panose="02040503050406030204" pitchFamily="18" charset="0"/>
                      </a:rPr>
                      <m:t>=</m:t>
                    </m:r>
                  </m:oMath>
                </a14:m>
                <a:r>
                  <a:rPr lang="en-US" dirty="0">
                    <a:solidFill>
                      <a:srgbClr val="7030A0"/>
                    </a:solidFill>
                  </a:rPr>
                  <a:t> </a:t>
                </a:r>
                <a14:m>
                  <m:oMath xmlns:m="http://schemas.openxmlformats.org/officeDocument/2006/math">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𝑋</m:t>
                        </m:r>
                      </m:e>
                      <m:sub>
                        <m:r>
                          <a:rPr lang="en-US" i="1">
                            <a:solidFill>
                              <a:srgbClr val="7030A0"/>
                            </a:solidFill>
                            <a:latin typeface="Cambria Math" panose="02040503050406030204" pitchFamily="18" charset="0"/>
                          </a:rPr>
                          <m:t>0</m:t>
                        </m:r>
                      </m:sub>
                    </m:sSub>
                  </m:oMath>
                </a14:m>
                <a:r>
                  <a:rPr lang="en-US" dirty="0">
                    <a:solidFill>
                      <a:srgbClr val="7030A0"/>
                    </a:solidFill>
                  </a:rPr>
                  <a:t> that was set at initial condition in single shooting is now enforced in every step. </a:t>
                </a:r>
              </a:p>
              <a:p>
                <a:pPr marL="285750" indent="-285750" algn="just">
                  <a:buFont typeface="Arial" panose="020B0604020202020204" pitchFamily="34" charset="0"/>
                  <a:buChar char="•"/>
                </a:pPr>
                <a:endParaRPr lang="en-US" dirty="0">
                  <a:solidFill>
                    <a:srgbClr val="7030A0"/>
                  </a:solidFill>
                </a:endParaRPr>
              </a:p>
              <a:p>
                <a:pPr marL="285750" indent="-285750" algn="just">
                  <a:buFont typeface="Arial" panose="020B0604020202020204" pitchFamily="34" charset="0"/>
                  <a:buChar char="•"/>
                </a:pPr>
                <a:r>
                  <a:rPr lang="en-US" dirty="0">
                    <a:solidFill>
                      <a:srgbClr val="7030A0"/>
                    </a:solidFill>
                  </a:rPr>
                  <a:t>This now gives multiple shooting points that results in faster convergence.</a:t>
                </a:r>
              </a:p>
            </p:txBody>
          </p:sp>
        </mc:Choice>
        <mc:Fallback xmlns="">
          <p:sp>
            <p:nvSpPr>
              <p:cNvPr id="5" name="TextBox 4">
                <a:extLst>
                  <a:ext uri="{FF2B5EF4-FFF2-40B4-BE49-F238E27FC236}">
                    <a16:creationId xmlns:a16="http://schemas.microsoft.com/office/drawing/2014/main" id="{224DA48F-4B24-4CF4-8CFE-7791BE93B5A3}"/>
                  </a:ext>
                </a:extLst>
              </p:cNvPr>
              <p:cNvSpPr txBox="1">
                <a:spLocks noRot="1" noChangeAspect="1" noMove="1" noResize="1" noEditPoints="1" noAdjustHandles="1" noChangeArrowheads="1" noChangeShapeType="1" noTextEdit="1"/>
              </p:cNvSpPr>
              <p:nvPr/>
            </p:nvSpPr>
            <p:spPr>
              <a:xfrm>
                <a:off x="6688521" y="2708465"/>
                <a:ext cx="4976739" cy="2585323"/>
              </a:xfrm>
              <a:prstGeom prst="rect">
                <a:avLst/>
              </a:prstGeom>
              <a:blipFill>
                <a:blip r:embed="rId6"/>
                <a:stretch>
                  <a:fillRect l="-611" t="-939" r="-855" b="-2582"/>
                </a:stretch>
              </a:blipFill>
            </p:spPr>
            <p:txBody>
              <a:bodyPr/>
              <a:lstStyle/>
              <a:p>
                <a:r>
                  <a:rPr lang="en-US">
                    <a:noFill/>
                  </a:rPr>
                  <a:t> </a:t>
                </a:r>
              </a:p>
            </p:txBody>
          </p:sp>
        </mc:Fallback>
      </mc:AlternateContent>
    </p:spTree>
    <p:extLst>
      <p:ext uri="{BB962C8B-B14F-4D97-AF65-F5344CB8AC3E}">
        <p14:creationId xmlns:p14="http://schemas.microsoft.com/office/powerpoint/2010/main" val="2469576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46AE0BCB-D6B4-44A1-B026-F38B034364B4}"/>
              </a:ext>
            </a:extLst>
          </p:cNvPr>
          <p:cNvSpPr/>
          <p:nvPr/>
        </p:nvSpPr>
        <p:spPr>
          <a:xfrm rot="5400000">
            <a:off x="9451443" y="1704789"/>
            <a:ext cx="1438182" cy="701336"/>
          </a:xfrm>
          <a:prstGeom prst="round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E0EF1DE-9911-4C3C-B0D0-9E4804A8F625}"/>
              </a:ext>
            </a:extLst>
          </p:cNvPr>
          <p:cNvSpPr txBox="1"/>
          <p:nvPr/>
        </p:nvSpPr>
        <p:spPr>
          <a:xfrm>
            <a:off x="7727368" y="1528987"/>
            <a:ext cx="1740023" cy="923330"/>
          </a:xfrm>
          <a:prstGeom prst="rect">
            <a:avLst/>
          </a:prstGeom>
          <a:noFill/>
        </p:spPr>
        <p:txBody>
          <a:bodyPr wrap="square" rtlCol="0">
            <a:spAutoFit/>
          </a:bodyPr>
          <a:lstStyle/>
          <a:p>
            <a:r>
              <a:rPr lang="en-US" dirty="0"/>
              <a:t>Obstacle car but not treated as obstacles yet</a:t>
            </a:r>
          </a:p>
        </p:txBody>
      </p:sp>
      <p:grpSp>
        <p:nvGrpSpPr>
          <p:cNvPr id="24" name="Group 23">
            <a:extLst>
              <a:ext uri="{FF2B5EF4-FFF2-40B4-BE49-F238E27FC236}">
                <a16:creationId xmlns:a16="http://schemas.microsoft.com/office/drawing/2014/main" id="{BFD0AC02-3E2F-4BBC-B750-47B1592702EF}"/>
              </a:ext>
            </a:extLst>
          </p:cNvPr>
          <p:cNvGrpSpPr/>
          <p:nvPr/>
        </p:nvGrpSpPr>
        <p:grpSpPr>
          <a:xfrm rot="10800000">
            <a:off x="343039" y="5880317"/>
            <a:ext cx="1438182" cy="701336"/>
            <a:chOff x="1917577" y="5086905"/>
            <a:chExt cx="1438182" cy="701336"/>
          </a:xfrm>
          <a:solidFill>
            <a:srgbClr val="0070C0"/>
          </a:solidFill>
        </p:grpSpPr>
        <p:sp>
          <p:nvSpPr>
            <p:cNvPr id="25" name="Rectangle: Rounded Corners 24">
              <a:extLst>
                <a:ext uri="{FF2B5EF4-FFF2-40B4-BE49-F238E27FC236}">
                  <a16:creationId xmlns:a16="http://schemas.microsoft.com/office/drawing/2014/main" id="{278F7F99-EDA0-40C9-A43E-BA2A53D5DE05}"/>
                </a:ext>
              </a:extLst>
            </p:cNvPr>
            <p:cNvSpPr/>
            <p:nvPr/>
          </p:nvSpPr>
          <p:spPr>
            <a:xfrm>
              <a:off x="1917577" y="5086905"/>
              <a:ext cx="1438182" cy="701336"/>
            </a:xfrm>
            <a:prstGeom prst="roundRect">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3614FFF8-5FEC-49EC-B6B6-7C02AE9E1226}"/>
                </a:ext>
              </a:extLst>
            </p:cNvPr>
            <p:cNvSpPr/>
            <p:nvPr/>
          </p:nvSpPr>
          <p:spPr>
            <a:xfrm rot="16200000">
              <a:off x="1893348" y="5111134"/>
              <a:ext cx="701336" cy="65287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2F5E9532-61FE-4CCF-BA73-45ABDF920AF0}"/>
              </a:ext>
            </a:extLst>
          </p:cNvPr>
          <p:cNvSpPr txBox="1"/>
          <p:nvPr/>
        </p:nvSpPr>
        <p:spPr>
          <a:xfrm>
            <a:off x="1830471" y="6060089"/>
            <a:ext cx="1857464" cy="369332"/>
          </a:xfrm>
          <a:prstGeom prst="rect">
            <a:avLst/>
          </a:prstGeom>
          <a:noFill/>
        </p:spPr>
        <p:txBody>
          <a:bodyPr wrap="square" rtlCol="0">
            <a:spAutoFit/>
          </a:bodyPr>
          <a:lstStyle/>
          <a:p>
            <a:r>
              <a:rPr lang="en-US" dirty="0"/>
              <a:t>Init Cond: (0,0,0)</a:t>
            </a:r>
          </a:p>
        </p:txBody>
      </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559EBC94-EE8A-422F-BB09-3B3A2647D089}"/>
                  </a:ext>
                </a:extLst>
              </p:cNvPr>
              <p:cNvSpPr/>
              <p:nvPr/>
            </p:nvSpPr>
            <p:spPr>
              <a:xfrm>
                <a:off x="209655" y="1372508"/>
                <a:ext cx="6379450"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𝑢</m:t>
                          </m:r>
                        </m:sub>
                      </m:sSub>
                      <m:r>
                        <a:rPr lang="en-US" i="1">
                          <a:latin typeface="Cambria Math" panose="02040503050406030204" pitchFamily="18" charset="0"/>
                        </a:rPr>
                        <m:t>=</m:t>
                      </m:r>
                      <m:r>
                        <a:rPr lang="en-US" i="1">
                          <a:latin typeface="Cambria Math" panose="02040503050406030204" pitchFamily="18" charset="0"/>
                        </a:rPr>
                        <m:t>𝐹</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𝑘</m:t>
                              </m:r>
                            </m:sub>
                          </m:sSub>
                        </m:e>
                      </m:d>
                    </m:oMath>
                  </m:oMathPara>
                </a14:m>
                <a:endParaRPr lang="en-US" dirty="0"/>
              </a:p>
              <a:p>
                <a:pPr algn="just"/>
                <a:endParaRPr lang="en-US" dirty="0"/>
              </a:p>
              <a:p>
                <a:pPr algn="just"/>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𝐹</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e>
                    </m:d>
                    <m:r>
                      <a:rPr lang="en-US" i="1">
                        <a:latin typeface="Cambria Math" panose="02040503050406030204" pitchFamily="18" charset="0"/>
                      </a:rPr>
                      <m:t>=</m:t>
                    </m:r>
                  </m:oMath>
                </a14:m>
                <a:r>
                  <a:rPr lang="en-US" dirty="0"/>
                  <a:t>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0,0,0</m:t>
                        </m:r>
                      </m:e>
                    </m:d>
                  </m:oMath>
                </a14:m>
                <a:r>
                  <a:rPr lang="en-US" dirty="0"/>
                  <a:t> (Initial state)</a:t>
                </a:r>
              </a:p>
              <a:p>
                <a:pPr algn="just"/>
                <a:endParaRPr lang="en-US" dirty="0"/>
              </a:p>
              <a:p>
                <a:pPr algn="just"/>
                <a:r>
                  <a:rPr lang="en-US" dirty="0"/>
                  <a:t>            </a:t>
                </a:r>
                <a14:m>
                  <m:oMath xmlns:m="http://schemas.openxmlformats.org/officeDocument/2006/math">
                    <m:r>
                      <a:rPr lang="en-US" b="0" i="1" smtClean="0">
                        <a:latin typeface="Cambria Math" panose="02040503050406030204" pitchFamily="18" charset="0"/>
                      </a:rPr>
                      <m:t>−5</m:t>
                    </m:r>
                    <m:r>
                      <a:rPr lang="en-US" i="1">
                        <a:latin typeface="Cambria Math" panose="02040503050406030204" pitchFamily="18" charset="0"/>
                      </a:rPr>
                      <m:t>&lt;</m:t>
                    </m:r>
                    <m:r>
                      <a:rPr lang="en-US" i="1">
                        <a:latin typeface="Cambria Math" panose="02040503050406030204" pitchFamily="18" charset="0"/>
                      </a:rPr>
                      <m:t>𝑣</m:t>
                    </m:r>
                    <m:r>
                      <a:rPr lang="en-US" i="1">
                        <a:latin typeface="Cambria Math" panose="02040503050406030204" pitchFamily="18" charset="0"/>
                      </a:rPr>
                      <m:t>&lt;</m:t>
                    </m:r>
                    <m:r>
                      <a:rPr lang="en-US" b="1" i="1" smtClean="0">
                        <a:solidFill>
                          <a:srgbClr val="FF0000"/>
                        </a:solidFill>
                        <a:latin typeface="Cambria Math" panose="02040503050406030204" pitchFamily="18" charset="0"/>
                      </a:rPr>
                      <m:t>𝟏𝟎</m:t>
                    </m:r>
                  </m:oMath>
                </a14:m>
                <a:r>
                  <a:rPr lang="en-US" dirty="0"/>
                  <a:t> and </a:t>
                </a:r>
                <a14:m>
                  <m:oMath xmlns:m="http://schemas.openxmlformats.org/officeDocument/2006/math">
                    <m:r>
                      <a:rPr lang="en-US" b="0" i="1" smtClean="0">
                        <a:latin typeface="Cambria Math" panose="02040503050406030204" pitchFamily="18" charset="0"/>
                      </a:rPr>
                      <m:t>−1.4</m:t>
                    </m:r>
                    <m:r>
                      <a:rPr lang="en-US" i="1">
                        <a:latin typeface="Cambria Math" panose="02040503050406030204" pitchFamily="18" charset="0"/>
                      </a:rPr>
                      <m:t>&lt;</m:t>
                    </m:r>
                    <m:r>
                      <a:rPr lang="en-US" i="1">
                        <a:latin typeface="Cambria Math" panose="02040503050406030204" pitchFamily="18" charset="0"/>
                      </a:rPr>
                      <m:t>𝑢</m:t>
                    </m:r>
                    <m:r>
                      <a:rPr lang="en-US" i="1">
                        <a:latin typeface="Cambria Math" panose="02040503050406030204" pitchFamily="18" charset="0"/>
                      </a:rPr>
                      <m:t>&lt;1.4</m:t>
                    </m:r>
                  </m:oMath>
                </a14:m>
                <a:r>
                  <a:rPr lang="en-US" dirty="0"/>
                  <a:t> (Input limit constraints)</a:t>
                </a:r>
              </a:p>
              <a:p>
                <a:pPr algn="just"/>
                <a:endParaRPr lang="en-US" dirty="0"/>
              </a:p>
              <a:p>
                <a:pPr algn="just"/>
                <a14:m>
                  <m:oMath xmlns:m="http://schemas.openxmlformats.org/officeDocument/2006/math">
                    <m:r>
                      <a:rPr lang="en-US" b="0" i="1" smtClean="0">
                        <a:latin typeface="Cambria Math" panose="02040503050406030204" pitchFamily="18" charset="0"/>
                      </a:rPr>
                      <m:t>             [−5,−5,−</m:t>
                    </m:r>
                    <m:r>
                      <a:rPr lang="en-US" b="0" i="1" smtClean="0">
                        <a:latin typeface="Cambria Math" panose="02040503050406030204" pitchFamily="18" charset="0"/>
                      </a:rPr>
                      <m:t>𝑖𝑛𝑓</m:t>
                    </m:r>
                    <m:r>
                      <a:rPr lang="en-US" b="0" i="1" smtClean="0">
                        <a:latin typeface="Cambria Math" panose="02040503050406030204" pitchFamily="18" charset="0"/>
                      </a:rPr>
                      <m:t>]&lt;</m:t>
                    </m:r>
                    <m:r>
                      <a:rPr lang="en-US" i="1">
                        <a:latin typeface="Cambria Math" panose="02040503050406030204" pitchFamily="18" charset="0"/>
                      </a:rPr>
                      <m:t>𝑋</m:t>
                    </m:r>
                    <m:r>
                      <a:rPr lang="en-US" i="1">
                        <a:latin typeface="Cambria Math" panose="02040503050406030204" pitchFamily="18" charset="0"/>
                      </a:rPr>
                      <m:t>&lt;[25,25,</m:t>
                    </m:r>
                    <m:r>
                      <a:rPr lang="en-US" b="0" i="1" smtClean="0">
                        <a:latin typeface="Cambria Math" panose="02040503050406030204" pitchFamily="18" charset="0"/>
                      </a:rPr>
                      <m:t>𝑖𝑛𝑓</m:t>
                    </m:r>
                    <m:r>
                      <a:rPr lang="en-US" b="0" i="1" smtClean="0">
                        <a:latin typeface="Cambria Math" panose="02040503050406030204" pitchFamily="18" charset="0"/>
                      </a:rPr>
                      <m:t>]</m:t>
                    </m:r>
                  </m:oMath>
                </a14:m>
                <a:r>
                  <a:rPr lang="en-US" dirty="0"/>
                  <a:t>  (Map constraints)</a:t>
                </a:r>
              </a:p>
            </p:txBody>
          </p:sp>
        </mc:Choice>
        <mc:Fallback xmlns="">
          <p:sp>
            <p:nvSpPr>
              <p:cNvPr id="29" name="Rectangle 28">
                <a:extLst>
                  <a:ext uri="{FF2B5EF4-FFF2-40B4-BE49-F238E27FC236}">
                    <a16:creationId xmlns:a16="http://schemas.microsoft.com/office/drawing/2014/main" id="{559EBC94-EE8A-422F-BB09-3B3A2647D089}"/>
                  </a:ext>
                </a:extLst>
              </p:cNvPr>
              <p:cNvSpPr>
                <a:spLocks noRot="1" noChangeAspect="1" noMove="1" noResize="1" noEditPoints="1" noAdjustHandles="1" noChangeArrowheads="1" noChangeShapeType="1" noTextEdit="1"/>
              </p:cNvSpPr>
              <p:nvPr/>
            </p:nvSpPr>
            <p:spPr>
              <a:xfrm>
                <a:off x="209655" y="1372508"/>
                <a:ext cx="6379450" cy="2031325"/>
              </a:xfrm>
              <a:prstGeom prst="rect">
                <a:avLst/>
              </a:prstGeom>
              <a:blipFill>
                <a:blip r:embed="rId2"/>
                <a:stretch>
                  <a:fillRect b="-3582"/>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70D4CF9C-5334-432C-86F4-B079A421AFA5}"/>
              </a:ext>
            </a:extLst>
          </p:cNvPr>
          <p:cNvSpPr txBox="1"/>
          <p:nvPr/>
        </p:nvSpPr>
        <p:spPr>
          <a:xfrm>
            <a:off x="2775672" y="981724"/>
            <a:ext cx="1873188" cy="365975"/>
          </a:xfrm>
          <a:prstGeom prst="rect">
            <a:avLst/>
          </a:prstGeom>
          <a:noFill/>
        </p:spPr>
        <p:txBody>
          <a:bodyPr wrap="square" rtlCol="0">
            <a:spAutoFit/>
          </a:bodyPr>
          <a:lstStyle/>
          <a:p>
            <a:r>
              <a:rPr lang="en-US" u="sng" dirty="0"/>
              <a:t>Constraints</a:t>
            </a:r>
          </a:p>
        </p:txBody>
      </p:sp>
      <p:sp>
        <p:nvSpPr>
          <p:cNvPr id="32" name="Title 1">
            <a:extLst>
              <a:ext uri="{FF2B5EF4-FFF2-40B4-BE49-F238E27FC236}">
                <a16:creationId xmlns:a16="http://schemas.microsoft.com/office/drawing/2014/main" id="{A4ACA956-55F6-41B5-9422-084B328FCAEA}"/>
              </a:ext>
            </a:extLst>
          </p:cNvPr>
          <p:cNvSpPr txBox="1">
            <a:spLocks/>
          </p:cNvSpPr>
          <p:nvPr/>
        </p:nvSpPr>
        <p:spPr>
          <a:xfrm>
            <a:off x="-1183843" y="-2912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Parallel parking (multiple shooting)</a:t>
            </a:r>
          </a:p>
        </p:txBody>
      </p:sp>
      <p:sp>
        <p:nvSpPr>
          <p:cNvPr id="36" name="Rectangle 35">
            <a:extLst>
              <a:ext uri="{FF2B5EF4-FFF2-40B4-BE49-F238E27FC236}">
                <a16:creationId xmlns:a16="http://schemas.microsoft.com/office/drawing/2014/main" id="{7F768AEB-1DBC-441F-A93A-B02EC8C43FF8}"/>
              </a:ext>
            </a:extLst>
          </p:cNvPr>
          <p:cNvSpPr/>
          <p:nvPr/>
        </p:nvSpPr>
        <p:spPr>
          <a:xfrm>
            <a:off x="209655" y="3923952"/>
            <a:ext cx="6379450" cy="14596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5AF22610-1AAC-4BCE-8230-BC085F075A40}"/>
              </a:ext>
            </a:extLst>
          </p:cNvPr>
          <p:cNvSpPr txBox="1"/>
          <p:nvPr/>
        </p:nvSpPr>
        <p:spPr>
          <a:xfrm>
            <a:off x="2775672" y="3530624"/>
            <a:ext cx="1873188" cy="365975"/>
          </a:xfrm>
          <a:prstGeom prst="rect">
            <a:avLst/>
          </a:prstGeom>
          <a:noFill/>
        </p:spPr>
        <p:txBody>
          <a:bodyPr wrap="square" rtlCol="0">
            <a:spAutoFit/>
          </a:bodyPr>
          <a:lstStyle/>
          <a:p>
            <a:r>
              <a:rPr lang="en-US" u="sng" dirty="0"/>
              <a:t>Parameters</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E48CCE3C-F523-40AB-B7BE-5B162D81443C}"/>
                  </a:ext>
                </a:extLst>
              </p:cNvPr>
              <p:cNvSpPr txBox="1"/>
              <p:nvPr/>
            </p:nvSpPr>
            <p:spPr>
              <a:xfrm>
                <a:off x="580029" y="3970235"/>
                <a:ext cx="56812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1" i="1" smtClean="0">
                          <a:solidFill>
                            <a:srgbClr val="FF0000"/>
                          </a:solidFill>
                          <a:latin typeface="Cambria Math" panose="02040503050406030204" pitchFamily="18" charset="0"/>
                        </a:rPr>
                        <m:t>𝟕𝟓</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𝟏𝟐𝟎</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m:t>
                          </m:r>
                        </m:sub>
                      </m:sSub>
                      <m:r>
                        <a:rPr lang="en-US" b="0" i="1" smtClean="0">
                          <a:latin typeface="Cambria Math" panose="02040503050406030204" pitchFamily="18" charset="0"/>
                        </a:rPr>
                        <m:t>=0.1, </m:t>
                      </m:r>
                      <m:r>
                        <a:rPr lang="en-US" b="0" i="1" smtClean="0">
                          <a:latin typeface="Cambria Math" panose="02040503050406030204" pitchFamily="18" charset="0"/>
                        </a:rPr>
                        <m:t>𝐿</m:t>
                      </m:r>
                      <m:r>
                        <a:rPr lang="en-US" b="0" i="1" smtClean="0">
                          <a:latin typeface="Cambria Math" panose="02040503050406030204" pitchFamily="18" charset="0"/>
                        </a:rPr>
                        <m:t>=2.7, </m:t>
                      </m:r>
                      <m:r>
                        <a:rPr lang="en-US" b="0" i="1" smtClean="0">
                          <a:latin typeface="Cambria Math" panose="02040503050406030204" pitchFamily="18" charset="0"/>
                        </a:rPr>
                        <m:t>𝑤</m:t>
                      </m:r>
                      <m:r>
                        <a:rPr lang="en-US" b="0" i="1" smtClean="0">
                          <a:latin typeface="Cambria Math" panose="02040503050406030204" pitchFamily="18" charset="0"/>
                        </a:rPr>
                        <m:t>=1.5,</m:t>
                      </m:r>
                      <m:r>
                        <m:rPr>
                          <m:sty m:val="p"/>
                        </m:rPr>
                        <a:rPr lang="en-US">
                          <a:latin typeface="Cambria Math" panose="02040503050406030204" pitchFamily="18" charset="0"/>
                        </a:rPr>
                        <m:t>Solver</m:t>
                      </m:r>
                      <m:r>
                        <a:rPr lang="en-US">
                          <a:latin typeface="Cambria Math" panose="02040503050406030204" pitchFamily="18" charset="0"/>
                        </a:rPr>
                        <m:t> →</m:t>
                      </m:r>
                      <m:r>
                        <m:rPr>
                          <m:sty m:val="p"/>
                        </m:rPr>
                        <a:rPr lang="en-US">
                          <a:latin typeface="Cambria Math" panose="02040503050406030204" pitchFamily="18" charset="0"/>
                        </a:rPr>
                        <m:t>ipopt</m:t>
                      </m:r>
                    </m:oMath>
                  </m:oMathPara>
                </a14:m>
                <a:endParaRPr lang="en-US" dirty="0"/>
              </a:p>
            </p:txBody>
          </p:sp>
        </mc:Choice>
        <mc:Fallback xmlns="">
          <p:sp>
            <p:nvSpPr>
              <p:cNvPr id="38" name="TextBox 37">
                <a:extLst>
                  <a:ext uri="{FF2B5EF4-FFF2-40B4-BE49-F238E27FC236}">
                    <a16:creationId xmlns:a16="http://schemas.microsoft.com/office/drawing/2014/main" id="{E48CCE3C-F523-40AB-B7BE-5B162D81443C}"/>
                  </a:ext>
                </a:extLst>
              </p:cNvPr>
              <p:cNvSpPr txBox="1">
                <a:spLocks noRot="1" noChangeAspect="1" noMove="1" noResize="1" noEditPoints="1" noAdjustHandles="1" noChangeArrowheads="1" noChangeShapeType="1" noTextEdit="1"/>
              </p:cNvSpPr>
              <p:nvPr/>
            </p:nvSpPr>
            <p:spPr>
              <a:xfrm>
                <a:off x="580029" y="3970235"/>
                <a:ext cx="5681235" cy="276999"/>
              </a:xfrm>
              <a:prstGeom prst="rect">
                <a:avLst/>
              </a:prstGeom>
              <a:blipFill>
                <a:blip r:embed="rId3"/>
                <a:stretch>
                  <a:fillRect l="-429" r="-1073"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53E07E3-6E6C-4051-961C-8C9D042E93E5}"/>
                  </a:ext>
                </a:extLst>
              </p:cNvPr>
              <p:cNvSpPr txBox="1"/>
              <p:nvPr/>
            </p:nvSpPr>
            <p:spPr>
              <a:xfrm>
                <a:off x="1337515" y="4531034"/>
                <a:ext cx="1723357" cy="7325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5</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0.1</m:t>
                                </m:r>
                              </m:e>
                            </m:mr>
                          </m:m>
                        </m:e>
                      </m:d>
                    </m:oMath>
                  </m:oMathPara>
                </a14:m>
                <a:endParaRPr lang="en-US" dirty="0"/>
              </a:p>
            </p:txBody>
          </p:sp>
        </mc:Choice>
        <mc:Fallback xmlns="">
          <p:sp>
            <p:nvSpPr>
              <p:cNvPr id="39" name="TextBox 38">
                <a:extLst>
                  <a:ext uri="{FF2B5EF4-FFF2-40B4-BE49-F238E27FC236}">
                    <a16:creationId xmlns:a16="http://schemas.microsoft.com/office/drawing/2014/main" id="{A53E07E3-6E6C-4051-961C-8C9D042E93E5}"/>
                  </a:ext>
                </a:extLst>
              </p:cNvPr>
              <p:cNvSpPr txBox="1">
                <a:spLocks noRot="1" noChangeAspect="1" noMove="1" noResize="1" noEditPoints="1" noAdjustHandles="1" noChangeArrowheads="1" noChangeShapeType="1" noTextEdit="1"/>
              </p:cNvSpPr>
              <p:nvPr/>
            </p:nvSpPr>
            <p:spPr>
              <a:xfrm>
                <a:off x="1337515" y="4531034"/>
                <a:ext cx="1723357" cy="7325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D25ED82-02E7-45A9-AB40-3F53FB69EF5B}"/>
                  </a:ext>
                </a:extLst>
              </p:cNvPr>
              <p:cNvSpPr txBox="1"/>
              <p:nvPr/>
            </p:nvSpPr>
            <p:spPr>
              <a:xfrm>
                <a:off x="3281934" y="4663539"/>
                <a:ext cx="1645322" cy="467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.5</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0.05</m:t>
                                </m:r>
                              </m:e>
                            </m:mr>
                          </m:m>
                        </m:e>
                      </m:d>
                    </m:oMath>
                  </m:oMathPara>
                </a14:m>
                <a:endParaRPr lang="en-US" dirty="0"/>
              </a:p>
            </p:txBody>
          </p:sp>
        </mc:Choice>
        <mc:Fallback xmlns="">
          <p:sp>
            <p:nvSpPr>
              <p:cNvPr id="40" name="TextBox 39">
                <a:extLst>
                  <a:ext uri="{FF2B5EF4-FFF2-40B4-BE49-F238E27FC236}">
                    <a16:creationId xmlns:a16="http://schemas.microsoft.com/office/drawing/2014/main" id="{DD25ED82-02E7-45A9-AB40-3F53FB69EF5B}"/>
                  </a:ext>
                </a:extLst>
              </p:cNvPr>
              <p:cNvSpPr txBox="1">
                <a:spLocks noRot="1" noChangeAspect="1" noMove="1" noResize="1" noEditPoints="1" noAdjustHandles="1" noChangeArrowheads="1" noChangeShapeType="1" noTextEdit="1"/>
              </p:cNvSpPr>
              <p:nvPr/>
            </p:nvSpPr>
            <p:spPr>
              <a:xfrm>
                <a:off x="3281934" y="4663539"/>
                <a:ext cx="1645322" cy="467564"/>
              </a:xfrm>
              <a:prstGeom prst="rect">
                <a:avLst/>
              </a:prstGeom>
              <a:blipFill>
                <a:blip r:embed="rId5"/>
                <a:stretch>
                  <a:fillRect/>
                </a:stretch>
              </a:blipFill>
            </p:spPr>
            <p:txBody>
              <a:bodyPr/>
              <a:lstStyle/>
              <a:p>
                <a:r>
                  <a:rPr lang="en-US">
                    <a:noFill/>
                  </a:rPr>
                  <a:t> </a:t>
                </a:r>
              </a:p>
            </p:txBody>
          </p:sp>
        </mc:Fallback>
      </mc:AlternateContent>
      <p:grpSp>
        <p:nvGrpSpPr>
          <p:cNvPr id="34" name="Group 33">
            <a:extLst>
              <a:ext uri="{FF2B5EF4-FFF2-40B4-BE49-F238E27FC236}">
                <a16:creationId xmlns:a16="http://schemas.microsoft.com/office/drawing/2014/main" id="{E61C9664-6541-40B0-87D7-46848BE58901}"/>
              </a:ext>
            </a:extLst>
          </p:cNvPr>
          <p:cNvGrpSpPr/>
          <p:nvPr/>
        </p:nvGrpSpPr>
        <p:grpSpPr>
          <a:xfrm rot="5400000">
            <a:off x="9446557" y="3521440"/>
            <a:ext cx="1438182" cy="701336"/>
            <a:chOff x="1917577" y="5086905"/>
            <a:chExt cx="1438182" cy="701336"/>
          </a:xfrm>
        </p:grpSpPr>
        <p:sp>
          <p:nvSpPr>
            <p:cNvPr id="35" name="Rectangle: Rounded Corners 34">
              <a:extLst>
                <a:ext uri="{FF2B5EF4-FFF2-40B4-BE49-F238E27FC236}">
                  <a16:creationId xmlns:a16="http://schemas.microsoft.com/office/drawing/2014/main" id="{B659BAFE-C39B-4C8F-9B27-513E1DF176BB}"/>
                </a:ext>
              </a:extLst>
            </p:cNvPr>
            <p:cNvSpPr/>
            <p:nvPr/>
          </p:nvSpPr>
          <p:spPr>
            <a:xfrm>
              <a:off x="1917577" y="5086905"/>
              <a:ext cx="1438182" cy="701336"/>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7E43AB8E-DF80-4250-8414-704B9244E75A}"/>
                </a:ext>
              </a:extLst>
            </p:cNvPr>
            <p:cNvSpPr/>
            <p:nvPr/>
          </p:nvSpPr>
          <p:spPr>
            <a:xfrm rot="16200000">
              <a:off x="1893348" y="5111134"/>
              <a:ext cx="701336" cy="65287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Rounded Corners 44">
            <a:extLst>
              <a:ext uri="{FF2B5EF4-FFF2-40B4-BE49-F238E27FC236}">
                <a16:creationId xmlns:a16="http://schemas.microsoft.com/office/drawing/2014/main" id="{620DA9FE-0898-4F88-9E7E-50DA5FDB550C}"/>
              </a:ext>
            </a:extLst>
          </p:cNvPr>
          <p:cNvSpPr/>
          <p:nvPr/>
        </p:nvSpPr>
        <p:spPr>
          <a:xfrm rot="5400000">
            <a:off x="9451443" y="5297962"/>
            <a:ext cx="1438182" cy="701336"/>
          </a:xfrm>
          <a:prstGeom prst="round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82872E4-7FFA-452E-9B67-56B4C00B991C}"/>
              </a:ext>
            </a:extLst>
          </p:cNvPr>
          <p:cNvCxnSpPr/>
          <p:nvPr/>
        </p:nvCxnSpPr>
        <p:spPr>
          <a:xfrm>
            <a:off x="10688202" y="1118460"/>
            <a:ext cx="0" cy="53855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E9EA45-C2E9-4E30-B061-CA3D72272E53}"/>
              </a:ext>
            </a:extLst>
          </p:cNvPr>
          <p:cNvCxnSpPr/>
          <p:nvPr/>
        </p:nvCxnSpPr>
        <p:spPr>
          <a:xfrm>
            <a:off x="9644478" y="6507434"/>
            <a:ext cx="10521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2EA815E-F8DF-4C54-906B-0D8D1B46ABCF}"/>
              </a:ext>
            </a:extLst>
          </p:cNvPr>
          <p:cNvCxnSpPr/>
          <p:nvPr/>
        </p:nvCxnSpPr>
        <p:spPr>
          <a:xfrm>
            <a:off x="9636089" y="4761826"/>
            <a:ext cx="10521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5B4C601-C5F0-4067-80D4-C0177BA6EB6A}"/>
              </a:ext>
            </a:extLst>
          </p:cNvPr>
          <p:cNvCxnSpPr/>
          <p:nvPr/>
        </p:nvCxnSpPr>
        <p:spPr>
          <a:xfrm>
            <a:off x="9636088" y="2993147"/>
            <a:ext cx="10521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3B5B0DF-86E7-4A5F-9C95-2AE29874702E}"/>
              </a:ext>
            </a:extLst>
          </p:cNvPr>
          <p:cNvSpPr txBox="1"/>
          <p:nvPr/>
        </p:nvSpPr>
        <p:spPr>
          <a:xfrm>
            <a:off x="7807489" y="3221405"/>
            <a:ext cx="1740023" cy="1477328"/>
          </a:xfrm>
          <a:prstGeom prst="rect">
            <a:avLst/>
          </a:prstGeom>
          <a:noFill/>
        </p:spPr>
        <p:txBody>
          <a:bodyPr wrap="square" rtlCol="0">
            <a:spAutoFit/>
          </a:bodyPr>
          <a:lstStyle/>
          <a:p>
            <a:r>
              <a:rPr lang="en-US" dirty="0"/>
              <a:t>Ref 1: (20,20,pi/2)</a:t>
            </a:r>
          </a:p>
          <a:p>
            <a:endParaRPr lang="en-US" dirty="0"/>
          </a:p>
          <a:p>
            <a:r>
              <a:rPr lang="en-US" dirty="0"/>
              <a:t>Ref 2:</a:t>
            </a:r>
          </a:p>
          <a:p>
            <a:r>
              <a:rPr lang="en-US" dirty="0"/>
              <a:t>(20,20,-pi/2)</a:t>
            </a:r>
          </a:p>
        </p:txBody>
      </p:sp>
      <p:sp>
        <p:nvSpPr>
          <p:cNvPr id="50" name="TextBox 49">
            <a:extLst>
              <a:ext uri="{FF2B5EF4-FFF2-40B4-BE49-F238E27FC236}">
                <a16:creationId xmlns:a16="http://schemas.microsoft.com/office/drawing/2014/main" id="{82E8FB5C-71FB-46CE-9539-452E4CF7C8DB}"/>
              </a:ext>
            </a:extLst>
          </p:cNvPr>
          <p:cNvSpPr txBox="1"/>
          <p:nvPr/>
        </p:nvSpPr>
        <p:spPr>
          <a:xfrm>
            <a:off x="7727368" y="5271989"/>
            <a:ext cx="1740023" cy="923330"/>
          </a:xfrm>
          <a:prstGeom prst="rect">
            <a:avLst/>
          </a:prstGeom>
          <a:noFill/>
        </p:spPr>
        <p:txBody>
          <a:bodyPr wrap="square" rtlCol="0">
            <a:spAutoFit/>
          </a:bodyPr>
          <a:lstStyle/>
          <a:p>
            <a:r>
              <a:rPr lang="en-US" dirty="0"/>
              <a:t>Obstacle car but not treated as obstacles yet</a:t>
            </a:r>
          </a:p>
        </p:txBody>
      </p:sp>
      <p:cxnSp>
        <p:nvCxnSpPr>
          <p:cNvPr id="51" name="Straight Connector 50">
            <a:extLst>
              <a:ext uri="{FF2B5EF4-FFF2-40B4-BE49-F238E27FC236}">
                <a16:creationId xmlns:a16="http://schemas.microsoft.com/office/drawing/2014/main" id="{C21A9010-E069-465D-9530-49411CBA37D9}"/>
              </a:ext>
            </a:extLst>
          </p:cNvPr>
          <p:cNvCxnSpPr/>
          <p:nvPr/>
        </p:nvCxnSpPr>
        <p:spPr>
          <a:xfrm>
            <a:off x="9636088" y="1136335"/>
            <a:ext cx="10521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68E6C0EA-3EF3-4549-ABC0-0DB46EEF45C8}"/>
              </a:ext>
            </a:extLst>
          </p:cNvPr>
          <p:cNvSpPr txBox="1"/>
          <p:nvPr/>
        </p:nvSpPr>
        <p:spPr>
          <a:xfrm>
            <a:off x="3759688" y="5985228"/>
            <a:ext cx="3870715" cy="646331"/>
          </a:xfrm>
          <a:prstGeom prst="rect">
            <a:avLst/>
          </a:prstGeom>
          <a:noFill/>
        </p:spPr>
        <p:txBody>
          <a:bodyPr wrap="square" rtlCol="0">
            <a:spAutoFit/>
          </a:bodyPr>
          <a:lstStyle/>
          <a:p>
            <a:r>
              <a:rPr lang="en-US" dirty="0">
                <a:solidFill>
                  <a:srgbClr val="7030A0"/>
                </a:solidFill>
              </a:rPr>
              <a:t>Multiple shooting finds a good solution and also at a lesser computation time.</a:t>
            </a:r>
          </a:p>
        </p:txBody>
      </p:sp>
      <p:cxnSp>
        <p:nvCxnSpPr>
          <p:cNvPr id="3" name="Straight Arrow Connector 2">
            <a:extLst>
              <a:ext uri="{FF2B5EF4-FFF2-40B4-BE49-F238E27FC236}">
                <a16:creationId xmlns:a16="http://schemas.microsoft.com/office/drawing/2014/main" id="{49EBC2E3-F3A4-4679-B204-2272EEDDBFB1}"/>
              </a:ext>
            </a:extLst>
          </p:cNvPr>
          <p:cNvCxnSpPr/>
          <p:nvPr/>
        </p:nvCxnSpPr>
        <p:spPr>
          <a:xfrm>
            <a:off x="9644478" y="1034282"/>
            <a:ext cx="1052113"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0A18D5F3-FB88-44E2-83AF-5AF253997493}"/>
              </a:ext>
            </a:extLst>
          </p:cNvPr>
          <p:cNvSpPr txBox="1"/>
          <p:nvPr/>
        </p:nvSpPr>
        <p:spPr>
          <a:xfrm>
            <a:off x="9867949" y="728611"/>
            <a:ext cx="588390" cy="369332"/>
          </a:xfrm>
          <a:prstGeom prst="rect">
            <a:avLst/>
          </a:prstGeom>
          <a:noFill/>
        </p:spPr>
        <p:txBody>
          <a:bodyPr wrap="square" rtlCol="0">
            <a:spAutoFit/>
          </a:bodyPr>
          <a:lstStyle/>
          <a:p>
            <a:r>
              <a:rPr lang="en-US" dirty="0"/>
              <a:t>3 m</a:t>
            </a:r>
          </a:p>
        </p:txBody>
      </p:sp>
      <p:cxnSp>
        <p:nvCxnSpPr>
          <p:cNvPr id="9" name="Straight Arrow Connector 8">
            <a:extLst>
              <a:ext uri="{FF2B5EF4-FFF2-40B4-BE49-F238E27FC236}">
                <a16:creationId xmlns:a16="http://schemas.microsoft.com/office/drawing/2014/main" id="{ED21C0DC-B899-4CCA-97D7-C0084A25CA9C}"/>
              </a:ext>
            </a:extLst>
          </p:cNvPr>
          <p:cNvCxnSpPr/>
          <p:nvPr/>
        </p:nvCxnSpPr>
        <p:spPr>
          <a:xfrm>
            <a:off x="10813496" y="1127051"/>
            <a:ext cx="0" cy="185681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D8C2C05E-52F6-4483-9164-AB98F97FE239}"/>
              </a:ext>
            </a:extLst>
          </p:cNvPr>
          <p:cNvSpPr txBox="1"/>
          <p:nvPr/>
        </p:nvSpPr>
        <p:spPr>
          <a:xfrm rot="5400000">
            <a:off x="10787384" y="1909309"/>
            <a:ext cx="588390" cy="369332"/>
          </a:xfrm>
          <a:prstGeom prst="rect">
            <a:avLst/>
          </a:prstGeom>
          <a:noFill/>
        </p:spPr>
        <p:txBody>
          <a:bodyPr wrap="square" rtlCol="0">
            <a:spAutoFit/>
          </a:bodyPr>
          <a:lstStyle/>
          <a:p>
            <a:r>
              <a:rPr lang="en-US" dirty="0"/>
              <a:t>4 m</a:t>
            </a:r>
          </a:p>
        </p:txBody>
      </p:sp>
    </p:spTree>
    <p:extLst>
      <p:ext uri="{BB962C8B-B14F-4D97-AF65-F5344CB8AC3E}">
        <p14:creationId xmlns:p14="http://schemas.microsoft.com/office/powerpoint/2010/main" val="935374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46AE0BCB-D6B4-44A1-B026-F38B034364B4}"/>
              </a:ext>
            </a:extLst>
          </p:cNvPr>
          <p:cNvSpPr/>
          <p:nvPr/>
        </p:nvSpPr>
        <p:spPr>
          <a:xfrm rot="5400000">
            <a:off x="9059442" y="681505"/>
            <a:ext cx="1362456" cy="701336"/>
          </a:xfrm>
          <a:prstGeom prst="round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E0EF1DE-9911-4C3C-B0D0-9E4804A8F625}"/>
              </a:ext>
            </a:extLst>
          </p:cNvPr>
          <p:cNvSpPr txBox="1"/>
          <p:nvPr/>
        </p:nvSpPr>
        <p:spPr>
          <a:xfrm>
            <a:off x="2500315" y="791964"/>
            <a:ext cx="4314776" cy="369332"/>
          </a:xfrm>
          <a:prstGeom prst="rect">
            <a:avLst/>
          </a:prstGeom>
          <a:noFill/>
        </p:spPr>
        <p:txBody>
          <a:bodyPr wrap="square" rtlCol="0">
            <a:spAutoFit/>
          </a:bodyPr>
          <a:lstStyle/>
          <a:p>
            <a:r>
              <a:rPr lang="en-US" dirty="0"/>
              <a:t>Obstacle cars added as constraints</a:t>
            </a:r>
          </a:p>
        </p:txBody>
      </p:sp>
      <p:grpSp>
        <p:nvGrpSpPr>
          <p:cNvPr id="24" name="Group 23">
            <a:extLst>
              <a:ext uri="{FF2B5EF4-FFF2-40B4-BE49-F238E27FC236}">
                <a16:creationId xmlns:a16="http://schemas.microsoft.com/office/drawing/2014/main" id="{BFD0AC02-3E2F-4BBC-B750-47B1592702EF}"/>
              </a:ext>
            </a:extLst>
          </p:cNvPr>
          <p:cNvGrpSpPr/>
          <p:nvPr/>
        </p:nvGrpSpPr>
        <p:grpSpPr>
          <a:xfrm rot="10800000">
            <a:off x="773193" y="5297967"/>
            <a:ext cx="1359109" cy="701336"/>
            <a:chOff x="1917577" y="5086905"/>
            <a:chExt cx="1438182" cy="701336"/>
          </a:xfrm>
          <a:solidFill>
            <a:srgbClr val="0070C0"/>
          </a:solidFill>
        </p:grpSpPr>
        <p:sp>
          <p:nvSpPr>
            <p:cNvPr id="25" name="Rectangle: Rounded Corners 24">
              <a:extLst>
                <a:ext uri="{FF2B5EF4-FFF2-40B4-BE49-F238E27FC236}">
                  <a16:creationId xmlns:a16="http://schemas.microsoft.com/office/drawing/2014/main" id="{278F7F99-EDA0-40C9-A43E-BA2A53D5DE05}"/>
                </a:ext>
              </a:extLst>
            </p:cNvPr>
            <p:cNvSpPr/>
            <p:nvPr/>
          </p:nvSpPr>
          <p:spPr>
            <a:xfrm>
              <a:off x="1917577" y="5086905"/>
              <a:ext cx="1438182" cy="701336"/>
            </a:xfrm>
            <a:prstGeom prst="roundRect">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3614FFF8-5FEC-49EC-B6B6-7C02AE9E1226}"/>
                </a:ext>
              </a:extLst>
            </p:cNvPr>
            <p:cNvSpPr/>
            <p:nvPr/>
          </p:nvSpPr>
          <p:spPr>
            <a:xfrm rot="16200000">
              <a:off x="1893348" y="5111134"/>
              <a:ext cx="701336" cy="65287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2F5E9532-61FE-4CCF-BA73-45ABDF920AF0}"/>
              </a:ext>
            </a:extLst>
          </p:cNvPr>
          <p:cNvSpPr txBox="1"/>
          <p:nvPr/>
        </p:nvSpPr>
        <p:spPr>
          <a:xfrm>
            <a:off x="517608" y="6488668"/>
            <a:ext cx="1857464" cy="369332"/>
          </a:xfrm>
          <a:prstGeom prst="rect">
            <a:avLst/>
          </a:prstGeom>
          <a:noFill/>
        </p:spPr>
        <p:txBody>
          <a:bodyPr wrap="square" rtlCol="0">
            <a:spAutoFit/>
          </a:bodyPr>
          <a:lstStyle/>
          <a:p>
            <a:r>
              <a:rPr lang="en-US" dirty="0"/>
              <a:t>Init Cond: (0,0,0)</a:t>
            </a:r>
          </a:p>
        </p:txBody>
      </p:sp>
      <p:sp>
        <p:nvSpPr>
          <p:cNvPr id="32" name="Title 1">
            <a:extLst>
              <a:ext uri="{FF2B5EF4-FFF2-40B4-BE49-F238E27FC236}">
                <a16:creationId xmlns:a16="http://schemas.microsoft.com/office/drawing/2014/main" id="{A4ACA956-55F6-41B5-9422-084B328FCAEA}"/>
              </a:ext>
            </a:extLst>
          </p:cNvPr>
          <p:cNvSpPr txBox="1">
            <a:spLocks/>
          </p:cNvSpPr>
          <p:nvPr/>
        </p:nvSpPr>
        <p:spPr>
          <a:xfrm>
            <a:off x="-814465" y="-27724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Obstacle avoidance(MS)</a:t>
            </a:r>
          </a:p>
        </p:txBody>
      </p:sp>
      <p:grpSp>
        <p:nvGrpSpPr>
          <p:cNvPr id="34" name="Group 33">
            <a:extLst>
              <a:ext uri="{FF2B5EF4-FFF2-40B4-BE49-F238E27FC236}">
                <a16:creationId xmlns:a16="http://schemas.microsoft.com/office/drawing/2014/main" id="{E61C9664-6541-40B0-87D7-46848BE58901}"/>
              </a:ext>
            </a:extLst>
          </p:cNvPr>
          <p:cNvGrpSpPr/>
          <p:nvPr/>
        </p:nvGrpSpPr>
        <p:grpSpPr>
          <a:xfrm rot="5400000">
            <a:off x="9059442" y="2374440"/>
            <a:ext cx="1362456" cy="701336"/>
            <a:chOff x="1917577" y="5086905"/>
            <a:chExt cx="1438182" cy="701336"/>
          </a:xfrm>
        </p:grpSpPr>
        <p:sp>
          <p:nvSpPr>
            <p:cNvPr id="35" name="Rectangle: Rounded Corners 34">
              <a:extLst>
                <a:ext uri="{FF2B5EF4-FFF2-40B4-BE49-F238E27FC236}">
                  <a16:creationId xmlns:a16="http://schemas.microsoft.com/office/drawing/2014/main" id="{B659BAFE-C39B-4C8F-9B27-513E1DF176BB}"/>
                </a:ext>
              </a:extLst>
            </p:cNvPr>
            <p:cNvSpPr/>
            <p:nvPr/>
          </p:nvSpPr>
          <p:spPr>
            <a:xfrm>
              <a:off x="1917577" y="5086905"/>
              <a:ext cx="1438182" cy="701336"/>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7E43AB8E-DF80-4250-8414-704B9244E75A}"/>
                </a:ext>
              </a:extLst>
            </p:cNvPr>
            <p:cNvSpPr/>
            <p:nvPr/>
          </p:nvSpPr>
          <p:spPr>
            <a:xfrm rot="16200000">
              <a:off x="1893348" y="5111134"/>
              <a:ext cx="701336" cy="65287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Rounded Corners 44">
            <a:extLst>
              <a:ext uri="{FF2B5EF4-FFF2-40B4-BE49-F238E27FC236}">
                <a16:creationId xmlns:a16="http://schemas.microsoft.com/office/drawing/2014/main" id="{620DA9FE-0898-4F88-9E7E-50DA5FDB550C}"/>
              </a:ext>
            </a:extLst>
          </p:cNvPr>
          <p:cNvSpPr/>
          <p:nvPr/>
        </p:nvSpPr>
        <p:spPr>
          <a:xfrm rot="5400000">
            <a:off x="9059442" y="4024629"/>
            <a:ext cx="1362456" cy="701336"/>
          </a:xfrm>
          <a:prstGeom prst="round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82872E4-7FFA-452E-9B67-56B4C00B991C}"/>
              </a:ext>
            </a:extLst>
          </p:cNvPr>
          <p:cNvCxnSpPr/>
          <p:nvPr/>
        </p:nvCxnSpPr>
        <p:spPr>
          <a:xfrm>
            <a:off x="10249460" y="159673"/>
            <a:ext cx="0" cy="5029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E9EA45-C2E9-4E30-B061-CA3D72272E53}"/>
              </a:ext>
            </a:extLst>
          </p:cNvPr>
          <p:cNvCxnSpPr/>
          <p:nvPr/>
        </p:nvCxnSpPr>
        <p:spPr>
          <a:xfrm>
            <a:off x="9214614" y="5202417"/>
            <a:ext cx="10521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2EA815E-F8DF-4C54-906B-0D8D1B46ABCF}"/>
              </a:ext>
            </a:extLst>
          </p:cNvPr>
          <p:cNvCxnSpPr/>
          <p:nvPr/>
        </p:nvCxnSpPr>
        <p:spPr>
          <a:xfrm>
            <a:off x="9214614" y="3554464"/>
            <a:ext cx="10521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5B4C601-C5F0-4067-80D4-C0177BA6EB6A}"/>
              </a:ext>
            </a:extLst>
          </p:cNvPr>
          <p:cNvCxnSpPr/>
          <p:nvPr/>
        </p:nvCxnSpPr>
        <p:spPr>
          <a:xfrm>
            <a:off x="9214614" y="1883439"/>
            <a:ext cx="10521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21A9010-E069-465D-9530-49411CBA37D9}"/>
              </a:ext>
            </a:extLst>
          </p:cNvPr>
          <p:cNvCxnSpPr/>
          <p:nvPr/>
        </p:nvCxnSpPr>
        <p:spPr>
          <a:xfrm>
            <a:off x="9206224" y="150914"/>
            <a:ext cx="10521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5953627-876D-4095-85EE-F67B891C1F95}"/>
              </a:ext>
            </a:extLst>
          </p:cNvPr>
          <p:cNvSpPr txBox="1"/>
          <p:nvPr/>
        </p:nvSpPr>
        <p:spPr>
          <a:xfrm>
            <a:off x="10810860" y="2339215"/>
            <a:ext cx="1331671" cy="646331"/>
          </a:xfrm>
          <a:prstGeom prst="rect">
            <a:avLst/>
          </a:prstGeom>
          <a:noFill/>
        </p:spPr>
        <p:txBody>
          <a:bodyPr wrap="square" rtlCol="0">
            <a:spAutoFit/>
          </a:bodyPr>
          <a:lstStyle/>
          <a:p>
            <a:r>
              <a:rPr lang="en-US" dirty="0"/>
              <a:t>Ref: (20,20,pi/2)</a:t>
            </a:r>
          </a:p>
        </p:txBody>
      </p:sp>
      <p:sp>
        <p:nvSpPr>
          <p:cNvPr id="41" name="TextBox 40">
            <a:extLst>
              <a:ext uri="{FF2B5EF4-FFF2-40B4-BE49-F238E27FC236}">
                <a16:creationId xmlns:a16="http://schemas.microsoft.com/office/drawing/2014/main" id="{20372C22-5ADB-4332-B63C-35999C82546E}"/>
              </a:ext>
            </a:extLst>
          </p:cNvPr>
          <p:cNvSpPr txBox="1"/>
          <p:nvPr/>
        </p:nvSpPr>
        <p:spPr>
          <a:xfrm>
            <a:off x="10709611" y="721014"/>
            <a:ext cx="1534170" cy="646331"/>
          </a:xfrm>
          <a:prstGeom prst="rect">
            <a:avLst/>
          </a:prstGeom>
          <a:noFill/>
        </p:spPr>
        <p:txBody>
          <a:bodyPr wrap="square" rtlCol="0">
            <a:spAutoFit/>
          </a:bodyPr>
          <a:lstStyle/>
          <a:p>
            <a:r>
              <a:rPr lang="en-US" dirty="0" err="1"/>
              <a:t>Obst</a:t>
            </a:r>
            <a:r>
              <a:rPr lang="en-US" dirty="0"/>
              <a:t> 1: (20,23.5,pi/2)</a:t>
            </a:r>
          </a:p>
        </p:txBody>
      </p:sp>
      <p:sp>
        <p:nvSpPr>
          <p:cNvPr id="42" name="TextBox 41">
            <a:extLst>
              <a:ext uri="{FF2B5EF4-FFF2-40B4-BE49-F238E27FC236}">
                <a16:creationId xmlns:a16="http://schemas.microsoft.com/office/drawing/2014/main" id="{EB41D56D-CD7E-4523-A5D8-E90CA1D19F9D}"/>
              </a:ext>
            </a:extLst>
          </p:cNvPr>
          <p:cNvSpPr txBox="1"/>
          <p:nvPr/>
        </p:nvSpPr>
        <p:spPr>
          <a:xfrm>
            <a:off x="10709611" y="4052131"/>
            <a:ext cx="1534170" cy="646331"/>
          </a:xfrm>
          <a:prstGeom prst="rect">
            <a:avLst/>
          </a:prstGeom>
          <a:noFill/>
        </p:spPr>
        <p:txBody>
          <a:bodyPr wrap="square" rtlCol="0">
            <a:spAutoFit/>
          </a:bodyPr>
          <a:lstStyle/>
          <a:p>
            <a:r>
              <a:rPr lang="en-US" dirty="0" err="1"/>
              <a:t>Obst</a:t>
            </a:r>
            <a:r>
              <a:rPr lang="en-US" dirty="0"/>
              <a:t> 2: (20,23.5,pi/2)</a:t>
            </a:r>
          </a:p>
        </p:txBody>
      </p:sp>
      <p:sp>
        <p:nvSpPr>
          <p:cNvPr id="2" name="Oval 1">
            <a:extLst>
              <a:ext uri="{FF2B5EF4-FFF2-40B4-BE49-F238E27FC236}">
                <a16:creationId xmlns:a16="http://schemas.microsoft.com/office/drawing/2014/main" id="{9C75A9DE-A4E5-4BEA-A41C-CE28E49A07C5}"/>
              </a:ext>
            </a:extLst>
          </p:cNvPr>
          <p:cNvSpPr/>
          <p:nvPr/>
        </p:nvSpPr>
        <p:spPr>
          <a:xfrm>
            <a:off x="733657" y="4929550"/>
            <a:ext cx="1438182" cy="1438171"/>
          </a:xfrm>
          <a:prstGeom prst="ellipse">
            <a:avLst/>
          </a:prstGeom>
          <a:noFill/>
          <a:ln w="3810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28575">
                <a:solidFill>
                  <a:schemeClr val="tx1"/>
                </a:solidFill>
              </a:ln>
            </a:endParaRPr>
          </a:p>
        </p:txBody>
      </p:sp>
      <p:sp>
        <p:nvSpPr>
          <p:cNvPr id="46" name="Oval 45">
            <a:extLst>
              <a:ext uri="{FF2B5EF4-FFF2-40B4-BE49-F238E27FC236}">
                <a16:creationId xmlns:a16="http://schemas.microsoft.com/office/drawing/2014/main" id="{D22DF296-7C37-4433-A5B2-646FE0D55C39}"/>
              </a:ext>
            </a:extLst>
          </p:cNvPr>
          <p:cNvSpPr/>
          <p:nvPr/>
        </p:nvSpPr>
        <p:spPr>
          <a:xfrm>
            <a:off x="9021579" y="325095"/>
            <a:ext cx="1438182" cy="1438171"/>
          </a:xfrm>
          <a:prstGeom prst="ellipse">
            <a:avLst/>
          </a:prstGeom>
          <a:noFill/>
          <a:ln w="3810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28575">
                <a:solidFill>
                  <a:schemeClr val="tx1"/>
                </a:solidFill>
              </a:ln>
            </a:endParaRPr>
          </a:p>
        </p:txBody>
      </p:sp>
      <p:sp>
        <p:nvSpPr>
          <p:cNvPr id="53" name="Oval 52">
            <a:extLst>
              <a:ext uri="{FF2B5EF4-FFF2-40B4-BE49-F238E27FC236}">
                <a16:creationId xmlns:a16="http://schemas.microsoft.com/office/drawing/2014/main" id="{213FF64B-C349-4E93-8CB5-E2E22CE4316D}"/>
              </a:ext>
            </a:extLst>
          </p:cNvPr>
          <p:cNvSpPr/>
          <p:nvPr/>
        </p:nvSpPr>
        <p:spPr>
          <a:xfrm>
            <a:off x="9021579" y="2011403"/>
            <a:ext cx="1438182" cy="1438171"/>
          </a:xfrm>
          <a:prstGeom prst="ellipse">
            <a:avLst/>
          </a:prstGeom>
          <a:noFill/>
          <a:ln w="3810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28575">
                <a:solidFill>
                  <a:schemeClr val="tx1"/>
                </a:solidFill>
              </a:ln>
            </a:endParaRPr>
          </a:p>
        </p:txBody>
      </p:sp>
      <p:sp>
        <p:nvSpPr>
          <p:cNvPr id="54" name="Oval 53">
            <a:extLst>
              <a:ext uri="{FF2B5EF4-FFF2-40B4-BE49-F238E27FC236}">
                <a16:creationId xmlns:a16="http://schemas.microsoft.com/office/drawing/2014/main" id="{EE8C15FA-EDB6-4537-BD58-88D8AF624469}"/>
              </a:ext>
            </a:extLst>
          </p:cNvPr>
          <p:cNvSpPr/>
          <p:nvPr/>
        </p:nvSpPr>
        <p:spPr>
          <a:xfrm>
            <a:off x="9013189" y="3656210"/>
            <a:ext cx="1438182" cy="1438171"/>
          </a:xfrm>
          <a:prstGeom prst="ellipse">
            <a:avLst/>
          </a:prstGeom>
          <a:noFill/>
          <a:ln w="3810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28575">
                <a:solidFill>
                  <a:schemeClr val="tx1"/>
                </a:solidFill>
              </a:ln>
            </a:endParaRPr>
          </a:p>
        </p:txBody>
      </p:sp>
      <p:sp>
        <p:nvSpPr>
          <p:cNvPr id="55" name="Rectangle: Rounded Corners 54">
            <a:extLst>
              <a:ext uri="{FF2B5EF4-FFF2-40B4-BE49-F238E27FC236}">
                <a16:creationId xmlns:a16="http://schemas.microsoft.com/office/drawing/2014/main" id="{5C64E3DC-394F-4217-A494-2F5538E8CB08}"/>
              </a:ext>
            </a:extLst>
          </p:cNvPr>
          <p:cNvSpPr/>
          <p:nvPr/>
        </p:nvSpPr>
        <p:spPr>
          <a:xfrm>
            <a:off x="5572895" y="3185157"/>
            <a:ext cx="1362456" cy="701336"/>
          </a:xfrm>
          <a:prstGeom prst="round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4A9AE998-51D6-40C2-8BEC-3BF4ED423DDA}"/>
              </a:ext>
            </a:extLst>
          </p:cNvPr>
          <p:cNvSpPr/>
          <p:nvPr/>
        </p:nvSpPr>
        <p:spPr>
          <a:xfrm>
            <a:off x="5535032" y="2816739"/>
            <a:ext cx="1438182" cy="1438171"/>
          </a:xfrm>
          <a:prstGeom prst="ellipse">
            <a:avLst/>
          </a:prstGeom>
          <a:noFill/>
          <a:ln w="3810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28575">
                <a:solidFill>
                  <a:schemeClr val="tx1"/>
                </a:solidFill>
              </a:ln>
            </a:endParaRPr>
          </a:p>
        </p:txBody>
      </p:sp>
      <p:sp>
        <p:nvSpPr>
          <p:cNvPr id="57" name="TextBox 56">
            <a:extLst>
              <a:ext uri="{FF2B5EF4-FFF2-40B4-BE49-F238E27FC236}">
                <a16:creationId xmlns:a16="http://schemas.microsoft.com/office/drawing/2014/main" id="{AA661E92-60B7-4A13-9140-ADF45F1C30D1}"/>
              </a:ext>
            </a:extLst>
          </p:cNvPr>
          <p:cNvSpPr txBox="1"/>
          <p:nvPr/>
        </p:nvSpPr>
        <p:spPr>
          <a:xfrm>
            <a:off x="5771008" y="4394654"/>
            <a:ext cx="1534170" cy="646331"/>
          </a:xfrm>
          <a:prstGeom prst="rect">
            <a:avLst/>
          </a:prstGeom>
          <a:noFill/>
        </p:spPr>
        <p:txBody>
          <a:bodyPr wrap="square" rtlCol="0">
            <a:spAutoFit/>
          </a:bodyPr>
          <a:lstStyle/>
          <a:p>
            <a:r>
              <a:rPr lang="en-US" dirty="0" err="1"/>
              <a:t>Obst</a:t>
            </a:r>
            <a:r>
              <a:rPr lang="en-US" dirty="0"/>
              <a:t> 3: (12,17,0)</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432539F-C44E-4EC9-B409-04EABC7BC3E2}"/>
                  </a:ext>
                </a:extLst>
              </p:cNvPr>
              <p:cNvSpPr/>
              <p:nvPr/>
            </p:nvSpPr>
            <p:spPr>
              <a:xfrm>
                <a:off x="286079" y="1331696"/>
                <a:ext cx="7708167" cy="9446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14:m>
                  <m:oMath xmlns:m="http://schemas.openxmlformats.org/officeDocument/2006/math">
                    <m:r>
                      <a:rPr lang="en-US" i="1" dirty="0" smtClean="0">
                        <a:latin typeface="Cambria Math" panose="02040503050406030204" pitchFamily="18" charset="0"/>
                      </a:rPr>
                      <m:t>𝐴𝑑𝑑𝑖𝑡𝑖𝑜𝑛𝑎𝑙</m:t>
                    </m:r>
                    <m:r>
                      <a:rPr lang="en-US" i="1" dirty="0">
                        <a:latin typeface="Cambria Math" panose="02040503050406030204" pitchFamily="18" charset="0"/>
                      </a:rPr>
                      <m:t> </m:t>
                    </m:r>
                    <m:r>
                      <a:rPr lang="en-US" i="1" dirty="0">
                        <a:latin typeface="Cambria Math" panose="02040503050406030204" pitchFamily="18" charset="0"/>
                      </a:rPr>
                      <m:t>𝑐𝑜𝑛𝑠𝑡𝑟𝑎𝑖𝑛𝑡</m:t>
                    </m:r>
                  </m:oMath>
                </a14:m>
                <a:r>
                  <a:rPr lang="en-US" sz="1600" dirty="0"/>
                  <a:t>s:</a:t>
                </a:r>
              </a:p>
              <a:p>
                <a:endParaRPr lang="en-US" sz="1600" dirty="0"/>
              </a:p>
              <a:p>
                <a:r>
                  <a:rPr lang="en-US" dirty="0"/>
                  <a:t>For every obstacle:       </a:t>
                </a:r>
                <a14:m>
                  <m:oMath xmlns:m="http://schemas.openxmlformats.org/officeDocument/2006/math">
                    <m:r>
                      <a:rPr lang="en-US" b="0" i="0" smtClean="0">
                        <a:latin typeface="Cambria Math" panose="02040503050406030204" pitchFamily="18" charset="0"/>
                      </a:rPr>
                      <m:t>−</m:t>
                    </m:r>
                    <m:r>
                      <m:rPr>
                        <m:sty m:val="p"/>
                      </m:rPr>
                      <a:rPr lang="en-US" b="0" i="0" smtClean="0">
                        <a:latin typeface="Cambria Math" panose="02040503050406030204" pitchFamily="18" charset="0"/>
                      </a:rPr>
                      <m:t>inf</m:t>
                    </m:r>
                    <m:r>
                      <a:rPr lang="en-US" b="0" i="0" smtClean="0">
                        <a:latin typeface="Cambria Math" panose="02040503050406030204" pitchFamily="18" charset="0"/>
                      </a:rPr>
                      <m:t>&lt;</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𝑜𝑏𝑠</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b="0" i="1">
                                    <a:latin typeface="Cambria Math" panose="02040503050406030204" pitchFamily="18" charset="0"/>
                                  </a:rPr>
                                </m:ctrlPr>
                              </m:dPr>
                              <m:e>
                                <m:r>
                                  <a:rPr lang="en-US" b="0" i="1" smtClean="0">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𝑜𝑏𝑠</m:t>
                                    </m:r>
                                  </m:sub>
                                </m:sSub>
                              </m:e>
                            </m:d>
                          </m:e>
                          <m:sup>
                            <m:r>
                              <a:rPr lang="en-US" i="1">
                                <a:latin typeface="Cambria Math" panose="02040503050406030204" pitchFamily="18" charset="0"/>
                              </a:rPr>
                              <m:t>2</m:t>
                            </m:r>
                          </m:sup>
                        </m:sSup>
                      </m:e>
                    </m:ra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𝑜𝑏𝑠</m:t>
                            </m:r>
                          </m:sub>
                        </m:sSub>
                      </m:e>
                    </m:d>
                    <m:r>
                      <a:rPr lang="en-US" b="0" i="1" smtClean="0">
                        <a:latin typeface="Cambria Math" panose="02040503050406030204" pitchFamily="18" charset="0"/>
                      </a:rPr>
                      <m:t>≤0</m:t>
                    </m:r>
                  </m:oMath>
                </a14:m>
                <a:endParaRPr lang="en-US" sz="2000" dirty="0"/>
              </a:p>
            </p:txBody>
          </p:sp>
        </mc:Choice>
        <mc:Fallback xmlns="">
          <p:sp>
            <p:nvSpPr>
              <p:cNvPr id="3" name="Rectangle 2">
                <a:extLst>
                  <a:ext uri="{FF2B5EF4-FFF2-40B4-BE49-F238E27FC236}">
                    <a16:creationId xmlns:a16="http://schemas.microsoft.com/office/drawing/2014/main" id="{6432539F-C44E-4EC9-B409-04EABC7BC3E2}"/>
                  </a:ext>
                </a:extLst>
              </p:cNvPr>
              <p:cNvSpPr>
                <a:spLocks noRot="1" noChangeAspect="1" noMove="1" noResize="1" noEditPoints="1" noAdjustHandles="1" noChangeArrowheads="1" noChangeShapeType="1" noTextEdit="1"/>
              </p:cNvSpPr>
              <p:nvPr/>
            </p:nvSpPr>
            <p:spPr>
              <a:xfrm>
                <a:off x="286079" y="1331696"/>
                <a:ext cx="7708167" cy="944618"/>
              </a:xfrm>
              <a:prstGeom prst="rect">
                <a:avLst/>
              </a:prstGeom>
              <a:blipFill>
                <a:blip r:embed="rId2"/>
                <a:stretch>
                  <a:fillRect l="-632" b="-8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9B433E0-AB3D-49E4-9E24-685464B391DF}"/>
                  </a:ext>
                </a:extLst>
              </p:cNvPr>
              <p:cNvSpPr txBox="1"/>
              <p:nvPr/>
            </p:nvSpPr>
            <p:spPr>
              <a:xfrm>
                <a:off x="363985" y="4468967"/>
                <a:ext cx="2521258" cy="400110"/>
              </a:xfrm>
              <a:prstGeom prst="rect">
                <a:avLst/>
              </a:prstGeom>
              <a:noFill/>
            </p:spPr>
            <p:txBody>
              <a:bodyPr wrap="square" rtlCol="0">
                <a:spAutoFit/>
              </a:bodyPr>
              <a:lstStyle/>
              <a:p>
                <a:r>
                  <a:rPr lang="en-US" sz="2000" dirty="0"/>
                  <a:t>Uncertainty radius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0</m:t>
                        </m:r>
                      </m:sub>
                    </m:sSub>
                  </m:oMath>
                </a14:m>
                <a:endParaRPr lang="en-US" sz="2000" dirty="0"/>
              </a:p>
            </p:txBody>
          </p:sp>
        </mc:Choice>
        <mc:Fallback xmlns="">
          <p:sp>
            <p:nvSpPr>
              <p:cNvPr id="4" name="TextBox 3">
                <a:extLst>
                  <a:ext uri="{FF2B5EF4-FFF2-40B4-BE49-F238E27FC236}">
                    <a16:creationId xmlns:a16="http://schemas.microsoft.com/office/drawing/2014/main" id="{C9B433E0-AB3D-49E4-9E24-685464B391DF}"/>
                  </a:ext>
                </a:extLst>
              </p:cNvPr>
              <p:cNvSpPr txBox="1">
                <a:spLocks noRot="1" noChangeAspect="1" noMove="1" noResize="1" noEditPoints="1" noAdjustHandles="1" noChangeArrowheads="1" noChangeShapeType="1" noTextEdit="1"/>
              </p:cNvSpPr>
              <p:nvPr/>
            </p:nvSpPr>
            <p:spPr>
              <a:xfrm>
                <a:off x="363985" y="4468967"/>
                <a:ext cx="2521258" cy="400110"/>
              </a:xfrm>
              <a:prstGeom prst="rect">
                <a:avLst/>
              </a:prstGeom>
              <a:blipFill>
                <a:blip r:embed="rId3"/>
                <a:stretch>
                  <a:fillRect l="-2663" t="-7576" b="-257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5B77604F-D8D7-48A1-8DCB-D90F787D8DAE}"/>
                  </a:ext>
                </a:extLst>
              </p:cNvPr>
              <p:cNvSpPr txBox="1"/>
              <p:nvPr/>
            </p:nvSpPr>
            <p:spPr>
              <a:xfrm>
                <a:off x="5330844" y="2377535"/>
                <a:ext cx="164237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3</m:t>
                          </m:r>
                        </m:sub>
                      </m:sSub>
                    </m:oMath>
                  </m:oMathPara>
                </a14:m>
                <a:endParaRPr lang="en-US" sz="2000" dirty="0"/>
              </a:p>
            </p:txBody>
          </p:sp>
        </mc:Choice>
        <mc:Fallback>
          <p:sp>
            <p:nvSpPr>
              <p:cNvPr id="58" name="TextBox 57">
                <a:extLst>
                  <a:ext uri="{FF2B5EF4-FFF2-40B4-BE49-F238E27FC236}">
                    <a16:creationId xmlns:a16="http://schemas.microsoft.com/office/drawing/2014/main" id="{5B77604F-D8D7-48A1-8DCB-D90F787D8DAE}"/>
                  </a:ext>
                </a:extLst>
              </p:cNvPr>
              <p:cNvSpPr txBox="1">
                <a:spLocks noRot="1" noChangeAspect="1" noMove="1" noResize="1" noEditPoints="1" noAdjustHandles="1" noChangeArrowheads="1" noChangeShapeType="1" noTextEdit="1"/>
              </p:cNvSpPr>
              <p:nvPr/>
            </p:nvSpPr>
            <p:spPr>
              <a:xfrm>
                <a:off x="5330844" y="2377535"/>
                <a:ext cx="1642370"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5559EEC8-3DBA-4E8A-BA26-B10C8594496E}"/>
                  </a:ext>
                </a:extLst>
              </p:cNvPr>
              <p:cNvSpPr txBox="1"/>
              <p:nvPr/>
            </p:nvSpPr>
            <p:spPr>
              <a:xfrm>
                <a:off x="7970281" y="841905"/>
                <a:ext cx="164237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1</m:t>
                          </m:r>
                        </m:sub>
                      </m:sSub>
                    </m:oMath>
                  </m:oMathPara>
                </a14:m>
                <a:endParaRPr lang="en-US" sz="2000" dirty="0"/>
              </a:p>
            </p:txBody>
          </p:sp>
        </mc:Choice>
        <mc:Fallback xmlns="">
          <p:sp>
            <p:nvSpPr>
              <p:cNvPr id="59" name="TextBox 58">
                <a:extLst>
                  <a:ext uri="{FF2B5EF4-FFF2-40B4-BE49-F238E27FC236}">
                    <a16:creationId xmlns:a16="http://schemas.microsoft.com/office/drawing/2014/main" id="{5559EEC8-3DBA-4E8A-BA26-B10C8594496E}"/>
                  </a:ext>
                </a:extLst>
              </p:cNvPr>
              <p:cNvSpPr txBox="1">
                <a:spLocks noRot="1" noChangeAspect="1" noMove="1" noResize="1" noEditPoints="1" noAdjustHandles="1" noChangeArrowheads="1" noChangeShapeType="1" noTextEdit="1"/>
              </p:cNvSpPr>
              <p:nvPr/>
            </p:nvSpPr>
            <p:spPr>
              <a:xfrm>
                <a:off x="7970281" y="841905"/>
                <a:ext cx="1642370" cy="4001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184134DC-8ACF-4A07-9800-13F7D99B0BCF}"/>
                  </a:ext>
                </a:extLst>
              </p:cNvPr>
              <p:cNvSpPr txBox="1"/>
              <p:nvPr/>
            </p:nvSpPr>
            <p:spPr>
              <a:xfrm>
                <a:off x="7877073" y="4197825"/>
                <a:ext cx="164237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2</m:t>
                          </m:r>
                        </m:sub>
                      </m:sSub>
                    </m:oMath>
                  </m:oMathPara>
                </a14:m>
                <a:endParaRPr lang="en-US" sz="2000" dirty="0"/>
              </a:p>
            </p:txBody>
          </p:sp>
        </mc:Choice>
        <mc:Fallback xmlns="">
          <p:sp>
            <p:nvSpPr>
              <p:cNvPr id="60" name="TextBox 59">
                <a:extLst>
                  <a:ext uri="{FF2B5EF4-FFF2-40B4-BE49-F238E27FC236}">
                    <a16:creationId xmlns:a16="http://schemas.microsoft.com/office/drawing/2014/main" id="{184134DC-8ACF-4A07-9800-13F7D99B0BCF}"/>
                  </a:ext>
                </a:extLst>
              </p:cNvPr>
              <p:cNvSpPr txBox="1">
                <a:spLocks noRot="1" noChangeAspect="1" noMove="1" noResize="1" noEditPoints="1" noAdjustHandles="1" noChangeArrowheads="1" noChangeShapeType="1" noTextEdit="1"/>
              </p:cNvSpPr>
              <p:nvPr/>
            </p:nvSpPr>
            <p:spPr>
              <a:xfrm>
                <a:off x="7877073" y="4197825"/>
                <a:ext cx="1642370" cy="400110"/>
              </a:xfrm>
              <a:prstGeom prst="rect">
                <a:avLst/>
              </a:prstGeom>
              <a:blipFill>
                <a:blip r:embed="rId6"/>
                <a:stretch>
                  <a:fillRect b="-1538"/>
                </a:stretch>
              </a:blipFill>
            </p:spPr>
            <p:txBody>
              <a:bodyPr/>
              <a:lstStyle/>
              <a:p>
                <a:r>
                  <a:rPr lang="en-US">
                    <a:noFill/>
                  </a:rPr>
                  <a:t> </a:t>
                </a:r>
              </a:p>
            </p:txBody>
          </p:sp>
        </mc:Fallback>
      </mc:AlternateContent>
      <p:sp>
        <p:nvSpPr>
          <p:cNvPr id="61" name="TextBox 60">
            <a:extLst>
              <a:ext uri="{FF2B5EF4-FFF2-40B4-BE49-F238E27FC236}">
                <a16:creationId xmlns:a16="http://schemas.microsoft.com/office/drawing/2014/main" id="{F7819228-1E28-4822-AF4D-1E16CBF1D3E5}"/>
              </a:ext>
            </a:extLst>
          </p:cNvPr>
          <p:cNvSpPr txBox="1"/>
          <p:nvPr/>
        </p:nvSpPr>
        <p:spPr>
          <a:xfrm>
            <a:off x="4119240" y="6268978"/>
            <a:ext cx="4807263" cy="369332"/>
          </a:xfrm>
          <a:prstGeom prst="rect">
            <a:avLst/>
          </a:prstGeom>
          <a:noFill/>
        </p:spPr>
        <p:txBody>
          <a:bodyPr wrap="square" rtlCol="0">
            <a:spAutoFit/>
          </a:bodyPr>
          <a:lstStyle/>
          <a:p>
            <a:r>
              <a:rPr lang="en-US" dirty="0">
                <a:solidFill>
                  <a:srgbClr val="7030A0"/>
                </a:solidFill>
              </a:rPr>
              <a:t>MPC finds a good solution avoiding all obstacles.</a:t>
            </a:r>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20C2235C-7177-4E5B-8B91-82D11CBCFC89}"/>
                  </a:ext>
                </a:extLst>
              </p:cNvPr>
              <p:cNvSpPr txBox="1"/>
              <p:nvPr/>
            </p:nvSpPr>
            <p:spPr>
              <a:xfrm>
                <a:off x="250014" y="2377785"/>
                <a:ext cx="1631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1" i="1" smtClean="0">
                          <a:solidFill>
                            <a:srgbClr val="FF0000"/>
                          </a:solidFill>
                          <a:latin typeface="Cambria Math" panose="02040503050406030204" pitchFamily="18" charset="0"/>
                        </a:rPr>
                        <m:t>𝟏𝟕𝟎</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𝟐𝟎𝟎</m:t>
                      </m:r>
                    </m:oMath>
                  </m:oMathPara>
                </a14:m>
                <a:endParaRPr lang="en-US" dirty="0"/>
              </a:p>
            </p:txBody>
          </p:sp>
        </mc:Choice>
        <mc:Fallback xmlns="">
          <p:sp>
            <p:nvSpPr>
              <p:cNvPr id="64" name="TextBox 63">
                <a:extLst>
                  <a:ext uri="{FF2B5EF4-FFF2-40B4-BE49-F238E27FC236}">
                    <a16:creationId xmlns:a16="http://schemas.microsoft.com/office/drawing/2014/main" id="{20C2235C-7177-4E5B-8B91-82D11CBCFC89}"/>
                  </a:ext>
                </a:extLst>
              </p:cNvPr>
              <p:cNvSpPr txBox="1">
                <a:spLocks noRot="1" noChangeAspect="1" noMove="1" noResize="1" noEditPoints="1" noAdjustHandles="1" noChangeArrowheads="1" noChangeShapeType="1" noTextEdit="1"/>
              </p:cNvSpPr>
              <p:nvPr/>
            </p:nvSpPr>
            <p:spPr>
              <a:xfrm>
                <a:off x="250014" y="2377785"/>
                <a:ext cx="1631088" cy="276999"/>
              </a:xfrm>
              <a:prstGeom prst="rect">
                <a:avLst/>
              </a:prstGeom>
              <a:blipFill>
                <a:blip r:embed="rId7"/>
                <a:stretch>
                  <a:fillRect l="-2612" r="-3358" b="-8889"/>
                </a:stretch>
              </a:blipFill>
            </p:spPr>
            <p:txBody>
              <a:bodyPr/>
              <a:lstStyle/>
              <a:p>
                <a:r>
                  <a:rPr lang="en-US">
                    <a:noFill/>
                  </a:rPr>
                  <a:t> </a:t>
                </a:r>
              </a:p>
            </p:txBody>
          </p:sp>
        </mc:Fallback>
      </mc:AlternateContent>
    </p:spTree>
    <p:extLst>
      <p:ext uri="{BB962C8B-B14F-4D97-AF65-F5344CB8AC3E}">
        <p14:creationId xmlns:p14="http://schemas.microsoft.com/office/powerpoint/2010/main" val="1554716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1840</TotalTime>
  <Words>862</Words>
  <Application>Microsoft Office PowerPoint</Application>
  <PresentationFormat>Widescreen</PresentationFormat>
  <Paragraphs>188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PowerPoint Presentation</vt:lpstr>
      <vt:lpstr>Simple Car Model &amp; Euler-Forward Discretization</vt:lpstr>
      <vt:lpstr>MPC Setup (Single shooting)</vt:lpstr>
      <vt:lpstr>Garage parking scenario (single shooting)</vt:lpstr>
      <vt:lpstr>PowerPoint Presentation</vt:lpstr>
      <vt:lpstr>PowerPoint Presentation</vt:lpstr>
      <vt:lpstr>Multiple shooting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SRIVATSAN SRINIVASAN</dc:creator>
  <cp:lastModifiedBy>SRIVATSAN SRINIVASAN</cp:lastModifiedBy>
  <cp:revision>52</cp:revision>
  <dcterms:created xsi:type="dcterms:W3CDTF">2020-02-15T20:53:02Z</dcterms:created>
  <dcterms:modified xsi:type="dcterms:W3CDTF">2020-02-19T17:06:17Z</dcterms:modified>
</cp:coreProperties>
</file>