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77" r:id="rId4"/>
    <p:sldId id="272" r:id="rId5"/>
    <p:sldId id="280" r:id="rId6"/>
    <p:sldId id="271" r:id="rId7"/>
    <p:sldId id="281" r:id="rId8"/>
    <p:sldId id="285" r:id="rId9"/>
    <p:sldId id="282" r:id="rId10"/>
    <p:sldId id="283" r:id="rId11"/>
    <p:sldId id="284" r:id="rId12"/>
    <p:sldId id="273" r:id="rId13"/>
    <p:sldId id="286" r:id="rId14"/>
    <p:sldId id="287" r:id="rId15"/>
    <p:sldId id="288" r:id="rId16"/>
    <p:sldId id="290" r:id="rId17"/>
    <p:sldId id="291" r:id="rId18"/>
    <p:sldId id="289" r:id="rId19"/>
    <p:sldId id="292" r:id="rId20"/>
    <p:sldId id="293" r:id="rId21"/>
    <p:sldId id="294" r:id="rId22"/>
    <p:sldId id="295" r:id="rId23"/>
    <p:sldId id="296" r:id="rId24"/>
    <p:sldId id="298" r:id="rId25"/>
    <p:sldId id="299" r:id="rId26"/>
    <p:sldId id="302" r:id="rId27"/>
    <p:sldId id="303" r:id="rId28"/>
    <p:sldId id="304" r:id="rId29"/>
    <p:sldId id="305" r:id="rId30"/>
    <p:sldId id="306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57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34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3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9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0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1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1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/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4" name="Freeform 42"/>
            <p:cNvSpPr/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5" name="Freeform 43"/>
            <p:cNvSpPr/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6" name="Freeform 44"/>
            <p:cNvSpPr/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12/13/2022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CF99945-0A15-4715-AB6C-F5E56CF20F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1348" y="2210831"/>
            <a:ext cx="7454668" cy="74240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Basic SQL Queries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 records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1895061"/>
            <a:ext cx="9899374" cy="10601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4448313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443506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1908107"/>
                <a:gridCol w="15902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1776" y="3833927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7"/>
                <a:gridCol w="1762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74906" y="4238118"/>
          <a:ext cx="4253948" cy="6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1528"/>
                <a:gridCol w="1782420"/>
              </a:tblGrid>
              <a:tr h="6121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94785" y="4880849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6"/>
                <a:gridCol w="17625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 Specific records from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1" y="1895061"/>
            <a:ext cx="10071651" cy="10601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Abraham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4448313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1776" y="3833927"/>
          <a:ext cx="425394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1407"/>
                <a:gridCol w="1762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74906" y="4238118"/>
          <a:ext cx="4253948" cy="6121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71528"/>
                <a:gridCol w="1782420"/>
              </a:tblGrid>
              <a:tr h="61217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93460" y="4894101"/>
          <a:ext cx="868900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483899"/>
                <a:gridCol w="2517913"/>
                <a:gridCol w="17757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Order By Clause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3423" y="1646580"/>
            <a:ext cx="10888246" cy="871333"/>
          </a:xfrm>
        </p:spPr>
        <p:txBody>
          <a:bodyPr>
            <a:noAutofit/>
          </a:bodyPr>
          <a:lstStyle/>
          <a:p>
            <a:r>
              <a:rPr lang="en-US" sz="2000" dirty="0"/>
              <a:t>The ORDER BY clause is used to sort the result-set in ascending or descending order.</a:t>
            </a:r>
          </a:p>
          <a:p>
            <a:r>
              <a:rPr lang="en-US" sz="2000" dirty="0"/>
              <a:t>The ORDER BY clause sorts the records in ascending order by default. To sort the records in descending order, use the DESC keyword.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6970" y="3501937"/>
            <a:ext cx="5049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id,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MyGuests</a:t>
            </a:r>
            <a:r>
              <a:rPr lang="en-US" dirty="0">
                <a:solidFill>
                  <a:srgbClr val="0070C0"/>
                </a:solidFill>
              </a:rPr>
              <a:t> ORDER BY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8331" y="4602550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85079" y="4992094"/>
          <a:ext cx="4448313" cy="388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882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8574" y="5397684"/>
          <a:ext cx="444831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536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39565" y="4582671"/>
          <a:ext cx="443197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29130" y="3377503"/>
            <a:ext cx="5440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id,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>
                <a:solidFill>
                  <a:srgbClr val="0070C0"/>
                </a:solidFill>
              </a:rPr>
              <a:t>MyGuests</a:t>
            </a:r>
            <a:r>
              <a:rPr lang="en-US" dirty="0">
                <a:solidFill>
                  <a:srgbClr val="0070C0"/>
                </a:solidFill>
              </a:rPr>
              <a:t> ORDER BY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39566" y="5290269"/>
          <a:ext cx="4448313" cy="388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</a:tblGrid>
              <a:tr h="3882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39565" y="4940484"/>
          <a:ext cx="4448313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8624"/>
                <a:gridCol w="1952782"/>
                <a:gridCol w="15369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428169" y="421174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954326" y="415873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314073" y="364189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desc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Clause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3423" y="1646580"/>
            <a:ext cx="10888246" cy="871333"/>
          </a:xfrm>
        </p:spPr>
        <p:txBody>
          <a:bodyPr>
            <a:noAutofit/>
          </a:bodyPr>
          <a:lstStyle/>
          <a:p>
            <a:r>
              <a:rPr lang="en-US" sz="2800" dirty="0"/>
              <a:t>The GROUP BY statement groups rows that have the same values into summary rows, like "find the number of customers in each country".</a:t>
            </a:r>
          </a:p>
          <a:p>
            <a:endParaRPr lang="en-US" sz="2800" dirty="0"/>
          </a:p>
          <a:p>
            <a:r>
              <a:rPr lang="en-US" sz="2800" dirty="0"/>
              <a:t>The GROUP BY statement is often used with aggregate functions (COUNT, MAX, MIN, SUM, AVG) to group the result-set by one or more columns.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By Clause</a:t>
            </a:r>
          </a:p>
        </p:txBody>
      </p:sp>
      <p:pic>
        <p:nvPicPr>
          <p:cNvPr id="5" name="Content Placeholder 4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90" y="1405606"/>
            <a:ext cx="7715920" cy="3358899"/>
          </a:xfrm>
        </p:spPr>
      </p:pic>
      <p:sp>
        <p:nvSpPr>
          <p:cNvPr id="6" name="Rectangle 5"/>
          <p:cNvSpPr/>
          <p:nvPr/>
        </p:nvSpPr>
        <p:spPr>
          <a:xfrm>
            <a:off x="581526" y="5108957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COUNT(</a:t>
            </a:r>
            <a:r>
              <a:rPr lang="en-US" dirty="0" err="1"/>
              <a:t>CustomerID</a:t>
            </a:r>
            <a:r>
              <a:rPr lang="en-US" dirty="0"/>
              <a:t>) as Number, Country FROM Customers</a:t>
            </a:r>
            <a:br>
              <a:rPr lang="en-US" dirty="0"/>
            </a:br>
            <a:r>
              <a:rPr lang="en-US" dirty="0"/>
              <a:t>GROUP BY Country;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638673" y="2692844"/>
          <a:ext cx="298383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1916"/>
                <a:gridCol w="14919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1231"/>
            <a:ext cx="10972800" cy="468336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400" dirty="0"/>
          </a:p>
          <a:p>
            <a:pPr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AGGREGATE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5" y="399288"/>
            <a:ext cx="10445262" cy="1143000"/>
          </a:xfrm>
        </p:spPr>
        <p:txBody>
          <a:bodyPr>
            <a:noAutofit/>
          </a:bodyPr>
          <a:lstStyle/>
          <a:p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37578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Five (5) aggregate functions namely: </a:t>
            </a:r>
          </a:p>
          <a:p>
            <a:pPr>
              <a:lnSpc>
                <a:spcPct val="120000"/>
              </a:lnSpc>
            </a:pPr>
            <a:r>
              <a:rPr lang="en-US" dirty="0"/>
              <a:t>COUNT</a:t>
            </a:r>
          </a:p>
          <a:p>
            <a:pPr>
              <a:lnSpc>
                <a:spcPct val="120000"/>
              </a:lnSpc>
            </a:pPr>
            <a:r>
              <a:rPr lang="en-US" dirty="0"/>
              <a:t>SUM</a:t>
            </a:r>
          </a:p>
          <a:p>
            <a:pPr>
              <a:lnSpc>
                <a:spcPct val="120000"/>
              </a:lnSpc>
            </a:pPr>
            <a:r>
              <a:rPr lang="en-US" dirty="0"/>
              <a:t>AVG</a:t>
            </a:r>
          </a:p>
          <a:p>
            <a:pPr>
              <a:lnSpc>
                <a:spcPct val="120000"/>
              </a:lnSpc>
            </a:pPr>
            <a:r>
              <a:rPr lang="en-US" dirty="0"/>
              <a:t>MIN</a:t>
            </a:r>
          </a:p>
          <a:p>
            <a:pPr>
              <a:lnSpc>
                <a:spcPct val="120000"/>
              </a:lnSpc>
            </a:pPr>
            <a:r>
              <a:rPr lang="en-US" dirty="0"/>
              <a:t>MAX </a:t>
            </a:r>
            <a:r>
              <a:rPr lang="en-US" sz="4400" dirty="0"/>
              <a:t> 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707" y="516518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Why use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752600"/>
            <a:ext cx="10497133" cy="41669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business perspective, different organization levels have different information requirements. Top levels managers are usually interested in knowing whole figures and not necessary the individual details. 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&gt;</a:t>
            </a:r>
            <a:r>
              <a:rPr lang="en-US" sz="2000" dirty="0"/>
              <a:t>Aggregate functions allow us to easily produce summarized data from our database. </a:t>
            </a:r>
            <a:r>
              <a:rPr lang="en-US" dirty="0"/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from our test database , management may require following reports </a:t>
            </a:r>
          </a:p>
          <a:p>
            <a:pPr lvl="1">
              <a:buNone/>
            </a:pPr>
            <a:r>
              <a:rPr lang="en-US" dirty="0"/>
              <a:t>&gt; Least rented movies.</a:t>
            </a:r>
          </a:p>
          <a:p>
            <a:pPr lvl="1">
              <a:buNone/>
            </a:pPr>
            <a:r>
              <a:rPr lang="en-US" dirty="0"/>
              <a:t>&gt; Most rented movies.</a:t>
            </a:r>
          </a:p>
          <a:p>
            <a:pPr lvl="1">
              <a:buNone/>
            </a:pPr>
            <a:r>
              <a:rPr lang="en-US" dirty="0"/>
              <a:t>&gt; Average number that each movie is rented out in a month.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COUNT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4510" y="1359877"/>
            <a:ext cx="4577596" cy="443132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 function returns the total number of values in the specified field. </a:t>
            </a:r>
          </a:p>
          <a:p>
            <a:r>
              <a:rPr lang="en-US" sz="2400" dirty="0"/>
              <a:t>It works on both numeric and non-numeric data types. </a:t>
            </a: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88" y="1231942"/>
            <a:ext cx="6284495" cy="2083674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654846" y="3489159"/>
            <a:ext cx="62484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Let's suppose that we want to get the number of times that the movie with id 2 has been rented out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6821" y="44312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SELECT COUNT(`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movie_id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`) FROM 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 WHERE `</a:t>
            </a:r>
            <a:r>
              <a:rPr lang="en-US" dirty="0" err="1">
                <a:latin typeface="Arial Unicode MS" pitchFamily="34" charset="-128"/>
                <a:cs typeface="Arial" panose="020B0604020202020204" pitchFamily="34" charset="0"/>
              </a:rPr>
              <a:t>movie_id</a:t>
            </a:r>
            <a:r>
              <a:rPr lang="en-US" dirty="0">
                <a:latin typeface="Arial Unicode MS" pitchFamily="34" charset="-128"/>
                <a:cs typeface="Arial" panose="020B0604020202020204" pitchFamily="34" charset="0"/>
              </a:rPr>
              <a:t>` = 2;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25652" y="5349859"/>
            <a:ext cx="1720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66338" y="84569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DISTINCT Keyword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03907" cy="1833855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DISTINCT keyword that allows us to omit duplicates from our results. </a:t>
            </a: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88" y="1231942"/>
            <a:ext cx="6284495" cy="2083674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410220" y="3555419"/>
            <a:ext cx="514567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FROM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movierentals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751" y="41927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FROM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movierentals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856" y="4054603"/>
            <a:ext cx="990738" cy="2114845"/>
          </a:xfrm>
          <a:prstGeom prst="rect">
            <a:avLst/>
          </a:prstGeom>
        </p:spPr>
      </p:pic>
      <p:pic>
        <p:nvPicPr>
          <p:cNvPr id="13" name="Picture 12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112" y="4615387"/>
            <a:ext cx="885949" cy="13908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66338" y="84569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 Unicode MS" pitchFamily="34" charset="-128"/>
                <a:cs typeface="Arial" panose="020B0604020202020204" pitchFamily="34" charset="0"/>
              </a:rPr>
              <a:t>movierentals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5812666" cy="5565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89368" y="1254877"/>
            <a:ext cx="9618828" cy="3952637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Create and Delete Database</a:t>
            </a:r>
          </a:p>
          <a:p>
            <a:r>
              <a:rPr lang="en-US" sz="2800" b="1" dirty="0"/>
              <a:t>Create and Delete Table</a:t>
            </a:r>
          </a:p>
          <a:p>
            <a:r>
              <a:rPr lang="en-US" sz="2800" b="1" dirty="0"/>
              <a:t>Insert records Into Table</a:t>
            </a:r>
          </a:p>
          <a:p>
            <a:r>
              <a:rPr lang="en-US" sz="2800" b="1" dirty="0"/>
              <a:t>Delete records into Table</a:t>
            </a:r>
          </a:p>
          <a:p>
            <a:r>
              <a:rPr lang="en-US" sz="2800" b="1" dirty="0"/>
              <a:t>Update or Modify records into Table</a:t>
            </a:r>
          </a:p>
          <a:p>
            <a:r>
              <a:rPr lang="en-US" sz="2800" b="1" dirty="0"/>
              <a:t>Read records from Table</a:t>
            </a:r>
          </a:p>
          <a:p>
            <a:r>
              <a:rPr lang="en-US" sz="2800" b="1" dirty="0"/>
              <a:t>Where and Order By Clause</a:t>
            </a:r>
          </a:p>
          <a:p>
            <a:r>
              <a:rPr lang="en-US" sz="2800" b="1" dirty="0"/>
              <a:t>Group By Clause</a:t>
            </a:r>
          </a:p>
          <a:p>
            <a:r>
              <a:rPr lang="en-US" sz="2800" b="1" dirty="0"/>
              <a:t>Aggregate function </a:t>
            </a:r>
          </a:p>
          <a:p>
            <a:r>
              <a:rPr lang="en-US" sz="2800" b="1" dirty="0"/>
              <a:t>Set operation</a:t>
            </a:r>
          </a:p>
          <a:p>
            <a:r>
              <a:rPr lang="en-US" sz="2800" b="1" dirty="0"/>
              <a:t>Sub Queries </a:t>
            </a:r>
          </a:p>
          <a:p>
            <a:endParaRPr lang="en-US" sz="2800" b="1" dirty="0"/>
          </a:p>
          <a:p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MIN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smallest value in the specified table 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20140" y="3462654"/>
            <a:ext cx="60960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example, let's suppose we want to know the year in which the oldest movie in our library was released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395" y="4418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MIN(`</a:t>
            </a:r>
            <a:r>
              <a:rPr lang="en-US" dirty="0" err="1"/>
              <a:t>year_released</a:t>
            </a:r>
            <a:r>
              <a:rPr lang="en-US" dirty="0"/>
              <a:t>`) FROM `movies`;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1339" y="5111320"/>
            <a:ext cx="2550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2003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36974" y="1991875"/>
          <a:ext cx="450132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0661"/>
                <a:gridCol w="2250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Movie_Name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year_released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Sharlock holmes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Quarentine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736372" y="152155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MAX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highest value in the specified table 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20140" y="3462654"/>
            <a:ext cx="60960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example, let's suppose we want to know the year in which the recent movie in our library was released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395" y="44180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SELECT MAX(`</a:t>
            </a:r>
            <a:r>
              <a:rPr lang="en-US" dirty="0" err="1"/>
              <a:t>year_released</a:t>
            </a:r>
            <a:r>
              <a:rPr lang="en-US" dirty="0"/>
              <a:t>`) FROM `movies`;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1339" y="5111320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2020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36974" y="1991875"/>
          <a:ext cx="450132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0661"/>
                <a:gridCol w="22506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Movie_Name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year_released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Sharlock holmes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Quarentine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736372" y="152155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SUM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which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sum of all the values in the specified column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99862" y="4178272"/>
            <a:ext cx="6096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6678" y="4952294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10500</a:t>
            </a: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4" y="1397521"/>
            <a:ext cx="7078063" cy="2419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/>
              <a:t>AVG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0284" y="1757484"/>
            <a:ext cx="3496673" cy="17675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function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average of the values in a specified column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99862" y="4178272"/>
            <a:ext cx="60960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6678" y="4952294"/>
            <a:ext cx="240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Output:  3500</a:t>
            </a: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4" y="1397521"/>
            <a:ext cx="7078063" cy="2419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7045118" cy="556591"/>
          </a:xfrm>
        </p:spPr>
        <p:txBody>
          <a:bodyPr>
            <a:noAutofit/>
          </a:bodyPr>
          <a:lstStyle/>
          <a:p>
            <a:r>
              <a:rPr lang="en-US" sz="4000" b="1" dirty="0" err="1"/>
              <a:t>Mysql</a:t>
            </a:r>
            <a:r>
              <a:rPr lang="en-US" sz="4000" b="1" dirty="0"/>
              <a:t> Aliases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6104" y="1757483"/>
            <a:ext cx="3670853" cy="37951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MySQL</a:t>
            </a:r>
            <a:r>
              <a:rPr lang="en-US" sz="2800" dirty="0"/>
              <a:t> aliases are used to give a table, or a column in a table, a temporary name.</a:t>
            </a:r>
          </a:p>
          <a:p>
            <a:r>
              <a:rPr lang="en-US" sz="2800" dirty="0"/>
              <a:t>Aliases are often used to make column names more readable.</a:t>
            </a:r>
          </a:p>
          <a:p>
            <a:r>
              <a:rPr lang="en-US" sz="2800" dirty="0"/>
              <a:t>An alias only exists for the duration of the query.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88835" y="4138516"/>
            <a:ext cx="65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amount_paid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as   Average  FROM `payments`;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4" y="1397521"/>
            <a:ext cx="6838823" cy="241968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7303" y="4797286"/>
          <a:ext cx="1890643" cy="77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90643"/>
              </a:tblGrid>
              <a:tr h="386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</a:t>
                      </a:r>
                      <a:endParaRPr lang="en-US" dirty="0"/>
                    </a:p>
                  </a:txBody>
                  <a:tcPr/>
                </a:tc>
              </a:tr>
              <a:tr h="386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522386" y="100646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‘Between’ and ‘AND’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551" y="2041358"/>
            <a:ext cx="9125533" cy="62965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from instructor where salary between 8000 and 12000;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68642" y="3150045"/>
          <a:ext cx="2598821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284"/>
                <a:gridCol w="1347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Sobuj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60694" y="3494949"/>
          <a:ext cx="259882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284"/>
                <a:gridCol w="1347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Sobuj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52300" y="2726977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04511" y="301172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90599" y="1511514"/>
            <a:ext cx="10287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relation. The instructor relation itself still exists, but it is empty.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31749" y="2718083"/>
            <a:ext cx="500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delete from instructor;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94" y="1359288"/>
            <a:ext cx="6777666" cy="4878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90599" y="1511514"/>
            <a:ext cx="10287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For example, suppose that we want to delete the records of all instructors with salary below the average at the university. We could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9269" y="2403469"/>
            <a:ext cx="911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from instructor where salary &lt; (select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(salary) from instructor);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73425" y="1589109"/>
            <a:ext cx="1044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that annual salary increases are being made, and salaries of all instructors are to be increased by 5 percent. We write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8287" y="2594978"/>
            <a:ext cx="6639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 set   salary = salary * 1.05;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2939" y="3470918"/>
            <a:ext cx="9925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a salary increase is to be paid only to instructors with salary of less than $70,000, we can write: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30017" y="4696096"/>
            <a:ext cx="882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set salary=salary * 1.05 where salary &lt; 70000;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and Delete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647" y="2000904"/>
            <a:ext cx="5799412" cy="141815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online_event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database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online_event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13181" y="1999926"/>
            <a:ext cx="10442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“Give a 5 percent salary raise to instructors whose salary is less than average ” as follows: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1235" y="3270839"/>
            <a:ext cx="10243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instructor set salary = salary * 1.05 where salary &lt;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                                       ( select </a:t>
            </a:r>
            <a:r>
              <a:rPr lang="en-US" sz="2000" dirty="0" err="1">
                <a:solidFill>
                  <a:srgbClr val="FF0000"/>
                </a:solidFill>
              </a:rPr>
              <a:t>avg</a:t>
            </a:r>
            <a:r>
              <a:rPr lang="en-US" sz="2000" dirty="0">
                <a:solidFill>
                  <a:srgbClr val="FF0000"/>
                </a:solidFill>
              </a:rPr>
              <a:t> (salary) from instructor);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Ordering the Display of </a:t>
            </a:r>
            <a:r>
              <a:rPr lang="en-US" dirty="0" err="1"/>
              <a:t>Tuples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07166" y="1708379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list in alphabetic order all instructors in the </a:t>
            </a:r>
            <a:r>
              <a:rPr lang="en-US" sz="2000" dirty="0" err="1"/>
              <a:t>Physicsdepartment</a:t>
            </a:r>
            <a:r>
              <a:rPr lang="en-US" sz="2000" dirty="0"/>
              <a:t>,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47" y="2503125"/>
            <a:ext cx="3040295" cy="10752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6678" y="3665020"/>
            <a:ext cx="10310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wish to list the entire instructor relation in descending order of salary. If several</a:t>
            </a:r>
          </a:p>
          <a:p>
            <a:r>
              <a:rPr lang="en-US" dirty="0"/>
              <a:t>instructors have the same salary, we order them in ascending order by name. We express this query in SQL as follows: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93" y="4874057"/>
            <a:ext cx="3376124" cy="970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operations union, intersect, and except operate on relations and correspond to the mathematical set-theory operations ∪,∩, and −. </a:t>
            </a: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5" y="2539283"/>
            <a:ext cx="6099660" cy="301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either in Fall 2009 or in Spring 2010, or both, we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41" y="2647226"/>
            <a:ext cx="5695917" cy="245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Union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either in Fall 2009 or in Spring 2010, or both, we write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41" y="2647226"/>
            <a:ext cx="5695917" cy="2454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Intersect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the set of all courses taught in the Fall 2009 as well as in Spring 2010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21" y="2304160"/>
            <a:ext cx="6100763" cy="2583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6976939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The Except Operation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3671" y="1522848"/>
            <a:ext cx="9899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find all courses taught in the Fall 2009 semester but not in the Spring 2010 semester, we write: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57" y="2610158"/>
            <a:ext cx="5851480" cy="2465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begin by finding all courses taught in Spring 2010, and we write the </a:t>
            </a:r>
            <a:r>
              <a:rPr lang="en-US" dirty="0" err="1"/>
              <a:t>subquery</a:t>
            </a:r>
            <a:endParaRPr lang="en-US" dirty="0"/>
          </a:p>
        </p:txBody>
      </p:sp>
      <p:pic>
        <p:nvPicPr>
          <p:cNvPr id="10" name="Picture 9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55" y="2211409"/>
            <a:ext cx="4729398" cy="9646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92695" y="3484169"/>
            <a:ext cx="10071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then need to find those courses that were taught in the Fall 2009 and that appear in the set of courses obtained in the </a:t>
            </a:r>
            <a:r>
              <a:rPr lang="en-US" dirty="0" err="1"/>
              <a:t>subquery</a:t>
            </a:r>
            <a:r>
              <a:rPr lang="en-US" dirty="0"/>
              <a:t>.</a:t>
            </a:r>
          </a:p>
        </p:txBody>
      </p:sp>
      <p:pic>
        <p:nvPicPr>
          <p:cNvPr id="12" name="Picture 11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58" y="4231496"/>
            <a:ext cx="6159199" cy="1652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We use the not in construct in a way similar to the in construct.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For example,  to find all the courses taught in the Fall 2009 semester but not in the Spring 2010semester, we can write: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053" y="3458817"/>
            <a:ext cx="5948713" cy="1616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Nested Query using Set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3670" y="1621591"/>
            <a:ext cx="10416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following query selects the names of instructors whose names are neither “Mozart” nor “Einstein”.</a:t>
            </a:r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942" y="2995974"/>
            <a:ext cx="5452468" cy="120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3165" y="1540564"/>
            <a:ext cx="99454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INT(6) UNSIGNED AUTO_INCREMENT PRIMARY KEY,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ON UPDATE CURRENT_TIMESTAMP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73164" y="4867596"/>
          <a:ext cx="88278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5562"/>
                <a:gridCol w="1765562"/>
                <a:gridCol w="1765562"/>
                <a:gridCol w="1765562"/>
                <a:gridCol w="1765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87056" y="431776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1" y="662609"/>
            <a:ext cx="8317327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26173" y="1752598"/>
            <a:ext cx="9945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80209" y="3900187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32830" y="313831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 records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98" y="1662113"/>
            <a:ext cx="7805026" cy="129714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('John', 'Doe', 'john@example.com')</a:t>
            </a:r>
          </a:p>
          <a:p>
            <a:pPr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zahid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‘hasan@gmail.com')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636221" y="-166211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437849"/>
                <a:gridCol w="2513496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463741"/>
                <a:gridCol w="2473740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2007201"/>
                <a:gridCol w="1358645"/>
                <a:gridCol w="2491409"/>
                <a:gridCol w="1696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 records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08" y="1895061"/>
            <a:ext cx="7328453" cy="10601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* from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sz="3600" b="1" dirty="0"/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  <a:gridCol w="2370807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497352"/>
                <a:gridCol w="2440129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2007201"/>
                <a:gridCol w="1647288"/>
                <a:gridCol w="2322035"/>
                <a:gridCol w="1577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‘Where’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149" y="2213113"/>
            <a:ext cx="9899374" cy="1060173"/>
          </a:xfrm>
        </p:spPr>
        <p:txBody>
          <a:bodyPr>
            <a:normAutofit/>
          </a:bodyPr>
          <a:lstStyle/>
          <a:p>
            <a:r>
              <a:rPr lang="en-US" sz="2800" dirty="0"/>
              <a:t>The WHERE clause is used to extract only those records that fulfill a specified condition.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879682" y="662609"/>
            <a:ext cx="9801570" cy="556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Update or Modify records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1895061"/>
            <a:ext cx="9899374" cy="10601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=‘Abraham'                   id=1</a:t>
            </a:r>
          </a:p>
        </p:txBody>
      </p:sp>
      <p:sp>
        <p:nvSpPr>
          <p:cNvPr id="8194" name="AutoShape 2" descr="image"/>
          <p:cNvSpPr>
            <a:spLocks noChangeAspect="1" noChangeArrowheads="1"/>
          </p:cNvSpPr>
          <p:nvPr/>
        </p:nvSpPr>
        <p:spPr bwMode="auto">
          <a:xfrm>
            <a:off x="155575" y="-1592263"/>
            <a:ext cx="6962775" cy="332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6569" y="3178073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06713" y="3820674"/>
          <a:ext cx="850347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8155"/>
                <a:gridCol w="1913283"/>
                <a:gridCol w="1580538"/>
                <a:gridCol w="2370807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lastname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reg_date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93461" y="4218240"/>
          <a:ext cx="85034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291"/>
                <a:gridCol w="1941011"/>
                <a:gridCol w="1583011"/>
                <a:gridCol w="2354470"/>
                <a:gridCol w="1700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John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Abraham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john@example.com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461" y="4894101"/>
          <a:ext cx="849022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693"/>
                <a:gridCol w="1908107"/>
                <a:gridCol w="1590261"/>
                <a:gridCol w="2385391"/>
                <a:gridCol w="16697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hasan.ice@gmail.com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04-26-2020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360652" y="1972126"/>
            <a:ext cx="130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1328</Words>
  <Application>Microsoft Office PowerPoint</Application>
  <PresentationFormat>Widescreen</PresentationFormat>
  <Paragraphs>304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 Unicode MS</vt:lpstr>
      <vt:lpstr>Arial</vt:lpstr>
      <vt:lpstr>Calibri</vt:lpstr>
      <vt:lpstr>Constantia</vt:lpstr>
      <vt:lpstr>Segoe Print</vt:lpstr>
      <vt:lpstr>Times New Roman</vt:lpstr>
      <vt:lpstr>Wingdings</vt:lpstr>
      <vt:lpstr>Wingdings 2</vt:lpstr>
      <vt:lpstr>Flow</vt:lpstr>
      <vt:lpstr>Basic SQL Queries</vt:lpstr>
      <vt:lpstr>Outline</vt:lpstr>
      <vt:lpstr>Create and Delete Database</vt:lpstr>
      <vt:lpstr>Create Table</vt:lpstr>
      <vt:lpstr>Delete Table</vt:lpstr>
      <vt:lpstr>Insert records Into Table</vt:lpstr>
      <vt:lpstr>Delete records Into Table</vt:lpstr>
      <vt:lpstr>‘Where’ Clause</vt:lpstr>
      <vt:lpstr>Update or Modify records into Table</vt:lpstr>
      <vt:lpstr>Read records from Table</vt:lpstr>
      <vt:lpstr>Read Specific records from Table</vt:lpstr>
      <vt:lpstr>Order By Clause</vt:lpstr>
      <vt:lpstr>Group By Clause</vt:lpstr>
      <vt:lpstr>Group By Clause</vt:lpstr>
      <vt:lpstr> </vt:lpstr>
      <vt:lpstr>  AGGREGATE FUNCTIONS</vt:lpstr>
      <vt:lpstr>Why use aggregate functions</vt:lpstr>
      <vt:lpstr>COUNT Function</vt:lpstr>
      <vt:lpstr>DISTINCT Keyword</vt:lpstr>
      <vt:lpstr>MIN function</vt:lpstr>
      <vt:lpstr>MAX function</vt:lpstr>
      <vt:lpstr>SUM function</vt:lpstr>
      <vt:lpstr>AVG function</vt:lpstr>
      <vt:lpstr>Mysql Aliases</vt:lpstr>
      <vt:lpstr>‘Between’ and ‘AND’ </vt:lpstr>
      <vt:lpstr>Delete Operation</vt:lpstr>
      <vt:lpstr>Delete Operation</vt:lpstr>
      <vt:lpstr>Delete Operation</vt:lpstr>
      <vt:lpstr>Update Operation</vt:lpstr>
      <vt:lpstr>Update Operation</vt:lpstr>
      <vt:lpstr>Ordering the Display of Tuples</vt:lpstr>
      <vt:lpstr>Set Operations</vt:lpstr>
      <vt:lpstr>The Union Operation</vt:lpstr>
      <vt:lpstr>The Union Operation</vt:lpstr>
      <vt:lpstr>The Intersect Operation</vt:lpstr>
      <vt:lpstr>The Except Operation</vt:lpstr>
      <vt:lpstr>Nested Query using Set Operation</vt:lpstr>
      <vt:lpstr>Nested Query using Set Operation</vt:lpstr>
      <vt:lpstr>Nested Query using Set 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Introduction</dc:title>
  <dc:creator>User</dc:creator>
  <cp:lastModifiedBy>Fourcan Karim</cp:lastModifiedBy>
  <cp:revision>196</cp:revision>
  <dcterms:created xsi:type="dcterms:W3CDTF">2020-04-17T10:09:00Z</dcterms:created>
  <dcterms:modified xsi:type="dcterms:W3CDTF">2022-12-13T05:10:31Z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8363CE3506744BFCBC3C5B9190C7E3BF</vt:lpwstr>
  </property>
  <property fmtid="{D5CDD505-2E9C-101B-9397-08002B2CF9AE}" pid="3" name="KSOProductBuildVer">
    <vt:lpwstr>1033-11.2.0.11380</vt:lpwstr>
  </property>
</Properties>
</file>