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58" r:id="rId4"/>
    <p:sldId id="280" r:id="rId5"/>
    <p:sldId id="277" r:id="rId6"/>
    <p:sldId id="272" r:id="rId7"/>
    <p:sldId id="271" r:id="rId8"/>
    <p:sldId id="293" r:id="rId9"/>
    <p:sldId id="278" r:id="rId10"/>
    <p:sldId id="279" r:id="rId11"/>
    <p:sldId id="273" r:id="rId12"/>
    <p:sldId id="282" r:id="rId13"/>
    <p:sldId id="281" r:id="rId14"/>
    <p:sldId id="283" r:id="rId15"/>
    <p:sldId id="284"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4" d="100"/>
          <a:sy n="74" d="100"/>
        </p:scale>
        <p:origin x="576" y="102"/>
      </p:cViewPr>
      <p:guideLst>
        <p:guide orient="horz" pos="2218"/>
        <p:guide pos="382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11"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12"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13"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24"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25"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26"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8" name="Slide Number Placeholder 7"/>
          <p:cNvSpPr>
            <a:spLocks noGrp="1"/>
          </p:cNvSpPr>
          <p:nvPr>
            <p:ph type="sldNum" sz="quarter" idx="12"/>
          </p:nvPr>
        </p:nvSpPr>
        <p:spPr/>
        <p:txBody>
          <a:bodyPr/>
          <a:lstStyle/>
          <a:p>
            <a:fld id="{022B156B-59AE-415F-B24B-8756D48BB977}" type="slidenum">
              <a:rPr/>
            </a:fld>
            <a:endParaRPr/>
          </a:p>
        </p:txBody>
      </p:sp>
      <p:sp>
        <p:nvSpPr>
          <p:cNvPr id="7" name="Footer Placeholder 6"/>
          <p:cNvSpPr>
            <a:spLocks noGrp="1"/>
          </p:cNvSpPr>
          <p:nvPr>
            <p:ph type="ftr" sz="quarter" idx="11"/>
          </p:nvPr>
        </p:nvSpPr>
        <p:spPr/>
        <p:txBody>
          <a:bodyPr/>
          <a:lstStyle/>
          <a:p/>
        </p:txBody>
      </p:sp>
      <p:sp>
        <p:nvSpPr>
          <p:cNvPr id="6" name="Date Placeholder 5"/>
          <p:cNvSpPr>
            <a:spLocks noGrp="1"/>
          </p:cNvSpPr>
          <p:nvPr>
            <p:ph type="dt" sz="half" idx="10"/>
          </p:nvPr>
        </p:nvSpPr>
        <p:spPr/>
        <p:txBody>
          <a:bodyPr/>
          <a:lstStyle/>
          <a:p>
            <a:fld id="{4CF99945-0A15-4715-AB6C-F5E56CF20F70}" type="datetimeFigureOut">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54"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55"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56"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86"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87"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88"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99"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100"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101"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8" name="Slide Number Placeholder 7"/>
          <p:cNvSpPr>
            <a:spLocks noGrp="1"/>
          </p:cNvSpPr>
          <p:nvPr>
            <p:ph type="sldNum" sz="quarter" idx="12"/>
          </p:nvPr>
        </p:nvSpPr>
        <p:spPr/>
        <p:txBody>
          <a:bodyPr/>
          <a:lstStyle/>
          <a:p>
            <a:fld id="{022B156B-59AE-415F-B24B-8756D48BB977}" type="slidenum">
              <a:rPr/>
            </a:fld>
            <a:endParaRPr/>
          </a:p>
        </p:txBody>
      </p:sp>
      <p:sp>
        <p:nvSpPr>
          <p:cNvPr id="7" name="Footer Placeholder 6"/>
          <p:cNvSpPr>
            <a:spLocks noGrp="1"/>
          </p:cNvSpPr>
          <p:nvPr>
            <p:ph type="ftr" sz="quarter" idx="11"/>
          </p:nvPr>
        </p:nvSpPr>
        <p:spPr/>
        <p:txBody>
          <a:bodyPr/>
          <a:lstStyle/>
          <a:p/>
        </p:txBody>
      </p:sp>
      <p:sp>
        <p:nvSpPr>
          <p:cNvPr id="6" name="Date Placeholder 5"/>
          <p:cNvSpPr>
            <a:spLocks noGrp="1"/>
          </p:cNvSpPr>
          <p:nvPr>
            <p:ph type="dt" sz="half" idx="10"/>
          </p:nvPr>
        </p:nvSpPr>
        <p:spPr/>
        <p:txBody>
          <a:bodyPr/>
          <a:lstStyle/>
          <a:p>
            <a:fld id="{4CF99945-0A15-4715-AB6C-F5E56CF20F70}" type="datetimeFigureOut">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86"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87"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88"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100"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101"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102"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lstStyle/>
            <a:p/>
          </p:txBody>
        </p:sp>
        <p:sp>
          <p:nvSpPr>
            <p:cNvPr id="114" name="Freeform 42"/>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lstStyle/>
            <a:p/>
          </p:txBody>
        </p:sp>
        <p:sp>
          <p:nvSpPr>
            <p:cNvPr id="115" name="Freeform 43"/>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lstStyle/>
            <a:p/>
          </p:txBody>
        </p:sp>
        <p:sp>
          <p:nvSpPr>
            <p:cNvPr id="116" name="Freeform 44"/>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lstStyle/>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lstStyle/>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lstStyle/>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lstStyle/>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lstStyle/>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lstStyle/>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lstStyle/>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lstStyle/>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lstStyle/>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8" name="Slide Number Placeholder 7"/>
          <p:cNvSpPr>
            <a:spLocks noGrp="1"/>
          </p:cNvSpPr>
          <p:nvPr>
            <p:ph type="sldNum" sz="quarter" idx="12"/>
          </p:nvPr>
        </p:nvSpPr>
        <p:spPr/>
        <p:txBody>
          <a:bodyPr/>
          <a:lstStyle/>
          <a:p>
            <a:fld id="{022B156B-59AE-415F-B24B-8756D48BB977}" type="slidenum">
              <a:rPr/>
            </a:fld>
            <a:endParaRPr/>
          </a:p>
        </p:txBody>
      </p:sp>
      <p:sp>
        <p:nvSpPr>
          <p:cNvPr id="7" name="Footer Placeholder 6"/>
          <p:cNvSpPr>
            <a:spLocks noGrp="1"/>
          </p:cNvSpPr>
          <p:nvPr>
            <p:ph type="ftr" sz="quarter" idx="11"/>
          </p:nvPr>
        </p:nvSpPr>
        <p:spPr/>
        <p:txBody>
          <a:bodyPr/>
          <a:lstStyle/>
          <a:p/>
        </p:txBody>
      </p:sp>
      <p:sp>
        <p:nvSpPr>
          <p:cNvPr id="6" name="Date Placeholder 5"/>
          <p:cNvSpPr>
            <a:spLocks noGrp="1"/>
          </p:cNvSpPr>
          <p:nvPr>
            <p:ph type="dt" sz="half" idx="10"/>
          </p:nvPr>
        </p:nvSpPr>
        <p:spPr/>
        <p:txBody>
          <a:bodyPr/>
          <a:lstStyle/>
          <a:p>
            <a:fld id="{4CF99945-0A15-4715-AB6C-F5E56CF20F70}" type="datetimeFigureOut">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99945-0A15-4715-AB6C-F5E56CF20F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0EAB0777-4C60-462E-A92C-CDAFD498799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F99945-0A15-4715-AB6C-F5E56CF20F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F99945-0A15-4715-AB6C-F5E56CF20F7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F99945-0A15-4715-AB6C-F5E56CF20F7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9945-0A15-4715-AB6C-F5E56CF20F7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F99945-0A15-4715-AB6C-F5E56CF20F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4CF99945-0A15-4715-AB6C-F5E56CF20F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022B156B-59AE-415F-B24B-8756D48BB977}" type="slidenum">
              <a:rPr lang="en-US" smtClean="0"/>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F99945-0A15-4715-AB6C-F5E56CF20F70}" type="datetimeFigureOut">
              <a:rPr lang="en-US" smtClean="0"/>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2B156B-59AE-415F-B24B-8756D48BB977}" type="slidenum">
              <a:rPr lang="en-US" smtClean="0"/>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i.stack.imgur.com/VkAT5.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61348" y="2210831"/>
            <a:ext cx="7454668" cy="742406"/>
          </a:xfrm>
        </p:spPr>
        <p:txBody>
          <a:bodyPr>
            <a:noAutofit/>
          </a:bodyPr>
          <a:lstStyle/>
          <a:p>
            <a:r>
              <a:rPr lang="en-US" sz="5400" dirty="0" smtClean="0">
                <a:solidFill>
                  <a:schemeClr val="accent1"/>
                </a:solidFill>
              </a:rPr>
              <a:t>Join Operation in DBMS</a:t>
            </a:r>
            <a:endParaRPr lang="en-US" sz="5400" dirty="0">
              <a:solidFill>
                <a:schemeClr val="accent1"/>
              </a:solidFill>
            </a:endParaRPr>
          </a:p>
        </p:txBody>
      </p:sp>
      <p:sp>
        <p:nvSpPr>
          <p:cNvPr id="6" name="Subtitle 5"/>
          <p:cNvSpPr>
            <a:spLocks noGrp="1"/>
          </p:cNvSpPr>
          <p:nvPr>
            <p:ph type="subTitle" idx="1"/>
          </p:nvPr>
        </p:nvSpPr>
        <p:spPr/>
        <p:txBody>
          <a:bodyPr/>
          <a:lstStyle/>
          <a:p>
            <a:r>
              <a:rPr lang="en-US" dirty="0" smtClean="0"/>
              <a:t> </a:t>
            </a: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7045118" cy="556591"/>
          </a:xfrm>
        </p:spPr>
        <p:txBody>
          <a:bodyPr>
            <a:normAutofit fontScale="90000"/>
          </a:bodyPr>
          <a:lstStyle/>
          <a:p>
            <a:r>
              <a:rPr lang="en-US" dirty="0" smtClean="0">
                <a:solidFill>
                  <a:schemeClr val="accent6">
                    <a:lumMod val="75000"/>
                  </a:schemeClr>
                </a:solidFill>
              </a:rPr>
              <a:t>Left Join Example</a:t>
            </a:r>
            <a:endParaRPr lang="en-US" dirty="0" smtClean="0">
              <a:solidFill>
                <a:schemeClr val="accent6">
                  <a:lumMod val="75000"/>
                </a:schemeClr>
              </a:solidFill>
            </a:endParaRPr>
          </a:p>
        </p:txBody>
      </p:sp>
      <p:graphicFrame>
        <p:nvGraphicFramePr>
          <p:cNvPr id="7" name="Table 6"/>
          <p:cNvGraphicFramePr>
            <a:graphicFrameLocks noGrp="1"/>
          </p:cNvGraphicFramePr>
          <p:nvPr/>
        </p:nvGraphicFramePr>
        <p:xfrm>
          <a:off x="1338471" y="2073716"/>
          <a:ext cx="3843130" cy="1146810"/>
        </p:xfrm>
        <a:graphic>
          <a:graphicData uri="http://schemas.openxmlformats.org/drawingml/2006/table">
            <a:tbl>
              <a:tblPr/>
              <a:tblGrid>
                <a:gridCol w="1179442"/>
                <a:gridCol w="1311966"/>
                <a:gridCol w="1351722"/>
              </a:tblGrid>
              <a:tr h="229235">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STREET</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CITY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Ram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Civil line</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Mumbai</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Shyam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Park street</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Kolkata</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Ravi</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M.G. Street</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Delhi</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Hari</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Nehru </a:t>
                      </a:r>
                      <a:r>
                        <a:rPr lang="en-US" sz="1200" dirty="0" err="1">
                          <a:latin typeface="Times New Roman" panose="02020603050405020304"/>
                          <a:ea typeface="Times New Roman" panose="02020603050405020304"/>
                          <a:cs typeface="Times New Roman" panose="02020603050405020304"/>
                        </a:rPr>
                        <a:t>nagar</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Hyderabad</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68278" y="2073715"/>
          <a:ext cx="4558749" cy="1133539"/>
        </p:xfrm>
        <a:graphic>
          <a:graphicData uri="http://schemas.openxmlformats.org/drawingml/2006/table">
            <a:tbl>
              <a:tblPr/>
              <a:tblGrid>
                <a:gridCol w="1519583"/>
                <a:gridCol w="1519583"/>
                <a:gridCol w="1519583"/>
              </a:tblGrid>
              <a:tr h="229235">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SALARY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Ram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Infosys</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10000</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Shyam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Wipro</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20000</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Kuber</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HCL</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30000</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Hari</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TCS</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50000</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171700" y="4061542"/>
          <a:ext cx="7988300" cy="1189990"/>
        </p:xfrm>
        <a:graphic>
          <a:graphicData uri="http://schemas.openxmlformats.org/drawingml/2006/table">
            <a:tbl>
              <a:tblPr/>
              <a:tblGrid>
                <a:gridCol w="1485900"/>
                <a:gridCol w="1625600"/>
                <a:gridCol w="1625600"/>
                <a:gridCol w="1625600"/>
                <a:gridCol w="1625600"/>
              </a:tblGrid>
              <a:tr h="229235">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b="1"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STREET</a:t>
                      </a:r>
                      <a:endParaRPr lang="en-US" sz="1100" b="1"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CITY</a:t>
                      </a:r>
                      <a:endParaRPr lang="en-US" sz="1100" b="1">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b="1">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SALARY</a:t>
                      </a:r>
                      <a:endParaRPr lang="en-US" sz="1100" b="1"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Ram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Civil line</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Mumbai</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Infosys</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10000</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Shyam</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Park street</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Kolkata</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Wipro</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20000</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050">
                <a:tc>
                  <a:txBody>
                    <a:bodyPr/>
                    <a:lstStyle/>
                    <a:p>
                      <a:pPr marL="0" marR="0">
                        <a:lnSpc>
                          <a:spcPct val="115000"/>
                        </a:lnSpc>
                        <a:spcBef>
                          <a:spcPts val="0"/>
                        </a:spcBef>
                        <a:spcAft>
                          <a:spcPts val="0"/>
                        </a:spcAft>
                      </a:pPr>
                      <a:r>
                        <a:rPr lang="en-US" sz="1200" dirty="0" err="1">
                          <a:latin typeface="Times New Roman" panose="02020603050405020304"/>
                          <a:ea typeface="Times New Roman" panose="02020603050405020304"/>
                          <a:cs typeface="Times New Roman" panose="02020603050405020304"/>
                        </a:rPr>
                        <a:t>Hari</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Nehru street</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Hyderabad</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TCS</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50000</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Ravi</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panose="02020603050405020304"/>
                          <a:ea typeface="Times New Roman" panose="02020603050405020304"/>
                          <a:cs typeface="Times New Roman" panose="02020603050405020304"/>
                        </a:rPr>
                        <a:t>M.G. Street</a:t>
                      </a:r>
                      <a:endParaRPr lang="en-US" sz="110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Delhi</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NULL</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panose="02020603050405020304"/>
                          <a:ea typeface="Times New Roman" panose="02020603050405020304"/>
                          <a:cs typeface="Times New Roman" panose="02020603050405020304"/>
                        </a:rPr>
                        <a:t>NULL</a:t>
                      </a:r>
                      <a:endParaRPr lang="en-US" sz="1100"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2690191" y="1630016"/>
            <a:ext cx="1656522"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EMPLOYEE</a:t>
            </a: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11"/>
          <p:cNvSpPr/>
          <p:nvPr/>
        </p:nvSpPr>
        <p:spPr>
          <a:xfrm>
            <a:off x="4174435" y="3562387"/>
            <a:ext cx="3563889" cy="400110"/>
          </a:xfrm>
          <a:prstGeom prst="rect">
            <a:avLst/>
          </a:prstGeom>
        </p:spPr>
        <p:txBody>
          <a:bodyPr wrap="square">
            <a:spAutoFit/>
          </a:bodyPr>
          <a:lstStyle/>
          <a:p>
            <a:pPr lvl="0" eaLnBrk="0" fontAlgn="base" hangingPunct="0">
              <a:spcBef>
                <a:spcPct val="0"/>
              </a:spcBef>
              <a:spcAft>
                <a:spcPct val="0"/>
              </a:spcAft>
            </a:pPr>
            <a:r>
              <a:rPr lang="en-US" sz="2000" dirty="0" smtClean="0">
                <a:latin typeface="Calibri" panose="020F0502020204030204" pitchFamily="34" charset="0"/>
                <a:ea typeface="Calibri" panose="020F0502020204030204" pitchFamily="34" charset="0"/>
                <a:cs typeface="Times New Roman" panose="02020603050405020304" pitchFamily="18" charset="0"/>
              </a:rPr>
              <a:t>EMPLOYEE </a:t>
            </a:r>
            <a:r>
              <a:rPr lang="en-US" sz="2000" dirty="0" smtClean="0">
                <a:latin typeface="Calibri" panose="020F0502020204030204" pitchFamily="34" charset="0"/>
                <a:ea typeface="Calibri" panose="020F0502020204030204" pitchFamily="34" charset="0"/>
                <a:cs typeface="Cambria Math" panose="02040503050406030204" pitchFamily="18" charset="0"/>
              </a:rPr>
              <a:t>⟕</a:t>
            </a:r>
            <a:r>
              <a:rPr lang="en-US" sz="2000" dirty="0" smtClean="0">
                <a:latin typeface="Calibri" panose="020F0502020204030204" pitchFamily="34" charset="0"/>
                <a:ea typeface="Calibri" panose="020F0502020204030204" pitchFamily="34" charset="0"/>
                <a:cs typeface="Times New Roman" panose="02020603050405020304" pitchFamily="18" charset="0"/>
              </a:rPr>
              <a:t> FACT_WORKERS</a:t>
            </a:r>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Arial" panose="020B0604020202020204" pitchFamily="34" charset="0"/>
              <a:cs typeface="Arial" panose="020B0604020202020204" pitchFamily="34" charset="0"/>
            </a:endParaRPr>
          </a:p>
        </p:txBody>
      </p:sp>
      <p:sp>
        <p:nvSpPr>
          <p:cNvPr id="13" name="Rectangle 12"/>
          <p:cNvSpPr/>
          <p:nvPr/>
        </p:nvSpPr>
        <p:spPr>
          <a:xfrm>
            <a:off x="7640735" y="1640820"/>
            <a:ext cx="1734321" cy="369332"/>
          </a:xfrm>
          <a:prstGeom prst="rect">
            <a:avLst/>
          </a:prstGeom>
        </p:spPr>
        <p:txBody>
          <a:bodyPr wrap="none">
            <a:spAutoFit/>
          </a:bodyPr>
          <a:lstStyle/>
          <a:p>
            <a:pPr lvl="0" eaLnBrk="0" fontAlgn="base" hangingPunct="0">
              <a:spcBef>
                <a:spcPct val="0"/>
              </a:spcBef>
              <a:spcAft>
                <a:spcPct val="0"/>
              </a:spcAft>
            </a:pPr>
            <a:r>
              <a:rPr lang="en-US" b="1" dirty="0" smtClean="0">
                <a:latin typeface="Calibri" panose="020F0502020204030204" pitchFamily="34" charset="0"/>
                <a:ea typeface="Times New Roman" panose="02020603050405020304" pitchFamily="18" charset="0"/>
                <a:cs typeface="Times New Roman" panose="02020603050405020304" pitchFamily="18" charset="0"/>
              </a:rPr>
              <a:t>FACT_WORKERS</a:t>
            </a:r>
            <a:endParaRPr lang="en-US" sz="1600" dirty="0" smtClean="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fontScale="90000"/>
          </a:bodyPr>
          <a:lstStyle/>
          <a:p>
            <a:r>
              <a:rPr lang="en-US" dirty="0" smtClean="0">
                <a:solidFill>
                  <a:schemeClr val="accent6">
                    <a:lumMod val="75000"/>
                  </a:schemeClr>
                </a:solidFill>
              </a:rPr>
              <a:t>Right Join</a:t>
            </a:r>
            <a:endParaRPr lang="as-IN" dirty="0" smtClean="0">
              <a:solidFill>
                <a:schemeClr val="accent6">
                  <a:lumMod val="75000"/>
                </a:schemeClr>
              </a:solidFill>
            </a:endParaRPr>
          </a:p>
        </p:txBody>
      </p:sp>
      <p:sp>
        <p:nvSpPr>
          <p:cNvPr id="3" name="Content Placeholder 2"/>
          <p:cNvSpPr>
            <a:spLocks noGrp="1"/>
          </p:cNvSpPr>
          <p:nvPr>
            <p:ph idx="1"/>
          </p:nvPr>
        </p:nvSpPr>
        <p:spPr>
          <a:xfrm>
            <a:off x="636104" y="1484244"/>
            <a:ext cx="10840278" cy="2226365"/>
          </a:xfrm>
        </p:spPr>
        <p:txBody>
          <a:bodyPr>
            <a:normAutofit/>
          </a:bodyPr>
          <a:lstStyle/>
          <a:p>
            <a:r>
              <a:rPr lang="en-US" sz="2000" dirty="0" smtClean="0"/>
              <a:t>RIGHT JOIN is similar to LEFT JOIN. This join returns all the rows of the table on the right side of the join and matching rows for the table on the left side of join. </a:t>
            </a:r>
            <a:endParaRPr lang="en-US" sz="2000" dirty="0" smtClean="0"/>
          </a:p>
          <a:p>
            <a:r>
              <a:rPr lang="en-US" sz="2000" dirty="0" smtClean="0"/>
              <a:t>The rows for which there is no matching row on left side, the result-set will contain </a:t>
            </a:r>
            <a:r>
              <a:rPr lang="en-US" sz="2000" i="1" dirty="0" smtClean="0"/>
              <a:t>null</a:t>
            </a:r>
            <a:r>
              <a:rPr lang="en-US" sz="2000" dirty="0" smtClean="0"/>
              <a:t>. </a:t>
            </a:r>
            <a:endParaRPr lang="en-US" sz="2000" dirty="0" smtClean="0"/>
          </a:p>
          <a:p>
            <a:r>
              <a:rPr lang="en-US" sz="2000" dirty="0" smtClean="0"/>
              <a:t>RIGHT JOIN is also known as RIGHT OUTER JOIN</a:t>
            </a:r>
            <a:endParaRPr lang="en-US" sz="2000" dirty="0" smtClean="0"/>
          </a:p>
        </p:txBody>
      </p:sp>
      <p:sp>
        <p:nvSpPr>
          <p:cNvPr id="8194" name="AutoShape 2" descr="image"/>
          <p:cNvSpPr>
            <a:spLocks noChangeAspect="1" noChangeArrowheads="1"/>
          </p:cNvSpPr>
          <p:nvPr/>
        </p:nvSpPr>
        <p:spPr bwMode="auto">
          <a:xfrm>
            <a:off x="155575" y="-1592263"/>
            <a:ext cx="6962775" cy="3324226"/>
          </a:xfrm>
          <a:prstGeom prst="rect">
            <a:avLst/>
          </a:prstGeom>
          <a:noFill/>
        </p:spPr>
        <p:txBody>
          <a:bodyPr vert="horz" wrap="square" lIns="91440" tIns="45720" rIns="91440" bIns="45720" numCol="1" anchor="t" anchorCtr="0" compatLnSpc="1"/>
          <a:lstStyle/>
          <a:p>
            <a:endParaRPr lang="en-US"/>
          </a:p>
        </p:txBody>
      </p:sp>
      <p:sp>
        <p:nvSpPr>
          <p:cNvPr id="4097" name="Rectangle 1"/>
          <p:cNvSpPr>
            <a:spLocks noChangeArrowheads="1"/>
          </p:cNvSpPr>
          <p:nvPr/>
        </p:nvSpPr>
        <p:spPr bwMode="auto">
          <a:xfrm>
            <a:off x="6241774" y="3790122"/>
            <a:ext cx="5221357" cy="203132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SELECT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table1.column1,table1.column2,table2.column1,....</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FROM</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 </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RIGHT JOIN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table2</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ON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table1.matching_column = table2.matching_column;</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 name="Picture 6" descr="jk_JustSQL4_image004.jpg"/>
          <p:cNvPicPr/>
          <p:nvPr/>
        </p:nvPicPr>
        <p:blipFill>
          <a:blip r:embed="rId1"/>
          <a:stretch>
            <a:fillRect/>
          </a:stretch>
        </p:blipFill>
        <p:spPr>
          <a:xfrm>
            <a:off x="2080592" y="3909259"/>
            <a:ext cx="2888973" cy="19019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7045118" cy="556591"/>
          </a:xfrm>
        </p:spPr>
        <p:txBody>
          <a:bodyPr>
            <a:normAutofit fontScale="90000"/>
          </a:bodyPr>
          <a:lstStyle/>
          <a:p>
            <a:r>
              <a:rPr lang="en-US" dirty="0" smtClean="0">
                <a:solidFill>
                  <a:schemeClr val="accent6">
                    <a:lumMod val="75000"/>
                  </a:schemeClr>
                </a:solidFill>
              </a:rPr>
              <a:t>Right Join Example</a:t>
            </a:r>
            <a:endParaRPr lang="en-US" dirty="0" smtClean="0">
              <a:solidFill>
                <a:schemeClr val="accent6">
                  <a:lumMod val="75000"/>
                </a:schemeClr>
              </a:solidFill>
            </a:endParaRPr>
          </a:p>
        </p:txBody>
      </p:sp>
      <p:graphicFrame>
        <p:nvGraphicFramePr>
          <p:cNvPr id="7" name="Table 6"/>
          <p:cNvGraphicFramePr>
            <a:graphicFrameLocks noGrp="1"/>
          </p:cNvGraphicFramePr>
          <p:nvPr/>
        </p:nvGraphicFramePr>
        <p:xfrm>
          <a:off x="1338471" y="2073716"/>
          <a:ext cx="3843130" cy="1146810"/>
        </p:xfrm>
        <a:graphic>
          <a:graphicData uri="http://schemas.openxmlformats.org/drawingml/2006/table">
            <a:tbl>
              <a:tblPr/>
              <a:tblGrid>
                <a:gridCol w="1179442"/>
                <a:gridCol w="1311966"/>
                <a:gridCol w="1351722"/>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STREET</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CITY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Ram</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Civil line</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Mumbai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Shyam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Park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Kolkata</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Ravi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M.G.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Delhi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Hari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Nehru nagar</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Hyderabad</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68278" y="2073715"/>
          <a:ext cx="4558749" cy="1146810"/>
        </p:xfrm>
        <a:graphic>
          <a:graphicData uri="http://schemas.openxmlformats.org/drawingml/2006/table">
            <a:tbl>
              <a:tblPr/>
              <a:tblGrid>
                <a:gridCol w="1519583"/>
                <a:gridCol w="1519583"/>
                <a:gridCol w="1519583"/>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SALARY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Ram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Infosys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10000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Shyam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Wipro</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20000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Kuber</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HCL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30000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Hari</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TCS</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50000</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2690191" y="1630016"/>
            <a:ext cx="1656522"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EMPLOYEE</a:t>
            </a: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11"/>
          <p:cNvSpPr/>
          <p:nvPr/>
        </p:nvSpPr>
        <p:spPr>
          <a:xfrm>
            <a:off x="3578087" y="3522630"/>
            <a:ext cx="5260167" cy="400110"/>
          </a:xfrm>
          <a:prstGeom prst="rect">
            <a:avLst/>
          </a:prstGeom>
        </p:spPr>
        <p:txBody>
          <a:bodyPr wrap="square">
            <a:spAutoFit/>
          </a:bodyPr>
          <a:lstStyle/>
          <a:p>
            <a:pPr lvl="0" eaLnBrk="0" fontAlgn="base" hangingPunct="0">
              <a:spcBef>
                <a:spcPct val="0"/>
              </a:spcBef>
              <a:spcAft>
                <a:spcPct val="0"/>
              </a:spcAft>
            </a:pPr>
            <a:r>
              <a:rPr lang="en-US" sz="2000" dirty="0" smtClean="0"/>
              <a:t>EMPLOYEE ⟖ FACT_WORKERS</a:t>
            </a:r>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Arial" panose="020B0604020202020204" pitchFamily="34" charset="0"/>
              <a:cs typeface="Arial" panose="020B0604020202020204" pitchFamily="34" charset="0"/>
            </a:endParaRPr>
          </a:p>
        </p:txBody>
      </p:sp>
      <p:sp>
        <p:nvSpPr>
          <p:cNvPr id="13" name="Rectangle 12"/>
          <p:cNvSpPr/>
          <p:nvPr/>
        </p:nvSpPr>
        <p:spPr>
          <a:xfrm>
            <a:off x="7640735" y="1640820"/>
            <a:ext cx="1734321" cy="369332"/>
          </a:xfrm>
          <a:prstGeom prst="rect">
            <a:avLst/>
          </a:prstGeom>
        </p:spPr>
        <p:txBody>
          <a:bodyPr wrap="none">
            <a:spAutoFit/>
          </a:bodyPr>
          <a:lstStyle/>
          <a:p>
            <a:pPr lvl="0" eaLnBrk="0" fontAlgn="base" hangingPunct="0">
              <a:spcBef>
                <a:spcPct val="0"/>
              </a:spcBef>
              <a:spcAft>
                <a:spcPct val="0"/>
              </a:spcAft>
            </a:pPr>
            <a:r>
              <a:rPr lang="en-US" b="1" dirty="0" smtClean="0">
                <a:latin typeface="Calibri" panose="020F0502020204030204" pitchFamily="34" charset="0"/>
                <a:ea typeface="Times New Roman" panose="02020603050405020304" pitchFamily="18" charset="0"/>
                <a:cs typeface="Times New Roman" panose="02020603050405020304" pitchFamily="18" charset="0"/>
              </a:rPr>
              <a:t>FACT_WORKERS</a:t>
            </a:r>
            <a:endParaRPr lang="en-US" sz="1600" dirty="0" smtClean="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nvGraphicFramePr>
        <p:xfrm>
          <a:off x="1674192" y="4061542"/>
          <a:ext cx="8128000" cy="1146810"/>
        </p:xfrm>
        <a:graphic>
          <a:graphicData uri="http://schemas.openxmlformats.org/drawingml/2006/table">
            <a:tbl>
              <a:tblPr/>
              <a:tblGrid>
                <a:gridCol w="1625600"/>
                <a:gridCol w="1625600"/>
                <a:gridCol w="1625600"/>
                <a:gridCol w="1625600"/>
                <a:gridCol w="1625600"/>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SALARY</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STREET</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CITY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Ram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Infosys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10000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Civil line</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Mumbai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Shyam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Wipro</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20000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Park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Kolkata</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Hari</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TCS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50000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Nehru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Hyderabad</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235">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Kuber</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HCL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30000</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NULL</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NULL</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fontScale="90000"/>
          </a:bodyPr>
          <a:lstStyle/>
          <a:p>
            <a:r>
              <a:rPr lang="en-US" dirty="0" smtClean="0">
                <a:solidFill>
                  <a:schemeClr val="accent6">
                    <a:lumMod val="75000"/>
                  </a:schemeClr>
                </a:solidFill>
              </a:rPr>
              <a:t>Full Outer Join</a:t>
            </a:r>
            <a:endParaRPr lang="as-IN" dirty="0" smtClean="0">
              <a:solidFill>
                <a:schemeClr val="accent6">
                  <a:lumMod val="75000"/>
                </a:schemeClr>
              </a:solidFill>
            </a:endParaRPr>
          </a:p>
        </p:txBody>
      </p:sp>
      <p:sp>
        <p:nvSpPr>
          <p:cNvPr id="3" name="Content Placeholder 2"/>
          <p:cNvSpPr>
            <a:spLocks noGrp="1"/>
          </p:cNvSpPr>
          <p:nvPr>
            <p:ph idx="1"/>
          </p:nvPr>
        </p:nvSpPr>
        <p:spPr>
          <a:xfrm>
            <a:off x="636104" y="1484245"/>
            <a:ext cx="10840278" cy="1868556"/>
          </a:xfrm>
        </p:spPr>
        <p:txBody>
          <a:bodyPr>
            <a:normAutofit/>
          </a:bodyPr>
          <a:lstStyle/>
          <a:p>
            <a:r>
              <a:rPr lang="en-US" sz="2000" dirty="0" smtClean="0"/>
              <a:t>FULL JOIN creates the result-set by combining result of both LEFT JOIN and RIGHT JOIN. </a:t>
            </a:r>
            <a:endParaRPr lang="en-US" sz="2000" dirty="0" smtClean="0"/>
          </a:p>
          <a:p>
            <a:r>
              <a:rPr lang="en-US" sz="2000" dirty="0" smtClean="0"/>
              <a:t>The result-set will contain all the rows from both the tables. The rows for which there is no matching, the result-set will contain </a:t>
            </a:r>
            <a:r>
              <a:rPr lang="en-US" sz="2000" i="1" dirty="0" smtClean="0"/>
              <a:t>NULL</a:t>
            </a:r>
            <a:r>
              <a:rPr lang="en-US" sz="2000" dirty="0" smtClean="0"/>
              <a:t> values.</a:t>
            </a:r>
            <a:endParaRPr lang="en-US" sz="2000" dirty="0" smtClean="0"/>
          </a:p>
        </p:txBody>
      </p:sp>
      <p:sp>
        <p:nvSpPr>
          <p:cNvPr id="8194" name="AutoShape 2" descr="image"/>
          <p:cNvSpPr>
            <a:spLocks noChangeAspect="1" noChangeArrowheads="1"/>
          </p:cNvSpPr>
          <p:nvPr/>
        </p:nvSpPr>
        <p:spPr bwMode="auto">
          <a:xfrm>
            <a:off x="155575" y="-1592263"/>
            <a:ext cx="6962775" cy="3324226"/>
          </a:xfrm>
          <a:prstGeom prst="rect">
            <a:avLst/>
          </a:prstGeom>
          <a:noFill/>
        </p:spPr>
        <p:txBody>
          <a:bodyPr vert="horz" wrap="square" lIns="91440" tIns="45720" rIns="91440" bIns="45720" numCol="1" anchor="t" anchorCtr="0" compatLnSpc="1"/>
          <a:lstStyle/>
          <a:p>
            <a:endParaRPr lang="en-US"/>
          </a:p>
        </p:txBody>
      </p:sp>
      <p:sp>
        <p:nvSpPr>
          <p:cNvPr id="4097" name="Rectangle 1"/>
          <p:cNvSpPr>
            <a:spLocks noChangeArrowheads="1"/>
          </p:cNvSpPr>
          <p:nvPr/>
        </p:nvSpPr>
        <p:spPr bwMode="auto">
          <a:xfrm>
            <a:off x="6241774" y="3790122"/>
            <a:ext cx="5221357" cy="203132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SELECT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table1.column1,table1.column2,table2.column1,....</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FROM</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 </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FULL</a:t>
            </a:r>
            <a:r>
              <a:rPr kumimoji="0" lang="en-US" b="0" i="0" u="none" strike="noStrike" cap="none" normalizeH="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JOIN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table2</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ON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table1.matching_column = table2.matching_column;</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8" name="Picture 7" descr="https://i.stack.imgur.com/3Ll1h.png"/>
          <p:cNvPicPr/>
          <p:nvPr/>
        </p:nvPicPr>
        <p:blipFill>
          <a:blip r:embed="rId1"/>
          <a:srcRect/>
          <a:stretch>
            <a:fillRect/>
          </a:stretch>
        </p:blipFill>
        <p:spPr bwMode="auto">
          <a:xfrm>
            <a:off x="1881810" y="3790121"/>
            <a:ext cx="3074504" cy="180229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7045118" cy="556591"/>
          </a:xfrm>
        </p:spPr>
        <p:txBody>
          <a:bodyPr>
            <a:normAutofit fontScale="90000"/>
          </a:bodyPr>
          <a:lstStyle/>
          <a:p>
            <a:r>
              <a:rPr lang="en-US" dirty="0" smtClean="0">
                <a:solidFill>
                  <a:schemeClr val="accent6">
                    <a:lumMod val="75000"/>
                  </a:schemeClr>
                </a:solidFill>
              </a:rPr>
              <a:t>Full Join Example</a:t>
            </a:r>
            <a:endParaRPr lang="en-US" dirty="0" smtClean="0">
              <a:solidFill>
                <a:schemeClr val="accent6">
                  <a:lumMod val="75000"/>
                </a:schemeClr>
              </a:solidFill>
            </a:endParaRPr>
          </a:p>
        </p:txBody>
      </p:sp>
      <p:graphicFrame>
        <p:nvGraphicFramePr>
          <p:cNvPr id="7" name="Table 6"/>
          <p:cNvGraphicFramePr>
            <a:graphicFrameLocks noGrp="1"/>
          </p:cNvGraphicFramePr>
          <p:nvPr/>
        </p:nvGraphicFramePr>
        <p:xfrm>
          <a:off x="1338471" y="2073716"/>
          <a:ext cx="3843130" cy="1146810"/>
        </p:xfrm>
        <a:graphic>
          <a:graphicData uri="http://schemas.openxmlformats.org/drawingml/2006/table">
            <a:tbl>
              <a:tblPr/>
              <a:tblGrid>
                <a:gridCol w="1179442"/>
                <a:gridCol w="1311966"/>
                <a:gridCol w="1351722"/>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STREET</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CITY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Ram</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Civil line</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Mumbai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err="1">
                          <a:latin typeface="Times New Roman" panose="02020603050405020304"/>
                          <a:ea typeface="Times New Roman" panose="02020603050405020304"/>
                          <a:cs typeface="Times New Roman" panose="02020603050405020304"/>
                        </a:rPr>
                        <a:t>Shyam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Park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Kolkata</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Ravi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M.G.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Delhi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Hari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Nehru nagar</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Hyderabad</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268278" y="2073715"/>
          <a:ext cx="4558749" cy="1146810"/>
        </p:xfrm>
        <a:graphic>
          <a:graphicData uri="http://schemas.openxmlformats.org/drawingml/2006/table">
            <a:tbl>
              <a:tblPr/>
              <a:tblGrid>
                <a:gridCol w="1519583"/>
                <a:gridCol w="1519583"/>
                <a:gridCol w="1519583"/>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SALARY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Ram</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Infosys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10000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Shyam</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Wipro</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20000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Kuber</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HCL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30000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Hari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TCS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50000</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2690191" y="1630016"/>
            <a:ext cx="1656522"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EMPLOYEE</a:t>
            </a: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11"/>
          <p:cNvSpPr/>
          <p:nvPr/>
        </p:nvSpPr>
        <p:spPr>
          <a:xfrm>
            <a:off x="3578087" y="3522630"/>
            <a:ext cx="5260167" cy="400110"/>
          </a:xfrm>
          <a:prstGeom prst="rect">
            <a:avLst/>
          </a:prstGeom>
        </p:spPr>
        <p:txBody>
          <a:bodyPr wrap="square">
            <a:spAutoFit/>
          </a:bodyPr>
          <a:lstStyle/>
          <a:p>
            <a:pPr lvl="0" eaLnBrk="0" fontAlgn="base" hangingPunct="0">
              <a:spcBef>
                <a:spcPct val="0"/>
              </a:spcBef>
              <a:spcAft>
                <a:spcPct val="0"/>
              </a:spcAft>
            </a:pPr>
            <a:r>
              <a:rPr lang="en-US" dirty="0" smtClean="0"/>
              <a:t>EMPLOYEE ⟗ FACT_WORKERS</a:t>
            </a:r>
            <a:r>
              <a:rPr lang="en-US" sz="2000" dirty="0" smtClean="0"/>
              <a:t>  </a:t>
            </a:r>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US" sz="3200" dirty="0" smtClean="0">
              <a:latin typeface="Arial" panose="020B0604020202020204" pitchFamily="34" charset="0"/>
              <a:cs typeface="Arial" panose="020B0604020202020204" pitchFamily="34" charset="0"/>
            </a:endParaRPr>
          </a:p>
        </p:txBody>
      </p:sp>
      <p:sp>
        <p:nvSpPr>
          <p:cNvPr id="13" name="Rectangle 12"/>
          <p:cNvSpPr/>
          <p:nvPr/>
        </p:nvSpPr>
        <p:spPr>
          <a:xfrm>
            <a:off x="7640735" y="1640820"/>
            <a:ext cx="1734321" cy="369332"/>
          </a:xfrm>
          <a:prstGeom prst="rect">
            <a:avLst/>
          </a:prstGeom>
        </p:spPr>
        <p:txBody>
          <a:bodyPr wrap="none">
            <a:spAutoFit/>
          </a:bodyPr>
          <a:lstStyle/>
          <a:p>
            <a:pPr lvl="0" eaLnBrk="0" fontAlgn="base" hangingPunct="0">
              <a:spcBef>
                <a:spcPct val="0"/>
              </a:spcBef>
              <a:spcAft>
                <a:spcPct val="0"/>
              </a:spcAft>
            </a:pPr>
            <a:r>
              <a:rPr lang="en-US" b="1" dirty="0" smtClean="0">
                <a:latin typeface="Calibri" panose="020F0502020204030204" pitchFamily="34" charset="0"/>
                <a:ea typeface="Times New Roman" panose="02020603050405020304" pitchFamily="18" charset="0"/>
                <a:cs typeface="Times New Roman" panose="02020603050405020304" pitchFamily="18" charset="0"/>
              </a:rPr>
              <a:t>FACT_WORKERS</a:t>
            </a:r>
            <a:endParaRPr lang="en-US" sz="1600" dirty="0" smtClean="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2005495" y="4105887"/>
          <a:ext cx="8128000" cy="1376172"/>
        </p:xfrm>
        <a:graphic>
          <a:graphicData uri="http://schemas.openxmlformats.org/drawingml/2006/table">
            <a:tbl>
              <a:tblPr/>
              <a:tblGrid>
                <a:gridCol w="1625600"/>
                <a:gridCol w="1625600"/>
                <a:gridCol w="1625600"/>
                <a:gridCol w="1625600"/>
                <a:gridCol w="1625600"/>
              </a:tblGrid>
              <a:tr h="0">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EMP_NAME</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STREET</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CITY</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FF0000"/>
                          </a:solidFill>
                          <a:latin typeface="Times New Roman" panose="02020603050405020304"/>
                          <a:ea typeface="Times New Roman" panose="02020603050405020304"/>
                          <a:cs typeface="Times New Roman" panose="02020603050405020304"/>
                        </a:rPr>
                        <a:t>BRANCH</a:t>
                      </a:r>
                      <a:endParaRPr lang="en-US" sz="110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rgbClr val="FF0000"/>
                          </a:solidFill>
                          <a:latin typeface="Times New Roman" panose="02020603050405020304"/>
                          <a:ea typeface="Times New Roman" panose="02020603050405020304"/>
                          <a:cs typeface="Times New Roman" panose="02020603050405020304"/>
                        </a:rPr>
                        <a:t>SALARY</a:t>
                      </a:r>
                      <a:endParaRPr lang="en-US" sz="1100" dirty="0">
                        <a:solidFill>
                          <a:srgbClr val="FF0000"/>
                        </a:solidFill>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Ram</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Civil line</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Mumbai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Infosys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10000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Shyam</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Park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Kolkata</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Wipro</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20000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Hari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Nehru street</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Hyderabad</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TCS</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50000</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Ravi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M.G. Street </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Delhi</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NULL</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NULL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Kuber</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NULL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NULL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latin typeface="Times New Roman" panose="02020603050405020304"/>
                          <a:ea typeface="Times New Roman" panose="02020603050405020304"/>
                          <a:cs typeface="Times New Roman" panose="02020603050405020304"/>
                        </a:rPr>
                        <a:t>HCL</a:t>
                      </a:r>
                      <a:endParaRPr lang="en-US" sz="1100" b="1">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Times New Roman" panose="02020603050405020304"/>
                          <a:ea typeface="Times New Roman" panose="02020603050405020304"/>
                          <a:cs typeface="Times New Roman" panose="02020603050405020304"/>
                        </a:rPr>
                        <a:t>30000</a:t>
                      </a:r>
                      <a:endParaRPr lang="en-US" sz="1100" b="1" dirty="0">
                        <a:latin typeface="Calibri" panose="020F0502020204030204"/>
                        <a:ea typeface="Calibri" panose="020F0502020204030204"/>
                        <a:cs typeface="Times New Roman" panose="02020603050405020304"/>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186" y="2173356"/>
            <a:ext cx="7833622" cy="1152939"/>
          </a:xfrm>
        </p:spPr>
        <p:txBody>
          <a:bodyPr>
            <a:noAutofit/>
          </a:bodyPr>
          <a:lstStyle/>
          <a:p>
            <a:r>
              <a:rPr lang="en-US" sz="3600" dirty="0" smtClean="0">
                <a:latin typeface="Aparajita" pitchFamily="34" charset="0"/>
                <a:cs typeface="Aparajita" pitchFamily="34" charset="0"/>
              </a:rPr>
              <a:t>“Start where you are. Use what you have. Do what you can.”</a:t>
            </a:r>
            <a:endParaRPr lang="en-US" sz="3600" dirty="0">
              <a:latin typeface="Aparajita" pitchFamily="34" charset="0"/>
              <a:cs typeface="Aparajita" pitchFamily="34" charset="0"/>
            </a:endParaRPr>
          </a:p>
        </p:txBody>
      </p:sp>
      <p:sp>
        <p:nvSpPr>
          <p:cNvPr id="3" name="Text Placeholder 2"/>
          <p:cNvSpPr>
            <a:spLocks noGrp="1"/>
          </p:cNvSpPr>
          <p:nvPr>
            <p:ph type="body" idx="1"/>
          </p:nvPr>
        </p:nvSpPr>
        <p:spPr>
          <a:xfrm>
            <a:off x="7989470" y="3309730"/>
            <a:ext cx="2214702" cy="480391"/>
          </a:xfrm>
        </p:spPr>
        <p:txBody>
          <a:bodyPr>
            <a:normAutofit/>
          </a:bodyPr>
          <a:lstStyle/>
          <a:p>
            <a:r>
              <a:rPr lang="en-US" dirty="0" smtClean="0">
                <a:latin typeface="Aparajita" pitchFamily="34" charset="0"/>
                <a:cs typeface="Aparajita" pitchFamily="34" charset="0"/>
              </a:rPr>
              <a:t>– – Arthur Ashe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79682" y="662609"/>
            <a:ext cx="5812666" cy="556591"/>
          </a:xfrm>
        </p:spPr>
        <p:txBody>
          <a:bodyPr>
            <a:normAutofit fontScale="90000"/>
          </a:bodyPr>
          <a:lstStyle/>
          <a:p>
            <a:r>
              <a:rPr lang="en-US" dirty="0" err="1" smtClean="0">
                <a:solidFill>
                  <a:schemeClr val="accent6">
                    <a:lumMod val="75000"/>
                  </a:schemeClr>
                </a:solidFill>
              </a:rPr>
              <a:t>এই</a:t>
            </a:r>
            <a:r>
              <a:rPr lang="en-US" dirty="0" smtClean="0">
                <a:solidFill>
                  <a:schemeClr val="accent6">
                    <a:lumMod val="75000"/>
                  </a:schemeClr>
                </a:solidFill>
              </a:rPr>
              <a:t> Lesson এ </a:t>
            </a:r>
            <a:r>
              <a:rPr lang="en-US" dirty="0" err="1" smtClean="0">
                <a:solidFill>
                  <a:schemeClr val="accent6">
                    <a:lumMod val="75000"/>
                  </a:schemeClr>
                </a:solidFill>
              </a:rPr>
              <a:t>কি</a:t>
            </a:r>
            <a:r>
              <a:rPr lang="en-US" dirty="0" smtClean="0">
                <a:solidFill>
                  <a:schemeClr val="accent6">
                    <a:lumMod val="75000"/>
                  </a:schemeClr>
                </a:solidFill>
              </a:rPr>
              <a:t> </a:t>
            </a:r>
            <a:r>
              <a:rPr lang="en-US" dirty="0" err="1" smtClean="0">
                <a:solidFill>
                  <a:schemeClr val="accent6">
                    <a:lumMod val="75000"/>
                  </a:schemeClr>
                </a:solidFill>
              </a:rPr>
              <a:t>শিখব</a:t>
            </a:r>
            <a:r>
              <a:rPr lang="en-US" dirty="0" smtClean="0">
                <a:solidFill>
                  <a:schemeClr val="accent6">
                    <a:lumMod val="75000"/>
                  </a:schemeClr>
                </a:solidFill>
              </a:rPr>
              <a:t>? </a:t>
            </a:r>
            <a:endParaRPr>
              <a:solidFill>
                <a:schemeClr val="accent6">
                  <a:lumMod val="75000"/>
                </a:schemeClr>
              </a:solidFill>
            </a:endParaRPr>
          </a:p>
        </p:txBody>
      </p:sp>
      <p:sp>
        <p:nvSpPr>
          <p:cNvPr id="14" name="Content Placeholder 13"/>
          <p:cNvSpPr>
            <a:spLocks noGrp="1"/>
          </p:cNvSpPr>
          <p:nvPr>
            <p:ph idx="1"/>
          </p:nvPr>
        </p:nvSpPr>
        <p:spPr>
          <a:xfrm>
            <a:off x="1065214" y="1630016"/>
            <a:ext cx="9618828" cy="3952637"/>
          </a:xfrm>
        </p:spPr>
        <p:txBody>
          <a:bodyPr>
            <a:normAutofit/>
          </a:bodyPr>
          <a:lstStyle/>
          <a:p>
            <a:r>
              <a:rPr lang="en-US" sz="2800" b="1" dirty="0" smtClean="0"/>
              <a:t>What is Join?</a:t>
            </a:r>
            <a:endParaRPr lang="en-US" sz="2800" b="1" dirty="0" smtClean="0"/>
          </a:p>
          <a:p>
            <a:r>
              <a:rPr lang="en-US" sz="2800" b="1" dirty="0" smtClean="0"/>
              <a:t>Cross Product?</a:t>
            </a:r>
            <a:endParaRPr lang="en-US" sz="2800" b="1" dirty="0" smtClean="0"/>
          </a:p>
          <a:p>
            <a:r>
              <a:rPr lang="en-US" sz="2800" b="1" dirty="0" smtClean="0"/>
              <a:t>Inner Join</a:t>
            </a:r>
            <a:endParaRPr lang="en-US" sz="2800" b="1" dirty="0" smtClean="0"/>
          </a:p>
          <a:p>
            <a:r>
              <a:rPr lang="en-US" sz="2800" b="1" dirty="0" smtClean="0"/>
              <a:t>Left Join</a:t>
            </a:r>
            <a:endParaRPr lang="en-US" sz="2800" b="1" dirty="0" smtClean="0"/>
          </a:p>
          <a:p>
            <a:r>
              <a:rPr lang="en-US" sz="2800" b="1" dirty="0" smtClean="0"/>
              <a:t>Right Join</a:t>
            </a:r>
            <a:endParaRPr lang="en-US" sz="2800" b="1" dirty="0" smtClean="0"/>
          </a:p>
          <a:p>
            <a:r>
              <a:rPr lang="en-US" sz="2800" b="1" dirty="0" smtClean="0"/>
              <a:t>Full join</a:t>
            </a:r>
            <a:endParaRPr lang="en-US" sz="2800" b="1" dirty="0" smtClean="0"/>
          </a:p>
          <a:p>
            <a:endParaRPr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Join Operation in DBMS</a:t>
            </a:r>
            <a:endParaRPr lang="en-US" dirty="0">
              <a:solidFill>
                <a:schemeClr val="accent6">
                  <a:lumMod val="75000"/>
                </a:schemeClr>
              </a:solidFill>
            </a:endParaRPr>
          </a:p>
        </p:txBody>
      </p:sp>
      <p:sp>
        <p:nvSpPr>
          <p:cNvPr id="3" name="Content Placeholder 2"/>
          <p:cNvSpPr>
            <a:spLocks noGrp="1"/>
          </p:cNvSpPr>
          <p:nvPr>
            <p:ph idx="1"/>
          </p:nvPr>
        </p:nvSpPr>
        <p:spPr>
          <a:xfrm>
            <a:off x="1065214" y="2372138"/>
            <a:ext cx="10058400" cy="3609561"/>
          </a:xfrm>
        </p:spPr>
        <p:txBody>
          <a:bodyPr/>
          <a:lstStyle/>
          <a:p>
            <a:r>
              <a:rPr lang="en-US" dirty="0" smtClean="0"/>
              <a:t>It is used to combine two or more tables based on column having similar values. </a:t>
            </a:r>
            <a:endParaRPr lang="en-US" dirty="0" smtClean="0"/>
          </a:p>
          <a:p>
            <a:r>
              <a:rPr lang="en-US" dirty="0" smtClean="0"/>
              <a:t>Join indicates joining two or more tables. Data is fetched from two or more tables based on some conditions. </a:t>
            </a:r>
            <a:endParaRPr lang="en-US" dirty="0" smtClean="0"/>
          </a:p>
          <a:p>
            <a:r>
              <a:rPr lang="en-US" dirty="0" smtClean="0"/>
              <a:t>It is denoted by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79681" y="662609"/>
            <a:ext cx="6976939" cy="556591"/>
          </a:xfrm>
        </p:spPr>
        <p:txBody>
          <a:bodyPr>
            <a:normAutofit fontScale="90000"/>
          </a:bodyPr>
          <a:lstStyle/>
          <a:p>
            <a:r>
              <a:rPr lang="en-US" dirty="0" smtClean="0">
                <a:solidFill>
                  <a:schemeClr val="accent6">
                    <a:lumMod val="75000"/>
                  </a:schemeClr>
                </a:solidFill>
              </a:rPr>
              <a:t>Natural Join</a:t>
            </a:r>
            <a:endParaRPr>
              <a:solidFill>
                <a:schemeClr val="accent6">
                  <a:lumMod val="75000"/>
                </a:schemeClr>
              </a:solidFill>
            </a:endParaRPr>
          </a:p>
        </p:txBody>
      </p:sp>
      <p:sp>
        <p:nvSpPr>
          <p:cNvPr id="14" name="Content Placeholder 13"/>
          <p:cNvSpPr>
            <a:spLocks noGrp="1"/>
          </p:cNvSpPr>
          <p:nvPr>
            <p:ph idx="1"/>
          </p:nvPr>
        </p:nvSpPr>
        <p:spPr>
          <a:xfrm>
            <a:off x="752395" y="1762364"/>
            <a:ext cx="10167396" cy="3543562"/>
          </a:xfrm>
        </p:spPr>
        <p:txBody>
          <a:bodyPr>
            <a:normAutofit/>
          </a:bodyPr>
          <a:lstStyle/>
          <a:p>
            <a:r>
              <a:rPr lang="en-US" dirty="0" smtClean="0"/>
              <a:t>A </a:t>
            </a:r>
            <a:r>
              <a:rPr lang="en-US" b="1" dirty="0" smtClean="0"/>
              <a:t>NATURAL JOIN</a:t>
            </a:r>
            <a:r>
              <a:rPr lang="en-US" dirty="0" smtClean="0"/>
              <a:t> is a </a:t>
            </a:r>
            <a:r>
              <a:rPr lang="en-US" b="1" dirty="0" smtClean="0"/>
              <a:t>JOIN</a:t>
            </a:r>
            <a:r>
              <a:rPr lang="en-US" dirty="0" smtClean="0"/>
              <a:t> operation that creates an implicit </a:t>
            </a:r>
            <a:r>
              <a:rPr lang="en-US" b="1" dirty="0" smtClean="0"/>
              <a:t>join</a:t>
            </a:r>
            <a:r>
              <a:rPr lang="en-US" dirty="0" smtClean="0"/>
              <a:t> clause for you based on the </a:t>
            </a:r>
            <a:r>
              <a:rPr lang="en-US" dirty="0" smtClean="0">
                <a:solidFill>
                  <a:srgbClr val="FF0000"/>
                </a:solidFill>
              </a:rPr>
              <a:t>common columns </a:t>
            </a:r>
            <a:r>
              <a:rPr lang="en-US" dirty="0" smtClean="0"/>
              <a:t>in the two tables being </a:t>
            </a:r>
            <a:r>
              <a:rPr lang="en-US" b="1" dirty="0" smtClean="0"/>
              <a:t>joined</a:t>
            </a:r>
            <a:r>
              <a:rPr lang="en-US" dirty="0" smtClean="0"/>
              <a:t>. </a:t>
            </a:r>
            <a:endParaRPr lang="en-US" dirty="0" smtClean="0"/>
          </a:p>
          <a:p>
            <a:r>
              <a:rPr lang="en-US" dirty="0" smtClean="0"/>
              <a:t>Common columns are columns that have the same name in both tables. A </a:t>
            </a:r>
            <a:r>
              <a:rPr lang="en-US" b="1" dirty="0" smtClean="0"/>
              <a:t>NATURAL JOIN</a:t>
            </a:r>
            <a:r>
              <a:rPr lang="en-US" dirty="0" smtClean="0"/>
              <a:t> can be an INNER </a:t>
            </a:r>
            <a:r>
              <a:rPr lang="en-US" b="1" dirty="0" smtClean="0"/>
              <a:t>join</a:t>
            </a:r>
            <a:r>
              <a:rPr lang="en-US" dirty="0" smtClean="0"/>
              <a:t>, a LEFT OUTER </a:t>
            </a:r>
            <a:r>
              <a:rPr lang="en-US" b="1" dirty="0" smtClean="0"/>
              <a:t>join</a:t>
            </a:r>
            <a:r>
              <a:rPr lang="en-US" dirty="0" smtClean="0"/>
              <a:t>, or a RIGHT OUTER </a:t>
            </a:r>
            <a:r>
              <a:rPr lang="en-US" b="1" dirty="0" smtClean="0"/>
              <a:t>join</a:t>
            </a:r>
            <a:r>
              <a:rPr lang="en-US" dirty="0" smtClean="0"/>
              <a:t>. The default is INNER </a:t>
            </a:r>
            <a:r>
              <a:rPr lang="en-US" b="1" dirty="0" smtClean="0"/>
              <a:t>join</a:t>
            </a:r>
            <a:r>
              <a:rPr lang="en-US" dirty="0" smtClean="0"/>
              <a:t>.</a:t>
            </a:r>
            <a:endParaRPr lang="en-US" dirty="0" smtClean="0"/>
          </a:p>
          <a:p>
            <a:r>
              <a:rPr lang="en-US" b="1" dirty="0" smtClean="0"/>
              <a:t>                    Join= Cross Product + Condition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1" y="662609"/>
            <a:ext cx="8317327" cy="556591"/>
          </a:xfrm>
        </p:spPr>
        <p:txBody>
          <a:bodyPr>
            <a:normAutofit fontScale="90000"/>
          </a:bodyPr>
          <a:lstStyle/>
          <a:p>
            <a:r>
              <a:rPr lang="en-US" dirty="0" smtClean="0">
                <a:solidFill>
                  <a:schemeClr val="accent6">
                    <a:lumMod val="75000"/>
                  </a:schemeClr>
                </a:solidFill>
              </a:rPr>
              <a:t>Cross Product</a:t>
            </a:r>
            <a:endParaRPr lang="en-US" dirty="0" smtClean="0">
              <a:solidFill>
                <a:schemeClr val="accent6">
                  <a:lumMod val="75000"/>
                </a:schemeClr>
              </a:solidFill>
            </a:endParaRPr>
          </a:p>
        </p:txBody>
      </p:sp>
      <p:graphicFrame>
        <p:nvGraphicFramePr>
          <p:cNvPr id="9" name="Table 8"/>
          <p:cNvGraphicFramePr>
            <a:graphicFrameLocks noGrp="1"/>
          </p:cNvGraphicFramePr>
          <p:nvPr/>
        </p:nvGraphicFramePr>
        <p:xfrm>
          <a:off x="876098" y="2092790"/>
          <a:ext cx="2540869" cy="1155735"/>
        </p:xfrm>
        <a:graphic>
          <a:graphicData uri="http://schemas.openxmlformats.org/drawingml/2006/table">
            <a:tbl>
              <a:tblPr/>
              <a:tblGrid>
                <a:gridCol w="629050"/>
                <a:gridCol w="1048417"/>
                <a:gridCol w="863402"/>
              </a:tblGrid>
              <a:tr h="231147">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E_Name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solidFill>
                            <a:srgbClr val="FF0000"/>
                          </a:solidFill>
                          <a:latin typeface="Calibri" panose="020F0502020204030204"/>
                          <a:ea typeface="Calibri" panose="020F0502020204030204"/>
                          <a:cs typeface="Times New Roman" panose="02020603050405020304"/>
                        </a:rPr>
                        <a:t>Address</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14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14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14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14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latin typeface="Calibri" panose="020F0502020204030204"/>
                          <a:ea typeface="Calibri" panose="020F0502020204030204"/>
                          <a:cs typeface="Times New Roman" panose="02020603050405020304"/>
                        </a:rPr>
                        <a:t>Mintia</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latin typeface="Calibri" panose="020F0502020204030204"/>
                          <a:ea typeface="Calibri" panose="020F0502020204030204"/>
                          <a:cs typeface="Times New Roman" panose="02020603050405020304"/>
                        </a:rPr>
                        <a:t>Motijheel</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880444" y="4222382"/>
          <a:ext cx="2765125" cy="1059480"/>
        </p:xfrm>
        <a:graphic>
          <a:graphicData uri="http://schemas.openxmlformats.org/drawingml/2006/table">
            <a:tbl>
              <a:tblPr/>
              <a:tblGrid>
                <a:gridCol w="739206"/>
                <a:gridCol w="1110988"/>
                <a:gridCol w="914931"/>
              </a:tblGrid>
              <a:tr h="423792">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Dept_No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96">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96">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96">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D3</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MRKT</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4</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171" name="Rectangle 3"/>
          <p:cNvSpPr>
            <a:spLocks noChangeArrowheads="1"/>
          </p:cNvSpPr>
          <p:nvPr/>
        </p:nvSpPr>
        <p:spPr bwMode="auto">
          <a:xfrm>
            <a:off x="938464" y="1600199"/>
            <a:ext cx="1612232"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EMP (4 rows)</a:t>
            </a: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7172" name="Rectangle 4"/>
          <p:cNvSpPr>
            <a:spLocks noChangeArrowheads="1"/>
          </p:cNvSpPr>
          <p:nvPr/>
        </p:nvSpPr>
        <p:spPr bwMode="auto">
          <a:xfrm>
            <a:off x="878304" y="3753853"/>
            <a:ext cx="2093495"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Dept (3 rows)</a:t>
            </a: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13" name="Table 12"/>
          <p:cNvGraphicFramePr>
            <a:graphicFrameLocks noGrp="1"/>
          </p:cNvGraphicFramePr>
          <p:nvPr/>
        </p:nvGraphicFramePr>
        <p:xfrm>
          <a:off x="5821546" y="2079630"/>
          <a:ext cx="5840369" cy="3234491"/>
        </p:xfrm>
        <a:graphic>
          <a:graphicData uri="http://schemas.openxmlformats.org/drawingml/2006/table">
            <a:tbl>
              <a:tblPr/>
              <a:tblGrid>
                <a:gridCol w="715243"/>
                <a:gridCol w="1192070"/>
                <a:gridCol w="983264"/>
                <a:gridCol w="983264"/>
                <a:gridCol w="983264"/>
                <a:gridCol w="983264"/>
              </a:tblGrid>
              <a:tr h="248807">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E_Name</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Address</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Dept_No</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2</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807">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4</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8" name="Group 17"/>
          <p:cNvGrpSpPr/>
          <p:nvPr/>
        </p:nvGrpSpPr>
        <p:grpSpPr>
          <a:xfrm>
            <a:off x="3416968" y="2574758"/>
            <a:ext cx="2358190" cy="2249905"/>
            <a:chOff x="3416968" y="2574758"/>
            <a:chExt cx="2358190" cy="2249905"/>
          </a:xfrm>
        </p:grpSpPr>
        <p:cxnSp>
          <p:nvCxnSpPr>
            <p:cNvPr id="15" name="Straight Arrow Connector 14"/>
            <p:cNvCxnSpPr/>
            <p:nvPr/>
          </p:nvCxnSpPr>
          <p:spPr>
            <a:xfrm>
              <a:off x="3416968" y="2574758"/>
              <a:ext cx="2358190" cy="8061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657600" y="3453063"/>
              <a:ext cx="2117558" cy="1371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fontScale="90000"/>
          </a:bodyPr>
          <a:lstStyle/>
          <a:p>
            <a:r>
              <a:rPr lang="en-US" dirty="0" smtClean="0">
                <a:solidFill>
                  <a:schemeClr val="accent6">
                    <a:lumMod val="75000"/>
                  </a:schemeClr>
                </a:solidFill>
              </a:rPr>
              <a:t>Inner Join</a:t>
            </a:r>
            <a:endParaRPr lang="as-IN" dirty="0" smtClean="0">
              <a:solidFill>
                <a:schemeClr val="accent6">
                  <a:lumMod val="75000"/>
                </a:schemeClr>
              </a:solidFill>
            </a:endParaRPr>
          </a:p>
        </p:txBody>
      </p:sp>
      <p:sp>
        <p:nvSpPr>
          <p:cNvPr id="3" name="Content Placeholder 2"/>
          <p:cNvSpPr>
            <a:spLocks noGrp="1"/>
          </p:cNvSpPr>
          <p:nvPr>
            <p:ph idx="1"/>
          </p:nvPr>
        </p:nvSpPr>
        <p:spPr>
          <a:xfrm>
            <a:off x="530591" y="4282023"/>
            <a:ext cx="4757025" cy="979090"/>
          </a:xfrm>
        </p:spPr>
        <p:txBody>
          <a:bodyPr>
            <a:normAutofit/>
          </a:bodyPr>
          <a:lstStyle/>
          <a:p>
            <a:pPr>
              <a:buNone/>
            </a:pPr>
            <a:r>
              <a:rPr lang="en-US" dirty="0" smtClean="0"/>
              <a:t>-&gt; </a:t>
            </a:r>
            <a:r>
              <a:rPr lang="en-US" sz="2000" dirty="0" smtClean="0"/>
              <a:t>select </a:t>
            </a:r>
            <a:r>
              <a:rPr lang="en-US" sz="2000" dirty="0" err="1" smtClean="0"/>
              <a:t>E_Name</a:t>
            </a:r>
            <a:r>
              <a:rPr lang="en-US" sz="2000" dirty="0" smtClean="0"/>
              <a:t> from EMP, Dept where EMP. </a:t>
            </a:r>
            <a:r>
              <a:rPr lang="en-US" sz="2000" dirty="0" err="1" smtClean="0"/>
              <a:t>E_No</a:t>
            </a:r>
            <a:r>
              <a:rPr lang="en-US" sz="2000" dirty="0" smtClean="0"/>
              <a:t>= Dept. </a:t>
            </a:r>
            <a:r>
              <a:rPr lang="en-US" sz="2000" dirty="0" err="1" smtClean="0"/>
              <a:t>E_No</a:t>
            </a:r>
            <a:endParaRPr lang="en-US" dirty="0"/>
          </a:p>
        </p:txBody>
      </p:sp>
      <p:sp>
        <p:nvSpPr>
          <p:cNvPr id="8194" name="AutoShape 2" descr="image"/>
          <p:cNvSpPr>
            <a:spLocks noChangeAspect="1" noChangeArrowheads="1"/>
          </p:cNvSpPr>
          <p:nvPr/>
        </p:nvSpPr>
        <p:spPr bwMode="auto">
          <a:xfrm>
            <a:off x="155575" y="-1592263"/>
            <a:ext cx="6962775" cy="3324226"/>
          </a:xfrm>
          <a:prstGeom prst="rect">
            <a:avLst/>
          </a:prstGeom>
          <a:noFill/>
        </p:spPr>
        <p:txBody>
          <a:bodyPr vert="horz" wrap="square" lIns="91440" tIns="45720" rIns="91440" bIns="45720" numCol="1" anchor="t" anchorCtr="0" compatLnSpc="1"/>
          <a:lstStyle/>
          <a:p>
            <a:endParaRPr lang="en-US"/>
          </a:p>
        </p:txBody>
      </p:sp>
      <p:graphicFrame>
        <p:nvGraphicFramePr>
          <p:cNvPr id="6" name="Table 5"/>
          <p:cNvGraphicFramePr>
            <a:graphicFrameLocks noGrp="1"/>
          </p:cNvGraphicFramePr>
          <p:nvPr/>
        </p:nvGraphicFramePr>
        <p:xfrm>
          <a:off x="5671930" y="1855299"/>
          <a:ext cx="6029740" cy="3313050"/>
        </p:xfrm>
        <a:graphic>
          <a:graphicData uri="http://schemas.openxmlformats.org/drawingml/2006/table">
            <a:tbl>
              <a:tblPr/>
              <a:tblGrid>
                <a:gridCol w="738433"/>
                <a:gridCol w="1230723"/>
                <a:gridCol w="1015146"/>
                <a:gridCol w="1015146"/>
                <a:gridCol w="1015146"/>
                <a:gridCol w="1015146"/>
              </a:tblGrid>
              <a:tr h="254850">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b="1"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E_Name</a:t>
                      </a:r>
                      <a:endParaRPr lang="en-US" sz="1100" b="1"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Address</a:t>
                      </a:r>
                      <a:endParaRPr lang="en-US" sz="1100" b="1">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Dept_No</a:t>
                      </a:r>
                      <a:endParaRPr lang="en-US" sz="1100" b="1">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Name</a:t>
                      </a:r>
                      <a:endParaRPr lang="en-US" sz="1100" b="1">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b="1"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Dhanmondi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HR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IT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strike="sngStrike">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85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MRKT</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4</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516836" y="3450390"/>
            <a:ext cx="4572001" cy="707886"/>
          </a:xfrm>
          <a:prstGeom prst="rect">
            <a:avLst/>
          </a:prstGeom>
        </p:spPr>
        <p:txBody>
          <a:bodyPr wrap="square">
            <a:spAutoFit/>
          </a:bodyPr>
          <a:lstStyle/>
          <a:p>
            <a:r>
              <a:rPr lang="en-US" sz="2000" dirty="0" smtClean="0">
                <a:solidFill>
                  <a:srgbClr val="FF0000"/>
                </a:solidFill>
              </a:rPr>
              <a:t>Query: </a:t>
            </a:r>
            <a:r>
              <a:rPr lang="en-US" sz="2000" dirty="0" smtClean="0"/>
              <a:t>Find the </a:t>
            </a:r>
            <a:r>
              <a:rPr lang="en-US" sz="2000" dirty="0" err="1" smtClean="0"/>
              <a:t>emp</a:t>
            </a:r>
            <a:r>
              <a:rPr lang="en-US" sz="2000" dirty="0" smtClean="0"/>
              <a:t> names who is working in a department</a:t>
            </a:r>
            <a:endParaRPr lang="en-US" sz="2000" dirty="0" smtClean="0"/>
          </a:p>
        </p:txBody>
      </p:sp>
      <p:pic>
        <p:nvPicPr>
          <p:cNvPr id="9" name="Picture 8" descr="6a0120a85dcdae970b012877702708970c-pi.png"/>
          <p:cNvPicPr/>
          <p:nvPr/>
        </p:nvPicPr>
        <p:blipFill>
          <a:blip r:embed="rId1"/>
          <a:stretch>
            <a:fillRect/>
          </a:stretch>
        </p:blipFill>
        <p:spPr>
          <a:xfrm>
            <a:off x="1236179" y="1510747"/>
            <a:ext cx="2683829" cy="15107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755374" y="2099945"/>
            <a:ext cx="5221357" cy="203009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SELECT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table1.column1,table1.column2,table2.column1,....</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FROM</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 </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lang="en-US" dirty="0" smtClean="0">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INNER</a:t>
            </a: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JOIN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table2</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ON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table1.matching_column = table2.matching_column;</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fontScale="90000"/>
          </a:bodyPr>
          <a:lstStyle/>
          <a:p>
            <a:r>
              <a:rPr lang="en-US" dirty="0" err="1" smtClean="0">
                <a:solidFill>
                  <a:schemeClr val="accent6">
                    <a:lumMod val="75000"/>
                  </a:schemeClr>
                </a:solidFill>
              </a:rPr>
              <a:t>Equi</a:t>
            </a:r>
            <a:r>
              <a:rPr lang="en-US" dirty="0" smtClean="0">
                <a:solidFill>
                  <a:schemeClr val="accent6">
                    <a:lumMod val="75000"/>
                  </a:schemeClr>
                </a:solidFill>
              </a:rPr>
              <a:t> Join</a:t>
            </a:r>
            <a:endParaRPr lang="as-IN" dirty="0" smtClean="0">
              <a:solidFill>
                <a:schemeClr val="accent6">
                  <a:lumMod val="75000"/>
                </a:schemeClr>
              </a:solidFill>
            </a:endParaRPr>
          </a:p>
        </p:txBody>
      </p:sp>
      <p:sp>
        <p:nvSpPr>
          <p:cNvPr id="3" name="Content Placeholder 2"/>
          <p:cNvSpPr>
            <a:spLocks noGrp="1"/>
          </p:cNvSpPr>
          <p:nvPr>
            <p:ph idx="1"/>
          </p:nvPr>
        </p:nvSpPr>
        <p:spPr>
          <a:xfrm>
            <a:off x="808886" y="1485814"/>
            <a:ext cx="11065061" cy="1151369"/>
          </a:xfrm>
        </p:spPr>
        <p:txBody>
          <a:bodyPr>
            <a:normAutofit/>
          </a:bodyPr>
          <a:lstStyle/>
          <a:p>
            <a:r>
              <a:rPr lang="en-US" sz="2000" dirty="0" smtClean="0"/>
              <a:t>Find the employee name who worked in a department having location same as their address.</a:t>
            </a:r>
            <a:endParaRPr lang="en-US" sz="2000" dirty="0" smtClean="0"/>
          </a:p>
        </p:txBody>
      </p:sp>
      <p:sp>
        <p:nvSpPr>
          <p:cNvPr id="8194" name="AutoShape 2" descr="image"/>
          <p:cNvSpPr>
            <a:spLocks noChangeAspect="1" noChangeArrowheads="1"/>
          </p:cNvSpPr>
          <p:nvPr/>
        </p:nvSpPr>
        <p:spPr bwMode="auto">
          <a:xfrm>
            <a:off x="155575" y="-1592263"/>
            <a:ext cx="6962775" cy="3324226"/>
          </a:xfrm>
          <a:prstGeom prst="rect">
            <a:avLst/>
          </a:prstGeom>
          <a:noFill/>
        </p:spPr>
        <p:txBody>
          <a:bodyPr vert="horz" wrap="square" lIns="91440" tIns="45720" rIns="91440" bIns="45720" numCol="1" anchor="t" anchorCtr="0" compatLnSpc="1"/>
          <a:lstStyle/>
          <a:p>
            <a:endParaRPr lang="en-US"/>
          </a:p>
        </p:txBody>
      </p:sp>
      <p:graphicFrame>
        <p:nvGraphicFramePr>
          <p:cNvPr id="6" name="Table 5"/>
          <p:cNvGraphicFramePr>
            <a:graphicFrameLocks noGrp="1"/>
          </p:cNvGraphicFramePr>
          <p:nvPr/>
        </p:nvGraphicFramePr>
        <p:xfrm>
          <a:off x="1115336" y="3516877"/>
          <a:ext cx="2354580" cy="963930"/>
        </p:xfrm>
        <a:graphic>
          <a:graphicData uri="http://schemas.openxmlformats.org/drawingml/2006/table">
            <a:tbl>
              <a:tblPr/>
              <a:tblGrid>
                <a:gridCol w="582930"/>
                <a:gridCol w="971550"/>
                <a:gridCol w="800100"/>
              </a:tblGrid>
              <a:tr h="0">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E_Name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solidFill>
                            <a:srgbClr val="FF0000"/>
                          </a:solidFill>
                          <a:latin typeface="Calibri" panose="020F0502020204030204"/>
                          <a:ea typeface="Calibri" panose="020F0502020204030204"/>
                          <a:cs typeface="Times New Roman" panose="02020603050405020304"/>
                        </a:rPr>
                        <a:t>Address</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latin typeface="Calibri" panose="020F0502020204030204"/>
                          <a:ea typeface="Calibri" panose="020F0502020204030204"/>
                          <a:cs typeface="Times New Roman" panose="02020603050405020304"/>
                        </a:rPr>
                        <a:t>Motijheel</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1030579" y="5054130"/>
          <a:ext cx="2640274" cy="771144"/>
        </p:xfrm>
        <a:graphic>
          <a:graphicData uri="http://schemas.openxmlformats.org/drawingml/2006/table">
            <a:tbl>
              <a:tblPr/>
              <a:tblGrid>
                <a:gridCol w="705830"/>
                <a:gridCol w="1060824"/>
                <a:gridCol w="873620"/>
              </a:tblGrid>
              <a:tr h="0">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Dept_No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Location</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4</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742801" y="3214534"/>
          <a:ext cx="5150485" cy="2589917"/>
        </p:xfrm>
        <a:graphic>
          <a:graphicData uri="http://schemas.openxmlformats.org/drawingml/2006/table">
            <a:tbl>
              <a:tblPr/>
              <a:tblGrid>
                <a:gridCol w="623601"/>
                <a:gridCol w="1039336"/>
                <a:gridCol w="857282"/>
                <a:gridCol w="857282"/>
                <a:gridCol w="915702"/>
                <a:gridCol w="857282"/>
              </a:tblGrid>
              <a:tr h="188646">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E_Name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Address</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Dept_No</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FF0000"/>
                          </a:solidFill>
                          <a:latin typeface="Calibri" panose="020F0502020204030204"/>
                          <a:ea typeface="Calibri" panose="020F0502020204030204"/>
                          <a:cs typeface="Times New Roman" panose="02020603050405020304"/>
                        </a:rPr>
                        <a:t>Name</a:t>
                      </a:r>
                      <a:endParaRPr lang="en-US" sz="110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solidFill>
                            <a:srgbClr val="FF0000"/>
                          </a:solidFill>
                          <a:latin typeface="Calibri" panose="020F0502020204030204"/>
                          <a:ea typeface="Calibri" panose="020F0502020204030204"/>
                          <a:cs typeface="Times New Roman" panose="02020603050405020304"/>
                        </a:rPr>
                        <a:t>E_No</a:t>
                      </a:r>
                      <a:endParaRPr lang="en-US" sz="1100" dirty="0">
                        <a:solidFill>
                          <a:srgbClr val="FF000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646">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1</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Intia</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Motijheel</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D1</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Motijheel</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solidFill>
                            <a:srgbClr val="0070C0"/>
                          </a:solidFill>
                          <a:latin typeface="Calibri" panose="020F0502020204030204"/>
                          <a:ea typeface="Calibri" panose="020F0502020204030204"/>
                          <a:cs typeface="Times New Roman" panose="02020603050405020304"/>
                        </a:rPr>
                        <a:t>1</a:t>
                      </a:r>
                      <a:endParaRPr lang="en-US" sz="1100" b="1" dirty="0">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2</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2</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Bintia</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Shamoli</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D2</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solidFill>
                            <a:srgbClr val="0070C0"/>
                          </a:solidFill>
                          <a:latin typeface="Calibri" panose="020F0502020204030204"/>
                          <a:ea typeface="Calibri" panose="020F0502020204030204"/>
                          <a:cs typeface="Times New Roman" panose="02020603050405020304"/>
                        </a:rPr>
                        <a:t>Shamoli</a:t>
                      </a:r>
                      <a:endParaRPr lang="en-US" sz="1100" b="1">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solidFill>
                            <a:srgbClr val="0070C0"/>
                          </a:solidFill>
                          <a:latin typeface="Calibri" panose="020F0502020204030204"/>
                          <a:ea typeface="Calibri" panose="020F0502020204030204"/>
                          <a:cs typeface="Times New Roman" panose="02020603050405020304"/>
                        </a:rPr>
                        <a:t>2</a:t>
                      </a:r>
                      <a:endParaRPr lang="en-US" sz="1100" b="1" dirty="0">
                        <a:solidFill>
                          <a:srgbClr val="0070C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Bintia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1</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Mintia</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Shamoli</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2</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395">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4</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err="1">
                          <a:latin typeface="Calibri" panose="020F0502020204030204"/>
                          <a:ea typeface="Calibri" panose="020F0502020204030204"/>
                          <a:cs typeface="Times New Roman" panose="02020603050405020304"/>
                        </a:rPr>
                        <a:t>Mintia</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Motijheel</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D3</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Calibri" panose="020F0502020204030204"/>
                          <a:ea typeface="Calibri" panose="020F0502020204030204"/>
                          <a:cs typeface="Times New Roman" panose="02020603050405020304"/>
                        </a:rPr>
                        <a:t>Mirpur</a:t>
                      </a:r>
                      <a:endParaRPr lang="en-US" sz="1100" b="1">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dirty="0">
                          <a:latin typeface="Calibri" panose="020F0502020204030204"/>
                          <a:ea typeface="Calibri" panose="020F0502020204030204"/>
                          <a:cs typeface="Times New Roman" panose="02020603050405020304"/>
                        </a:rPr>
                        <a:t>4</a:t>
                      </a:r>
                      <a:endParaRPr lang="en-US" sz="1100" b="1"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9"/>
          <p:cNvSpPr/>
          <p:nvPr/>
        </p:nvSpPr>
        <p:spPr>
          <a:xfrm>
            <a:off x="1166192" y="2198709"/>
            <a:ext cx="10270434" cy="646331"/>
          </a:xfrm>
          <a:prstGeom prst="rect">
            <a:avLst/>
          </a:prstGeom>
        </p:spPr>
        <p:txBody>
          <a:bodyPr wrap="square">
            <a:spAutoFit/>
          </a:bodyPr>
          <a:lstStyle/>
          <a:p>
            <a:r>
              <a:rPr lang="en-US" dirty="0" smtClean="0"/>
              <a:t>-&gt; select </a:t>
            </a:r>
            <a:r>
              <a:rPr lang="en-US" dirty="0" err="1" smtClean="0"/>
              <a:t>E_Name</a:t>
            </a:r>
            <a:r>
              <a:rPr lang="en-US" dirty="0" smtClean="0"/>
              <a:t> from EMP, Dept where EMP. </a:t>
            </a:r>
            <a:r>
              <a:rPr lang="en-US" dirty="0" err="1" smtClean="0"/>
              <a:t>E_No</a:t>
            </a:r>
            <a:r>
              <a:rPr lang="en-US" dirty="0" smtClean="0"/>
              <a:t>= Dept. </a:t>
            </a:r>
            <a:r>
              <a:rPr lang="en-US" dirty="0" err="1" smtClean="0"/>
              <a:t>E_No</a:t>
            </a:r>
            <a:r>
              <a:rPr lang="en-US" dirty="0" smtClean="0"/>
              <a:t> and EMP. address= Dept. Location</a:t>
            </a:r>
            <a:endParaRPr lang="en-US" dirty="0"/>
          </a:p>
        </p:txBody>
      </p:sp>
      <p:sp>
        <p:nvSpPr>
          <p:cNvPr id="11" name="Rectangle 3"/>
          <p:cNvSpPr>
            <a:spLocks noChangeArrowheads="1"/>
          </p:cNvSpPr>
          <p:nvPr/>
        </p:nvSpPr>
        <p:spPr bwMode="auto">
          <a:xfrm>
            <a:off x="1852864" y="3097694"/>
            <a:ext cx="810823"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EMP </a:t>
            </a: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4"/>
          <p:cNvSpPr>
            <a:spLocks noChangeArrowheads="1"/>
          </p:cNvSpPr>
          <p:nvPr/>
        </p:nvSpPr>
        <p:spPr bwMode="auto">
          <a:xfrm>
            <a:off x="1951730" y="4655001"/>
            <a:ext cx="817975"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Dept</a:t>
            </a: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879682" y="662609"/>
            <a:ext cx="9801570" cy="556591"/>
          </a:xfrm>
        </p:spPr>
        <p:txBody>
          <a:bodyPr>
            <a:normAutofit fontScale="90000"/>
          </a:bodyPr>
          <a:lstStyle/>
          <a:p>
            <a:r>
              <a:rPr lang="en-US" dirty="0" smtClean="0">
                <a:solidFill>
                  <a:schemeClr val="accent6">
                    <a:lumMod val="75000"/>
                  </a:schemeClr>
                </a:solidFill>
              </a:rPr>
              <a:t>Left Join</a:t>
            </a:r>
            <a:endParaRPr lang="as-IN" dirty="0" smtClean="0">
              <a:solidFill>
                <a:schemeClr val="accent6">
                  <a:lumMod val="75000"/>
                </a:schemeClr>
              </a:solidFill>
            </a:endParaRPr>
          </a:p>
        </p:txBody>
      </p:sp>
      <p:sp>
        <p:nvSpPr>
          <p:cNvPr id="3" name="Content Placeholder 2"/>
          <p:cNvSpPr>
            <a:spLocks noGrp="1"/>
          </p:cNvSpPr>
          <p:nvPr>
            <p:ph idx="1"/>
          </p:nvPr>
        </p:nvSpPr>
        <p:spPr>
          <a:xfrm>
            <a:off x="636104" y="1484244"/>
            <a:ext cx="10840278" cy="2226365"/>
          </a:xfrm>
        </p:spPr>
        <p:txBody>
          <a:bodyPr>
            <a:normAutofit/>
          </a:bodyPr>
          <a:lstStyle/>
          <a:p>
            <a:r>
              <a:rPr lang="en-US" sz="2000" dirty="0" smtClean="0"/>
              <a:t>This join returns all the rows of the table on the left side of the join and matching rows for the table on the right side of join. </a:t>
            </a:r>
            <a:endParaRPr lang="en-US" sz="2000" dirty="0" smtClean="0"/>
          </a:p>
          <a:p>
            <a:r>
              <a:rPr lang="en-US" sz="2000" dirty="0" smtClean="0"/>
              <a:t>The rows for which there is no matching row on right side, the result-set will contain </a:t>
            </a:r>
            <a:r>
              <a:rPr lang="en-US" sz="2000" i="1" dirty="0" smtClean="0"/>
              <a:t>null</a:t>
            </a:r>
            <a:r>
              <a:rPr lang="en-US" sz="2000" dirty="0" smtClean="0"/>
              <a:t>. </a:t>
            </a:r>
            <a:endParaRPr lang="en-US" sz="2000" dirty="0" smtClean="0"/>
          </a:p>
          <a:p>
            <a:r>
              <a:rPr lang="en-US" sz="2000" dirty="0" smtClean="0"/>
              <a:t>LEFT JOIN is also known as LEFT OUTER JOIN</a:t>
            </a:r>
            <a:endParaRPr lang="en-US" sz="2000" dirty="0" smtClean="0"/>
          </a:p>
        </p:txBody>
      </p:sp>
      <p:sp>
        <p:nvSpPr>
          <p:cNvPr id="8194" name="AutoShape 2" descr="image"/>
          <p:cNvSpPr>
            <a:spLocks noChangeAspect="1" noChangeArrowheads="1"/>
          </p:cNvSpPr>
          <p:nvPr/>
        </p:nvSpPr>
        <p:spPr bwMode="auto">
          <a:xfrm>
            <a:off x="155575" y="-1592263"/>
            <a:ext cx="6962775" cy="3324226"/>
          </a:xfrm>
          <a:prstGeom prst="rect">
            <a:avLst/>
          </a:prstGeom>
          <a:noFill/>
        </p:spPr>
        <p:txBody>
          <a:bodyPr vert="horz" wrap="square" lIns="91440" tIns="45720" rIns="91440" bIns="45720" numCol="1" anchor="t" anchorCtr="0" compatLnSpc="1"/>
          <a:lstStyle/>
          <a:p>
            <a:endParaRPr lang="en-US"/>
          </a:p>
        </p:txBody>
      </p:sp>
      <p:pic>
        <p:nvPicPr>
          <p:cNvPr id="9" name="Picture 8" descr="https://i.stack.imgur.com/VkAT5.png">
            <a:hlinkClick r:id="rId1"/>
          </p:cNvPr>
          <p:cNvPicPr/>
          <p:nvPr/>
        </p:nvPicPr>
        <p:blipFill>
          <a:blip r:embed="rId2"/>
          <a:srcRect/>
          <a:stretch>
            <a:fillRect/>
          </a:stretch>
        </p:blipFill>
        <p:spPr bwMode="auto">
          <a:xfrm>
            <a:off x="2789371" y="3799758"/>
            <a:ext cx="2849642" cy="1855907"/>
          </a:xfrm>
          <a:prstGeom prst="rect">
            <a:avLst/>
          </a:prstGeom>
          <a:noFill/>
          <a:ln w="9525">
            <a:noFill/>
            <a:miter lim="800000"/>
            <a:headEnd/>
            <a:tailEnd/>
          </a:ln>
        </p:spPr>
      </p:pic>
      <p:sp>
        <p:nvSpPr>
          <p:cNvPr id="4097" name="Rectangle 1"/>
          <p:cNvSpPr>
            <a:spLocks noChangeArrowheads="1"/>
          </p:cNvSpPr>
          <p:nvPr/>
        </p:nvSpPr>
        <p:spPr bwMode="auto">
          <a:xfrm>
            <a:off x="6241774" y="3790737"/>
            <a:ext cx="5221357" cy="203009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SELECT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table1.column1,table1.column2,table2.column1,....</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FROM</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table1 </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LEFT </a:t>
            </a: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JOIN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table2</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320" algn="l"/>
                <a:tab pos="1744345" algn="l"/>
                <a:tab pos="2327275" algn="l"/>
                <a:tab pos="2908300" algn="l"/>
                <a:tab pos="3489325" algn="l"/>
                <a:tab pos="4071620" algn="l"/>
                <a:tab pos="4652645" algn="l"/>
                <a:tab pos="5235575" algn="l"/>
                <a:tab pos="5816600" algn="l"/>
                <a:tab pos="6397625" algn="l"/>
                <a:tab pos="6979920" algn="l"/>
                <a:tab pos="7560945" algn="l"/>
                <a:tab pos="8143875" algn="l"/>
                <a:tab pos="8724900" algn="l"/>
                <a:tab pos="9305925" algn="l"/>
              </a:tabLst>
            </a:pPr>
            <a:r>
              <a:rPr kumimoji="0" lang="en-US" b="0" i="0" u="none" strike="noStrike" cap="none" normalizeH="0" baseline="0" dirty="0" smtClean="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ON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table1.matching_column = table2.matching_column;</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4842</Words>
  <Application>WPS Presentation</Application>
  <PresentationFormat>Widescreen</PresentationFormat>
  <Paragraphs>1029</Paragraphs>
  <Slides>15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SimSun</vt:lpstr>
      <vt:lpstr>Wingdings</vt:lpstr>
      <vt:lpstr>Wingdings 2</vt:lpstr>
      <vt:lpstr>Calibri</vt:lpstr>
      <vt:lpstr>Times New Roman</vt:lpstr>
      <vt:lpstr>Calibri</vt:lpstr>
      <vt:lpstr>Times New Roman</vt:lpstr>
      <vt:lpstr>Courier New</vt:lpstr>
      <vt:lpstr>Cambria Math</vt:lpstr>
      <vt:lpstr>Aparajita</vt:lpstr>
      <vt:lpstr>Nirmala UI</vt:lpstr>
      <vt:lpstr>Constantia</vt:lpstr>
      <vt:lpstr>Microsoft YaHei</vt:lpstr>
      <vt:lpstr>Arial Unicode MS</vt:lpstr>
      <vt:lpstr>Segoe Print</vt:lpstr>
      <vt:lpstr>Kalpurush</vt:lpstr>
      <vt:lpstr>Flow</vt:lpstr>
      <vt:lpstr>Join Operation in DBMS</vt:lpstr>
      <vt:lpstr>এই Lesson এ কি শিখব? </vt:lpstr>
      <vt:lpstr>Join Operation in DBMS</vt:lpstr>
      <vt:lpstr>Natural Join</vt:lpstr>
      <vt:lpstr>Cross Product</vt:lpstr>
      <vt:lpstr>Inner Join</vt:lpstr>
      <vt:lpstr>PowerPoint 演示文稿</vt:lpstr>
      <vt:lpstr>Equi Join</vt:lpstr>
      <vt:lpstr>Left Join</vt:lpstr>
      <vt:lpstr>Left Join Example</vt:lpstr>
      <vt:lpstr>Right Join</vt:lpstr>
      <vt:lpstr>Left Join Example</vt:lpstr>
      <vt:lpstr>Full Outer Join</vt:lpstr>
      <vt:lpstr>Left Join Example</vt:lpstr>
      <vt:lpstr>“Start where you are. Use what you have. Do what you can.”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Introduction</dc:title>
  <dc:creator>User</dc:creator>
  <cp:lastModifiedBy>DELL</cp:lastModifiedBy>
  <cp:revision>171</cp:revision>
  <dcterms:created xsi:type="dcterms:W3CDTF">2020-04-17T10:09:00Z</dcterms:created>
  <dcterms:modified xsi:type="dcterms:W3CDTF">2022-10-06T09:07:50Z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0E86BB8A2005452693CE938DE96DB3F0</vt:lpwstr>
  </property>
  <property fmtid="{D5CDD505-2E9C-101B-9397-08002B2CF9AE}" pid="3" name="KSOProductBuildVer">
    <vt:lpwstr>1033-11.2.0.11341</vt:lpwstr>
  </property>
</Properties>
</file>