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Lst>
  <p:notesMasterIdLst>
    <p:notesMasterId r:id="rId10"/>
  </p:notesMasterIdLst>
  <p:sldIdLst>
    <p:sldId id="278" r:id="rId9"/>
    <p:sldId id="287" r:id="rId11"/>
    <p:sldId id="288" r:id="rId12"/>
    <p:sldId id="289" r:id="rId13"/>
    <p:sldId id="290" r:id="rId14"/>
    <p:sldId id="291" r:id="rId15"/>
    <p:sldId id="292" r:id="rId16"/>
    <p:sldId id="293" r:id="rId17"/>
    <p:sldId id="295" r:id="rId18"/>
    <p:sldId id="296" r:id="rId19"/>
    <p:sldId id="297" r:id="rId20"/>
  </p:sldIdLst>
  <p:sldSz cx="9144000" cy="5143500" type="screen16x9"/>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8A009D2-AA06-47F9-818B-20DA7FACF4AF}">
          <p14:sldIdLst>
            <p14:sldId id="278"/>
            <p14:sldId id="287"/>
            <p14:sldId id="289"/>
            <p14:sldId id="290"/>
            <p14:sldId id="291"/>
            <p14:sldId id="292"/>
            <p14:sldId id="293"/>
            <p14:sldId id="295"/>
            <p14:sldId id="296"/>
            <p14:sldId id="288"/>
            <p14:sldId id="29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A50021"/>
    <a:srgbClr val="0000FF"/>
    <a:srgbClr val="990000"/>
    <a:srgbClr val="8000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7336" autoAdjust="0"/>
  </p:normalViewPr>
  <p:slideViewPr>
    <p:cSldViewPr>
      <p:cViewPr>
        <p:scale>
          <a:sx n="94" d="100"/>
          <a:sy n="94" d="100"/>
        </p:scale>
        <p:origin x="-708" y="-12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2D2042-E6D6-4147-8268-8F82A5EBAB25}"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93EF749-B421-4F9B-A55E-296FE896187A}"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0DEC4D6-03E8-4D82-8A8D-90144BD391B9}"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1C472E-7EFE-461A-8500-5B9A41FFAB38}"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00BD394-204F-4051-838A-BD3A6FD08F6B}"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735587E-5F01-4608-AB8B-367BFA2332C6}"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EC05850-94B5-42CD-814B-FDDB0EDFBBF0}"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0993AFF-2742-4B9A-A615-52E69F19E392}" type="datetime4">
              <a:rPr lang="en-US"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77BAF4-E70A-46A6-BAAD-FB6B08EB2ABC}" type="datetime4">
              <a:rPr lang="en-US"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B654F-C6E0-4661-AAC8-978803515851}" type="datetime4">
              <a:rPr lang="en-US" smtClean="0">
                <a:solidFill>
                  <a:prstClr val="black">
                    <a:tint val="75000"/>
                  </a:prstClr>
                </a:solidFill>
              </a:rPr>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DE04768-7EF8-465F-8AA4-E4562880EFD2}"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38FBB55-5F52-4656-8793-0ED45F1FA546}"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AC1FE3D-3284-41EA-A15A-1379257E6329}"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AA3B929-12C7-44BD-8E29-0D01588F7988}"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C0AF85A-617D-4083-BCC8-5EA0E26D1E5A}"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8E3692-3437-48FF-B30B-441D75E1026E}"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82129BE-2CFF-417A-BAD0-1DBFD652E24E}"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C3CC725-2D2B-4DBC-BF3E-046E54A25ED9}"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E3E3983-C8EF-4F09-B7B0-B78BDDC265F6}"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11BAFBD-3EA2-48E7-9076-36FBFC406595}" type="datetime4">
              <a:rPr lang="en-US"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9F07F8A-F06D-4FC1-947C-B3CCD1245160}"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19F27E-14EC-4BCC-A1E4-C7CCA161A40F}" type="datetime4">
              <a:rPr lang="en-US"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5981C-5F8B-453A-8DC3-46F79342943A}" type="datetime4">
              <a:rPr lang="en-US" smtClean="0">
                <a:solidFill>
                  <a:prstClr val="black">
                    <a:tint val="75000"/>
                  </a:prstClr>
                </a:solidFill>
              </a:rPr>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385B65C-BDA4-4A09-8DFA-79FB3D95DD60}"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98BEC25-173A-474A-8940-B803B99F5F31}"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1C96EE6-D7F9-47E2-B762-BE1E0318F5FB}"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E1AC0AD-EAC7-4112-9E19-E6B73CDD64BA}"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696B99-4919-4B52-8BE1-F8DAFE98FD91}"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1503B2E-E4D2-4470-8907-95FB0D78ADCA}"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928DB27-55A9-45EB-9332-4C6E20345834}"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5D18E19-2F3D-4FC5-A85C-2981825BEE8F}"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E37E8D1-59EF-4907-A357-2A37377C8B5C}" type="datetime4">
              <a:rPr lang="en-US"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CE370D-2B63-41D7-8390-415BD0EFEFE7}" type="datetime4">
              <a:rPr lang="en-US"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D14BA-D766-457B-A9F1-E46BA836C895}" type="datetime4">
              <a:rPr lang="en-US" smtClean="0">
                <a:solidFill>
                  <a:prstClr val="black">
                    <a:tint val="75000"/>
                  </a:prstClr>
                </a:solidFill>
              </a:rPr>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AB609FE-AF75-44E3-9EE9-D69AA1BDD6D6}"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2F98BAD-F1CB-467C-AB25-0B3B0E1CD7AA}"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3C2BCCB-484D-4680-A79C-31742881A6C3}"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F462220-4D3E-42A3-9243-809779652ED6}"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5C5CCCB-1B74-4B85-AA12-6101D1D33945}"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06BA0F-7138-470E-BFE5-616CF31BDB89}"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E8B8A8-C5AC-467C-B43F-9F8256DD1794}" type="datetime4">
              <a:rPr lang="en-US"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AAC6E95-FD86-4162-A6A6-22610DE2435D}"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0976E67B-F37F-4086-A1D7-35EE4A8B915B}"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135F9D9-A78F-449B-9E4D-780C6918DDA5}" type="datetime4">
              <a:rPr lang="en-US"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DD8367-ADA7-4F3E-8C26-72D9B08B2D03}" type="datetime4">
              <a:rPr lang="en-US"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8DBEB-9B83-4BD7-9C07-0B80AAF2FB62}" type="datetime4">
              <a:rPr lang="en-US" smtClean="0">
                <a:solidFill>
                  <a:prstClr val="black">
                    <a:tint val="75000"/>
                  </a:prstClr>
                </a:solidFill>
              </a:rPr>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35FFA6F-30B2-4E03-B8C5-93A3209091B5}"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E2C2928-1BF4-45DA-AE56-E6878353C186}"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8720AB6-289F-46C0-9067-751CCFDA2E65}"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ED394D7-D860-412D-9641-69573348FE8C}"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F40E82-A606-4778-B1B5-D05F873B3E92}" type="datetime4">
              <a:rPr lang="en-US"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1596D93-7EA6-45DC-8CF0-4CCA138A147E}"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88B430-06B0-4D16-A513-AEA71BF2FEB6}"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EEE7990-5977-4E28-AF08-905F766C2906}"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FE84311-FB8B-4079-BDF2-A905669C7842}"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92D7124-54AF-4EDC-9D9E-86ADCEC91AEE}" type="datetime4">
              <a:rPr lang="en-US"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981AEB-1667-4E0F-B3B2-8C001DC16B58}" type="datetime4">
              <a:rPr lang="en-US"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34786-9A66-4F36-8EEA-E527D314245C}" type="datetime4">
              <a:rPr lang="en-US" smtClean="0">
                <a:solidFill>
                  <a:prstClr val="black">
                    <a:tint val="75000"/>
                  </a:prstClr>
                </a:solidFill>
              </a:rPr>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903CA13-50BF-4DDE-920B-5EAFE7D7790D}"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F4793C6-D96D-4C81-B1B7-F2DCB1227320}"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E82B6-AFB9-4FE0-96C0-79AB7D7F64E4}" type="datetime4">
              <a:rPr lang="en-US" smtClean="0">
                <a:solidFill>
                  <a:prstClr val="black">
                    <a:tint val="75000"/>
                  </a:prstClr>
                </a:solidFill>
              </a:rPr>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D8053C1-4CD8-41D7-9E60-0DD0CFAC86C9}"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55B4CD0-C079-469C-915B-5596F57C1ADC}"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2008789-966B-49A3-8138-EAADE22D465B}"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12D2042-E6D6-4147-8268-8F82A5EBAB25}" type="datetime4">
              <a:rPr lang="en-US" smtClean="0">
                <a:solidFill>
                  <a:prstClr val="black">
                    <a:tint val="75000"/>
                  </a:prstClr>
                </a:solidFill>
              </a:rPr>
            </a:fld>
            <a:endParaRPr lang="en-US" dirty="0">
              <a:solidFill>
                <a:prstClr val="black">
                  <a:tint val="75000"/>
                </a:prstClr>
              </a:solidFill>
            </a:endParaRPr>
          </a:p>
        </p:txBody>
      </p:sp>
      <p:sp>
        <p:nvSpPr>
          <p:cNvPr id="19" name="Footer Placeholder 18"/>
          <p:cNvSpPr>
            <a:spLocks noGrp="1"/>
          </p:cNvSpPr>
          <p:nvPr>
            <p:ph type="ftr" sz="quarter" idx="11"/>
          </p:nvPr>
        </p:nvSpPr>
        <p:spPr/>
        <p:txBody>
          <a:bodyPr/>
          <a:lstStyle/>
          <a:p>
            <a:endParaRPr lang="en-US" dirty="0">
              <a:solidFill>
                <a:prstClr val="black">
                  <a:tint val="75000"/>
                </a:prstClr>
              </a:solidFill>
            </a:endParaRPr>
          </a:p>
        </p:txBody>
      </p:sp>
      <p:sp>
        <p:nvSpPr>
          <p:cNvPr id="27" name="Slide Number Placeholder 2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E04768-7EF8-465F-8AA4-E4562880EFD2}"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29F07F8A-F06D-4FC1-947C-B3CCD1245160}"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28DB27-55A9-45EB-9332-4C6E20345834}"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E8B8A8-C5AC-467C-B43F-9F8256DD1794}" type="datetime4">
              <a:rPr lang="en-US"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F40E82-A606-4778-B1B5-D05F873B3E92}" type="datetime4">
              <a:rPr lang="en-US"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E82B6-AFB9-4FE0-96C0-79AB7D7F64E4}" type="datetime4">
              <a:rPr lang="en-US" smtClean="0">
                <a:solidFill>
                  <a:prstClr val="black">
                    <a:tint val="75000"/>
                  </a:prstClr>
                </a:solidFill>
              </a:rPr>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353403F-EC25-460D-9F2B-4CD82E7E3530}"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53403F-EC25-460D-9F2B-4CD82E7E3530}"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1E221768-258C-46CB-B2EB-BE4491DAC576}"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8077200" y="4767263"/>
            <a:ext cx="609600" cy="273844"/>
          </a:xfrm>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3EF749-B421-4F9B-A55E-296FE896187A}"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DEC4D6-03E8-4D82-8A8D-90144BD391B9}"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E221768-258C-46CB-B2EB-BE4491DAC576}" type="datetime4">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5" Type="http://schemas.openxmlformats.org/officeDocument/2006/relationships/theme" Target="../theme/theme3.xml"/><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4.xml"/><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3.jpeg"/><Relationship Id="rId13" Type="http://schemas.openxmlformats.org/officeDocument/2006/relationships/image" Target="../media/image1.jpe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5" Type="http://schemas.openxmlformats.org/officeDocument/2006/relationships/theme" Target="../theme/theme6.xml"/><Relationship Id="rId14" Type="http://schemas.openxmlformats.org/officeDocument/2006/relationships/image" Target="../media/image3.jpeg"/><Relationship Id="rId13" Type="http://schemas.openxmlformats.org/officeDocument/2006/relationships/image" Target="../media/image1.jpe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4" Type="http://schemas.openxmlformats.org/officeDocument/2006/relationships/theme" Target="../theme/theme7.xml"/><Relationship Id="rId13" Type="http://schemas.openxmlformats.org/officeDocument/2006/relationships/image" Target="../media/image1.jpeg"/><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117E8AE-CB08-4ED1-A038-5850CBB2C10A}"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
        <p:nvSpPr>
          <p:cNvPr id="11" name="TextBox 10"/>
          <p:cNvSpPr txBox="1"/>
          <p:nvPr/>
        </p:nvSpPr>
        <p:spPr>
          <a:xfrm>
            <a:off x="8153400" y="4931718"/>
            <a:ext cx="990600" cy="230832"/>
          </a:xfrm>
          <a:prstGeom prst="rect">
            <a:avLst/>
          </a:prstGeom>
          <a:noFill/>
        </p:spPr>
        <p:txBody>
          <a:bodyPr wrap="square" rtlCol="0">
            <a:spAutoFit/>
          </a:bodyPr>
          <a:lstStyle/>
          <a:p>
            <a:pPr algn="r"/>
            <a:r>
              <a:rPr lang="en-US" sz="900" dirty="0" smtClean="0"/>
              <a:t>Mahmudun Nabi</a:t>
            </a:r>
            <a:endParaRPr lang="en-US" sz="9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1F7F792-1FF5-4CFF-8F58-1013292C6E57}"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pic>
        <p:nvPicPr>
          <p:cNvPr id="7"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endParaRPr lang="en-US" sz="1400" dirty="0" smtClean="0">
              <a:solidFill>
                <a:prstClr val="black"/>
              </a:solidFill>
            </a:endParaRPr>
          </a:p>
          <a:p>
            <a:r>
              <a:rPr lang="en-US" sz="1400" dirty="0" smtClean="0">
                <a:solidFill>
                  <a:prstClr val="black"/>
                </a:solidFill>
              </a:rPr>
              <a:t>vertLeft1</a:t>
            </a:r>
            <a:endParaRPr lang="en-US" sz="14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9A4BEF5-BE33-4A14-BF8B-738D80F24F0C}"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pic>
        <p:nvPicPr>
          <p:cNvPr id="7"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endParaRPr lang="en-US" sz="1400" dirty="0" smtClean="0">
              <a:solidFill>
                <a:prstClr val="black"/>
              </a:solidFill>
            </a:endParaRPr>
          </a:p>
          <a:p>
            <a:r>
              <a:rPr lang="en-US" sz="1400" dirty="0" smtClean="0">
                <a:solidFill>
                  <a:prstClr val="black"/>
                </a:solidFill>
              </a:rPr>
              <a:t>vertLeft2</a:t>
            </a:r>
            <a:endParaRPr lang="en-US" sz="14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5016B21-E6CB-4B14-874A-9D18F3ABEC1D}"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
        <p:nvSpPr>
          <p:cNvPr id="12" name="TextBox 11"/>
          <p:cNvSpPr txBox="1"/>
          <p:nvPr/>
        </p:nvSpPr>
        <p:spPr>
          <a:xfrm>
            <a:off x="9372599" y="666750"/>
            <a:ext cx="1085554" cy="1600438"/>
          </a:xfrm>
          <a:prstGeom prst="rect">
            <a:avLst/>
          </a:prstGeom>
          <a:noFill/>
        </p:spPr>
        <p:txBody>
          <a:bodyPr wrap="none" rtlCol="0">
            <a:spAutoFit/>
          </a:bodyPr>
          <a:lstStyle/>
          <a:p>
            <a:r>
              <a:rPr lang="en-US" sz="1400" dirty="0" smtClean="0">
                <a:solidFill>
                  <a:prstClr val="black"/>
                </a:solidFill>
              </a:rPr>
              <a:t>Template</a:t>
            </a:r>
            <a:endParaRPr lang="en-US" sz="1400" dirty="0" smtClean="0">
              <a:solidFill>
                <a:prstClr val="black"/>
              </a:solidFill>
            </a:endParaRPr>
          </a:p>
          <a:p>
            <a:r>
              <a:rPr lang="en-US" sz="1400" dirty="0" smtClean="0">
                <a:solidFill>
                  <a:prstClr val="black"/>
                </a:solidFill>
              </a:rPr>
              <a:t>block2x2-1</a:t>
            </a:r>
            <a:endParaRPr lang="en-US" sz="1400" dirty="0" smtClean="0">
              <a:solidFill>
                <a:prstClr val="black"/>
              </a:solidFill>
            </a:endParaRP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endParaRPr lang="en-US" sz="1400" baseline="0" dirty="0" smtClean="0">
              <a:solidFill>
                <a:prstClr val="black"/>
              </a:solidFill>
            </a:endParaRPr>
          </a:p>
          <a:p>
            <a:r>
              <a:rPr lang="en-US" sz="1400" baseline="0" dirty="0" smtClean="0">
                <a:solidFill>
                  <a:prstClr val="black"/>
                </a:solidFill>
              </a:rPr>
              <a:t>buttons is</a:t>
            </a:r>
            <a:r>
              <a:rPr lang="en-US" sz="1400" dirty="0" smtClean="0">
                <a:solidFill>
                  <a:prstClr val="black"/>
                </a:solidFill>
              </a:rPr>
              <a:t>:</a:t>
            </a:r>
            <a:endParaRPr lang="en-US" sz="1400" dirty="0" smtClean="0">
              <a:solidFill>
                <a:prstClr val="black"/>
              </a:solidFill>
            </a:endParaRPr>
          </a:p>
          <a:p>
            <a:r>
              <a:rPr lang="en-US" sz="1400" dirty="0" smtClean="0">
                <a:solidFill>
                  <a:prstClr val="black"/>
                </a:solidFill>
              </a:rPr>
              <a:t>13</a:t>
            </a:r>
            <a:endParaRPr lang="en-US" sz="1400" dirty="0" smtClean="0">
              <a:solidFill>
                <a:prstClr val="black"/>
              </a:solidFill>
            </a:endParaRPr>
          </a:p>
          <a:p>
            <a:r>
              <a:rPr lang="en-US" sz="1400" dirty="0" smtClean="0">
                <a:solidFill>
                  <a:prstClr val="black"/>
                </a:solidFill>
              </a:rPr>
              <a:t>24</a:t>
            </a:r>
            <a:endParaRPr lang="en-US" sz="1400" dirty="0">
              <a:solidFill>
                <a:prstClr val="black"/>
              </a:solidFill>
            </a:endParaRPr>
          </a:p>
        </p:txBody>
      </p:sp>
      <p:pic>
        <p:nvPicPr>
          <p:cNvPr id="10"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D61714-8F6A-4892-9522-0E14E26D2B8F}"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pic>
        <p:nvPicPr>
          <p:cNvPr id="10"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endParaRPr lang="en-US" sz="1400" dirty="0" smtClean="0">
              <a:solidFill>
                <a:prstClr val="black"/>
              </a:solidFill>
            </a:endParaRPr>
          </a:p>
          <a:p>
            <a:r>
              <a:rPr lang="en-US" sz="1400" dirty="0" smtClean="0">
                <a:solidFill>
                  <a:prstClr val="black"/>
                </a:solidFill>
              </a:rPr>
              <a:t>vertLeft1</a:t>
            </a:r>
            <a:endParaRPr lang="en-US" sz="14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F558472-2E44-411A-949A-1903CD797B4E}" type="datetime4">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pic>
        <p:nvPicPr>
          <p:cNvPr id="7"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endParaRPr lang="en-US" sz="1400" dirty="0" smtClean="0">
              <a:solidFill>
                <a:prstClr val="black"/>
              </a:solidFill>
            </a:endParaRPr>
          </a:p>
          <a:p>
            <a:r>
              <a:rPr lang="en-US" sz="1400" dirty="0" smtClean="0">
                <a:solidFill>
                  <a:prstClr val="black"/>
                </a:solidFill>
              </a:rPr>
              <a:t>vertLeft2</a:t>
            </a:r>
            <a:endParaRPr lang="en-US" sz="14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7" name="Freeform 6"/>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17E8AE-CB08-4ED1-A038-5850CBB2C10A}" type="datetime4">
              <a:rPr lang="en-US" smtClean="0">
                <a:solidFill>
                  <a:prstClr val="black">
                    <a:tint val="75000"/>
                  </a:prstClr>
                </a:solidFill>
              </a:rPr>
            </a:fld>
            <a:endParaRPr lang="en-US" dirty="0">
              <a:solidFill>
                <a:prstClr val="black">
                  <a:tint val="75000"/>
                </a:prstClr>
              </a:solidFill>
            </a:endParaRPr>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prstClr val="black">
                  <a:tint val="75000"/>
                </a:prstClr>
              </a:solidFill>
            </a:endParaRPr>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grpSp>
        <p:nvGrpSpPr>
          <p:cNvPr id="2" name="Group 1"/>
          <p:cNvGrpSpPr/>
          <p:nvPr/>
        </p:nvGrpSpPr>
        <p:grpSpPr>
          <a:xfrm>
            <a:off x="-19017" y="151806"/>
            <a:ext cx="9180548" cy="486918"/>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4.xml"/><Relationship Id="rId2" Type="http://schemas.openxmlformats.org/officeDocument/2006/relationships/image" Target="../media/image5.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4.xml"/><Relationship Id="rId2" Type="http://schemas.openxmlformats.org/officeDocument/2006/relationships/image" Target="../media/image8.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4.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4.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4.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4.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p:nvPr/>
        </p:nvSpPr>
        <p:spPr>
          <a:xfrm>
            <a:off x="4097863" y="752475"/>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dirty="0">
              <a:solidFill>
                <a:schemeClr val="tx1">
                  <a:lumMod val="75000"/>
                  <a:lumOff val="25000"/>
                </a:schemeClr>
              </a:solidFill>
            </a:endParaRPr>
          </a:p>
        </p:txBody>
      </p:sp>
      <p:sp>
        <p:nvSpPr>
          <p:cNvPr id="6" name="Title 1"/>
          <p:cNvSpPr txBox="1"/>
          <p:nvPr/>
        </p:nvSpPr>
        <p:spPr>
          <a:xfrm>
            <a:off x="4253440" y="2118794"/>
            <a:ext cx="4637087"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solidFill>
                  <a:schemeClr val="tx1">
                    <a:lumMod val="75000"/>
                    <a:lumOff val="25000"/>
                  </a:schemeClr>
                </a:solidFill>
              </a:rPr>
              <a:t>SQL Transactions</a:t>
            </a:r>
            <a:endParaRPr 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OpenClassroom\Desktop\database squar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890178" cy="7619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295400" y="205979"/>
            <a:ext cx="6400800" cy="460771"/>
          </a:xfrm>
        </p:spPr>
        <p:txBody>
          <a:bodyPr>
            <a:noAutofit/>
          </a:bodyPr>
          <a:lstStyle/>
          <a:p>
            <a:r>
              <a:rPr lang="en-US" sz="3600" dirty="0" smtClean="0"/>
              <a:t>Transaction Control</a:t>
            </a:r>
            <a:endParaRPr lang="en-US" sz="3600" dirty="0"/>
          </a:p>
        </p:txBody>
      </p:sp>
      <p:sp>
        <p:nvSpPr>
          <p:cNvPr id="4" name="Content Placeholder 3"/>
          <p:cNvSpPr>
            <a:spLocks noGrp="1"/>
          </p:cNvSpPr>
          <p:nvPr>
            <p:ph idx="1"/>
          </p:nvPr>
        </p:nvSpPr>
        <p:spPr>
          <a:xfrm>
            <a:off x="457200" y="971550"/>
            <a:ext cx="8229600" cy="3623073"/>
          </a:xfrm>
        </p:spPr>
        <p:txBody>
          <a:bodyPr>
            <a:normAutofit/>
          </a:bodyPr>
          <a:lstStyle/>
          <a:p>
            <a:r>
              <a:rPr lang="en-US" sz="2400" dirty="0" err="1" smtClean="0">
                <a:solidFill>
                  <a:srgbClr val="A50021"/>
                </a:solidFill>
              </a:rPr>
              <a:t>Savepoints</a:t>
            </a:r>
            <a:r>
              <a:rPr lang="en-US" sz="2400" dirty="0" smtClean="0">
                <a:solidFill>
                  <a:srgbClr val="A50021"/>
                </a:solidFill>
              </a:rPr>
              <a:t>:</a:t>
            </a:r>
            <a:endParaRPr lang="en-US" sz="2400" dirty="0" smtClean="0">
              <a:solidFill>
                <a:srgbClr val="A50021"/>
              </a:solidFill>
            </a:endParaRPr>
          </a:p>
          <a:p>
            <a:pPr lvl="1"/>
            <a:r>
              <a:rPr lang="en-US" sz="2000" dirty="0" err="1"/>
              <a:t>Savepoints</a:t>
            </a:r>
            <a:r>
              <a:rPr lang="en-US" sz="2000" dirty="0"/>
              <a:t> are </a:t>
            </a:r>
            <a:r>
              <a:rPr lang="en-US" sz="2000" dirty="0">
                <a:solidFill>
                  <a:srgbClr val="FF0000"/>
                </a:solidFill>
              </a:rPr>
              <a:t>sort of markers </a:t>
            </a:r>
            <a:r>
              <a:rPr lang="en-US" sz="2000" dirty="0"/>
              <a:t>that help in splitting a long transaction into smaller units by setting some </a:t>
            </a:r>
            <a:r>
              <a:rPr lang="en-US" sz="2000" dirty="0">
                <a:solidFill>
                  <a:srgbClr val="FF0000"/>
                </a:solidFill>
              </a:rPr>
              <a:t>checkpoints</a:t>
            </a:r>
            <a:r>
              <a:rPr lang="en-US" sz="2000" dirty="0"/>
              <a:t>. </a:t>
            </a:r>
            <a:endParaRPr lang="en-US" sz="2000" dirty="0"/>
          </a:p>
          <a:p>
            <a:pPr lvl="1"/>
            <a:r>
              <a:rPr lang="en-US" sz="2000" dirty="0"/>
              <a:t>By setting </a:t>
            </a:r>
            <a:r>
              <a:rPr lang="en-US" sz="2000" dirty="0" err="1"/>
              <a:t>savepoints</a:t>
            </a:r>
            <a:r>
              <a:rPr lang="en-US" sz="2000" dirty="0"/>
              <a:t> within a long transaction, you can </a:t>
            </a:r>
            <a:r>
              <a:rPr lang="en-US" sz="2000" dirty="0">
                <a:solidFill>
                  <a:srgbClr val="FF0000"/>
                </a:solidFill>
              </a:rPr>
              <a:t>roll back to a checkpoint</a:t>
            </a:r>
            <a:r>
              <a:rPr lang="en-US" sz="2000" dirty="0"/>
              <a:t> if required. </a:t>
            </a:r>
            <a:endParaRPr lang="en-US" sz="2000" dirty="0"/>
          </a:p>
          <a:p>
            <a:pPr lvl="1"/>
            <a:r>
              <a:rPr lang="en-US" sz="2000" dirty="0"/>
              <a:t>This is done by issuing the SAVEPOINT command</a:t>
            </a:r>
            <a:r>
              <a:rPr lang="en-US" sz="2000" dirty="0" smtClean="0"/>
              <a:t>.</a:t>
            </a:r>
            <a:endParaRPr lang="en-US" sz="2000" dirty="0" smtClean="0"/>
          </a:p>
          <a:p>
            <a:pPr marL="457200" lvl="1" indent="0">
              <a:buNone/>
            </a:pPr>
            <a:endParaRPr lang="en-US" sz="2400" dirty="0" smtClean="0">
              <a:solidFill>
                <a:srgbClr val="A50021"/>
              </a:solidFill>
            </a:endParaRPr>
          </a:p>
          <a:p>
            <a:pPr marL="342900" lvl="1" indent="-342900">
              <a:buFont typeface="Wingdings" panose="05000000000000000000" pitchFamily="2" charset="2"/>
              <a:buChar char="ü"/>
            </a:pPr>
            <a:r>
              <a:rPr lang="en-US" sz="2400" dirty="0"/>
              <a:t>The general syntax for the SAVEPOINT command is:</a:t>
            </a:r>
            <a:endParaRPr lang="en-US" sz="2400" dirty="0"/>
          </a:p>
          <a:p>
            <a:pPr marL="0" indent="0" algn="ctr">
              <a:buNone/>
            </a:pPr>
            <a:r>
              <a:rPr lang="en-US" sz="2400" dirty="0">
                <a:solidFill>
                  <a:srgbClr val="0070C0"/>
                </a:solidFill>
              </a:rPr>
              <a:t>SAVEPOINT &lt; </a:t>
            </a:r>
            <a:r>
              <a:rPr lang="en-US" sz="2400" dirty="0" err="1">
                <a:solidFill>
                  <a:srgbClr val="0070C0"/>
                </a:solidFill>
              </a:rPr>
              <a:t>savepoint_name</a:t>
            </a:r>
            <a:r>
              <a:rPr lang="en-US" sz="2400" dirty="0">
                <a:solidFill>
                  <a:srgbClr val="0070C0"/>
                </a:solidFill>
              </a:rPr>
              <a:t> </a:t>
            </a:r>
            <a:r>
              <a:rPr lang="en-US" sz="2400" dirty="0" smtClean="0">
                <a:solidFill>
                  <a:srgbClr val="0070C0"/>
                </a:solidFill>
              </a:rPr>
              <a:t>&gt;;</a:t>
            </a:r>
            <a:endParaRPr lang="en-US" sz="2400" dirty="0" smtClean="0">
              <a:solidFill>
                <a:srgbClr val="0070C0"/>
              </a:solidFill>
            </a:endParaRPr>
          </a:p>
          <a:p>
            <a:pPr marL="0" indent="0">
              <a:buNone/>
            </a:pPr>
            <a:endParaRPr lang="en-US" sz="2400" dirty="0" smtClean="0"/>
          </a:p>
        </p:txBody>
      </p:sp>
      <p:sp>
        <p:nvSpPr>
          <p:cNvPr id="5" name="Date Placeholder 4"/>
          <p:cNvSpPr>
            <a:spLocks noGrp="1"/>
          </p:cNvSpPr>
          <p:nvPr>
            <p:ph type="dt" sz="half" idx="10"/>
          </p:nvPr>
        </p:nvSpPr>
        <p:spPr/>
        <p:txBody>
          <a:bodyPr/>
          <a:lstStyle/>
          <a:p>
            <a:fld id="{18AF89DA-F314-4AD8-BAD0-DF2779245902}" type="datetime4">
              <a:rPr lang="en-US" smtClean="0">
                <a:solidFill>
                  <a:prstClr val="black">
                    <a:tint val="75000"/>
                  </a:prstClr>
                </a:solidFill>
              </a:rPr>
            </a:fld>
            <a:endParaRPr lang="en-US" dirty="0">
              <a:solidFill>
                <a:prstClr val="black">
                  <a:tint val="75000"/>
                </a:prstClr>
              </a:solidFill>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OpenClassroom\Desktop\database squar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890178" cy="7619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295400" y="205979"/>
            <a:ext cx="6400800" cy="460771"/>
          </a:xfrm>
        </p:spPr>
        <p:txBody>
          <a:bodyPr>
            <a:noAutofit/>
          </a:bodyPr>
          <a:lstStyle/>
          <a:p>
            <a:r>
              <a:rPr lang="en-US" sz="2800" dirty="0" smtClean="0"/>
              <a:t>Example of Rollback and </a:t>
            </a:r>
            <a:r>
              <a:rPr lang="en-US" sz="2800" dirty="0" err="1" smtClean="0"/>
              <a:t>Savepoint</a:t>
            </a:r>
            <a:endParaRPr lang="en-US" sz="2800" dirty="0"/>
          </a:p>
        </p:txBody>
      </p:sp>
      <p:sp>
        <p:nvSpPr>
          <p:cNvPr id="4" name="Content Placeholder 3"/>
          <p:cNvSpPr>
            <a:spLocks noGrp="1"/>
          </p:cNvSpPr>
          <p:nvPr>
            <p:ph idx="1"/>
          </p:nvPr>
        </p:nvSpPr>
        <p:spPr>
          <a:xfrm>
            <a:off x="445089" y="4171950"/>
            <a:ext cx="8229600" cy="651273"/>
          </a:xfrm>
        </p:spPr>
        <p:txBody>
          <a:bodyPr>
            <a:normAutofit fontScale="92500" lnSpcReduction="10000"/>
          </a:bodyPr>
          <a:lstStyle/>
          <a:p>
            <a:pPr marL="0" indent="0">
              <a:buNone/>
            </a:pPr>
            <a:r>
              <a:rPr lang="en-US" sz="2000" dirty="0"/>
              <a:t>Here, </a:t>
            </a:r>
            <a:r>
              <a:rPr lang="en-US" sz="2000" dirty="0">
                <a:solidFill>
                  <a:srgbClr val="00CC00"/>
                </a:solidFill>
              </a:rPr>
              <a:t>ROLLBACK TO sav1</a:t>
            </a:r>
            <a:r>
              <a:rPr lang="en-US" sz="2000" dirty="0"/>
              <a:t>; statement rolls </a:t>
            </a:r>
            <a:r>
              <a:rPr lang="en-US" sz="2000" dirty="0" smtClean="0"/>
              <a:t>back </a:t>
            </a:r>
            <a:r>
              <a:rPr lang="en-US" sz="2000" dirty="0"/>
              <a:t>the changes up to the point, where you had marked </a:t>
            </a:r>
            <a:r>
              <a:rPr lang="en-US" sz="2000" dirty="0" err="1">
                <a:solidFill>
                  <a:schemeClr val="accent4">
                    <a:lumMod val="75000"/>
                  </a:schemeClr>
                </a:solidFill>
              </a:rPr>
              <a:t>savepoint</a:t>
            </a:r>
            <a:r>
              <a:rPr lang="en-US" sz="2000" dirty="0">
                <a:solidFill>
                  <a:schemeClr val="accent4">
                    <a:lumMod val="75000"/>
                  </a:schemeClr>
                </a:solidFill>
              </a:rPr>
              <a:t> sav1 </a:t>
            </a:r>
            <a:r>
              <a:rPr lang="en-US" sz="2000" dirty="0"/>
              <a:t>and after that new changes will start.</a:t>
            </a:r>
            <a:endParaRPr lang="en-US" sz="2000" dirty="0"/>
          </a:p>
        </p:txBody>
      </p:sp>
      <p:sp>
        <p:nvSpPr>
          <p:cNvPr id="8" name="Date Placeholder 7"/>
          <p:cNvSpPr>
            <a:spLocks noGrp="1"/>
          </p:cNvSpPr>
          <p:nvPr>
            <p:ph type="dt" sz="half" idx="10"/>
          </p:nvPr>
        </p:nvSpPr>
        <p:spPr/>
        <p:txBody>
          <a:bodyPr/>
          <a:lstStyle/>
          <a:p>
            <a:fld id="{D99CFC2D-EFF2-4025-B649-DF3DD33E13D8}" type="datetime4">
              <a:rPr lang="en-US" smtClean="0">
                <a:solidFill>
                  <a:prstClr val="black">
                    <a:tint val="75000"/>
                  </a:prstClr>
                </a:solidFill>
              </a:rPr>
            </a:fld>
            <a:endParaRPr lang="en-US" dirty="0">
              <a:solidFill>
                <a:prstClr val="black">
                  <a:tint val="75000"/>
                </a:prst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819150"/>
            <a:ext cx="81438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2000" y="2343150"/>
            <a:ext cx="1905000" cy="228600"/>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ne Callout 3 (No Border) 5"/>
          <p:cNvSpPr/>
          <p:nvPr/>
        </p:nvSpPr>
        <p:spPr>
          <a:xfrm>
            <a:off x="4038600" y="1790700"/>
            <a:ext cx="4191000" cy="1104900"/>
          </a:xfrm>
          <a:prstGeom prst="callout3">
            <a:avLst>
              <a:gd name="adj1" fmla="val -3664"/>
              <a:gd name="adj2" fmla="val -37652"/>
              <a:gd name="adj3" fmla="val -1940"/>
              <a:gd name="adj4" fmla="val -6440"/>
              <a:gd name="adj5" fmla="val 72414"/>
              <a:gd name="adj6" fmla="val -2348"/>
              <a:gd name="adj7" fmla="val 62101"/>
              <a:gd name="adj8" fmla="val -32878"/>
            </a:avLst>
          </a:prstGeom>
          <a:noFill/>
          <a:ln w="28575">
            <a:solidFill>
              <a:schemeClr val="accent3">
                <a:lumMod val="75000"/>
              </a:schemeClr>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0" y="1657350"/>
            <a:ext cx="1676400" cy="22860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Outline</a:t>
            </a:r>
            <a:endParaRPr lang="en-US" dirty="0"/>
          </a:p>
        </p:txBody>
      </p:sp>
      <p:sp>
        <p:nvSpPr>
          <p:cNvPr id="3" name="Content Placeholder 2"/>
          <p:cNvSpPr txBox="1"/>
          <p:nvPr/>
        </p:nvSpPr>
        <p:spPr>
          <a:xfrm>
            <a:off x="381000" y="761999"/>
            <a:ext cx="8534400" cy="394335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182880">
              <a:spcBef>
                <a:spcPts val="0"/>
              </a:spcBef>
              <a:buClr>
                <a:srgbClr val="990000"/>
              </a:buClr>
              <a:buFont typeface="Wingdings" panose="05000000000000000000" pitchFamily="2" charset="2"/>
              <a:buChar char="§"/>
            </a:pPr>
            <a:endParaRPr lang="en-US" sz="1800" dirty="0" smtClean="0">
              <a:solidFill>
                <a:schemeClr val="accent6">
                  <a:lumMod val="50000"/>
                </a:schemeClr>
              </a:solidFill>
            </a:endParaRPr>
          </a:p>
          <a:p>
            <a:pPr marL="274320" indent="-182880">
              <a:spcBef>
                <a:spcPts val="0"/>
              </a:spcBef>
              <a:buClr>
                <a:srgbClr val="990000"/>
              </a:buClr>
              <a:buFont typeface="Wingdings" panose="05000000000000000000" pitchFamily="2" charset="2"/>
              <a:buChar char="§"/>
            </a:pPr>
            <a:r>
              <a:rPr lang="en-US" sz="1800" dirty="0" smtClean="0">
                <a:solidFill>
                  <a:schemeClr val="accent6">
                    <a:lumMod val="50000"/>
                  </a:schemeClr>
                </a:solidFill>
              </a:rPr>
              <a:t>Transaction Definition</a:t>
            </a:r>
            <a:endParaRPr lang="en-US" sz="1800" dirty="0" smtClean="0">
              <a:solidFill>
                <a:schemeClr val="accent6">
                  <a:lumMod val="50000"/>
                </a:schemeClr>
              </a:solidFill>
            </a:endParaRPr>
          </a:p>
          <a:p>
            <a:pPr marL="274320" indent="-182880">
              <a:spcBef>
                <a:spcPts val="0"/>
              </a:spcBef>
              <a:buClr>
                <a:srgbClr val="990000"/>
              </a:buClr>
              <a:buFont typeface="Wingdings" panose="05000000000000000000" pitchFamily="2" charset="2"/>
              <a:buChar char="§"/>
            </a:pPr>
            <a:endParaRPr lang="en-US" sz="1800" dirty="0" smtClean="0">
              <a:solidFill>
                <a:schemeClr val="accent6">
                  <a:lumMod val="50000"/>
                </a:schemeClr>
              </a:solidFill>
            </a:endParaRPr>
          </a:p>
          <a:p>
            <a:pPr marL="274320" indent="-182880">
              <a:spcBef>
                <a:spcPts val="0"/>
              </a:spcBef>
              <a:buClr>
                <a:srgbClr val="990000"/>
              </a:buClr>
              <a:buFont typeface="Wingdings" panose="05000000000000000000" pitchFamily="2" charset="2"/>
              <a:buChar char="§"/>
            </a:pPr>
            <a:r>
              <a:rPr lang="en-US" sz="1800" dirty="0" smtClean="0">
                <a:solidFill>
                  <a:schemeClr val="accent6">
                    <a:lumMod val="50000"/>
                  </a:schemeClr>
                </a:solidFill>
              </a:rPr>
              <a:t>Transaction Boundaries</a:t>
            </a:r>
            <a:endParaRPr lang="en-US" sz="1800" dirty="0" smtClean="0">
              <a:solidFill>
                <a:schemeClr val="accent6">
                  <a:lumMod val="50000"/>
                </a:schemeClr>
              </a:solidFill>
            </a:endParaRPr>
          </a:p>
          <a:p>
            <a:pPr marL="274320" indent="-182880">
              <a:spcBef>
                <a:spcPts val="0"/>
              </a:spcBef>
              <a:buClr>
                <a:srgbClr val="990000"/>
              </a:buClr>
              <a:buFont typeface="Wingdings" panose="05000000000000000000" pitchFamily="2" charset="2"/>
              <a:buChar char="§"/>
            </a:pPr>
            <a:endParaRPr lang="en-US" sz="1800" dirty="0">
              <a:solidFill>
                <a:schemeClr val="accent6">
                  <a:lumMod val="50000"/>
                </a:schemeClr>
              </a:solidFill>
            </a:endParaRPr>
          </a:p>
          <a:p>
            <a:pPr marL="274320" indent="-182880">
              <a:spcBef>
                <a:spcPts val="0"/>
              </a:spcBef>
              <a:buClr>
                <a:srgbClr val="990000"/>
              </a:buClr>
              <a:buFont typeface="Wingdings" panose="05000000000000000000" pitchFamily="2" charset="2"/>
              <a:buChar char="§"/>
            </a:pPr>
            <a:r>
              <a:rPr lang="en-US" sz="1800" dirty="0" smtClean="0">
                <a:solidFill>
                  <a:schemeClr val="accent6">
                    <a:lumMod val="50000"/>
                  </a:schemeClr>
                </a:solidFill>
              </a:rPr>
              <a:t>Committing a transaction</a:t>
            </a:r>
            <a:endParaRPr lang="en-US" sz="1800" dirty="0" smtClean="0">
              <a:solidFill>
                <a:schemeClr val="accent6">
                  <a:lumMod val="50000"/>
                </a:schemeClr>
              </a:solidFill>
            </a:endParaRPr>
          </a:p>
          <a:p>
            <a:pPr marL="274320" indent="-182880">
              <a:spcBef>
                <a:spcPts val="0"/>
              </a:spcBef>
              <a:buClr>
                <a:srgbClr val="990000"/>
              </a:buClr>
              <a:buFont typeface="Wingdings" panose="05000000000000000000" pitchFamily="2" charset="2"/>
              <a:buChar char="§"/>
            </a:pPr>
            <a:endParaRPr lang="en-US" sz="1800" dirty="0">
              <a:solidFill>
                <a:schemeClr val="accent6">
                  <a:lumMod val="50000"/>
                </a:schemeClr>
              </a:solidFill>
            </a:endParaRPr>
          </a:p>
          <a:p>
            <a:pPr marL="274320" indent="-182880">
              <a:spcBef>
                <a:spcPts val="0"/>
              </a:spcBef>
              <a:buClr>
                <a:srgbClr val="990000"/>
              </a:buClr>
              <a:buFont typeface="Wingdings" panose="05000000000000000000" pitchFamily="2" charset="2"/>
              <a:buChar char="§"/>
            </a:pPr>
            <a:r>
              <a:rPr lang="en-US" sz="1800" dirty="0" smtClean="0">
                <a:solidFill>
                  <a:schemeClr val="accent6">
                    <a:lumMod val="50000"/>
                  </a:schemeClr>
                </a:solidFill>
              </a:rPr>
              <a:t>Rolling Back transaction</a:t>
            </a:r>
            <a:endParaRPr lang="en-US" sz="1800" dirty="0" smtClean="0">
              <a:solidFill>
                <a:schemeClr val="accent6">
                  <a:lumMod val="50000"/>
                </a:schemeClr>
              </a:solidFill>
            </a:endParaRPr>
          </a:p>
          <a:p>
            <a:pPr marL="274320" indent="-182880">
              <a:spcBef>
                <a:spcPts val="0"/>
              </a:spcBef>
              <a:buClr>
                <a:srgbClr val="990000"/>
              </a:buClr>
              <a:buFont typeface="Wingdings" panose="05000000000000000000" pitchFamily="2" charset="2"/>
              <a:buChar char="§"/>
            </a:pPr>
            <a:endParaRPr lang="en-US" sz="1800" dirty="0" smtClean="0">
              <a:solidFill>
                <a:schemeClr val="accent6">
                  <a:lumMod val="50000"/>
                </a:schemeClr>
              </a:solidFill>
            </a:endParaRPr>
          </a:p>
          <a:p>
            <a:pPr marL="274320" indent="-182880">
              <a:spcBef>
                <a:spcPts val="0"/>
              </a:spcBef>
              <a:buClr>
                <a:srgbClr val="990000"/>
              </a:buClr>
              <a:buFont typeface="Wingdings" panose="05000000000000000000" pitchFamily="2" charset="2"/>
              <a:buChar char="§"/>
            </a:pPr>
            <a:r>
              <a:rPr lang="en-US" sz="1800" dirty="0" smtClean="0">
                <a:solidFill>
                  <a:schemeClr val="accent6">
                    <a:lumMod val="50000"/>
                  </a:schemeClr>
                </a:solidFill>
              </a:rPr>
              <a:t>Transaction </a:t>
            </a:r>
            <a:r>
              <a:rPr lang="en-US" sz="1800" dirty="0">
                <a:solidFill>
                  <a:schemeClr val="accent6">
                    <a:lumMod val="50000"/>
                  </a:schemeClr>
                </a:solidFill>
              </a:rPr>
              <a:t>Control</a:t>
            </a:r>
            <a:endParaRPr lang="en-US" sz="1800" dirty="0">
              <a:solidFill>
                <a:schemeClr val="accent6">
                  <a:lumMod val="50000"/>
                </a:schemeClr>
              </a:solidFill>
            </a:endParaRPr>
          </a:p>
          <a:p>
            <a:pPr marL="674370" lvl="1" indent="-182880">
              <a:spcBef>
                <a:spcPts val="0"/>
              </a:spcBef>
              <a:buClr>
                <a:srgbClr val="990000"/>
              </a:buClr>
              <a:buFont typeface="Wingdings" panose="05000000000000000000" pitchFamily="2" charset="2"/>
              <a:buChar char="§"/>
            </a:pPr>
            <a:r>
              <a:rPr lang="en-US" sz="1800" dirty="0" err="1">
                <a:solidFill>
                  <a:schemeClr val="accent6">
                    <a:lumMod val="50000"/>
                  </a:schemeClr>
                </a:solidFill>
              </a:rPr>
              <a:t>Savepoint</a:t>
            </a:r>
            <a:endParaRPr lang="en-US" sz="1800" dirty="0">
              <a:solidFill>
                <a:schemeClr val="accent6">
                  <a:lumMod val="50000"/>
                </a:schemeClr>
              </a:solidFill>
            </a:endParaRPr>
          </a:p>
          <a:p>
            <a:pPr marL="91440" indent="0">
              <a:spcBef>
                <a:spcPts val="0"/>
              </a:spcBef>
              <a:buClr>
                <a:srgbClr val="990000"/>
              </a:buClr>
              <a:buNone/>
            </a:pPr>
            <a:endParaRPr lang="en-US" sz="1800" dirty="0" smtClean="0">
              <a:solidFill>
                <a:schemeClr val="accent6">
                  <a:lumMod val="50000"/>
                </a:schemeClr>
              </a:solidFill>
            </a:endParaRPr>
          </a:p>
          <a:p>
            <a:pPr marL="274320" indent="-182880">
              <a:spcBef>
                <a:spcPts val="0"/>
              </a:spcBef>
              <a:buClr>
                <a:srgbClr val="990000"/>
              </a:buClr>
              <a:buFont typeface="Wingdings" panose="05000000000000000000" pitchFamily="2" charset="2"/>
              <a:buChar char="§"/>
            </a:pPr>
            <a:r>
              <a:rPr lang="en-US" sz="1800" dirty="0" smtClean="0">
                <a:solidFill>
                  <a:schemeClr val="accent6">
                    <a:lumMod val="50000"/>
                  </a:schemeClr>
                </a:solidFill>
              </a:rPr>
              <a:t>An Example</a:t>
            </a:r>
            <a:endParaRPr lang="en-US" sz="1800" dirty="0" smtClean="0">
              <a:solidFill>
                <a:schemeClr val="accent6">
                  <a:lumMod val="50000"/>
                </a:schemeClr>
              </a:solidFill>
            </a:endParaRPr>
          </a:p>
        </p:txBody>
      </p:sp>
      <p:pic>
        <p:nvPicPr>
          <p:cNvPr id="4" name="Picture 2" descr="C:\Users\OpenClassroom\Desktop\database squar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890178" cy="761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OpenClassroom\Desktop\database squar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890178" cy="7619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295400" y="205979"/>
            <a:ext cx="6400800" cy="460771"/>
          </a:xfrm>
        </p:spPr>
        <p:txBody>
          <a:bodyPr>
            <a:normAutofit fontScale="90000"/>
          </a:bodyPr>
          <a:lstStyle/>
          <a:p>
            <a:r>
              <a:rPr lang="en-US" dirty="0" smtClean="0"/>
              <a:t>Transactions</a:t>
            </a:r>
            <a:endParaRPr lang="en-US" dirty="0"/>
          </a:p>
        </p:txBody>
      </p:sp>
      <p:sp>
        <p:nvSpPr>
          <p:cNvPr id="4" name="Content Placeholder 3"/>
          <p:cNvSpPr>
            <a:spLocks noGrp="1"/>
          </p:cNvSpPr>
          <p:nvPr>
            <p:ph idx="1"/>
          </p:nvPr>
        </p:nvSpPr>
        <p:spPr/>
        <p:txBody>
          <a:bodyPr>
            <a:normAutofit fontScale="85000" lnSpcReduction="10000"/>
          </a:bodyPr>
          <a:lstStyle/>
          <a:p>
            <a:r>
              <a:rPr lang="en-US" sz="2400" dirty="0" smtClean="0"/>
              <a:t>Transaction is </a:t>
            </a:r>
            <a:r>
              <a:rPr lang="en-US" sz="2400" dirty="0" smtClean="0">
                <a:solidFill>
                  <a:srgbClr val="FF0000"/>
                </a:solidFill>
              </a:rPr>
              <a:t>a series of one or more SQL statements </a:t>
            </a:r>
            <a:r>
              <a:rPr lang="en-US" sz="2400" dirty="0" smtClean="0"/>
              <a:t>that are logically related or </a:t>
            </a:r>
            <a:r>
              <a:rPr lang="en-US" sz="2400" dirty="0" smtClean="0">
                <a:solidFill>
                  <a:srgbClr val="C00000"/>
                </a:solidFill>
              </a:rPr>
              <a:t>a series of operations</a:t>
            </a:r>
            <a:r>
              <a:rPr lang="en-US" sz="2400" dirty="0" smtClean="0"/>
              <a:t> performed on Oracle table data. </a:t>
            </a:r>
            <a:endParaRPr lang="en-US" sz="2400" dirty="0" smtClean="0"/>
          </a:p>
          <a:p>
            <a:pPr marL="0" indent="0">
              <a:buNone/>
            </a:pPr>
            <a:endParaRPr lang="en-US" sz="2400" dirty="0" smtClean="0"/>
          </a:p>
          <a:p>
            <a:r>
              <a:rPr lang="en-US" sz="2400" dirty="0" smtClean="0"/>
              <a:t>Transactions </a:t>
            </a:r>
            <a:r>
              <a:rPr lang="en-US" sz="2400" dirty="0"/>
              <a:t>are a means to break programming code into manageable units</a:t>
            </a:r>
            <a:r>
              <a:rPr lang="en-US" sz="2400" dirty="0" smtClean="0"/>
              <a:t>.</a:t>
            </a:r>
            <a:endParaRPr lang="en-US" sz="2400" dirty="0" smtClean="0"/>
          </a:p>
          <a:p>
            <a:pPr marL="0" indent="0">
              <a:buNone/>
            </a:pPr>
            <a:endParaRPr lang="en-US" sz="2400" dirty="0" smtClean="0"/>
          </a:p>
          <a:p>
            <a:r>
              <a:rPr lang="en-US" sz="2400" dirty="0"/>
              <a:t>A successfully executed SQL statement and a committed transaction are not same. Even if an SQL statement is executed successfully, unless the transaction containing the statement is committed, it can be rolled back and all changes made by the statement(s) can be undone.</a:t>
            </a:r>
            <a:endParaRPr lang="en-US" sz="2400" dirty="0" smtClean="0"/>
          </a:p>
          <a:p>
            <a:endParaRPr lang="en-US" sz="2400" dirty="0"/>
          </a:p>
        </p:txBody>
      </p:sp>
      <p:sp>
        <p:nvSpPr>
          <p:cNvPr id="5" name="Date Placeholder 4"/>
          <p:cNvSpPr>
            <a:spLocks noGrp="1"/>
          </p:cNvSpPr>
          <p:nvPr>
            <p:ph type="dt" sz="half" idx="10"/>
          </p:nvPr>
        </p:nvSpPr>
        <p:spPr/>
        <p:txBody>
          <a:bodyPr/>
          <a:lstStyle/>
          <a:p>
            <a:fld id="{9E1E1885-98B7-4E70-9ED5-4AFCD713F7F4}" type="datetime4">
              <a:rPr lang="en-US" smtClean="0">
                <a:solidFill>
                  <a:prstClr val="black">
                    <a:tint val="75000"/>
                  </a:prstClr>
                </a:solidFill>
              </a:rPr>
            </a:fld>
            <a:endParaRPr lang="en-US" dirty="0">
              <a:solidFill>
                <a:prstClr val="black">
                  <a:tint val="75000"/>
                </a:prstClr>
              </a:solidFill>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OpenClassroom\Desktop\database squar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890178" cy="7619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295400" y="205979"/>
            <a:ext cx="6400800" cy="460771"/>
          </a:xfrm>
        </p:spPr>
        <p:txBody>
          <a:bodyPr>
            <a:normAutofit fontScale="90000"/>
          </a:bodyPr>
          <a:lstStyle/>
          <a:p>
            <a:r>
              <a:rPr lang="en-US" dirty="0"/>
              <a:t>Transaction </a:t>
            </a:r>
            <a:r>
              <a:rPr lang="en-US" dirty="0" smtClean="0"/>
              <a:t>Boundaries</a:t>
            </a:r>
            <a:endParaRPr lang="en-US" dirty="0"/>
          </a:p>
        </p:txBody>
      </p:sp>
      <p:sp>
        <p:nvSpPr>
          <p:cNvPr id="4" name="Content Placeholder 3"/>
          <p:cNvSpPr>
            <a:spLocks noGrp="1"/>
          </p:cNvSpPr>
          <p:nvPr>
            <p:ph idx="1"/>
          </p:nvPr>
        </p:nvSpPr>
        <p:spPr>
          <a:xfrm>
            <a:off x="457200" y="1047750"/>
            <a:ext cx="8229600" cy="3546873"/>
          </a:xfrm>
        </p:spPr>
        <p:txBody>
          <a:bodyPr>
            <a:normAutofit/>
          </a:bodyPr>
          <a:lstStyle/>
          <a:p>
            <a:pPr>
              <a:buFont typeface="Wingdings" panose="05000000000000000000" pitchFamily="2" charset="2"/>
              <a:buChar char="Ø"/>
            </a:pPr>
            <a:r>
              <a:rPr lang="en-US" sz="2400" dirty="0"/>
              <a:t>A transaction has a beginning and an end</a:t>
            </a:r>
            <a:r>
              <a:rPr lang="en-US" sz="2400" dirty="0" smtClean="0"/>
              <a:t>.</a:t>
            </a:r>
            <a:endParaRPr lang="en-US" sz="2400" dirty="0" smtClean="0"/>
          </a:p>
          <a:p>
            <a:pPr>
              <a:buFont typeface="Wingdings" panose="05000000000000000000" pitchFamily="2" charset="2"/>
              <a:buChar char="Ø"/>
            </a:pPr>
            <a:r>
              <a:rPr lang="en-US" sz="2400" dirty="0" smtClean="0"/>
              <a:t>A </a:t>
            </a:r>
            <a:r>
              <a:rPr lang="en-US" sz="2400" dirty="0">
                <a:solidFill>
                  <a:srgbClr val="FF0000"/>
                </a:solidFill>
              </a:rPr>
              <a:t>transaction </a:t>
            </a:r>
            <a:r>
              <a:rPr lang="en-US" sz="2400" dirty="0" smtClean="0">
                <a:solidFill>
                  <a:srgbClr val="FF0000"/>
                </a:solidFill>
              </a:rPr>
              <a:t>begins </a:t>
            </a:r>
            <a:r>
              <a:rPr lang="en-US" sz="2400" dirty="0"/>
              <a:t>when one of the following events take place: </a:t>
            </a:r>
            <a:endParaRPr lang="en-US" sz="2400" dirty="0"/>
          </a:p>
          <a:p>
            <a:pPr lvl="1"/>
            <a:endParaRPr lang="en-US" sz="2000" dirty="0" smtClean="0"/>
          </a:p>
          <a:p>
            <a:pPr lvl="1"/>
            <a:r>
              <a:rPr lang="en-US" sz="2000" dirty="0" smtClean="0"/>
              <a:t>When the </a:t>
            </a:r>
            <a:r>
              <a:rPr lang="en-US" sz="2000" dirty="0">
                <a:solidFill>
                  <a:srgbClr val="C00000"/>
                </a:solidFill>
              </a:rPr>
              <a:t>first SQL statement is </a:t>
            </a:r>
            <a:r>
              <a:rPr lang="en-US" sz="2000" dirty="0" smtClean="0">
                <a:solidFill>
                  <a:srgbClr val="C00000"/>
                </a:solidFill>
              </a:rPr>
              <a:t>executed </a:t>
            </a:r>
            <a:r>
              <a:rPr lang="en-US" sz="2000" dirty="0"/>
              <a:t>after connecting to the database. </a:t>
            </a:r>
            <a:endParaRPr lang="en-US" sz="2000" dirty="0"/>
          </a:p>
          <a:p>
            <a:pPr lvl="1"/>
            <a:endParaRPr lang="en-US" sz="2000" dirty="0" smtClean="0"/>
          </a:p>
          <a:p>
            <a:pPr lvl="1"/>
            <a:r>
              <a:rPr lang="en-US" sz="2000" dirty="0" smtClean="0"/>
              <a:t>At </a:t>
            </a:r>
            <a:r>
              <a:rPr lang="en-US" sz="2000" dirty="0">
                <a:solidFill>
                  <a:srgbClr val="C00000"/>
                </a:solidFill>
              </a:rPr>
              <a:t>each new SQL statement issued </a:t>
            </a:r>
            <a:r>
              <a:rPr lang="en-US" sz="2000" dirty="0"/>
              <a:t>after a transaction is completed. </a:t>
            </a:r>
            <a:endParaRPr lang="en-US" sz="2000" dirty="0"/>
          </a:p>
          <a:p>
            <a:endParaRPr lang="en-US" sz="2400" dirty="0"/>
          </a:p>
        </p:txBody>
      </p:sp>
      <p:sp>
        <p:nvSpPr>
          <p:cNvPr id="5" name="Date Placeholder 4"/>
          <p:cNvSpPr>
            <a:spLocks noGrp="1"/>
          </p:cNvSpPr>
          <p:nvPr>
            <p:ph type="dt" sz="half" idx="10"/>
          </p:nvPr>
        </p:nvSpPr>
        <p:spPr/>
        <p:txBody>
          <a:bodyPr/>
          <a:lstStyle/>
          <a:p>
            <a:fld id="{8B98357B-D8E2-4425-8B83-0687BE794E9D}" type="datetime4">
              <a:rPr lang="en-US" smtClean="0">
                <a:solidFill>
                  <a:prstClr val="black">
                    <a:tint val="75000"/>
                  </a:prstClr>
                </a:solidFill>
              </a:rPr>
            </a:fld>
            <a:endParaRPr lang="en-US" dirty="0">
              <a:solidFill>
                <a:prstClr val="black">
                  <a:tint val="75000"/>
                </a:prst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OpenClassroom\Desktop\database squar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890178" cy="7619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295400" y="205979"/>
            <a:ext cx="6400800" cy="460771"/>
          </a:xfrm>
        </p:spPr>
        <p:txBody>
          <a:bodyPr>
            <a:noAutofit/>
          </a:bodyPr>
          <a:lstStyle/>
          <a:p>
            <a:r>
              <a:rPr lang="en-US" sz="2800" dirty="0"/>
              <a:t>Transaction </a:t>
            </a:r>
            <a:r>
              <a:rPr lang="en-US" sz="2800" dirty="0" smtClean="0"/>
              <a:t>Boundaries (Cont..)</a:t>
            </a:r>
            <a:endParaRPr lang="en-US" sz="2800" dirty="0"/>
          </a:p>
        </p:txBody>
      </p:sp>
      <p:sp>
        <p:nvSpPr>
          <p:cNvPr id="4" name="Content Placeholder 3"/>
          <p:cNvSpPr>
            <a:spLocks noGrp="1"/>
          </p:cNvSpPr>
          <p:nvPr>
            <p:ph idx="1"/>
          </p:nvPr>
        </p:nvSpPr>
        <p:spPr/>
        <p:txBody>
          <a:bodyPr>
            <a:normAutofit/>
          </a:bodyPr>
          <a:lstStyle/>
          <a:p>
            <a:r>
              <a:rPr lang="en-US" sz="2400" dirty="0"/>
              <a:t>A </a:t>
            </a:r>
            <a:r>
              <a:rPr lang="en-US" sz="2400" dirty="0">
                <a:solidFill>
                  <a:srgbClr val="FF0000"/>
                </a:solidFill>
              </a:rPr>
              <a:t>transaction ends </a:t>
            </a:r>
            <a:r>
              <a:rPr lang="en-US" sz="2400" dirty="0"/>
              <a:t>when one of the following events take place: </a:t>
            </a:r>
            <a:endParaRPr lang="en-US" sz="2400" dirty="0"/>
          </a:p>
          <a:p>
            <a:pPr lvl="1"/>
            <a:r>
              <a:rPr lang="en-US" sz="2000" dirty="0" smtClean="0"/>
              <a:t> </a:t>
            </a:r>
            <a:r>
              <a:rPr lang="en-US" sz="2000" dirty="0"/>
              <a:t>A </a:t>
            </a:r>
            <a:r>
              <a:rPr lang="en-US" sz="2000" dirty="0">
                <a:solidFill>
                  <a:srgbClr val="7030A0"/>
                </a:solidFill>
              </a:rPr>
              <a:t>COMMIT</a:t>
            </a:r>
            <a:r>
              <a:rPr lang="en-US" sz="2000" dirty="0"/>
              <a:t> or a </a:t>
            </a:r>
            <a:r>
              <a:rPr lang="en-US" sz="2000" dirty="0">
                <a:solidFill>
                  <a:srgbClr val="7030A0"/>
                </a:solidFill>
              </a:rPr>
              <a:t>ROLLBACK</a:t>
            </a:r>
            <a:r>
              <a:rPr lang="en-US" sz="2000" dirty="0"/>
              <a:t> statement is issued. </a:t>
            </a:r>
            <a:endParaRPr lang="en-US" sz="2000" dirty="0" smtClean="0"/>
          </a:p>
          <a:p>
            <a:pPr lvl="2"/>
            <a:r>
              <a:rPr lang="en-US" sz="1600" dirty="0">
                <a:solidFill>
                  <a:srgbClr val="7030A0"/>
                </a:solidFill>
              </a:rPr>
              <a:t>COMMIT</a:t>
            </a:r>
            <a:r>
              <a:rPr lang="en-US" sz="1600" dirty="0"/>
              <a:t> makes events within a transaction permanent.</a:t>
            </a:r>
            <a:endParaRPr lang="en-US" sz="1600" dirty="0"/>
          </a:p>
          <a:p>
            <a:pPr lvl="2"/>
            <a:r>
              <a:rPr lang="en-US" sz="1600" dirty="0" smtClean="0">
                <a:solidFill>
                  <a:srgbClr val="7030A0"/>
                </a:solidFill>
              </a:rPr>
              <a:t>ROLLBACK</a:t>
            </a:r>
            <a:r>
              <a:rPr lang="en-US" sz="1600" dirty="0" smtClean="0"/>
              <a:t> </a:t>
            </a:r>
            <a:r>
              <a:rPr lang="en-US" sz="1600" dirty="0"/>
              <a:t>erases events within a transaction</a:t>
            </a:r>
            <a:r>
              <a:rPr lang="en-US" sz="1600" dirty="0" smtClean="0"/>
              <a:t>.</a:t>
            </a:r>
            <a:endParaRPr lang="en-US" sz="1600" dirty="0"/>
          </a:p>
          <a:p>
            <a:pPr lvl="1"/>
            <a:r>
              <a:rPr lang="en-US" sz="2000" dirty="0" smtClean="0"/>
              <a:t>A </a:t>
            </a:r>
            <a:r>
              <a:rPr lang="en-US" sz="2000" dirty="0">
                <a:solidFill>
                  <a:srgbClr val="00B050"/>
                </a:solidFill>
              </a:rPr>
              <a:t>DDL statement</a:t>
            </a:r>
            <a:r>
              <a:rPr lang="en-US" sz="2000" dirty="0"/>
              <a:t>, like CREATE TABLE statement, is issued; because in that case a COMMIT is automatically performed</a:t>
            </a:r>
            <a:r>
              <a:rPr lang="en-US" sz="2000" dirty="0" smtClean="0"/>
              <a:t>.</a:t>
            </a:r>
            <a:endParaRPr lang="en-US" sz="2000" dirty="0">
              <a:solidFill>
                <a:srgbClr val="0070C0"/>
              </a:solidFill>
            </a:endParaRPr>
          </a:p>
          <a:p>
            <a:pPr marL="457200" lvl="1" indent="0">
              <a:buNone/>
            </a:pPr>
            <a:endParaRPr lang="en-US" sz="2000" dirty="0"/>
          </a:p>
        </p:txBody>
      </p:sp>
      <p:sp>
        <p:nvSpPr>
          <p:cNvPr id="5" name="Date Placeholder 4"/>
          <p:cNvSpPr>
            <a:spLocks noGrp="1"/>
          </p:cNvSpPr>
          <p:nvPr>
            <p:ph type="dt" sz="half" idx="10"/>
          </p:nvPr>
        </p:nvSpPr>
        <p:spPr/>
        <p:txBody>
          <a:bodyPr/>
          <a:lstStyle/>
          <a:p>
            <a:fld id="{BFC5C8F0-3A78-414E-9EF1-E2193508D9D6}" type="datetime4">
              <a:rPr lang="en-US" smtClean="0">
                <a:solidFill>
                  <a:prstClr val="black">
                    <a:tint val="75000"/>
                  </a:prstClr>
                </a:solidFill>
              </a:rPr>
            </a:fld>
            <a:endParaRPr lang="en-US" dirty="0">
              <a:solidFill>
                <a:prstClr val="black">
                  <a:tint val="75000"/>
                </a:prst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OpenClassroom\Desktop\database squar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890178" cy="7619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295400" y="205979"/>
            <a:ext cx="6400800" cy="460771"/>
          </a:xfrm>
        </p:spPr>
        <p:txBody>
          <a:bodyPr>
            <a:noAutofit/>
          </a:bodyPr>
          <a:lstStyle/>
          <a:p>
            <a:r>
              <a:rPr lang="en-US" sz="3200" dirty="0"/>
              <a:t>Committing a Transaction</a:t>
            </a:r>
            <a:endParaRPr lang="en-US" sz="3200" dirty="0"/>
          </a:p>
        </p:txBody>
      </p:sp>
      <p:sp>
        <p:nvSpPr>
          <p:cNvPr id="4" name="Content Placeholder 3"/>
          <p:cNvSpPr>
            <a:spLocks noGrp="1"/>
          </p:cNvSpPr>
          <p:nvPr>
            <p:ph idx="1"/>
          </p:nvPr>
        </p:nvSpPr>
        <p:spPr>
          <a:xfrm>
            <a:off x="457200" y="971550"/>
            <a:ext cx="8229600" cy="3733799"/>
          </a:xfrm>
        </p:spPr>
        <p:txBody>
          <a:bodyPr>
            <a:normAutofit/>
          </a:bodyPr>
          <a:lstStyle/>
          <a:p>
            <a:r>
              <a:rPr lang="en-US" sz="2400" dirty="0"/>
              <a:t>A </a:t>
            </a:r>
            <a:r>
              <a:rPr lang="en-US" sz="2400" dirty="0">
                <a:solidFill>
                  <a:srgbClr val="FF0000"/>
                </a:solidFill>
              </a:rPr>
              <a:t>transaction is made permanent </a:t>
            </a:r>
            <a:r>
              <a:rPr lang="en-US" sz="2400" dirty="0"/>
              <a:t>by issuing the SQL command COMMIT. </a:t>
            </a:r>
            <a:endParaRPr lang="en-US" sz="2400" dirty="0" smtClean="0"/>
          </a:p>
          <a:p>
            <a:r>
              <a:rPr lang="en-US" sz="2400" dirty="0" smtClean="0"/>
              <a:t>The </a:t>
            </a:r>
            <a:r>
              <a:rPr lang="en-US" sz="2400" dirty="0"/>
              <a:t>general syntax for the COMMIT command </a:t>
            </a:r>
            <a:r>
              <a:rPr lang="en-US" sz="2400" dirty="0" smtClean="0"/>
              <a:t>is:</a:t>
            </a:r>
            <a:endParaRPr lang="en-US" sz="2400" dirty="0" smtClean="0"/>
          </a:p>
          <a:p>
            <a:pPr marL="0" indent="0" algn="ctr">
              <a:buNone/>
            </a:pPr>
            <a:r>
              <a:rPr lang="en-US" sz="3000" dirty="0" smtClean="0">
                <a:solidFill>
                  <a:srgbClr val="0070C0"/>
                </a:solidFill>
              </a:rPr>
              <a:t>Commit;</a:t>
            </a:r>
            <a:endParaRPr lang="en-US" sz="3000" dirty="0" smtClean="0">
              <a:solidFill>
                <a:srgbClr val="0070C0"/>
              </a:solidFill>
            </a:endParaRPr>
          </a:p>
          <a:p>
            <a:r>
              <a:rPr lang="en-US" sz="2400" dirty="0" smtClean="0"/>
              <a:t>When </a:t>
            </a:r>
            <a:r>
              <a:rPr lang="en-US" sz="2400" dirty="0"/>
              <a:t>a COMMIT statement is issued to the database</a:t>
            </a:r>
            <a:r>
              <a:rPr lang="en-US" sz="2400" dirty="0" smtClean="0"/>
              <a:t>, the following results are true:</a:t>
            </a:r>
            <a:endParaRPr lang="en-US" sz="2400" dirty="0" smtClean="0"/>
          </a:p>
          <a:p>
            <a:pPr lvl="1"/>
            <a:r>
              <a:rPr lang="en-US" sz="2000" dirty="0"/>
              <a:t>All work done by the transaction becomes permanent.</a:t>
            </a:r>
            <a:endParaRPr lang="en-US" sz="2000" dirty="0"/>
          </a:p>
          <a:p>
            <a:pPr lvl="1"/>
            <a:r>
              <a:rPr lang="en-US" sz="2000" dirty="0" smtClean="0"/>
              <a:t>Other </a:t>
            </a:r>
            <a:r>
              <a:rPr lang="en-US" sz="2000" dirty="0"/>
              <a:t>users can see changes in data made by the transaction.</a:t>
            </a:r>
            <a:endParaRPr lang="en-US" sz="2000" dirty="0"/>
          </a:p>
          <a:p>
            <a:pPr lvl="1"/>
            <a:r>
              <a:rPr lang="en-US" sz="2000" dirty="0" smtClean="0"/>
              <a:t>Any </a:t>
            </a:r>
            <a:r>
              <a:rPr lang="en-US" sz="2000" dirty="0"/>
              <a:t>locks acquired by the transaction are released.</a:t>
            </a:r>
            <a:endParaRPr lang="en-US" sz="2000" dirty="0" smtClean="0"/>
          </a:p>
        </p:txBody>
      </p:sp>
      <p:sp>
        <p:nvSpPr>
          <p:cNvPr id="5" name="Date Placeholder 4"/>
          <p:cNvSpPr>
            <a:spLocks noGrp="1"/>
          </p:cNvSpPr>
          <p:nvPr>
            <p:ph type="dt" sz="half" idx="10"/>
          </p:nvPr>
        </p:nvSpPr>
        <p:spPr/>
        <p:txBody>
          <a:bodyPr/>
          <a:lstStyle/>
          <a:p>
            <a:fld id="{EC25421F-A5BB-42AE-AF82-4EEFC2F3C337}" type="datetime4">
              <a:rPr lang="en-US" smtClean="0">
                <a:solidFill>
                  <a:prstClr val="black">
                    <a:tint val="75000"/>
                  </a:prstClr>
                </a:solidFill>
              </a:rPr>
            </a:fld>
            <a:endParaRPr lang="en-US" dirty="0">
              <a:solidFill>
                <a:prstClr val="black">
                  <a:tint val="75000"/>
                </a:prstClr>
              </a:solidFill>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OpenClassroom\Desktop\database squar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890178" cy="7619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295400" y="205979"/>
            <a:ext cx="6400800" cy="460771"/>
          </a:xfrm>
        </p:spPr>
        <p:txBody>
          <a:bodyPr>
            <a:normAutofit fontScale="90000"/>
          </a:bodyPr>
          <a:lstStyle/>
          <a:p>
            <a:r>
              <a:rPr lang="en-US" dirty="0" smtClean="0"/>
              <a:t>Example of Commit</a:t>
            </a:r>
            <a:endParaRPr lang="en-US" dirty="0"/>
          </a:p>
        </p:txBody>
      </p:sp>
      <p:sp>
        <p:nvSpPr>
          <p:cNvPr id="6" name="Date Placeholder 5"/>
          <p:cNvSpPr>
            <a:spLocks noGrp="1"/>
          </p:cNvSpPr>
          <p:nvPr>
            <p:ph type="dt" sz="half" idx="10"/>
          </p:nvPr>
        </p:nvSpPr>
        <p:spPr/>
        <p:txBody>
          <a:bodyPr/>
          <a:lstStyle/>
          <a:p>
            <a:fld id="{893764B4-55B6-4A8D-8398-97E5CDF9706C}" type="datetime4">
              <a:rPr lang="en-US" smtClean="0">
                <a:solidFill>
                  <a:prstClr val="black">
                    <a:tint val="75000"/>
                  </a:prstClr>
                </a:solidFill>
              </a:rPr>
            </a:fld>
            <a:endParaRPr lang="en-US" dirty="0">
              <a:solidFill>
                <a:prstClr val="black">
                  <a:tint val="75000"/>
                </a:prst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39" y="1200148"/>
            <a:ext cx="817245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600" y="3867150"/>
            <a:ext cx="8382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OpenClassroom\Desktop\database squar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890178" cy="7619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295400" y="205979"/>
            <a:ext cx="6400800" cy="460771"/>
          </a:xfrm>
        </p:spPr>
        <p:txBody>
          <a:bodyPr>
            <a:normAutofit fontScale="90000"/>
          </a:bodyPr>
          <a:lstStyle/>
          <a:p>
            <a:r>
              <a:rPr lang="en-US" dirty="0" smtClean="0"/>
              <a:t>Rolling Back Transactions</a:t>
            </a:r>
            <a:endParaRPr lang="en-US" dirty="0"/>
          </a:p>
        </p:txBody>
      </p:sp>
      <p:sp>
        <p:nvSpPr>
          <p:cNvPr id="4" name="Content Placeholder 3"/>
          <p:cNvSpPr>
            <a:spLocks noGrp="1"/>
          </p:cNvSpPr>
          <p:nvPr>
            <p:ph idx="1"/>
          </p:nvPr>
        </p:nvSpPr>
        <p:spPr>
          <a:xfrm>
            <a:off x="457200" y="895350"/>
            <a:ext cx="8229600" cy="3699273"/>
          </a:xfrm>
        </p:spPr>
        <p:txBody>
          <a:bodyPr>
            <a:normAutofit fontScale="77500" lnSpcReduction="20000"/>
          </a:bodyPr>
          <a:lstStyle/>
          <a:p>
            <a:r>
              <a:rPr lang="en-US" sz="2400" dirty="0"/>
              <a:t>Changes made to the database without </a:t>
            </a:r>
            <a:r>
              <a:rPr lang="en-US" sz="2400" dirty="0">
                <a:solidFill>
                  <a:srgbClr val="FF0000"/>
                </a:solidFill>
              </a:rPr>
              <a:t>COMMIT could be undone </a:t>
            </a:r>
            <a:r>
              <a:rPr lang="en-US" sz="2400" dirty="0"/>
              <a:t>using the ROLLBACK command</a:t>
            </a:r>
            <a:r>
              <a:rPr lang="en-US" sz="2400" dirty="0" smtClean="0"/>
              <a:t>.</a:t>
            </a:r>
            <a:endParaRPr lang="en-US" sz="2400" dirty="0" smtClean="0"/>
          </a:p>
          <a:p>
            <a:endParaRPr lang="en-US" sz="2400" dirty="0" smtClean="0"/>
          </a:p>
          <a:p>
            <a:r>
              <a:rPr lang="en-US" sz="2400" dirty="0"/>
              <a:t>The general syntax for the </a:t>
            </a:r>
            <a:r>
              <a:rPr lang="en-US" sz="2400" dirty="0" smtClean="0"/>
              <a:t>ROLLBACK </a:t>
            </a:r>
            <a:r>
              <a:rPr lang="en-US" sz="2400" dirty="0"/>
              <a:t>command is:</a:t>
            </a:r>
            <a:endParaRPr lang="en-US" sz="2400" dirty="0"/>
          </a:p>
          <a:p>
            <a:pPr marL="0" indent="0" algn="ctr">
              <a:buNone/>
            </a:pPr>
            <a:r>
              <a:rPr lang="en-US" sz="2400" dirty="0">
                <a:solidFill>
                  <a:srgbClr val="0070C0"/>
                </a:solidFill>
              </a:rPr>
              <a:t>ROLLBACK [TO SAVEPOINT &lt; </a:t>
            </a:r>
            <a:r>
              <a:rPr lang="en-US" sz="2400" dirty="0" err="1">
                <a:solidFill>
                  <a:srgbClr val="0070C0"/>
                </a:solidFill>
              </a:rPr>
              <a:t>savepoint_name</a:t>
            </a:r>
            <a:r>
              <a:rPr lang="en-US" sz="2400" dirty="0">
                <a:solidFill>
                  <a:srgbClr val="0070C0"/>
                </a:solidFill>
              </a:rPr>
              <a:t>&gt;]; </a:t>
            </a:r>
            <a:endParaRPr lang="en-US" sz="2000" dirty="0" smtClean="0">
              <a:solidFill>
                <a:srgbClr val="0070C0"/>
              </a:solidFill>
            </a:endParaRPr>
          </a:p>
          <a:p>
            <a:r>
              <a:rPr lang="en-US" sz="2400" dirty="0"/>
              <a:t>If you are not using </a:t>
            </a:r>
            <a:r>
              <a:rPr lang="en-US" sz="2400" dirty="0" err="1"/>
              <a:t>savepoint</a:t>
            </a:r>
            <a:r>
              <a:rPr lang="en-US" sz="2400" dirty="0"/>
              <a:t>, then simply use the following statement to rollback all the changes</a:t>
            </a:r>
            <a:r>
              <a:rPr lang="en-US" sz="2400" dirty="0" smtClean="0"/>
              <a:t>:</a:t>
            </a:r>
            <a:endParaRPr lang="en-US" sz="2400" dirty="0" smtClean="0"/>
          </a:p>
          <a:p>
            <a:pPr marL="0" indent="0" algn="ctr">
              <a:buNone/>
            </a:pPr>
            <a:r>
              <a:rPr lang="en-US" sz="2400" dirty="0" smtClean="0">
                <a:solidFill>
                  <a:srgbClr val="0070C0"/>
                </a:solidFill>
              </a:rPr>
              <a:t>ROLLBACK;</a:t>
            </a:r>
            <a:endParaRPr lang="en-US" sz="2400" dirty="0" smtClean="0">
              <a:solidFill>
                <a:srgbClr val="0070C0"/>
              </a:solidFill>
            </a:endParaRPr>
          </a:p>
          <a:p>
            <a:pPr marL="0" indent="0" algn="ctr">
              <a:buNone/>
            </a:pPr>
            <a:endParaRPr lang="en-US" sz="2400" dirty="0"/>
          </a:p>
          <a:p>
            <a:r>
              <a:rPr lang="en-US" sz="2400" dirty="0" smtClean="0"/>
              <a:t>When a ROLLBACK statement is issued to the database, the following results are true:</a:t>
            </a:r>
            <a:endParaRPr lang="en-US" sz="2400" dirty="0" smtClean="0"/>
          </a:p>
          <a:p>
            <a:pPr lvl="1"/>
            <a:r>
              <a:rPr lang="en-US" sz="2000" dirty="0" smtClean="0"/>
              <a:t>All </a:t>
            </a:r>
            <a:r>
              <a:rPr lang="en-US" sz="2000" dirty="0"/>
              <a:t>work done by the transaction is </a:t>
            </a:r>
            <a:r>
              <a:rPr lang="en-US" sz="2000" dirty="0" smtClean="0"/>
              <a:t>undone.</a:t>
            </a:r>
            <a:endParaRPr lang="en-US" sz="2000" dirty="0" smtClean="0"/>
          </a:p>
          <a:p>
            <a:pPr lvl="1"/>
            <a:r>
              <a:rPr lang="en-US" sz="2000" dirty="0" smtClean="0"/>
              <a:t>Any </a:t>
            </a:r>
            <a:r>
              <a:rPr lang="en-US" sz="2000" dirty="0"/>
              <a:t>locks acquired by the transaction are released.</a:t>
            </a:r>
            <a:endParaRPr lang="en-US" sz="2000" dirty="0"/>
          </a:p>
        </p:txBody>
      </p:sp>
      <p:sp>
        <p:nvSpPr>
          <p:cNvPr id="5" name="Date Placeholder 4"/>
          <p:cNvSpPr>
            <a:spLocks noGrp="1"/>
          </p:cNvSpPr>
          <p:nvPr>
            <p:ph type="dt" sz="half" idx="10"/>
          </p:nvPr>
        </p:nvSpPr>
        <p:spPr/>
        <p:txBody>
          <a:bodyPr/>
          <a:lstStyle/>
          <a:p>
            <a:fld id="{A592B402-6F47-4F78-8FBE-9557670F2C9C}" type="datetime4">
              <a:rPr lang="en-US" smtClean="0">
                <a:solidFill>
                  <a:prstClr val="black">
                    <a:tint val="75000"/>
                  </a:prstClr>
                </a:solidFill>
              </a:rPr>
            </a:fld>
            <a:endParaRPr lang="en-US" dirty="0">
              <a:solidFill>
                <a:prstClr val="black">
                  <a:tint val="75000"/>
                </a:prstClr>
              </a:solidFill>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OpenClassroom\Desktop\database squar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890178" cy="7619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295400" y="205979"/>
            <a:ext cx="6400800" cy="460771"/>
          </a:xfrm>
        </p:spPr>
        <p:txBody>
          <a:bodyPr>
            <a:noAutofit/>
          </a:bodyPr>
          <a:lstStyle/>
          <a:p>
            <a:r>
              <a:rPr lang="en-US" sz="2800" dirty="0"/>
              <a:t>Advantages of COMMIT and ROLLBACK</a:t>
            </a:r>
            <a:endParaRPr lang="en-US" sz="2800" dirty="0"/>
          </a:p>
        </p:txBody>
      </p:sp>
      <p:sp>
        <p:nvSpPr>
          <p:cNvPr id="4" name="Content Placeholder 3"/>
          <p:cNvSpPr>
            <a:spLocks noGrp="1"/>
          </p:cNvSpPr>
          <p:nvPr>
            <p:ph idx="1"/>
          </p:nvPr>
        </p:nvSpPr>
        <p:spPr/>
        <p:txBody>
          <a:bodyPr>
            <a:normAutofit/>
          </a:bodyPr>
          <a:lstStyle/>
          <a:p>
            <a:r>
              <a:rPr lang="en-US" sz="2400" dirty="0"/>
              <a:t>With COMMIT and ROLLBACK statements, you can:</a:t>
            </a:r>
            <a:endParaRPr lang="en-US" sz="2400" dirty="0"/>
          </a:p>
          <a:p>
            <a:pPr lvl="1"/>
            <a:endParaRPr lang="en-US" sz="2000" dirty="0" smtClean="0"/>
          </a:p>
          <a:p>
            <a:pPr lvl="1"/>
            <a:r>
              <a:rPr lang="en-US" sz="2000" dirty="0" smtClean="0"/>
              <a:t>Ensure </a:t>
            </a:r>
            <a:r>
              <a:rPr lang="en-US" sz="2000" dirty="0"/>
              <a:t>data consistency</a:t>
            </a:r>
            <a:endParaRPr lang="en-US" sz="2000" dirty="0"/>
          </a:p>
          <a:p>
            <a:pPr lvl="1"/>
            <a:endParaRPr lang="en-US" sz="2000" dirty="0" smtClean="0"/>
          </a:p>
          <a:p>
            <a:pPr lvl="1"/>
            <a:r>
              <a:rPr lang="en-US" sz="2000" dirty="0" smtClean="0"/>
              <a:t>Preview </a:t>
            </a:r>
            <a:r>
              <a:rPr lang="en-US" sz="2000" dirty="0"/>
              <a:t>data changes before making </a:t>
            </a:r>
            <a:r>
              <a:rPr lang="en-US" sz="2000" dirty="0" smtClean="0"/>
              <a:t>changes permanent</a:t>
            </a:r>
            <a:endParaRPr lang="en-US" sz="2000" dirty="0"/>
          </a:p>
          <a:p>
            <a:pPr lvl="1"/>
            <a:endParaRPr lang="en-US" sz="2000" dirty="0" smtClean="0"/>
          </a:p>
          <a:p>
            <a:pPr lvl="1"/>
            <a:r>
              <a:rPr lang="en-US" sz="2000" dirty="0" smtClean="0"/>
              <a:t>Group </a:t>
            </a:r>
            <a:r>
              <a:rPr lang="en-US" sz="2000" dirty="0"/>
              <a:t>logically related operations</a:t>
            </a:r>
            <a:endParaRPr lang="en-US" sz="2000" dirty="0"/>
          </a:p>
          <a:p>
            <a:endParaRPr lang="en-US" sz="2400" dirty="0"/>
          </a:p>
        </p:txBody>
      </p:sp>
      <p:sp>
        <p:nvSpPr>
          <p:cNvPr id="5" name="Date Placeholder 4"/>
          <p:cNvSpPr>
            <a:spLocks noGrp="1"/>
          </p:cNvSpPr>
          <p:nvPr>
            <p:ph type="dt" sz="half" idx="10"/>
          </p:nvPr>
        </p:nvSpPr>
        <p:spPr/>
        <p:txBody>
          <a:bodyPr/>
          <a:lstStyle/>
          <a:p>
            <a:fld id="{4FB5519C-E243-4890-A54D-0EE11CA2D326}" type="datetime4">
              <a:rPr lang="en-US" smtClean="0">
                <a:solidFill>
                  <a:prstClr val="black">
                    <a:tint val="75000"/>
                  </a:prstClr>
                </a:solidFill>
              </a:rPr>
            </a:fld>
            <a:endParaRPr lang="en-US" dirty="0">
              <a:solidFill>
                <a:prstClr val="black">
                  <a:tint val="75000"/>
                </a:prstClr>
              </a:solidFill>
            </a:endParaRPr>
          </a:p>
        </p:txBody>
      </p:sp>
    </p:spTree>
  </p:cSld>
  <p:clrMapOvr>
    <a:masterClrMapping/>
  </p:clrMapOvr>
  <p:transition spd="slow">
    <p:push dir="u"/>
  </p:transition>
  <p:timing>
    <p:tnLst>
      <p:par>
        <p:cTn id="1" dur="indefinite" restart="never" nodeType="tmRoot"/>
      </p:par>
    </p:tnLst>
  </p:timing>
</p:sld>
</file>

<file path=ppt/tags/tag1.xml><?xml version="1.0" encoding="utf-8"?>
<p:tagLst xmlns:p="http://schemas.openxmlformats.org/presentationml/2006/main">
  <p:tag name="PREVIOUS_ACTIVE_SLIDE" val="274"/>
</p:tagLst>
</file>

<file path=ppt/theme/_rels/theme7.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Template>
  <TotalTime>0</TotalTime>
  <Words>2908</Words>
  <Application>WPS Presentation</Application>
  <PresentationFormat>On-screen Show (16:9)</PresentationFormat>
  <Paragraphs>114</Paragraphs>
  <Slides>11</Slides>
  <Notes>1</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11</vt:i4>
      </vt:variant>
    </vt:vector>
  </HeadingPairs>
  <TitlesOfParts>
    <vt:vector size="26" baseType="lpstr">
      <vt:lpstr>Arial</vt:lpstr>
      <vt:lpstr>SimSun</vt:lpstr>
      <vt:lpstr>Wingdings</vt:lpstr>
      <vt:lpstr>Wingdings 2</vt:lpstr>
      <vt:lpstr>Constantia</vt:lpstr>
      <vt:lpstr>Calibri</vt:lpstr>
      <vt:lpstr>Microsoft YaHei</vt:lpstr>
      <vt:lpstr>Arial Unicode MS</vt:lpstr>
      <vt:lpstr>4_Lecture</vt:lpstr>
      <vt:lpstr>1_Lecture</vt:lpstr>
      <vt:lpstr>2_Lecture</vt:lpstr>
      <vt:lpstr>3_Office Theme</vt:lpstr>
      <vt:lpstr>4_Office Theme</vt:lpstr>
      <vt:lpstr>5_Office Theme</vt:lpstr>
      <vt:lpstr>Flow</vt:lpstr>
      <vt:lpstr>PowerPoint 演示文稿</vt:lpstr>
      <vt:lpstr>PowerPoint 演示文稿</vt:lpstr>
      <vt:lpstr>Transactions</vt:lpstr>
      <vt:lpstr>Transaction Boundaries</vt:lpstr>
      <vt:lpstr>Transaction Boundaries (Cont..)</vt:lpstr>
      <vt:lpstr>Committing a Transaction</vt:lpstr>
      <vt:lpstr>Example of Commit</vt:lpstr>
      <vt:lpstr>Rolling Back Transactions</vt:lpstr>
      <vt:lpstr>Advantages of COMMIT and ROLLBACK</vt:lpstr>
      <vt:lpstr>Transaction Control</vt:lpstr>
      <vt:lpstr>Example of Rollback and Savepoint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DELL</cp:lastModifiedBy>
  <cp:revision>199</cp:revision>
  <dcterms:created xsi:type="dcterms:W3CDTF">2010-07-08T21:59:00Z</dcterms:created>
  <dcterms:modified xsi:type="dcterms:W3CDTF">2022-11-14T14:03:28Z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C11228220C89403281EF527050379A81</vt:lpwstr>
  </property>
  <property fmtid="{D5CDD505-2E9C-101B-9397-08002B2CF9AE}" pid="3" name="KSOProductBuildVer">
    <vt:lpwstr>1033-11.2.0.11380</vt:lpwstr>
  </property>
</Properties>
</file>