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3"/>
    <p:sldId id="258" r:id="rId4"/>
    <p:sldId id="301" r:id="rId5"/>
    <p:sldId id="278" r:id="rId6"/>
    <p:sldId id="271" r:id="rId7"/>
    <p:sldId id="272" r:id="rId8"/>
    <p:sldId id="280" r:id="rId9"/>
    <p:sldId id="281" r:id="rId10"/>
    <p:sldId id="282" r:id="rId11"/>
    <p:sldId id="283" r:id="rId12"/>
    <p:sldId id="322" r:id="rId13"/>
    <p:sldId id="324" r:id="rId14"/>
    <p:sldId id="323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26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5AB1C69-6EDB-4FF4-983F-18BD219EF32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588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74" y="72"/>
      </p:cViewPr>
      <p:guideLst>
        <p:guide orient="horz" pos="2160"/>
        <p:guide pos="37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6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7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8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0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1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2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4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5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6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/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" name="Freeform 43"/>
            <p:cNvSpPr/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/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/>
            </p:txBody>
          </p:sp>
          <p:sp>
            <p:nvSpPr>
              <p:cNvPr id="21" name="Freeform 44"/>
              <p:cNvSpPr/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/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2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3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4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5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54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55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56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6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7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8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9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0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1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345" indent="-347345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410" indent="-28321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048254" y="3378136"/>
            <a:ext cx="5592417" cy="1205947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1919" y="2222863"/>
            <a:ext cx="6858002" cy="742406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Normalization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15661">
            <a:off x="7123113" y="3454171"/>
            <a:ext cx="1996196" cy="46178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Presented By</a:t>
            </a: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023712" y="3779912"/>
            <a:ext cx="25843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Md. Zahid Hasan</a:t>
            </a:r>
            <a:endParaRPr lang="en-US" sz="20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Zahid.cse@diu.edu.bd</a:t>
            </a:r>
            <a:endParaRPr lang="en-US" sz="20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5728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Example of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2NF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056" y="1463842"/>
            <a:ext cx="10058400" cy="4229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Second Normal Form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Before we learn about the second normal form, we need to understand the following −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Prime attribute − An attribute, which is a part of the candidate-key, is known as a prime attribute.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Non-prime attribute − An attribute, which is not a part of the prime-key, is said to be a non-prime attribute.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If we follow second normal form, then every non-prime attribute should be fully functionally dependent on prime key attribute. 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5728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Example of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2NF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 descr="Relation not in 2NF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71190" y="1751330"/>
            <a:ext cx="504825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5728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Example of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2NF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056" y="1463842"/>
            <a:ext cx="10058400" cy="4229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We see here in Student_Project relation that the prime key attributes are Stu_ID and Proj_ID. According to the rule, non-key attributes, i.e. Stu_Name and Proj_Name must be dependent upon both and not on any of the prime key attribute individually. But we find that Stu_Name can be identified by Stu_ID and Proj_Name can be identified by Proj_ID independently. This is called partial dependency, which is not allowed in Second Normal Form. Partial Dependency means where an attribute in a table depends on only a part of the primary key but not on the whole primary key.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5728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Example of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2NF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1" descr="Relation  in 2NF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17010" y="1618615"/>
            <a:ext cx="3810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Box 8"/>
          <p:cNvSpPr txBox="1"/>
          <p:nvPr/>
        </p:nvSpPr>
        <p:spPr>
          <a:xfrm>
            <a:off x="1951990" y="3730625"/>
            <a:ext cx="75298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indent="0"/>
            <a:r>
              <a:rPr lang="en-US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 (Body)" charset="0"/>
                <a:cs typeface="Segoe Print (Body)" charset="0"/>
              </a:rPr>
              <a:t>We broke the relation in two as depicted in the above picture. So there exists no partial dependency.</a:t>
            </a:r>
            <a:endParaRPr lang="en-US"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Print (Body)" charset="0"/>
              <a:cs typeface="Segoe Print (Body)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464" y="157316"/>
            <a:ext cx="10058402" cy="75462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Third Normal Form (3NF)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485" y="1059425"/>
            <a:ext cx="10058400" cy="4229100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 will be in 3NF if it is in 2NF and not contain any transitive partial dependency.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transitive dependency for non-prime attributes, then the relation must be in third normal form.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 is in third normal form if it holds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atleast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of the following conditions for every non-trivial function dependency X → 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Y.</a:t>
            </a:r>
            <a:endParaRPr lang="en-US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Char char="ü"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super 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key.</a:t>
            </a:r>
            <a:endParaRPr lang="en-US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buFont typeface="Wingdings" panose="05000000000000000000" pitchFamily="2" charset="2"/>
              <a:buChar char="ü"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prime attribute,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i.e., each element of Y is part of some candidate key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 is in third 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form, if there is </a:t>
            </a:r>
            <a:r>
              <a:rPr lang="en-US" sz="2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transitive dependency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non-prime attributes as well as it is in second normal form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Transitive dependency –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A-&gt;B and B-&gt;C are two FDs then </a:t>
            </a:r>
            <a:r>
              <a:rPr lang="en-US" sz="2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A-&gt;C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transitive dependency.</a:t>
            </a:r>
            <a:endParaRPr lang="en-US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Example of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3NF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168" y="1926271"/>
            <a:ext cx="6588648" cy="2510470"/>
          </a:xfrm>
        </p:spPr>
      </p:pic>
      <p:sp>
        <p:nvSpPr>
          <p:cNvPr id="5" name="Rectangle 4"/>
          <p:cNvSpPr/>
          <p:nvPr/>
        </p:nvSpPr>
        <p:spPr>
          <a:xfrm>
            <a:off x="1179871" y="4864113"/>
            <a:ext cx="95763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Super key in the </a:t>
            </a:r>
            <a:r>
              <a:rPr lang="en-US" b="1" dirty="0" smtClean="0"/>
              <a:t>above table :</a:t>
            </a:r>
            <a:endParaRPr lang="en-US" dirty="0"/>
          </a:p>
          <a:p>
            <a:r>
              <a:rPr lang="en-US" dirty="0"/>
              <a:t>{EMP_ID}, {EMP_ID, EMP_NAME}, {EMP_ID, EMP_NAME, EMP_ZIP}....so on  </a:t>
            </a:r>
            <a:endParaRPr lang="en-US" dirty="0"/>
          </a:p>
          <a:p>
            <a:r>
              <a:rPr lang="en-US" b="1" dirty="0"/>
              <a:t>Candidate key:</a:t>
            </a:r>
            <a:r>
              <a:rPr lang="en-US" dirty="0"/>
              <a:t> {EMP_ID}</a:t>
            </a:r>
            <a:endParaRPr lang="en-US" b="0" i="0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55060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Example of 3NF(Cont’d)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4" y="1015180"/>
            <a:ext cx="10058400" cy="42291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Non-prime attributes: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the given table, all attributes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 EMP_ID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non-prime.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Here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EMP_STATE &amp; EMP_CITY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on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EMP_ZIP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EMP_ZIP dependent on EMP_ID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non-prime attributes (EMP_STATE, EMP_CITY)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transitively dependent 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key(EMP_ID). It violates the rule of third normal form.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That's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need to move the EMP_CITY and EMP_STATE to the new &lt;EMPLOYEE_ZIP&gt; table, with EMP_ZIP as a Primary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1" y="3227201"/>
            <a:ext cx="4197096" cy="2778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634" y="3353630"/>
            <a:ext cx="4462566" cy="28388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68334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Example of 3NF(Cont’d)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464" y="1479884"/>
            <a:ext cx="5664157" cy="9504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29118" y="3008780"/>
            <a:ext cx="100584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STUDENT given in Table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{STUD_NO -&gt; STUD_NAME, STUD_NO -&gt; STUD_STATE, STUD_STATE -&gt; STUD_COUNTRY, STUD_NO -&gt; STUD_AGE}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Key: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{STUD_NO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relation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table 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STUD_NO -&gt; STUD_STATE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STUD_STATE -&gt; STUD_COUNTRY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true. So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STUD_COUNTRY is transitively dependent on STUD_NO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violates the third normal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Example of 3NF(Cont’d)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424" y="1957137"/>
            <a:ext cx="10436975" cy="20012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convert it in third normal form, we will decompose the relation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(STUD_NO, STUD_NAME, STUD_PHONE, STUD_STATE, STUD_COUNTRY_STUD_AGE) </a:t>
            </a:r>
            <a:endParaRPr lang="en-US" sz="19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as: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8657" y="4724218"/>
            <a:ext cx="428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STATE_COUNTRY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(STATE, COUNTRY)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74821" y="37074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(STUD_NO, STUD_NAME, STUD_PHONE, STUD_STATE, STUD_AGE)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Boyce-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Codd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Normal Form (BCNF)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It is an advance version of 3NF that’s why it is also referred as 3.5NF. BCNF is stricter than 3NF. A table complies with BCNF if it is in 3NF and for every functional dependency X-&gt;Y, X should be the super key of the table.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5812666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Definition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4" y="1630016"/>
            <a:ext cx="10058400" cy="4351683"/>
          </a:xfrm>
        </p:spPr>
        <p:txBody>
          <a:bodyPr>
            <a:normAutofit/>
          </a:bodyPr>
          <a:lstStyle/>
          <a:p>
            <a:r>
              <a:rPr lang="en-US" sz="1800" dirty="0"/>
              <a:t>Normalization is the process of organizing the data in the database.</a:t>
            </a:r>
            <a:endParaRPr lang="en-US" sz="1800" dirty="0"/>
          </a:p>
          <a:p>
            <a:r>
              <a:rPr lang="en-US" sz="1800" dirty="0"/>
              <a:t>Normalization is used to minimize the redundancy from a relation or set of relations. It is also used to eliminate the undesirable characteristics like Insertion, Update and Deletion Anomalies.</a:t>
            </a:r>
            <a:endParaRPr lang="en-US" sz="1800" dirty="0"/>
          </a:p>
          <a:p>
            <a:r>
              <a:rPr lang="en-US" sz="1800" dirty="0"/>
              <a:t>Normalization divides the larger table into the smaller table and links them using relationship.</a:t>
            </a:r>
            <a:endParaRPr lang="en-US" sz="1800" dirty="0"/>
          </a:p>
          <a:p>
            <a:r>
              <a:rPr lang="en-US" sz="1800" dirty="0"/>
              <a:t>The normal form is used to reduce redundancy from the database table</a:t>
            </a:r>
            <a:endParaRPr lang="en-US" sz="1800" dirty="0"/>
          </a:p>
          <a:p>
            <a:endParaRPr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55060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Example of Normalization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26" y="935133"/>
            <a:ext cx="7315199" cy="5456903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62434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Example of Normalization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33" y="1039867"/>
            <a:ext cx="7840250" cy="5250425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157316"/>
            <a:ext cx="10058402" cy="65384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Example of Normalization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95" y="998527"/>
            <a:ext cx="8171552" cy="5297538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5809" y="1709530"/>
            <a:ext cx="6559824" cy="1145673"/>
          </a:xfrm>
        </p:spPr>
        <p:txBody>
          <a:bodyPr>
            <a:noAutofit/>
          </a:bodyPr>
          <a:lstStyle/>
          <a:p>
            <a:pPr algn="ctr"/>
            <a:br>
              <a:rPr lang="en-US" sz="3600" dirty="0" smtClean="0"/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winner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dreamer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never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gives up”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5644" y="2978426"/>
            <a:ext cx="2772363" cy="480391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– </a:t>
            </a:r>
            <a:r>
              <a:rPr lang="en-US" dirty="0" smtClean="0"/>
              <a:t>Nelson Mandela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Types of Normal Forms</a:t>
            </a:r>
            <a:br>
              <a:rPr lang="en-US" dirty="0"/>
            </a:b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There are the </a:t>
            </a:r>
            <a:r>
              <a:rPr lang="en-US" sz="1800" dirty="0" smtClean="0"/>
              <a:t>following four </a:t>
            </a:r>
            <a:r>
              <a:rPr lang="en-US" sz="1800" dirty="0"/>
              <a:t>types of normal forms</a:t>
            </a:r>
            <a:r>
              <a:rPr lang="en-US" sz="1800" dirty="0" smtClean="0"/>
              <a:t>:</a:t>
            </a:r>
            <a:endParaRPr lang="en-US" sz="18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373" y="2466779"/>
            <a:ext cx="5087060" cy="28007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21032"/>
            <a:ext cx="10058402" cy="1219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Description of normal form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52" y="2022381"/>
            <a:ext cx="8134784" cy="2844586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113" y="1618334"/>
            <a:ext cx="9948739" cy="4313234"/>
          </a:xfrm>
        </p:spPr>
        <p:txBody>
          <a:bodyPr>
            <a:normAutofit/>
          </a:bodyPr>
          <a:lstStyle/>
          <a:p>
            <a:r>
              <a:rPr lang="en-US" dirty="0"/>
              <a:t>A relation will be 1NF if it contains an atomic value.</a:t>
            </a:r>
            <a:endParaRPr lang="en-US" dirty="0"/>
          </a:p>
          <a:p>
            <a:r>
              <a:rPr lang="en-US" dirty="0"/>
              <a:t>It states that an attribute of a table cannot hold multiple values. It must hold only single-valued attribute.</a:t>
            </a:r>
            <a:endParaRPr lang="en-US" dirty="0"/>
          </a:p>
          <a:p>
            <a:r>
              <a:rPr lang="en-US" dirty="0"/>
              <a:t>First normal form disallows the multi-valued attribute, composite attribute, and their combinations.</a:t>
            </a:r>
            <a:endParaRPr lang="en-US" dirty="0"/>
          </a:p>
          <a:p>
            <a:pPr marL="0" indent="0" algn="ctr">
              <a:buNone/>
            </a:pPr>
            <a:endParaRPr lang="en-US" sz="1800" dirty="0" smtClean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9801570" cy="55659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First Normal Form (1NF)</a:t>
            </a:r>
            <a:endParaRPr lang="as-IN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Example of 1NF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80" y="1694812"/>
            <a:ext cx="9414693" cy="29066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9679" y="4890390"/>
            <a:ext cx="9414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Here, Relation </a:t>
            </a:r>
            <a:r>
              <a:rPr lang="en-US" dirty="0"/>
              <a:t>EMPLOYEE is not in 1NF because of multi-valued attribute EMP_PHONE.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Example of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1NF(Cont’d)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5212" y="1940712"/>
            <a:ext cx="99075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decomposition of the EMPLOYEE table into 1NF has been shown below: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02" y="2726756"/>
            <a:ext cx="7190733" cy="32168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68334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Example of 1NF(Cont’d)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310148"/>
            <a:ext cx="10641514" cy="8314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Relation STUDENT in table 1 is not in 1NF because of multi-valued attribute STUD_PHONE. Its decomposition into 1NF has been shown in table 2.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38" y="2562726"/>
            <a:ext cx="4494798" cy="26108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934065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Second Normal Form (2NF)</a:t>
            </a:r>
            <a:br>
              <a:rPr lang="en-US" sz="3200" dirty="0"/>
            </a:b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5212" y="1389258"/>
            <a:ext cx="92097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the 2NF, relational must be in 1NF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the second normal form, </a:t>
            </a:r>
            <a:r>
              <a:rPr lang="en-US" dirty="0" smtClean="0"/>
              <a:t>this </a:t>
            </a:r>
            <a:r>
              <a:rPr lang="en-US" dirty="0"/>
              <a:t>full functional dependency  means that it meets the requirements of First Normal Form (1NF), and all non-key attributes are fully functionally dependent on the primary </a:t>
            </a:r>
            <a:r>
              <a:rPr lang="en-US" dirty="0" smtClean="0"/>
              <a:t>key.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 A relation is in 2NF if it has </a:t>
            </a:r>
            <a:r>
              <a:rPr lang="en-US" b="1" dirty="0">
                <a:solidFill>
                  <a:srgbClr val="FF0000"/>
                </a:solidFill>
              </a:rPr>
              <a:t>No Partial </a:t>
            </a:r>
            <a:r>
              <a:rPr lang="en-US" b="1" dirty="0" smtClean="0">
                <a:solidFill>
                  <a:srgbClr val="FF0000"/>
                </a:solidFill>
              </a:rPr>
              <a:t>Dependency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the proper subset of candidate key determines non-prime attribute, it is called partial </a:t>
            </a:r>
            <a:r>
              <a:rPr lang="en-US" dirty="0" smtClean="0"/>
              <a:t>dependency.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2NF </a:t>
            </a:r>
            <a:r>
              <a:rPr lang="en-US" dirty="0"/>
              <a:t>tries to reduce the redundant data getting stored in memory.</a:t>
            </a:r>
            <a:endParaRPr lang="en-US" b="0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03431377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tf03431377</Template>
  <TotalTime>0</TotalTime>
  <Words>5177</Words>
  <Application>WPS Presentation</Application>
  <PresentationFormat>Widescreen</PresentationFormat>
  <Paragraphs>129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SimSun</vt:lpstr>
      <vt:lpstr>Wingdings</vt:lpstr>
      <vt:lpstr>Cambria</vt:lpstr>
      <vt:lpstr>Segoe Print</vt:lpstr>
      <vt:lpstr>Microsoft YaHei</vt:lpstr>
      <vt:lpstr>Arial Unicode MS</vt:lpstr>
      <vt:lpstr>Segoe Print (Body)</vt:lpstr>
      <vt:lpstr>Times New Roman</vt:lpstr>
      <vt:lpstr>Aparajita</vt:lpstr>
      <vt:lpstr>Nirmala UI</vt:lpstr>
      <vt:lpstr>Kalpurush</vt:lpstr>
      <vt:lpstr>tf03431377</vt:lpstr>
      <vt:lpstr>Normalization</vt:lpstr>
      <vt:lpstr>Definition</vt:lpstr>
      <vt:lpstr>Types of Normal Forms </vt:lpstr>
      <vt:lpstr>Description of normal form</vt:lpstr>
      <vt:lpstr> First Normal Form (1NF)</vt:lpstr>
      <vt:lpstr>Example of 1NF</vt:lpstr>
      <vt:lpstr>Example of 1NF(Cont’d)</vt:lpstr>
      <vt:lpstr>Example of 1NF(Cont’d)</vt:lpstr>
      <vt:lpstr>Second Normal Form (2NF) </vt:lpstr>
      <vt:lpstr>Example of 2NF</vt:lpstr>
      <vt:lpstr>Example of 2NF</vt:lpstr>
      <vt:lpstr>Example of 2NF</vt:lpstr>
      <vt:lpstr>Example of 2NF</vt:lpstr>
      <vt:lpstr> Third Normal Form (3NF)</vt:lpstr>
      <vt:lpstr>Example of 3NF</vt:lpstr>
      <vt:lpstr>Example of 3NF(Cont’d)</vt:lpstr>
      <vt:lpstr>Example of 3NF(Cont’d)</vt:lpstr>
      <vt:lpstr>Example of 3NF(Cont’d)</vt:lpstr>
      <vt:lpstr>Boyce-Codd Normal Form (BCNF) </vt:lpstr>
      <vt:lpstr>Example of Normalization</vt:lpstr>
      <vt:lpstr>Example of Normalization</vt:lpstr>
      <vt:lpstr>Example of Normalization</vt:lpstr>
      <vt:lpstr> “A winner is a dreamer  who never gives up”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Introduction</dc:title>
  <dc:creator>User</dc:creator>
  <cp:lastModifiedBy>DELL</cp:lastModifiedBy>
  <cp:revision>148</cp:revision>
  <dcterms:created xsi:type="dcterms:W3CDTF">2020-04-17T10:09:00Z</dcterms:created>
  <dcterms:modified xsi:type="dcterms:W3CDTF">2023-01-30T16:39:19Z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3650994EB379473C98C73B582B20EFE2</vt:lpwstr>
  </property>
  <property fmtid="{D5CDD505-2E9C-101B-9397-08002B2CF9AE}" pid="3" name="KSOProductBuildVer">
    <vt:lpwstr>1033-11.2.0.11440</vt:lpwstr>
  </property>
</Properties>
</file>