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5" r:id="rId10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938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196" y="-12419"/>
            <a:ext cx="7794333" cy="10083238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006" y="3526650"/>
            <a:ext cx="4952711" cy="2414576"/>
          </a:xfrm>
        </p:spPr>
        <p:txBody>
          <a:bodyPr anchor="b">
            <a:noAutofit/>
          </a:bodyPr>
          <a:lstStyle>
            <a:lvl1pPr algn="r">
              <a:defRPr sz="459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006" y="5941224"/>
            <a:ext cx="4952711" cy="160878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49919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" y="6556586"/>
            <a:ext cx="5395557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913" y="5327227"/>
            <a:ext cx="4606833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556586"/>
            <a:ext cx="5395558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68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68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833582"/>
            <a:ext cx="5395558" cy="3806675"/>
          </a:xfrm>
        </p:spPr>
        <p:txBody>
          <a:bodyPr anchor="b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68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68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71" y="894080"/>
            <a:ext cx="539024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0715" y="894081"/>
            <a:ext cx="831990" cy="770212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59" y="894081"/>
            <a:ext cx="4415772" cy="77021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3961274"/>
            <a:ext cx="5395558" cy="2678985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19371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3168864"/>
            <a:ext cx="2624893" cy="5691799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8823" y="3168866"/>
            <a:ext cx="2624894" cy="5691800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59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6644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6644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894080"/>
            <a:ext cx="5395557" cy="19371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197953"/>
            <a:ext cx="2371655" cy="1875083"/>
          </a:xfrm>
        </p:spPr>
        <p:txBody>
          <a:bodyPr anchor="b">
            <a:normAutofit/>
          </a:bodyPr>
          <a:lstStyle>
            <a:lvl1pPr>
              <a:defRPr sz="1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5584" y="755224"/>
            <a:ext cx="2878131" cy="810544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4073035"/>
            <a:ext cx="2371655" cy="3790525"/>
          </a:xfrm>
        </p:spPr>
        <p:txBody>
          <a:bodyPr>
            <a:normAutofit/>
          </a:bodyPr>
          <a:lstStyle>
            <a:lvl1pPr marL="0" indent="0">
              <a:buNone/>
              <a:defRPr sz="1190"/>
            </a:lvl1pPr>
            <a:lvl2pPr marL="291465" indent="0">
              <a:buNone/>
              <a:defRPr sz="895"/>
            </a:lvl2pPr>
            <a:lvl3pPr marL="582930" indent="0">
              <a:buNone/>
              <a:defRPr sz="765"/>
            </a:lvl3pPr>
            <a:lvl4pPr marL="874395" indent="0">
              <a:buNone/>
              <a:defRPr sz="640"/>
            </a:lvl4pPr>
            <a:lvl5pPr marL="1165860" indent="0">
              <a:buNone/>
              <a:defRPr sz="640"/>
            </a:lvl5pPr>
            <a:lvl6pPr marL="1457325" indent="0">
              <a:buNone/>
              <a:defRPr sz="640"/>
            </a:lvl6pPr>
            <a:lvl7pPr marL="1748790" indent="0">
              <a:buNone/>
              <a:defRPr sz="640"/>
            </a:lvl7pPr>
            <a:lvl8pPr marL="2040255" indent="0">
              <a:buNone/>
              <a:defRPr sz="640"/>
            </a:lvl8pPr>
            <a:lvl9pPr marL="2331720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7040880"/>
            <a:ext cx="539555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59" y="894080"/>
            <a:ext cx="5395557" cy="564038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7872096"/>
            <a:ext cx="5395557" cy="988569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196" y="-12419"/>
            <a:ext cx="7794334" cy="10083238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8866"/>
            <a:ext cx="5395557" cy="569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4469" y="8860666"/>
            <a:ext cx="58151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" y="8860666"/>
            <a:ext cx="392952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77975" y="8860666"/>
            <a:ext cx="43574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825" indent="-24320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7248" y="357378"/>
            <a:ext cx="1082040" cy="3200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Aft>
                <a:spcPts val="3780"/>
              </a:spcAft>
            </a:pPr>
            <a:r>
              <a:rPr lang="en-US" sz="2400" b="1" u="sng" dirty="0">
                <a:latin typeface="Arial" panose="020B0604020202020204"/>
              </a:rPr>
              <a:t>Trigger</a:t>
            </a:r>
            <a:endParaRPr lang="en-US" sz="2400" b="1" u="sng" dirty="0">
              <a:latin typeface="Arial" panose="020B0604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1164" y="1058418"/>
            <a:ext cx="5855208" cy="36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490"/>
              </a:lnSpc>
              <a:spcBef>
                <a:spcPts val="3780"/>
              </a:spcBef>
              <a:spcAft>
                <a:spcPts val="1260"/>
              </a:spcAft>
            </a:pPr>
            <a:r>
              <a:rPr lang="en-US" sz="1200" dirty="0">
                <a:latin typeface="Arial" panose="020B0604020202020204"/>
              </a:rPr>
              <a:t>A trigger is a stored program (with queries) which is executed automatically to respond to a specific event such as insertion, updating or deletion occurring in a table</a:t>
            </a:r>
            <a:r>
              <a:rPr lang="en-US" sz="1200" dirty="0" smtClean="0">
                <a:latin typeface="Arial" panose="020B0604020202020204"/>
              </a:rPr>
              <a:t>.</a:t>
            </a: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1490"/>
              </a:lnSpc>
              <a:spcBef>
                <a:spcPts val="3780"/>
              </a:spcBef>
              <a:spcAft>
                <a:spcPts val="1260"/>
              </a:spcAft>
            </a:pP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1490"/>
              </a:lnSpc>
              <a:spcBef>
                <a:spcPts val="3780"/>
              </a:spcBef>
              <a:spcAft>
                <a:spcPts val="1260"/>
              </a:spcAft>
            </a:pPr>
            <a:endParaRPr lang="en-US" sz="1200" dirty="0">
              <a:latin typeface="Arial" panose="020B0604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8403" y="1952625"/>
            <a:ext cx="5925312" cy="33009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370"/>
              </a:lnSpc>
              <a:spcBef>
                <a:spcPts val="1260"/>
              </a:spcBef>
            </a:pPr>
            <a:r>
              <a:rPr lang="en-US" sz="2800" b="1" u="sng" dirty="0">
                <a:latin typeface="Times New Roman" panose="02020603050405020304" charset="0"/>
                <a:cs typeface="Times New Roman" panose="02020603050405020304" charset="0"/>
              </a:rPr>
              <a:t>Trigger Exanmples:</a:t>
            </a:r>
            <a:endParaRPr lang="en-US" sz="2800" b="1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ts val="1370"/>
              </a:lnSpc>
              <a:spcBef>
                <a:spcPts val="1260"/>
              </a:spcBef>
            </a:pPr>
            <a:r>
              <a:rPr lang="en-US" sz="1200" dirty="0">
                <a:latin typeface="Arial" panose="020B0604020202020204"/>
              </a:rPr>
              <a:t>&gt;</a:t>
            </a:r>
            <a:r>
              <a:rPr lang="en-US" b="1" u="sng" dirty="0">
                <a:latin typeface="Arial" panose="020B0604020202020204"/>
              </a:rPr>
              <a:t> Before Update Trigger</a:t>
            </a:r>
            <a:endParaRPr lang="en-US" b="1" u="sng" dirty="0">
              <a:latin typeface="Arial" panose="020B0604020202020204"/>
            </a:endParaRPr>
          </a:p>
          <a:p>
            <a:pPr indent="0" algn="just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As the name implies, it is a trigger which enacts before an update is invoked. If we write an update statement, then the actions of the trigger will be performed before the update is implemented.</a:t>
            </a:r>
            <a:endParaRPr lang="en-US" sz="1200" dirty="0">
              <a:latin typeface="Arial" panose="020B0604020202020204"/>
            </a:endParaRPr>
          </a:p>
          <a:p>
            <a:pPr indent="0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Considering tables:</a:t>
            </a: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139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create table customer (</a:t>
            </a:r>
            <a:r>
              <a:rPr lang="en-US" sz="1200" dirty="0" err="1">
                <a:latin typeface="Arial" panose="020B0604020202020204"/>
              </a:rPr>
              <a:t>acc_no</a:t>
            </a:r>
            <a:r>
              <a:rPr lang="en-US" sz="1200" dirty="0">
                <a:latin typeface="Arial" panose="020B0604020202020204"/>
              </a:rPr>
              <a:t> integer primary key, </a:t>
            </a:r>
            <a:r>
              <a:rPr lang="en-US" sz="1200" dirty="0" err="1">
                <a:latin typeface="Arial" panose="020B0604020202020204"/>
              </a:rPr>
              <a:t>cust_name</a:t>
            </a:r>
            <a:r>
              <a:rPr lang="en-US" sz="1200" dirty="0">
                <a:latin typeface="Arial" panose="020B0604020202020204"/>
              </a:rPr>
              <a:t> </a:t>
            </a:r>
            <a:r>
              <a:rPr lang="en-US" sz="1200" dirty="0" err="1">
                <a:latin typeface="Arial" panose="020B0604020202020204"/>
              </a:rPr>
              <a:t>varchar</a:t>
            </a:r>
            <a:r>
              <a:rPr lang="en-US" sz="1200" dirty="0">
                <a:latin typeface="Arial" panose="020B0604020202020204"/>
              </a:rPr>
              <a:t>(20), </a:t>
            </a:r>
            <a:r>
              <a:rPr lang="en-US" sz="1200" dirty="0" err="1">
                <a:latin typeface="Arial" panose="020B0604020202020204"/>
              </a:rPr>
              <a:t>avail_balance</a:t>
            </a:r>
            <a:r>
              <a:rPr lang="en-US" sz="1200" dirty="0">
                <a:latin typeface="Arial" panose="020B0604020202020204"/>
              </a:rPr>
              <a:t> decimal);</a:t>
            </a: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create table </a:t>
            </a:r>
            <a:r>
              <a:rPr lang="en-US" sz="1200" dirty="0" err="1">
                <a:latin typeface="Arial" panose="020B0604020202020204"/>
              </a:rPr>
              <a:t>mini_statement</a:t>
            </a:r>
            <a:r>
              <a:rPr lang="en-US" sz="1200" dirty="0">
                <a:latin typeface="Arial" panose="020B0604020202020204"/>
              </a:rPr>
              <a:t> (</a:t>
            </a:r>
            <a:r>
              <a:rPr lang="en-US" sz="1200" dirty="0" err="1">
                <a:latin typeface="Arial" panose="020B0604020202020204"/>
              </a:rPr>
              <a:t>acc_no</a:t>
            </a:r>
            <a:r>
              <a:rPr lang="en-US" sz="1200" dirty="0">
                <a:latin typeface="Arial" panose="020B0604020202020204"/>
              </a:rPr>
              <a:t> integer, </a:t>
            </a:r>
            <a:r>
              <a:rPr lang="en-US" sz="1200" dirty="0" err="1">
                <a:latin typeface="Arial" panose="020B0604020202020204"/>
              </a:rPr>
              <a:t>avail_balance</a:t>
            </a:r>
            <a:r>
              <a:rPr lang="en-US" sz="1200" dirty="0">
                <a:latin typeface="Arial" panose="020B0604020202020204"/>
              </a:rPr>
              <a:t> decimal, foreign key (</a:t>
            </a:r>
            <a:r>
              <a:rPr lang="en-US" sz="1200" dirty="0" err="1">
                <a:latin typeface="Arial" panose="020B0604020202020204"/>
              </a:rPr>
              <a:t>acc_no</a:t>
            </a:r>
            <a:r>
              <a:rPr lang="en-US" sz="1200" dirty="0">
                <a:latin typeface="Arial" panose="020B0604020202020204"/>
              </a:rPr>
              <a:t>) references customer(</a:t>
            </a:r>
            <a:r>
              <a:rPr lang="en-US" sz="1200" dirty="0" err="1">
                <a:latin typeface="Arial" panose="020B0604020202020204"/>
              </a:rPr>
              <a:t>acc_no</a:t>
            </a:r>
            <a:r>
              <a:rPr lang="en-US" sz="1200" dirty="0">
                <a:latin typeface="Arial" panose="020B0604020202020204"/>
              </a:rPr>
              <a:t>) on delete cascade);</a:t>
            </a:r>
            <a:endParaRPr lang="en-US" sz="1200" dirty="0">
              <a:latin typeface="Arial" panose="020B0604020202020204"/>
            </a:endParaRPr>
          </a:p>
          <a:p>
            <a:pPr indent="0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Inserting values in them:</a:t>
            </a: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insert into customer values (1000, "Fanny", 7000); insert into customer values (1001, "Peter", 12000);</a:t>
            </a: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1370"/>
              </a:lnSpc>
              <a:spcAft>
                <a:spcPts val="1680"/>
              </a:spcAft>
            </a:pPr>
            <a:r>
              <a:rPr lang="en-US" sz="1200" dirty="0">
                <a:latin typeface="Arial" panose="020B0604020202020204"/>
              </a:rPr>
              <a:t>Trigger to insert (old) values into a </a:t>
            </a:r>
            <a:r>
              <a:rPr lang="en-US" sz="1200" dirty="0" err="1">
                <a:latin typeface="Arial" panose="020B0604020202020204"/>
              </a:rPr>
              <a:t>mini_statement</a:t>
            </a:r>
            <a:r>
              <a:rPr lang="en-US" sz="1200" dirty="0">
                <a:latin typeface="Arial" panose="020B0604020202020204"/>
              </a:rPr>
              <a:t> record (including account number and available balance as parameters) before updating any record in customer record/table:</a:t>
            </a:r>
            <a:endParaRPr lang="en-US" sz="1200" dirty="0">
              <a:latin typeface="Arial" panose="020B0604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8403" y="5475351"/>
            <a:ext cx="5532120" cy="1752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370"/>
              </a:lnSpc>
              <a:spcBef>
                <a:spcPts val="1680"/>
              </a:spcBef>
            </a:pPr>
            <a:r>
              <a:rPr lang="en-US" sz="1200" dirty="0">
                <a:latin typeface="Arial" panose="020B0604020202020204"/>
              </a:rPr>
              <a:t>delimiter //</a:t>
            </a: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create trigger </a:t>
            </a:r>
            <a:r>
              <a:rPr lang="en-US" sz="1200" dirty="0" err="1">
                <a:latin typeface="Arial" panose="020B0604020202020204"/>
              </a:rPr>
              <a:t>update_cus</a:t>
            </a:r>
            <a:r>
              <a:rPr lang="en-US" sz="1200" dirty="0">
                <a:latin typeface="Arial" panose="020B0604020202020204"/>
              </a:rPr>
              <a:t> before update on customer for each row begin</a:t>
            </a:r>
            <a:endParaRPr lang="en-US" sz="1200" dirty="0">
              <a:latin typeface="Arial" panose="020B0604020202020204"/>
            </a:endParaRPr>
          </a:p>
          <a:p>
            <a:pPr marL="298450" marR="882650"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insert into </a:t>
            </a:r>
            <a:r>
              <a:rPr lang="en-US" sz="1200" dirty="0" err="1">
                <a:latin typeface="Arial" panose="020B0604020202020204"/>
              </a:rPr>
              <a:t>mini_statement</a:t>
            </a:r>
            <a:r>
              <a:rPr lang="en-US" sz="1200" dirty="0">
                <a:latin typeface="Arial" panose="020B0604020202020204"/>
              </a:rPr>
              <a:t> values (</a:t>
            </a:r>
            <a:r>
              <a:rPr lang="en-US" sz="1200" dirty="0" err="1">
                <a:latin typeface="Arial" panose="020B0604020202020204"/>
              </a:rPr>
              <a:t>old.acc_no</a:t>
            </a:r>
            <a:r>
              <a:rPr lang="en-US" sz="1200" dirty="0">
                <a:latin typeface="Arial" panose="020B0604020202020204"/>
              </a:rPr>
              <a:t>, </a:t>
            </a:r>
            <a:r>
              <a:rPr lang="en-US" sz="1200" dirty="0" err="1">
                <a:latin typeface="Arial" panose="020B0604020202020204"/>
              </a:rPr>
              <a:t>old.avail_balance</a:t>
            </a:r>
            <a:r>
              <a:rPr lang="en-US" sz="1200" dirty="0">
                <a:latin typeface="Arial" panose="020B0604020202020204"/>
              </a:rPr>
              <a:t>); end; //</a:t>
            </a:r>
            <a:endParaRPr lang="en-US" sz="1200" dirty="0">
              <a:latin typeface="Arial" panose="020B0604020202020204"/>
            </a:endParaRPr>
          </a:p>
          <a:p>
            <a:pPr indent="0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Making updates to invoke trigger:</a:t>
            </a:r>
            <a:endParaRPr lang="en-US" sz="1200" dirty="0">
              <a:latin typeface="Arial" panose="020B0604020202020204"/>
            </a:endParaRPr>
          </a:p>
          <a:p>
            <a:pPr indent="0"/>
            <a:r>
              <a:rPr lang="en-US" sz="1200" dirty="0">
                <a:latin typeface="Arial" panose="020B0604020202020204"/>
              </a:rPr>
              <a:t>update customer set </a:t>
            </a:r>
            <a:r>
              <a:rPr lang="en-US" sz="1200" dirty="0" err="1">
                <a:latin typeface="Arial" panose="020B0604020202020204"/>
              </a:rPr>
              <a:t>avail_balance</a:t>
            </a:r>
            <a:r>
              <a:rPr lang="en-US" sz="1200" dirty="0">
                <a:latin typeface="Arial" panose="020B0604020202020204"/>
              </a:rPr>
              <a:t> = </a:t>
            </a:r>
            <a:r>
              <a:rPr lang="en-US" sz="1200" dirty="0" err="1">
                <a:latin typeface="Arial" panose="020B0604020202020204"/>
              </a:rPr>
              <a:t>avail_balance</a:t>
            </a:r>
            <a:r>
              <a:rPr lang="en-US" sz="1200" dirty="0">
                <a:latin typeface="Arial" panose="020B0604020202020204"/>
              </a:rPr>
              <a:t> + 3000 where </a:t>
            </a:r>
            <a:r>
              <a:rPr lang="en-US" sz="1200" dirty="0" err="1">
                <a:latin typeface="Arial" panose="020B0604020202020204"/>
              </a:rPr>
              <a:t>acc_no</a:t>
            </a:r>
            <a:r>
              <a:rPr lang="en-US" sz="1200" dirty="0">
                <a:latin typeface="Arial" panose="020B0604020202020204"/>
              </a:rPr>
              <a:t> = 1000</a:t>
            </a:r>
            <a:r>
              <a:rPr lang="en-US" sz="1200" dirty="0" smtClean="0">
                <a:latin typeface="Arial" panose="020B0604020202020204"/>
              </a:rPr>
              <a:t>;</a:t>
            </a:r>
            <a:endParaRPr lang="en-US" sz="1200" dirty="0" smtClean="0">
              <a:latin typeface="Arial" panose="020B0604020202020204"/>
            </a:endParaRPr>
          </a:p>
          <a:p>
            <a:pPr indent="0"/>
            <a:r>
              <a:rPr lang="en-US" sz="1200" dirty="0" smtClean="0">
                <a:latin typeface="Arial" panose="020B0604020202020204"/>
              </a:rPr>
              <a:t>update customer set </a:t>
            </a:r>
            <a:r>
              <a:rPr lang="en-US" sz="1200" dirty="0" err="1" smtClean="0">
                <a:latin typeface="Arial" panose="020B0604020202020204"/>
              </a:rPr>
              <a:t>avail_balance</a:t>
            </a:r>
            <a:r>
              <a:rPr lang="en-US" sz="1200" dirty="0" smtClean="0">
                <a:latin typeface="Arial" panose="020B0604020202020204"/>
              </a:rPr>
              <a:t> = </a:t>
            </a:r>
            <a:r>
              <a:rPr lang="en-US" sz="1200" dirty="0" err="1" smtClean="0">
                <a:latin typeface="Arial" panose="020B0604020202020204"/>
              </a:rPr>
              <a:t>avail_balance</a:t>
            </a:r>
            <a:r>
              <a:rPr lang="en-US" sz="1200" dirty="0" smtClean="0">
                <a:latin typeface="Arial" panose="020B0604020202020204"/>
              </a:rPr>
              <a:t> + 3000 where </a:t>
            </a:r>
            <a:r>
              <a:rPr lang="en-US" sz="1200" dirty="0" err="1" smtClean="0">
                <a:latin typeface="Arial" panose="020B0604020202020204"/>
              </a:rPr>
              <a:t>acc_no</a:t>
            </a:r>
            <a:r>
              <a:rPr lang="en-US" sz="1200" dirty="0" smtClean="0">
                <a:latin typeface="Arial" panose="020B0604020202020204"/>
              </a:rPr>
              <a:t> = 1001;</a:t>
            </a:r>
            <a:endParaRPr lang="en-US" sz="1200" dirty="0" smtClean="0">
              <a:latin typeface="Arial" panose="020B0604020202020204"/>
            </a:endParaRPr>
          </a:p>
          <a:p>
            <a:pPr indent="0"/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2760"/>
              </a:lnSpc>
            </a:pPr>
            <a:endParaRPr lang="en-US" sz="1200" dirty="0" smtClean="0">
              <a:latin typeface="Arial" panose="020B0604020202020204"/>
            </a:endParaRPr>
          </a:p>
          <a:p>
            <a:pPr indent="0">
              <a:lnSpc>
                <a:spcPts val="2760"/>
              </a:lnSpc>
            </a:pPr>
            <a:r>
              <a:rPr lang="en-US" sz="1200" dirty="0" smtClean="0">
                <a:latin typeface="Arial" panose="020B0604020202020204"/>
              </a:rPr>
              <a:t>output:</a:t>
            </a:r>
            <a:endParaRPr lang="en-US" sz="1200" dirty="0" smtClean="0">
              <a:latin typeface="Arial" panose="020B0604020202020204"/>
            </a:endParaRPr>
          </a:p>
          <a:p>
            <a:pPr indent="0"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select *from </a:t>
            </a:r>
            <a:r>
              <a:rPr lang="en-US" sz="1200" dirty="0" err="1" smtClean="0">
                <a:latin typeface="Arial" panose="020B0604020202020204"/>
              </a:rPr>
              <a:t>mini_statement</a:t>
            </a:r>
            <a:r>
              <a:rPr lang="en-US" sz="1200" dirty="0" smtClean="0">
                <a:latin typeface="Arial" panose="020B0604020202020204"/>
              </a:rPr>
              <a:t>;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+--------+---------------+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| </a:t>
            </a:r>
            <a:r>
              <a:rPr lang="en-US" sz="1200" dirty="0" err="1" smtClean="0">
                <a:latin typeface="Arial" panose="020B0604020202020204"/>
              </a:rPr>
              <a:t>acc_no</a:t>
            </a:r>
            <a:r>
              <a:rPr lang="en-US" sz="1200" dirty="0" smtClean="0">
                <a:latin typeface="Arial" panose="020B0604020202020204"/>
              </a:rPr>
              <a:t> | </a:t>
            </a:r>
            <a:r>
              <a:rPr lang="en-US" sz="1200" dirty="0" err="1" smtClean="0">
                <a:latin typeface="Arial" panose="020B0604020202020204"/>
              </a:rPr>
              <a:t>avail_balance</a:t>
            </a:r>
            <a:r>
              <a:rPr lang="en-US" sz="1200" dirty="0" smtClean="0">
                <a:latin typeface="Arial" panose="020B0604020202020204"/>
              </a:rPr>
              <a:t> |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lnSpc>
                <a:spcPts val="1440"/>
              </a:lnSpc>
            </a:pPr>
            <a:r>
              <a:rPr lang="en-US" sz="1200" dirty="0" smtClean="0">
                <a:latin typeface="Arial" panose="020B0604020202020204"/>
              </a:rPr>
              <a:t>+--------+---------------+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lnSpc>
                <a:spcPts val="1440"/>
              </a:lnSpc>
            </a:pPr>
            <a:r>
              <a:rPr lang="en-US" sz="1200" dirty="0" smtClean="0">
                <a:latin typeface="Arial" panose="020B0604020202020204"/>
              </a:rPr>
              <a:t>| 1000 |    7000|</a:t>
            </a:r>
            <a:endParaRPr lang="en-US" sz="1200" dirty="0" smtClean="0">
              <a:latin typeface="Arial" panose="020B0604020202020204"/>
            </a:endParaRPr>
          </a:p>
          <a:p>
            <a:pPr marL="111125" indent="0">
              <a:lnSpc>
                <a:spcPts val="1440"/>
              </a:lnSpc>
            </a:pPr>
            <a:r>
              <a:rPr lang="en-US" sz="1200" dirty="0" smtClean="0">
                <a:latin typeface="Arial" panose="020B0604020202020204"/>
              </a:rPr>
              <a:t>| 10011 12000 |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4200"/>
              </a:spcAft>
            </a:pPr>
            <a:r>
              <a:rPr lang="en-US" sz="1200" dirty="0" smtClean="0">
                <a:latin typeface="Arial" panose="020B0604020202020204"/>
              </a:rPr>
              <a:t>+--------+---------------+</a:t>
            </a:r>
            <a:endParaRPr lang="en-US" sz="1200" dirty="0" smtClean="0">
              <a:latin typeface="Arial" panose="020B0604020202020204"/>
            </a:endParaRPr>
          </a:p>
          <a:p>
            <a:pPr indent="0"/>
            <a:endParaRPr lang="en-US" sz="1200" dirty="0"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8012" y="891921"/>
            <a:ext cx="5751576" cy="38496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370"/>
              </a:lnSpc>
              <a:spcBef>
                <a:spcPts val="4200"/>
              </a:spcBef>
            </a:pPr>
            <a:r>
              <a:rPr lang="en-US" sz="1200" dirty="0">
                <a:latin typeface="Arial" panose="020B0604020202020204"/>
              </a:rPr>
              <a:t>&gt; </a:t>
            </a:r>
            <a:r>
              <a:rPr lang="en-US" b="1" u="sng" dirty="0">
                <a:latin typeface="Arial" panose="020B0604020202020204"/>
              </a:rPr>
              <a:t>After Update Trigger:</a:t>
            </a:r>
            <a:endParaRPr lang="en-US" b="1" u="sng" dirty="0">
              <a:latin typeface="Arial" panose="020B0604020202020204"/>
            </a:endParaRPr>
          </a:p>
          <a:p>
            <a:pPr marL="254000" indent="0" algn="just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As the name implies, this trigger is invoked after an updating occurs. (i.e., it gets implemented after an update statement is executed.).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Example: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1050"/>
              </a:spcAft>
            </a:pPr>
            <a:r>
              <a:rPr lang="en-US" sz="1200" dirty="0">
                <a:latin typeface="Arial" panose="020B0604020202020204"/>
              </a:rPr>
              <a:t>We create another table: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create table </a:t>
            </a:r>
            <a:r>
              <a:rPr lang="en-US" sz="1200" dirty="0" err="1">
                <a:latin typeface="Arial" panose="020B0604020202020204"/>
              </a:rPr>
              <a:t>micro_statement</a:t>
            </a:r>
            <a:r>
              <a:rPr lang="en-US" sz="1200" dirty="0">
                <a:latin typeface="Arial" panose="020B0604020202020204"/>
              </a:rPr>
              <a:t> (</a:t>
            </a:r>
            <a:r>
              <a:rPr lang="en-US" sz="1200" dirty="0" err="1">
                <a:latin typeface="Arial" panose="020B0604020202020204"/>
              </a:rPr>
              <a:t>acc_no</a:t>
            </a:r>
            <a:r>
              <a:rPr lang="en-US" sz="1200" dirty="0">
                <a:latin typeface="Arial" panose="020B0604020202020204"/>
              </a:rPr>
              <a:t> integer, </a:t>
            </a:r>
            <a:r>
              <a:rPr lang="en-US" sz="1200" dirty="0" err="1">
                <a:latin typeface="Arial" panose="020B0604020202020204"/>
              </a:rPr>
              <a:t>avail_balance</a:t>
            </a:r>
            <a:r>
              <a:rPr lang="en-US" sz="1200" dirty="0">
                <a:latin typeface="Arial" panose="020B0604020202020204"/>
              </a:rPr>
              <a:t> decimal,</a:t>
            </a:r>
            <a:endParaRPr lang="en-US" sz="1200" dirty="0">
              <a:latin typeface="Arial" panose="020B0604020202020204"/>
            </a:endParaRPr>
          </a:p>
          <a:p>
            <a:pPr marR="114300" indent="0" algn="ctr">
              <a:spcAft>
                <a:spcPts val="1050"/>
              </a:spcAft>
            </a:pPr>
            <a:r>
              <a:rPr lang="en-US" sz="1200" dirty="0">
                <a:latin typeface="Arial" panose="020B0604020202020204"/>
              </a:rPr>
              <a:t>foreign key(</a:t>
            </a:r>
            <a:r>
              <a:rPr lang="en-US" sz="1200" dirty="0" err="1">
                <a:latin typeface="Arial" panose="020B0604020202020204"/>
              </a:rPr>
              <a:t>acc_no</a:t>
            </a:r>
            <a:r>
              <a:rPr lang="en-US" sz="1200" dirty="0">
                <a:latin typeface="Arial" panose="020B0604020202020204"/>
              </a:rPr>
              <a:t>) references customer(</a:t>
            </a:r>
            <a:r>
              <a:rPr lang="en-US" sz="1200" dirty="0" err="1">
                <a:latin typeface="Arial" panose="020B0604020202020204"/>
              </a:rPr>
              <a:t>acc_no</a:t>
            </a:r>
            <a:r>
              <a:rPr lang="en-US" sz="1200" dirty="0">
                <a:latin typeface="Arial" panose="020B0604020202020204"/>
              </a:rPr>
              <a:t>) on delete cascade);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Insert another value into customer: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1050"/>
              </a:spcAft>
            </a:pPr>
            <a:r>
              <a:rPr lang="en-US" sz="1200" dirty="0">
                <a:latin typeface="Arial" panose="020B0604020202020204"/>
              </a:rPr>
              <a:t>insert into customer values (1002, "Janitor", 4500);</a:t>
            </a: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Trigger to insert (new) values of account number and available balance into </a:t>
            </a:r>
            <a:r>
              <a:rPr lang="en-US" sz="1200" dirty="0" err="1">
                <a:latin typeface="Arial" panose="020B0604020202020204"/>
              </a:rPr>
              <a:t>micro_statement</a:t>
            </a:r>
            <a:r>
              <a:rPr lang="en-US" sz="1200" dirty="0">
                <a:latin typeface="Arial" panose="020B0604020202020204"/>
              </a:rPr>
              <a:t> record after an update has occurred: delimiter //</a:t>
            </a:r>
            <a:endParaRPr lang="en-US" sz="1200" dirty="0">
              <a:latin typeface="Arial" panose="020B0604020202020204"/>
            </a:endParaRP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create trigger </a:t>
            </a:r>
            <a:r>
              <a:rPr lang="en-US" sz="1200" dirty="0" err="1">
                <a:latin typeface="Arial" panose="020B0604020202020204"/>
              </a:rPr>
              <a:t>update_after</a:t>
            </a:r>
            <a:endParaRPr lang="en-US" sz="1200" dirty="0">
              <a:latin typeface="Arial" panose="020B0604020202020204"/>
            </a:endParaRPr>
          </a:p>
          <a:p>
            <a:pPr marL="330200" marR="571500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-&gt; after update on customer -&gt; for each row -&gt; begin</a:t>
            </a:r>
            <a:endParaRPr lang="en-US" sz="1200" dirty="0">
              <a:latin typeface="Arial" panose="020B0604020202020204"/>
            </a:endParaRPr>
          </a:p>
          <a:p>
            <a:pPr marL="330200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-&gt; insert into </a:t>
            </a:r>
            <a:r>
              <a:rPr lang="en-US" sz="1200" dirty="0" err="1">
                <a:latin typeface="Arial" panose="020B0604020202020204"/>
              </a:rPr>
              <a:t>micro_statement</a:t>
            </a:r>
            <a:r>
              <a:rPr lang="en-US" sz="1200" dirty="0">
                <a:latin typeface="Arial" panose="020B0604020202020204"/>
              </a:rPr>
              <a:t> values(</a:t>
            </a:r>
            <a:r>
              <a:rPr lang="en-US" sz="1200" dirty="0" err="1">
                <a:latin typeface="Arial" panose="020B0604020202020204"/>
              </a:rPr>
              <a:t>new.acc_no</a:t>
            </a:r>
            <a:r>
              <a:rPr lang="en-US" sz="1200" dirty="0">
                <a:latin typeface="Arial" panose="020B0604020202020204"/>
              </a:rPr>
              <a:t>, </a:t>
            </a:r>
            <a:r>
              <a:rPr lang="en-US" sz="1200" dirty="0" err="1">
                <a:latin typeface="Arial" panose="020B0604020202020204"/>
              </a:rPr>
              <a:t>new.avail_balance</a:t>
            </a:r>
            <a:r>
              <a:rPr lang="en-US" sz="1200" dirty="0">
                <a:latin typeface="Arial" panose="020B0604020202020204"/>
              </a:rPr>
              <a:t>);</a:t>
            </a:r>
            <a:endParaRPr lang="en-US" sz="1200" dirty="0">
              <a:latin typeface="Arial" panose="020B0604020202020204"/>
            </a:endParaRPr>
          </a:p>
          <a:p>
            <a:pPr marL="330200" indent="0">
              <a:lnSpc>
                <a:spcPts val="1370"/>
              </a:lnSpc>
              <a:spcAft>
                <a:spcPts val="1680"/>
              </a:spcAft>
            </a:pPr>
            <a:r>
              <a:rPr lang="en-US" sz="1200" dirty="0">
                <a:latin typeface="Arial" panose="020B0604020202020204"/>
              </a:rPr>
              <a:t>-&gt; end; </a:t>
            </a:r>
            <a:r>
              <a:rPr lang="en-US" sz="1200" dirty="0" smtClean="0">
                <a:latin typeface="Arial" panose="020B0604020202020204"/>
              </a:rPr>
              <a:t>//</a:t>
            </a:r>
            <a:endParaRPr lang="en-US" sz="1200" dirty="0">
              <a:latin typeface="Arial" panose="020B0604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1337" y="4665345"/>
            <a:ext cx="5620512" cy="1356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1680"/>
              </a:spcBef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Making an update to invoke trigger:</a:t>
            </a: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2760"/>
              </a:lnSpc>
            </a:pPr>
            <a:r>
              <a:rPr lang="en-US" sz="1200" dirty="0">
                <a:latin typeface="Arial" panose="020B0604020202020204"/>
              </a:rPr>
              <a:t>update customer set </a:t>
            </a:r>
            <a:r>
              <a:rPr lang="en-US" sz="1200" dirty="0" err="1">
                <a:latin typeface="Arial" panose="020B0604020202020204"/>
              </a:rPr>
              <a:t>avail_balance</a:t>
            </a:r>
            <a:r>
              <a:rPr lang="en-US" sz="1200" dirty="0">
                <a:latin typeface="Arial" panose="020B0604020202020204"/>
              </a:rPr>
              <a:t> = </a:t>
            </a:r>
            <a:r>
              <a:rPr lang="en-US" sz="1200" dirty="0" err="1">
                <a:latin typeface="Arial" panose="020B0604020202020204"/>
              </a:rPr>
              <a:t>avail_balance</a:t>
            </a:r>
            <a:r>
              <a:rPr lang="en-US" sz="1200" dirty="0">
                <a:latin typeface="Arial" panose="020B0604020202020204"/>
              </a:rPr>
              <a:t> + 1500 where </a:t>
            </a:r>
            <a:r>
              <a:rPr lang="en-US" sz="1200" dirty="0" err="1">
                <a:latin typeface="Arial" panose="020B0604020202020204"/>
              </a:rPr>
              <a:t>acc_no</a:t>
            </a:r>
            <a:r>
              <a:rPr lang="en-US" sz="1200" dirty="0">
                <a:latin typeface="Arial" panose="020B0604020202020204"/>
              </a:rPr>
              <a:t> = 1002; Output: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select *from </a:t>
            </a:r>
            <a:r>
              <a:rPr lang="en-US" sz="1200" dirty="0" err="1">
                <a:latin typeface="Arial" panose="020B0604020202020204"/>
              </a:rPr>
              <a:t>micro_statement</a:t>
            </a:r>
            <a:r>
              <a:rPr lang="en-US" sz="1200" dirty="0">
                <a:latin typeface="Arial" panose="020B0604020202020204"/>
              </a:rPr>
              <a:t>;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+--------+---------------+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| </a:t>
            </a:r>
            <a:r>
              <a:rPr lang="en-US" sz="1200" dirty="0" err="1">
                <a:latin typeface="Arial" panose="020B0604020202020204"/>
              </a:rPr>
              <a:t>acc_no</a:t>
            </a:r>
            <a:r>
              <a:rPr lang="en-US" sz="1200" dirty="0">
                <a:latin typeface="Arial" panose="020B0604020202020204"/>
              </a:rPr>
              <a:t> | </a:t>
            </a:r>
            <a:r>
              <a:rPr lang="en-US" sz="1200" dirty="0" err="1">
                <a:latin typeface="Arial" panose="020B0604020202020204"/>
              </a:rPr>
              <a:t>avail_balance</a:t>
            </a:r>
            <a:r>
              <a:rPr lang="en-US" sz="1200" dirty="0">
                <a:latin typeface="Arial" panose="020B0604020202020204"/>
              </a:rPr>
              <a:t> |</a:t>
            </a:r>
            <a:endParaRPr lang="en-US" sz="1200" dirty="0">
              <a:latin typeface="Arial" panose="020B0604020202020204"/>
            </a:endParaRPr>
          </a:p>
          <a:p>
            <a:pPr indent="0" algn="just"/>
            <a:r>
              <a:rPr lang="en-US" sz="1200" dirty="0" smtClean="0">
                <a:latin typeface="Arial" panose="020B0604020202020204"/>
              </a:rPr>
              <a:t>+--------+---------------+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lnSpc>
                <a:spcPts val="1250"/>
              </a:lnSpc>
            </a:pPr>
            <a:r>
              <a:rPr lang="en-US" sz="1200" dirty="0" smtClean="0">
                <a:latin typeface="Arial" panose="020B0604020202020204"/>
              </a:rPr>
              <a:t>| 1002 |    6000|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lnSpc>
                <a:spcPts val="1250"/>
              </a:lnSpc>
              <a:spcAft>
                <a:spcPts val="3990"/>
              </a:spcAft>
            </a:pPr>
            <a:r>
              <a:rPr lang="en-US" sz="1200" dirty="0" smtClean="0">
                <a:latin typeface="Arial" panose="020B0604020202020204"/>
              </a:rPr>
              <a:t>+--------+---------------+</a:t>
            </a:r>
            <a:endParaRPr lang="en-US" sz="1200" dirty="0" smtClean="0">
              <a:latin typeface="Arial" panose="020B0604020202020204"/>
            </a:endParaRPr>
          </a:p>
          <a:p>
            <a:pPr marL="171450" indent="-171450" algn="just">
              <a:lnSpc>
                <a:spcPts val="1250"/>
              </a:lnSpc>
              <a:spcAft>
                <a:spcPts val="399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 panose="020B0604020202020204"/>
              </a:rPr>
              <a:t>Before Insert Trigger:</a:t>
            </a:r>
            <a:endParaRPr lang="en-US" sz="1200" dirty="0" smtClean="0">
              <a:latin typeface="Arial" panose="020B0604020202020204"/>
            </a:endParaRPr>
          </a:p>
          <a:p>
            <a:pPr marL="171450" indent="-171450" algn="just">
              <a:lnSpc>
                <a:spcPts val="1250"/>
              </a:lnSpc>
              <a:spcAft>
                <a:spcPts val="399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 panose="020B0604020202020204"/>
              </a:rPr>
              <a:t>As the name implies, this trigger is invoked before an insert, or before an insert statement is executed.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Example: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1050"/>
              </a:spcAft>
            </a:pPr>
            <a:r>
              <a:rPr lang="en-US" sz="1200" dirty="0" smtClean="0">
                <a:latin typeface="Arial" panose="020B0604020202020204"/>
              </a:rPr>
              <a:t>Considering tables: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create table contacts (</a:t>
            </a:r>
            <a:r>
              <a:rPr lang="en-US" sz="1200" dirty="0" err="1" smtClean="0">
                <a:latin typeface="Arial" panose="020B0604020202020204"/>
              </a:rPr>
              <a:t>contact_id</a:t>
            </a:r>
            <a:r>
              <a:rPr lang="en-US" sz="1200" dirty="0" smtClean="0">
                <a:latin typeface="Arial" panose="020B0604020202020204"/>
              </a:rPr>
              <a:t> INT (11) NOT NULL AUTO_INCREMENT,</a:t>
            </a:r>
            <a:endParaRPr lang="en-US" sz="1200" dirty="0" smtClean="0">
              <a:latin typeface="Arial" panose="020B0604020202020204"/>
            </a:endParaRPr>
          </a:p>
          <a:p>
            <a:pPr marL="609600" indent="266700">
              <a:lnSpc>
                <a:spcPts val="1370"/>
              </a:lnSpc>
              <a:spcAft>
                <a:spcPts val="840"/>
              </a:spcAft>
            </a:pPr>
            <a:r>
              <a:rPr lang="en-US" sz="1200" dirty="0" err="1" smtClean="0">
                <a:latin typeface="Arial" panose="020B0604020202020204"/>
              </a:rPr>
              <a:t>last_name</a:t>
            </a:r>
            <a:r>
              <a:rPr lang="en-US" sz="1200" dirty="0" smtClean="0">
                <a:latin typeface="Arial" panose="020B0604020202020204"/>
              </a:rPr>
              <a:t> VARCHAR (30) NOT NULL, </a:t>
            </a:r>
            <a:r>
              <a:rPr lang="en-US" sz="1200" dirty="0" err="1" smtClean="0">
                <a:latin typeface="Arial" panose="020B0604020202020204"/>
              </a:rPr>
              <a:t>first_name</a:t>
            </a:r>
            <a:r>
              <a:rPr lang="en-US" sz="1200" dirty="0" smtClean="0">
                <a:latin typeface="Arial" panose="020B0604020202020204"/>
              </a:rPr>
              <a:t> VARCHAR (25), -&gt;birthday DATE, </a:t>
            </a:r>
            <a:r>
              <a:rPr lang="en-US" sz="1200" dirty="0" err="1" smtClean="0">
                <a:latin typeface="Arial" panose="020B0604020202020204"/>
              </a:rPr>
              <a:t>created_date</a:t>
            </a:r>
            <a:r>
              <a:rPr lang="en-US" sz="1200" dirty="0" smtClean="0">
                <a:latin typeface="Arial" panose="020B0604020202020204"/>
              </a:rPr>
              <a:t> DATE, </a:t>
            </a:r>
            <a:r>
              <a:rPr lang="en-US" sz="1200" dirty="0" err="1" smtClean="0">
                <a:latin typeface="Arial" panose="020B0604020202020204"/>
              </a:rPr>
              <a:t>created_by</a:t>
            </a:r>
            <a:r>
              <a:rPr lang="en-US" sz="1200" dirty="0" smtClean="0">
                <a:latin typeface="Arial" panose="020B0604020202020204"/>
              </a:rPr>
              <a:t> VARCHAR(30), CONSTRAINT </a:t>
            </a:r>
            <a:r>
              <a:rPr lang="en-US" sz="1200" dirty="0" err="1" smtClean="0">
                <a:latin typeface="Arial" panose="020B0604020202020204"/>
              </a:rPr>
              <a:t>contacts_pk</a:t>
            </a:r>
            <a:r>
              <a:rPr lang="en-US" sz="1200" dirty="0" smtClean="0">
                <a:latin typeface="Arial" panose="020B0604020202020204"/>
              </a:rPr>
              <a:t> PRIMARY KEY (</a:t>
            </a:r>
            <a:r>
              <a:rPr lang="en-US" sz="1200" dirty="0" err="1" smtClean="0">
                <a:latin typeface="Arial" panose="020B0604020202020204"/>
              </a:rPr>
              <a:t>contact_id</a:t>
            </a:r>
            <a:r>
              <a:rPr lang="en-US" sz="1200" dirty="0" smtClean="0">
                <a:latin typeface="Arial" panose="020B0604020202020204"/>
              </a:rPr>
              <a:t>));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lnSpc>
                <a:spcPts val="1250"/>
              </a:lnSpc>
              <a:spcAft>
                <a:spcPts val="3990"/>
              </a:spcAft>
            </a:pPr>
            <a:endParaRPr lang="en-US" sz="1200" dirty="0" smtClean="0">
              <a:latin typeface="Arial" panose="020B0604020202020204"/>
            </a:endParaRPr>
          </a:p>
          <a:p>
            <a:pPr indent="0" algn="just">
              <a:lnSpc>
                <a:spcPts val="1250"/>
              </a:lnSpc>
              <a:spcAft>
                <a:spcPts val="3990"/>
              </a:spcAft>
            </a:pPr>
            <a:endParaRPr lang="en-US" sz="1200" dirty="0" smtClean="0">
              <a:latin typeface="Arial" panose="020B0604020202020204"/>
            </a:endParaRPr>
          </a:p>
          <a:p>
            <a:pPr indent="0" algn="just">
              <a:lnSpc>
                <a:spcPts val="1250"/>
              </a:lnSpc>
              <a:spcAft>
                <a:spcPts val="3990"/>
              </a:spcAft>
            </a:pPr>
            <a:endParaRPr lang="en-US" sz="1200" dirty="0" smtClean="0">
              <a:latin typeface="Arial" panose="020B0604020202020204"/>
            </a:endParaRPr>
          </a:p>
          <a:p>
            <a:pPr indent="0" algn="just">
              <a:lnSpc>
                <a:spcPts val="1250"/>
              </a:lnSpc>
              <a:spcAft>
                <a:spcPts val="3990"/>
              </a:spcAft>
            </a:pPr>
            <a:endParaRPr lang="en-US" sz="1200" dirty="0" smtClean="0">
              <a:latin typeface="Arial" panose="020B0604020202020204"/>
            </a:endParaRPr>
          </a:p>
          <a:p>
            <a:pPr indent="0" algn="just"/>
            <a:endParaRPr lang="en-US" sz="1200" dirty="0"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5256" y="929640"/>
            <a:ext cx="1487424" cy="30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250"/>
              </a:lnSpc>
            </a:pPr>
            <a:endParaRPr lang="en-US" sz="1200" dirty="0">
              <a:latin typeface="Arial" panose="020B0604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2208" y="390525"/>
            <a:ext cx="5724144" cy="242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370"/>
              </a:lnSpc>
              <a:spcBef>
                <a:spcPts val="3990"/>
              </a:spcBef>
            </a:pPr>
            <a:r>
              <a:rPr lang="en-US" sz="1200" dirty="0">
                <a:latin typeface="Arial" panose="020B0604020202020204"/>
              </a:rPr>
              <a:t>&gt; </a:t>
            </a:r>
            <a:r>
              <a:rPr lang="en-US" b="1" u="sng" dirty="0">
                <a:latin typeface="Arial" panose="020B0604020202020204"/>
              </a:rPr>
              <a:t>Before Insert Trigger:</a:t>
            </a:r>
            <a:endParaRPr lang="en-US" b="1" u="sng" dirty="0">
              <a:latin typeface="Arial" panose="020B0604020202020204"/>
            </a:endParaRPr>
          </a:p>
          <a:p>
            <a:pPr marL="241300"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As the name implies, this trigger is invoked before an insert, or before an insert statement is executed.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Example: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1050"/>
              </a:spcAft>
            </a:pPr>
            <a:r>
              <a:rPr lang="en-US" sz="1200" dirty="0">
                <a:latin typeface="Arial" panose="020B0604020202020204"/>
              </a:rPr>
              <a:t>Considering tables: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create table contacts (</a:t>
            </a:r>
            <a:r>
              <a:rPr lang="en-US" sz="1200" dirty="0" err="1">
                <a:latin typeface="Arial" panose="020B0604020202020204"/>
              </a:rPr>
              <a:t>contact_id</a:t>
            </a:r>
            <a:r>
              <a:rPr lang="en-US" sz="1200" dirty="0">
                <a:latin typeface="Arial" panose="020B0604020202020204"/>
              </a:rPr>
              <a:t> INT (11) NOT NULL AUTO_INCREMENT,</a:t>
            </a:r>
            <a:endParaRPr lang="en-US" sz="1200" dirty="0">
              <a:latin typeface="Arial" panose="020B0604020202020204"/>
            </a:endParaRPr>
          </a:p>
          <a:p>
            <a:pPr marL="609600" indent="266700">
              <a:lnSpc>
                <a:spcPts val="1370"/>
              </a:lnSpc>
              <a:spcAft>
                <a:spcPts val="840"/>
              </a:spcAft>
            </a:pPr>
            <a:r>
              <a:rPr lang="en-US" sz="1200" dirty="0" err="1">
                <a:latin typeface="Arial" panose="020B0604020202020204"/>
              </a:rPr>
              <a:t>last_name</a:t>
            </a:r>
            <a:r>
              <a:rPr lang="en-US" sz="1200" dirty="0">
                <a:latin typeface="Arial" panose="020B0604020202020204"/>
              </a:rPr>
              <a:t> VARCHAR (30) NOT NULL, </a:t>
            </a:r>
            <a:r>
              <a:rPr lang="en-US" sz="1200" dirty="0" err="1">
                <a:latin typeface="Arial" panose="020B0604020202020204"/>
              </a:rPr>
              <a:t>first_name</a:t>
            </a:r>
            <a:r>
              <a:rPr lang="en-US" sz="1200" dirty="0">
                <a:latin typeface="Arial" panose="020B0604020202020204"/>
              </a:rPr>
              <a:t> VARCHAR (25), -&gt;birthday DATE, </a:t>
            </a:r>
            <a:r>
              <a:rPr lang="en-US" sz="1200" dirty="0" err="1">
                <a:latin typeface="Arial" panose="020B0604020202020204"/>
              </a:rPr>
              <a:t>created_date</a:t>
            </a:r>
            <a:r>
              <a:rPr lang="en-US" sz="1200" dirty="0">
                <a:latin typeface="Arial" panose="020B0604020202020204"/>
              </a:rPr>
              <a:t> DATE, </a:t>
            </a:r>
            <a:r>
              <a:rPr lang="en-US" sz="1200" dirty="0" err="1">
                <a:latin typeface="Arial" panose="020B0604020202020204"/>
              </a:rPr>
              <a:t>created_by</a:t>
            </a:r>
            <a:r>
              <a:rPr lang="en-US" sz="1200" dirty="0">
                <a:latin typeface="Arial" panose="020B0604020202020204"/>
              </a:rPr>
              <a:t> VARCHAR(30), CONSTRAINT </a:t>
            </a:r>
            <a:r>
              <a:rPr lang="en-US" sz="1200" dirty="0" err="1">
                <a:latin typeface="Arial" panose="020B0604020202020204"/>
              </a:rPr>
              <a:t>contacts_pk</a:t>
            </a:r>
            <a:r>
              <a:rPr lang="en-US" sz="1200" dirty="0">
                <a:latin typeface="Arial" panose="020B0604020202020204"/>
              </a:rPr>
              <a:t> PRIMARY KEY (</a:t>
            </a:r>
            <a:r>
              <a:rPr lang="en-US" sz="1200" dirty="0" err="1">
                <a:latin typeface="Arial" panose="020B0604020202020204"/>
              </a:rPr>
              <a:t>contact_id</a:t>
            </a:r>
            <a:r>
              <a:rPr lang="en-US" sz="1200" dirty="0">
                <a:latin typeface="Arial" panose="020B0604020202020204"/>
              </a:rPr>
              <a:t>));</a:t>
            </a: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Trigger to insert contact information such as name, birthday and creation-date/user into a table contact before an insert occurs:</a:t>
            </a:r>
            <a:endParaRPr lang="en-US" sz="1200" dirty="0">
              <a:latin typeface="Arial" panose="020B0604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2208" y="3161157"/>
            <a:ext cx="5800344" cy="32777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370"/>
              </a:lnSpc>
              <a:spcBef>
                <a:spcPts val="840"/>
              </a:spcBef>
            </a:pPr>
            <a:r>
              <a:rPr lang="en-US" sz="1200" dirty="0">
                <a:latin typeface="Arial" panose="020B0604020202020204"/>
              </a:rPr>
              <a:t>delimiter //</a:t>
            </a:r>
            <a:endParaRPr lang="en-US" sz="1200" dirty="0">
              <a:latin typeface="Arial" panose="020B0604020202020204"/>
            </a:endParaRPr>
          </a:p>
          <a:p>
            <a:pPr marL="542925" marR="3237865" indent="-54610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create trigger </a:t>
            </a:r>
            <a:r>
              <a:rPr lang="en-US" sz="1200" dirty="0" err="1">
                <a:latin typeface="Arial" panose="020B0604020202020204"/>
              </a:rPr>
              <a:t>contacts_before_insert</a:t>
            </a:r>
            <a:r>
              <a:rPr lang="en-US" sz="1200" dirty="0">
                <a:latin typeface="Arial" panose="020B0604020202020204"/>
              </a:rPr>
              <a:t> -&gt; before insert -&gt; on contacts for each row -&gt; begin</a:t>
            </a:r>
            <a:endParaRPr lang="en-US" sz="1200" dirty="0">
              <a:latin typeface="Arial" panose="020B0604020202020204"/>
            </a:endParaRPr>
          </a:p>
          <a:p>
            <a:pPr marL="542925"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-&gt; DECLARE </a:t>
            </a:r>
            <a:r>
              <a:rPr lang="en-US" sz="1200" dirty="0" err="1">
                <a:latin typeface="Arial" panose="020B0604020202020204"/>
              </a:rPr>
              <a:t>vUser</a:t>
            </a:r>
            <a:r>
              <a:rPr lang="en-US" sz="1200" dirty="0">
                <a:latin typeface="Arial" panose="020B0604020202020204"/>
              </a:rPr>
              <a:t> </a:t>
            </a:r>
            <a:r>
              <a:rPr lang="en-US" sz="1200" dirty="0" err="1">
                <a:latin typeface="Arial" panose="020B0604020202020204"/>
              </a:rPr>
              <a:t>varchar</a:t>
            </a:r>
            <a:r>
              <a:rPr lang="en-US" sz="1200" dirty="0">
                <a:latin typeface="Arial" panose="020B0604020202020204"/>
              </a:rPr>
              <a:t>(50);</a:t>
            </a:r>
            <a:endParaRPr lang="en-US" sz="1200" dirty="0">
              <a:latin typeface="Arial" panose="020B0604020202020204"/>
            </a:endParaRPr>
          </a:p>
          <a:p>
            <a:pPr marL="542925"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-&gt;</a:t>
            </a:r>
            <a:endParaRPr lang="en-US" sz="1200" dirty="0">
              <a:latin typeface="Arial" panose="020B0604020202020204"/>
            </a:endParaRPr>
          </a:p>
          <a:p>
            <a:pPr marL="542925"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-&gt;    -- Find username of person performing INSERT into table</a:t>
            </a:r>
            <a:endParaRPr lang="en-US" sz="1200" dirty="0">
              <a:latin typeface="Arial" panose="020B0604020202020204"/>
            </a:endParaRPr>
          </a:p>
          <a:p>
            <a:pPr marL="542925"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-&gt; select USER() into </a:t>
            </a:r>
            <a:r>
              <a:rPr lang="en-US" sz="1200" dirty="0" err="1">
                <a:latin typeface="Arial" panose="020B0604020202020204"/>
              </a:rPr>
              <a:t>vUser</a:t>
            </a:r>
            <a:r>
              <a:rPr lang="en-US" sz="1200" dirty="0">
                <a:latin typeface="Arial" panose="020B0604020202020204"/>
              </a:rPr>
              <a:t>;</a:t>
            </a:r>
            <a:endParaRPr lang="en-US" sz="1200" dirty="0">
              <a:latin typeface="Arial" panose="020B0604020202020204"/>
            </a:endParaRPr>
          </a:p>
          <a:p>
            <a:pPr marL="542925"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-&gt;</a:t>
            </a:r>
            <a:endParaRPr lang="en-US" sz="1200" dirty="0">
              <a:latin typeface="Arial" panose="020B0604020202020204"/>
            </a:endParaRPr>
          </a:p>
          <a:p>
            <a:pPr marL="542925" indent="0" algn="just">
              <a:lnSpc>
                <a:spcPts val="1390"/>
              </a:lnSpc>
            </a:pPr>
            <a:r>
              <a:rPr lang="en-US" sz="1200" dirty="0">
                <a:latin typeface="Arial" panose="020B0604020202020204"/>
              </a:rPr>
              <a:t>-&gt;    -- Update </a:t>
            </a:r>
            <a:r>
              <a:rPr lang="en-US" sz="1200" dirty="0" err="1">
                <a:latin typeface="Arial" panose="020B0604020202020204"/>
              </a:rPr>
              <a:t>create_date</a:t>
            </a:r>
            <a:r>
              <a:rPr lang="en-US" sz="1200" dirty="0">
                <a:latin typeface="Arial" panose="020B0604020202020204"/>
              </a:rPr>
              <a:t> field to current system date</a:t>
            </a:r>
            <a:endParaRPr lang="en-US" sz="1200" dirty="0">
              <a:latin typeface="Arial" panose="020B0604020202020204"/>
            </a:endParaRPr>
          </a:p>
          <a:p>
            <a:pPr marL="542925" indent="0" algn="just">
              <a:lnSpc>
                <a:spcPts val="1390"/>
              </a:lnSpc>
            </a:pPr>
            <a:r>
              <a:rPr lang="en-US" sz="1200" dirty="0">
                <a:latin typeface="Arial" panose="020B0604020202020204"/>
              </a:rPr>
              <a:t>-&gt; SET </a:t>
            </a:r>
            <a:r>
              <a:rPr lang="en-US" sz="1200" dirty="0" err="1">
                <a:latin typeface="Arial" panose="020B0604020202020204"/>
              </a:rPr>
              <a:t>NEW.created_date</a:t>
            </a:r>
            <a:r>
              <a:rPr lang="en-US" sz="1200" dirty="0">
                <a:latin typeface="Arial" panose="020B0604020202020204"/>
              </a:rPr>
              <a:t> = SYSDATE();</a:t>
            </a:r>
            <a:endParaRPr lang="en-US" sz="1200" dirty="0">
              <a:latin typeface="Arial" panose="020B0604020202020204"/>
            </a:endParaRPr>
          </a:p>
          <a:p>
            <a:pPr marL="542925"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-&gt;</a:t>
            </a:r>
            <a:endParaRPr lang="en-US" sz="1200" dirty="0">
              <a:latin typeface="Arial" panose="020B0604020202020204"/>
            </a:endParaRPr>
          </a:p>
          <a:p>
            <a:pPr marL="542925"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-&gt;    -- Update </a:t>
            </a:r>
            <a:r>
              <a:rPr lang="en-US" sz="1200" dirty="0" err="1">
                <a:latin typeface="Arial" panose="020B0604020202020204"/>
              </a:rPr>
              <a:t>created_by</a:t>
            </a:r>
            <a:r>
              <a:rPr lang="en-US" sz="1200" dirty="0">
                <a:latin typeface="Arial" panose="020B0604020202020204"/>
              </a:rPr>
              <a:t> field to the username of the person performing the</a:t>
            </a:r>
            <a:endParaRPr lang="en-US" sz="1200" dirty="0">
              <a:latin typeface="Arial" panose="020B0604020202020204"/>
            </a:endParaRP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INSERT</a:t>
            </a:r>
            <a:endParaRPr lang="en-US" sz="1200" dirty="0">
              <a:latin typeface="Arial" panose="020B0604020202020204"/>
            </a:endParaRPr>
          </a:p>
          <a:p>
            <a:pPr marL="542925"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-&gt; SET </a:t>
            </a:r>
            <a:r>
              <a:rPr lang="en-US" sz="1200" dirty="0" err="1">
                <a:latin typeface="Arial" panose="020B0604020202020204"/>
              </a:rPr>
              <a:t>NEW.created_by</a:t>
            </a:r>
            <a:r>
              <a:rPr lang="en-US" sz="1200" dirty="0">
                <a:latin typeface="Arial" panose="020B0604020202020204"/>
              </a:rPr>
              <a:t> = </a:t>
            </a:r>
            <a:r>
              <a:rPr lang="en-US" sz="1200" dirty="0" err="1">
                <a:latin typeface="Arial" panose="020B0604020202020204"/>
              </a:rPr>
              <a:t>vUser</a:t>
            </a:r>
            <a:r>
              <a:rPr lang="en-US" sz="1200" dirty="0">
                <a:latin typeface="Arial" panose="020B0604020202020204"/>
              </a:rPr>
              <a:t>;</a:t>
            </a:r>
            <a:endParaRPr lang="en-US" sz="1200" dirty="0">
              <a:latin typeface="Arial" panose="020B0604020202020204"/>
            </a:endParaRPr>
          </a:p>
          <a:p>
            <a:pPr marL="542925" indent="0" algn="just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-&gt; end; //</a:t>
            </a:r>
            <a:endParaRPr lang="en-US" sz="1200" dirty="0">
              <a:latin typeface="Arial" panose="020B0604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066" y="6438900"/>
            <a:ext cx="5861304" cy="52730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840"/>
              </a:spcBef>
              <a:spcAft>
                <a:spcPts val="1050"/>
              </a:spcAft>
            </a:pPr>
            <a:r>
              <a:rPr lang="en-US" sz="1200" dirty="0">
                <a:latin typeface="Arial" panose="020B0604020202020204"/>
              </a:rPr>
              <a:t>Making an insert to invoke the trigger: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0"/>
              </a:spcAft>
            </a:pPr>
            <a:r>
              <a:rPr lang="en-US" sz="1200" dirty="0">
                <a:latin typeface="Arial" panose="020B0604020202020204"/>
              </a:rPr>
              <a:t>insert into contacts values (1, "Newton", "Enigma", ”1999-08-19”, ”2018-03-17”, ”xyz”);</a:t>
            </a:r>
            <a:endParaRPr lang="en-US" sz="1200" dirty="0"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8774" y="7256907"/>
            <a:ext cx="518160" cy="179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Bef>
                <a:spcPts val="2100"/>
              </a:spcBef>
            </a:pPr>
            <a:r>
              <a:rPr lang="en-US" sz="1200" dirty="0">
                <a:latin typeface="Arial" panose="020B0604020202020204"/>
              </a:rPr>
              <a:t>Output</a:t>
            </a:r>
            <a:r>
              <a:rPr lang="en-US" sz="1200" dirty="0" smtClean="0">
                <a:latin typeface="Arial" panose="020B0604020202020204"/>
              </a:rPr>
              <a:t>: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select *from contacts;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+------------+-----------+------------+------------+--------------+----------------+</a:t>
            </a:r>
            <a:endParaRPr lang="en-US" sz="1200" dirty="0" smtClean="0">
              <a:latin typeface="Arial" panose="020B0604020202020204"/>
            </a:endParaRPr>
          </a:p>
          <a:p>
            <a:pPr indent="0">
              <a:lnSpc>
                <a:spcPts val="1250"/>
              </a:lnSpc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| </a:t>
            </a:r>
            <a:r>
              <a:rPr lang="en-US" sz="1200" dirty="0" err="1" smtClean="0">
                <a:latin typeface="Arial" panose="020B0604020202020204"/>
              </a:rPr>
              <a:t>contact_id</a:t>
            </a:r>
            <a:r>
              <a:rPr lang="en-US" sz="1200" dirty="0" smtClean="0">
                <a:latin typeface="Arial" panose="020B0604020202020204"/>
              </a:rPr>
              <a:t> | </a:t>
            </a:r>
            <a:r>
              <a:rPr lang="en-US" sz="1200" dirty="0" err="1" smtClean="0">
                <a:latin typeface="Arial" panose="020B0604020202020204"/>
              </a:rPr>
              <a:t>last_name</a:t>
            </a:r>
            <a:r>
              <a:rPr lang="en-US" sz="1200" dirty="0" smtClean="0">
                <a:latin typeface="Arial" panose="020B0604020202020204"/>
              </a:rPr>
              <a:t> | </a:t>
            </a:r>
            <a:r>
              <a:rPr lang="en-US" sz="1200" dirty="0" err="1" smtClean="0">
                <a:latin typeface="Arial" panose="020B0604020202020204"/>
              </a:rPr>
              <a:t>first_name</a:t>
            </a:r>
            <a:r>
              <a:rPr lang="en-US" sz="1200" dirty="0" smtClean="0">
                <a:latin typeface="Arial" panose="020B0604020202020204"/>
              </a:rPr>
              <a:t> | birthday | </a:t>
            </a:r>
            <a:r>
              <a:rPr lang="en-US" sz="1200" dirty="0" err="1" smtClean="0">
                <a:latin typeface="Arial" panose="020B0604020202020204"/>
              </a:rPr>
              <a:t>created_date</a:t>
            </a:r>
            <a:r>
              <a:rPr lang="en-US" sz="1200" dirty="0" smtClean="0">
                <a:latin typeface="Arial" panose="020B0604020202020204"/>
              </a:rPr>
              <a:t> | </a:t>
            </a:r>
            <a:r>
              <a:rPr lang="en-US" sz="1200" dirty="0" err="1" smtClean="0">
                <a:latin typeface="Arial" panose="020B0604020202020204"/>
              </a:rPr>
              <a:t>created_by</a:t>
            </a:r>
            <a:r>
              <a:rPr lang="en-US" sz="1200" dirty="0" smtClean="0">
                <a:latin typeface="Arial" panose="020B0604020202020204"/>
              </a:rPr>
              <a:t> |</a:t>
            </a:r>
            <a:endParaRPr lang="en-US" sz="1200" dirty="0" smtClean="0">
              <a:latin typeface="Arial" panose="020B0604020202020204"/>
            </a:endParaRPr>
          </a:p>
          <a:p>
            <a:pPr indent="0">
              <a:lnSpc>
                <a:spcPts val="1250"/>
              </a:lnSpc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 +------------+-----------+------------+------------+--------------+----------------+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|    1 | Newton | Enigma | 1999-08-19 | 2019-05-11 | </a:t>
            </a:r>
            <a:r>
              <a:rPr lang="en-US" sz="1200" dirty="0" err="1" smtClean="0">
                <a:latin typeface="Arial" panose="020B0604020202020204"/>
              </a:rPr>
              <a:t>root@localhost</a:t>
            </a:r>
            <a:r>
              <a:rPr lang="en-US" sz="1200" dirty="0" smtClean="0">
                <a:latin typeface="Arial" panose="020B0604020202020204"/>
              </a:rPr>
              <a:t> |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2310"/>
              </a:spcAft>
            </a:pPr>
            <a:r>
              <a:rPr lang="en-US" sz="1200" dirty="0" smtClean="0">
                <a:latin typeface="Arial" panose="020B0604020202020204"/>
              </a:rPr>
              <a:t>+------------+-----------+------------+------------+--------------+----------------+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Bef>
                <a:spcPts val="2100"/>
              </a:spcBef>
            </a:pPr>
            <a:endParaRPr lang="en-US" sz="1200" dirty="0"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5902" y="593863"/>
            <a:ext cx="5811012" cy="55435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310"/>
              </a:spcBef>
              <a:spcAft>
                <a:spcPts val="210"/>
              </a:spcAft>
            </a:pPr>
            <a:r>
              <a:rPr lang="en-US" b="1" u="sng" dirty="0">
                <a:latin typeface="Arial" panose="020B0604020202020204"/>
              </a:rPr>
              <a:t>&gt;After Insert Trigger</a:t>
            </a:r>
            <a:r>
              <a:rPr lang="en-US" sz="1200" dirty="0">
                <a:latin typeface="Arial" panose="020B0604020202020204"/>
              </a:rPr>
              <a:t>: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1050"/>
              </a:spcAft>
            </a:pPr>
            <a:r>
              <a:rPr lang="en-US" sz="1200" dirty="0">
                <a:latin typeface="Arial" panose="020B0604020202020204"/>
              </a:rPr>
              <a:t>As the name implies, this trigger gets invoked after an insert is implemented.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Example: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1050"/>
              </a:spcAft>
            </a:pPr>
            <a:r>
              <a:rPr lang="en-US" sz="1200" dirty="0">
                <a:latin typeface="Arial" panose="020B0604020202020204"/>
              </a:rPr>
              <a:t>Consider tables:</a:t>
            </a:r>
            <a:endParaRPr lang="en-US" sz="1200" dirty="0">
              <a:latin typeface="Arial" panose="020B0604020202020204"/>
            </a:endParaRPr>
          </a:p>
          <a:p>
            <a:pPr marL="177800" indent="-17780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create table contacts1(</a:t>
            </a:r>
            <a:r>
              <a:rPr lang="en-US" sz="1200" dirty="0" err="1">
                <a:latin typeface="Arial" panose="020B0604020202020204"/>
              </a:rPr>
              <a:t>contact_id</a:t>
            </a:r>
            <a:r>
              <a:rPr lang="en-US" sz="1200" dirty="0">
                <a:latin typeface="Arial" panose="020B0604020202020204"/>
              </a:rPr>
              <a:t> </a:t>
            </a:r>
            <a:r>
              <a:rPr lang="en-US" sz="1200" dirty="0" err="1">
                <a:latin typeface="Arial" panose="020B0604020202020204"/>
              </a:rPr>
              <a:t>int</a:t>
            </a:r>
            <a:r>
              <a:rPr lang="en-US" sz="1200" dirty="0">
                <a:latin typeface="Arial" panose="020B0604020202020204"/>
              </a:rPr>
              <a:t> (11) NOT NULL AUTO_INCREMENT, </a:t>
            </a:r>
            <a:r>
              <a:rPr lang="en-US" sz="1200" dirty="0" err="1">
                <a:latin typeface="Arial" panose="020B0604020202020204"/>
              </a:rPr>
              <a:t>last_name</a:t>
            </a:r>
            <a:r>
              <a:rPr lang="en-US" sz="1200" dirty="0">
                <a:latin typeface="Arial" panose="020B0604020202020204"/>
              </a:rPr>
              <a:t> VARCHAR(30) NOT NULL, </a:t>
            </a:r>
            <a:r>
              <a:rPr lang="en-US" sz="1200" dirty="0" err="1">
                <a:latin typeface="Arial" panose="020B0604020202020204"/>
              </a:rPr>
              <a:t>first_name</a:t>
            </a:r>
            <a:r>
              <a:rPr lang="en-US" sz="1200" dirty="0">
                <a:latin typeface="Arial" panose="020B0604020202020204"/>
              </a:rPr>
              <a:t> VARCHAR(25), birthday DATE, CONSTRAINT </a:t>
            </a:r>
            <a:r>
              <a:rPr lang="en-US" sz="1200" dirty="0" err="1">
                <a:latin typeface="Arial" panose="020B0604020202020204"/>
              </a:rPr>
              <a:t>contacts_pk</a:t>
            </a:r>
            <a:r>
              <a:rPr lang="en-US" sz="1200" dirty="0">
                <a:latin typeface="Arial" panose="020B0604020202020204"/>
              </a:rPr>
              <a:t> PRIMARY KEY (</a:t>
            </a:r>
            <a:r>
              <a:rPr lang="en-US" sz="1200" dirty="0" err="1">
                <a:latin typeface="Arial" panose="020B0604020202020204"/>
              </a:rPr>
              <a:t>contact_id</a:t>
            </a:r>
            <a:r>
              <a:rPr lang="en-US" sz="1200" dirty="0">
                <a:latin typeface="Arial" panose="020B0604020202020204"/>
              </a:rPr>
              <a:t>));</a:t>
            </a:r>
            <a:endParaRPr lang="en-US" sz="1200" dirty="0">
              <a:latin typeface="Arial" panose="020B0604020202020204"/>
            </a:endParaRPr>
          </a:p>
          <a:p>
            <a:pPr marR="1155700"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create table contacts1_audit (</a:t>
            </a:r>
            <a:r>
              <a:rPr lang="en-US" sz="1200" dirty="0" err="1">
                <a:latin typeface="Arial" panose="020B0604020202020204"/>
              </a:rPr>
              <a:t>contact_id</a:t>
            </a:r>
            <a:r>
              <a:rPr lang="en-US" sz="1200" dirty="0">
                <a:latin typeface="Arial" panose="020B0604020202020204"/>
              </a:rPr>
              <a:t> integer, </a:t>
            </a:r>
            <a:r>
              <a:rPr lang="en-US" sz="1200" dirty="0" err="1">
                <a:latin typeface="Arial" panose="020B0604020202020204"/>
              </a:rPr>
              <a:t>created_date</a:t>
            </a:r>
            <a:r>
              <a:rPr lang="en-US" sz="1200" dirty="0">
                <a:latin typeface="Arial" panose="020B0604020202020204"/>
              </a:rPr>
              <a:t> date, </a:t>
            </a:r>
            <a:r>
              <a:rPr lang="en-US" sz="1200" dirty="0" err="1">
                <a:latin typeface="Arial" panose="020B0604020202020204"/>
              </a:rPr>
              <a:t>created_by</a:t>
            </a:r>
            <a:r>
              <a:rPr lang="en-US" sz="1200" dirty="0">
                <a:latin typeface="Arial" panose="020B0604020202020204"/>
              </a:rPr>
              <a:t> </a:t>
            </a:r>
            <a:r>
              <a:rPr lang="en-US" sz="1200" dirty="0" err="1">
                <a:latin typeface="Arial" panose="020B0604020202020204"/>
              </a:rPr>
              <a:t>varchar</a:t>
            </a:r>
            <a:r>
              <a:rPr lang="en-US" sz="1200" dirty="0">
                <a:latin typeface="Arial" panose="020B0604020202020204"/>
              </a:rPr>
              <a:t> (30));</a:t>
            </a: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139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Trigger to insert </a:t>
            </a:r>
            <a:r>
              <a:rPr lang="en-US" sz="1200" dirty="0" err="1">
                <a:latin typeface="Arial" panose="020B0604020202020204"/>
              </a:rPr>
              <a:t>contact_id</a:t>
            </a:r>
            <a:r>
              <a:rPr lang="en-US" sz="1200" dirty="0">
                <a:latin typeface="Arial" panose="020B0604020202020204"/>
              </a:rPr>
              <a:t> and contact creation-date/user information into </a:t>
            </a:r>
            <a:r>
              <a:rPr lang="en-US" sz="1200" dirty="0" err="1">
                <a:latin typeface="Arial" panose="020B0604020202020204"/>
              </a:rPr>
              <a:t>contacts_audit</a:t>
            </a:r>
            <a:r>
              <a:rPr lang="en-US" sz="1200" dirty="0">
                <a:latin typeface="Arial" panose="020B0604020202020204"/>
              </a:rPr>
              <a:t> record after an insert occurs:</a:t>
            </a:r>
            <a:endParaRPr lang="en-US" sz="1200" dirty="0">
              <a:latin typeface="Arial" panose="020B0604020202020204"/>
            </a:endParaRP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delimiter //</a:t>
            </a:r>
            <a:endParaRPr lang="en-US" sz="1200" dirty="0">
              <a:latin typeface="Arial" panose="020B0604020202020204"/>
            </a:endParaRPr>
          </a:p>
          <a:p>
            <a:pPr marL="596900" marR="3340100" indent="-59690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create trigger </a:t>
            </a:r>
            <a:r>
              <a:rPr lang="en-US" sz="1200" dirty="0" err="1">
                <a:latin typeface="Arial" panose="020B0604020202020204"/>
              </a:rPr>
              <a:t>contacts_after_insert</a:t>
            </a:r>
            <a:r>
              <a:rPr lang="en-US" sz="1200" dirty="0">
                <a:latin typeface="Arial" panose="020B0604020202020204"/>
              </a:rPr>
              <a:t> after insert</a:t>
            </a:r>
            <a:endParaRPr lang="en-US" sz="1200" dirty="0">
              <a:latin typeface="Arial" panose="020B0604020202020204"/>
            </a:endParaRPr>
          </a:p>
          <a:p>
            <a:pPr marL="596900" marR="3403600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on contacts1 for each row begin</a:t>
            </a:r>
            <a:endParaRPr lang="en-US" sz="1200" dirty="0">
              <a:latin typeface="Arial" panose="020B0604020202020204"/>
            </a:endParaRPr>
          </a:p>
          <a:p>
            <a:pPr marL="685800"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DECLARE </a:t>
            </a:r>
            <a:r>
              <a:rPr lang="en-US" sz="1200" dirty="0" err="1">
                <a:latin typeface="Arial" panose="020B0604020202020204"/>
              </a:rPr>
              <a:t>vUser</a:t>
            </a:r>
            <a:r>
              <a:rPr lang="en-US" sz="1200" dirty="0">
                <a:latin typeface="Arial" panose="020B0604020202020204"/>
              </a:rPr>
              <a:t> </a:t>
            </a:r>
            <a:r>
              <a:rPr lang="en-US" sz="1200" dirty="0" err="1">
                <a:latin typeface="Arial" panose="020B0604020202020204"/>
              </a:rPr>
              <a:t>varchar</a:t>
            </a:r>
            <a:r>
              <a:rPr lang="en-US" sz="1200" dirty="0">
                <a:latin typeface="Arial" panose="020B0604020202020204"/>
              </a:rPr>
              <a:t>(50);</a:t>
            </a:r>
            <a:endParaRPr lang="en-US" sz="1200" dirty="0">
              <a:latin typeface="Arial" panose="020B0604020202020204"/>
            </a:endParaRPr>
          </a:p>
          <a:p>
            <a:pPr marL="685800" marR="939800" indent="0">
              <a:lnSpc>
                <a:spcPts val="139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-- Find username of person performing the INSERT into table SELECT USER() into </a:t>
            </a:r>
            <a:r>
              <a:rPr lang="en-US" sz="1200" dirty="0" err="1">
                <a:latin typeface="Arial" panose="020B0604020202020204"/>
              </a:rPr>
              <a:t>vUser</a:t>
            </a:r>
            <a:r>
              <a:rPr lang="en-US" sz="1200" dirty="0">
                <a:latin typeface="Arial" panose="020B0604020202020204"/>
              </a:rPr>
              <a:t>;</a:t>
            </a:r>
            <a:endParaRPr lang="en-US" sz="1200" dirty="0">
              <a:latin typeface="Arial" panose="020B0604020202020204"/>
            </a:endParaRPr>
          </a:p>
          <a:p>
            <a:pPr marL="685800" marR="939800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-- Insert record into audit </a:t>
            </a:r>
            <a:r>
              <a:rPr lang="en-US" sz="1200" dirty="0" smtClean="0">
                <a:latin typeface="Arial" panose="020B0604020202020204"/>
              </a:rPr>
              <a:t>table</a:t>
            </a:r>
            <a:endParaRPr lang="en-US" sz="1200" dirty="0" smtClean="0">
              <a:latin typeface="Arial" panose="020B0604020202020204"/>
            </a:endParaRPr>
          </a:p>
          <a:p>
            <a:pPr marL="685800" marR="939800" indent="0">
              <a:lnSpc>
                <a:spcPts val="1370"/>
              </a:lnSpc>
            </a:pPr>
            <a:r>
              <a:rPr lang="en-US" sz="1200" dirty="0" smtClean="0">
                <a:latin typeface="Arial" panose="020B0604020202020204"/>
              </a:rPr>
              <a:t> </a:t>
            </a:r>
            <a:r>
              <a:rPr lang="en-US" sz="1200" dirty="0">
                <a:latin typeface="Arial" panose="020B0604020202020204"/>
              </a:rPr>
              <a:t>INSERT into contacts1_audit ( </a:t>
            </a:r>
            <a:r>
              <a:rPr lang="en-US" sz="1200" dirty="0" err="1">
                <a:latin typeface="Arial" panose="020B0604020202020204"/>
              </a:rPr>
              <a:t>contact_id</a:t>
            </a:r>
            <a:r>
              <a:rPr lang="en-US" sz="1200" dirty="0">
                <a:latin typeface="Arial" panose="020B0604020202020204"/>
              </a:rPr>
              <a:t>, </a:t>
            </a:r>
            <a:r>
              <a:rPr lang="en-US" sz="1200" dirty="0" err="1">
                <a:latin typeface="Arial" panose="020B0604020202020204"/>
              </a:rPr>
              <a:t>created_date</a:t>
            </a:r>
            <a:r>
              <a:rPr lang="en-US" sz="1200" dirty="0">
                <a:latin typeface="Arial" panose="020B0604020202020204"/>
              </a:rPr>
              <a:t>, </a:t>
            </a:r>
            <a:r>
              <a:rPr lang="en-US" sz="1200" dirty="0" err="1">
                <a:latin typeface="Arial" panose="020B0604020202020204"/>
              </a:rPr>
              <a:t>created_by</a:t>
            </a:r>
            <a:r>
              <a:rPr lang="en-US" sz="1200" dirty="0">
                <a:latin typeface="Arial" panose="020B0604020202020204"/>
              </a:rPr>
              <a:t>)</a:t>
            </a:r>
            <a:endParaRPr lang="en-US" sz="1200" dirty="0">
              <a:latin typeface="Arial" panose="020B0604020202020204"/>
            </a:endParaRPr>
          </a:p>
          <a:p>
            <a:pPr marL="685800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VALUES</a:t>
            </a:r>
            <a:endParaRPr lang="en-US" sz="1200" dirty="0">
              <a:latin typeface="Arial" panose="020B0604020202020204"/>
            </a:endParaRPr>
          </a:p>
          <a:p>
            <a:pPr marL="596900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( </a:t>
            </a:r>
            <a:r>
              <a:rPr lang="en-US" sz="1200" dirty="0" err="1">
                <a:latin typeface="Arial" panose="020B0604020202020204"/>
              </a:rPr>
              <a:t>NEW.contact_id</a:t>
            </a:r>
            <a:r>
              <a:rPr lang="en-US" sz="1200" dirty="0">
                <a:latin typeface="Arial" panose="020B0604020202020204"/>
              </a:rPr>
              <a:t>,</a:t>
            </a:r>
            <a:endParaRPr lang="en-US" sz="1200" dirty="0">
              <a:latin typeface="Arial" panose="020B0604020202020204"/>
            </a:endParaRPr>
          </a:p>
          <a:p>
            <a:pPr marL="749300" marR="4165600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SYSDATE(), </a:t>
            </a:r>
            <a:r>
              <a:rPr lang="en-US" sz="1200" dirty="0" err="1">
                <a:latin typeface="Arial" panose="020B0604020202020204"/>
              </a:rPr>
              <a:t>vUser</a:t>
            </a:r>
            <a:r>
              <a:rPr lang="en-US" sz="1200" dirty="0">
                <a:latin typeface="Arial" panose="020B0604020202020204"/>
              </a:rPr>
              <a:t> );</a:t>
            </a:r>
            <a:endParaRPr lang="en-US" sz="1200" dirty="0">
              <a:latin typeface="Arial" panose="020B0604020202020204"/>
            </a:endParaRPr>
          </a:p>
          <a:p>
            <a:pPr marL="596900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END; </a:t>
            </a:r>
            <a:r>
              <a:rPr lang="en-US" sz="1200" dirty="0" smtClean="0">
                <a:latin typeface="Arial" panose="020B0604020202020204"/>
              </a:rPr>
              <a:t>//</a:t>
            </a:r>
            <a:endParaRPr lang="en-US" sz="1200" dirty="0" smtClean="0">
              <a:latin typeface="Arial" panose="020B0604020202020204"/>
            </a:endParaRPr>
          </a:p>
          <a:p>
            <a:pPr marL="596900" indent="0">
              <a:lnSpc>
                <a:spcPts val="1370"/>
              </a:lnSpc>
            </a:pP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Making an insert to invoke the trigger:</a:t>
            </a:r>
            <a:endParaRPr lang="en-US" sz="1200" dirty="0" smtClean="0">
              <a:latin typeface="Arial" panose="020B0604020202020204"/>
            </a:endParaRPr>
          </a:p>
          <a:p>
            <a:pPr indent="0">
              <a:lnSpc>
                <a:spcPts val="2760"/>
              </a:lnSpc>
            </a:pPr>
            <a:r>
              <a:rPr lang="en-US" sz="1200" dirty="0" smtClean="0">
                <a:latin typeface="Arial" panose="020B0604020202020204"/>
              </a:rPr>
              <a:t>insert into contacts1 values (1, "Kumar", "</a:t>
            </a:r>
            <a:r>
              <a:rPr lang="en-US" sz="1200" dirty="0" err="1" smtClean="0">
                <a:latin typeface="Arial" panose="020B0604020202020204"/>
              </a:rPr>
              <a:t>Rupesh</a:t>
            </a:r>
            <a:r>
              <a:rPr lang="en-US" sz="1200" dirty="0" smtClean="0">
                <a:latin typeface="Arial" panose="020B0604020202020204"/>
              </a:rPr>
              <a:t>", "1999-06-20"); Output: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select *from </a:t>
            </a:r>
            <a:r>
              <a:rPr lang="en-US" sz="1200" dirty="0" err="1" smtClean="0">
                <a:latin typeface="Arial" panose="020B0604020202020204"/>
              </a:rPr>
              <a:t>contacts_audit</a:t>
            </a:r>
            <a:r>
              <a:rPr lang="en-US" sz="1200" dirty="0" smtClean="0">
                <a:latin typeface="Arial" panose="020B0604020202020204"/>
              </a:rPr>
              <a:t>;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+------------+--------------+----------------+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| </a:t>
            </a:r>
            <a:r>
              <a:rPr lang="en-US" sz="1200" dirty="0" err="1" smtClean="0">
                <a:latin typeface="Arial" panose="020B0604020202020204"/>
              </a:rPr>
              <a:t>contact_id</a:t>
            </a:r>
            <a:r>
              <a:rPr lang="en-US" sz="1200" dirty="0" smtClean="0">
                <a:latin typeface="Arial" panose="020B0604020202020204"/>
              </a:rPr>
              <a:t> | </a:t>
            </a:r>
            <a:r>
              <a:rPr lang="en-US" sz="1200" dirty="0" err="1" smtClean="0">
                <a:latin typeface="Arial" panose="020B0604020202020204"/>
              </a:rPr>
              <a:t>created_date</a:t>
            </a:r>
            <a:r>
              <a:rPr lang="en-US" sz="1200" dirty="0" smtClean="0">
                <a:latin typeface="Arial" panose="020B0604020202020204"/>
              </a:rPr>
              <a:t> | </a:t>
            </a:r>
            <a:r>
              <a:rPr lang="en-US" sz="1200" dirty="0" err="1" smtClean="0">
                <a:latin typeface="Arial" panose="020B0604020202020204"/>
              </a:rPr>
              <a:t>created_by</a:t>
            </a:r>
            <a:r>
              <a:rPr lang="en-US" sz="1200" dirty="0" smtClean="0">
                <a:latin typeface="Arial" panose="020B0604020202020204"/>
              </a:rPr>
              <a:t> |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+------------+--------------+----------------+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|    1 | 2019-05-11 | </a:t>
            </a:r>
            <a:r>
              <a:rPr lang="en-US" sz="1200" dirty="0" err="1" smtClean="0">
                <a:latin typeface="Arial" panose="020B0604020202020204"/>
              </a:rPr>
              <a:t>root@localhost</a:t>
            </a:r>
            <a:r>
              <a:rPr lang="en-US" sz="1200" dirty="0" smtClean="0">
                <a:latin typeface="Arial" panose="020B0604020202020204"/>
              </a:rPr>
              <a:t> |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3150"/>
              </a:spcAft>
            </a:pPr>
            <a:r>
              <a:rPr lang="en-US" sz="1200" dirty="0" smtClean="0">
                <a:latin typeface="Arial" panose="020B0604020202020204"/>
              </a:rPr>
              <a:t>+------------+--------------+----------------+</a:t>
            </a:r>
            <a:endParaRPr lang="en-US" sz="1200" dirty="0" smtClean="0">
              <a:latin typeface="Arial" panose="020B0604020202020204"/>
            </a:endParaRPr>
          </a:p>
          <a:p>
            <a:pPr marL="596900" indent="0">
              <a:lnSpc>
                <a:spcPts val="1370"/>
              </a:lnSpc>
            </a:pPr>
            <a:endParaRPr lang="en-US" sz="1200" dirty="0"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0124" y="304800"/>
            <a:ext cx="5379339" cy="549592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370"/>
              </a:lnSpc>
              <a:spcBef>
                <a:spcPts val="3150"/>
              </a:spcBef>
            </a:pPr>
            <a:r>
              <a:rPr lang="en-US" sz="1200" dirty="0">
                <a:latin typeface="Arial" panose="020B0604020202020204"/>
              </a:rPr>
              <a:t>&gt; </a:t>
            </a:r>
            <a:r>
              <a:rPr lang="en-US" b="1" u="sng" dirty="0">
                <a:latin typeface="Arial" panose="020B0604020202020204"/>
              </a:rPr>
              <a:t>Before Delete Trigger</a:t>
            </a:r>
            <a:r>
              <a:rPr lang="en-US" sz="1200" dirty="0">
                <a:latin typeface="Arial" panose="020B0604020202020204"/>
              </a:rPr>
              <a:t>:</a:t>
            </a:r>
            <a:endParaRPr lang="en-US" sz="1200" dirty="0">
              <a:latin typeface="Arial" panose="020B0604020202020204"/>
            </a:endParaRPr>
          </a:p>
          <a:p>
            <a:pPr marL="250825"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As the name implies, this trigger is invoked before a delete occurs, or before deletion statement is implemented.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Example: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1050"/>
              </a:spcAft>
            </a:pPr>
            <a:r>
              <a:rPr lang="en-US" sz="1200" dirty="0">
                <a:latin typeface="Arial" panose="020B0604020202020204"/>
              </a:rPr>
              <a:t>Consider tables:</a:t>
            </a:r>
            <a:endParaRPr lang="en-US" sz="1200" dirty="0">
              <a:latin typeface="Arial" panose="020B0604020202020204"/>
            </a:endParaRPr>
          </a:p>
          <a:p>
            <a:pPr marR="123825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create table contacts (</a:t>
            </a:r>
            <a:r>
              <a:rPr lang="en-US" sz="1200" dirty="0" err="1">
                <a:latin typeface="Arial" panose="020B0604020202020204"/>
              </a:rPr>
              <a:t>contact_id</a:t>
            </a:r>
            <a:r>
              <a:rPr lang="en-US" sz="1200" dirty="0">
                <a:latin typeface="Arial" panose="020B0604020202020204"/>
              </a:rPr>
              <a:t> </a:t>
            </a:r>
            <a:r>
              <a:rPr lang="en-US" sz="1200" dirty="0" err="1">
                <a:latin typeface="Arial" panose="020B0604020202020204"/>
              </a:rPr>
              <a:t>int</a:t>
            </a:r>
            <a:r>
              <a:rPr lang="en-US" sz="1200" dirty="0">
                <a:latin typeface="Arial" panose="020B0604020202020204"/>
              </a:rPr>
              <a:t> (11) NOT NULL AUTO_INCREMENT, </a:t>
            </a:r>
            <a:r>
              <a:rPr lang="en-US" sz="1200" dirty="0" err="1">
                <a:latin typeface="Arial" panose="020B0604020202020204"/>
              </a:rPr>
              <a:t>last_name</a:t>
            </a:r>
            <a:r>
              <a:rPr lang="en-US" sz="1200" dirty="0">
                <a:latin typeface="Arial" panose="020B0604020202020204"/>
              </a:rPr>
              <a:t> VARCHAR (30) NOT NULL, </a:t>
            </a:r>
            <a:r>
              <a:rPr lang="en-US" sz="1200" dirty="0" err="1">
                <a:latin typeface="Arial" panose="020B0604020202020204"/>
              </a:rPr>
              <a:t>first_name</a:t>
            </a:r>
            <a:r>
              <a:rPr lang="en-US" sz="1200" dirty="0">
                <a:latin typeface="Arial" panose="020B0604020202020204"/>
              </a:rPr>
              <a:t> VARCHAR (25), birthday DATE, </a:t>
            </a:r>
            <a:r>
              <a:rPr lang="en-US" sz="1200" dirty="0" err="1">
                <a:latin typeface="Arial" panose="020B0604020202020204"/>
              </a:rPr>
              <a:t>created_date</a:t>
            </a:r>
            <a:r>
              <a:rPr lang="en-US" sz="1200" dirty="0">
                <a:latin typeface="Arial" panose="020B0604020202020204"/>
              </a:rPr>
              <a:t> DATE, </a:t>
            </a:r>
            <a:r>
              <a:rPr lang="en-US" sz="1200" dirty="0" err="1">
                <a:latin typeface="Arial" panose="020B0604020202020204"/>
              </a:rPr>
              <a:t>created_by</a:t>
            </a:r>
            <a:r>
              <a:rPr lang="en-US" sz="1200" dirty="0">
                <a:latin typeface="Arial" panose="020B0604020202020204"/>
              </a:rPr>
              <a:t> VARCHAR(30),</a:t>
            </a:r>
            <a:endParaRPr lang="en-US" sz="1200" dirty="0">
              <a:latin typeface="Arial" panose="020B0604020202020204"/>
            </a:endParaRPr>
          </a:p>
          <a:p>
            <a:pPr indent="0" algn="just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CONSTRAINT </a:t>
            </a:r>
            <a:r>
              <a:rPr lang="en-US" sz="1200" dirty="0" err="1">
                <a:latin typeface="Arial" panose="020B0604020202020204"/>
              </a:rPr>
              <a:t>contacts_pk</a:t>
            </a:r>
            <a:r>
              <a:rPr lang="en-US" sz="1200" dirty="0">
                <a:latin typeface="Arial" panose="020B0604020202020204"/>
              </a:rPr>
              <a:t> PRIMARY KEY (</a:t>
            </a:r>
            <a:r>
              <a:rPr lang="en-US" sz="1200" dirty="0" err="1">
                <a:latin typeface="Arial" panose="020B0604020202020204"/>
              </a:rPr>
              <a:t>contact_id</a:t>
            </a:r>
            <a:r>
              <a:rPr lang="en-US" sz="1200" dirty="0">
                <a:latin typeface="Arial" panose="020B0604020202020204"/>
              </a:rPr>
              <a:t>));</a:t>
            </a: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create table </a:t>
            </a:r>
            <a:r>
              <a:rPr lang="en-US" sz="1200" dirty="0" err="1">
                <a:latin typeface="Arial" panose="020B0604020202020204"/>
              </a:rPr>
              <a:t>contacts_audit</a:t>
            </a:r>
            <a:r>
              <a:rPr lang="en-US" sz="1200" dirty="0">
                <a:latin typeface="Arial" panose="020B0604020202020204"/>
              </a:rPr>
              <a:t> (</a:t>
            </a:r>
            <a:r>
              <a:rPr lang="en-US" sz="1200" dirty="0" err="1">
                <a:latin typeface="Arial" panose="020B0604020202020204"/>
              </a:rPr>
              <a:t>contact_id</a:t>
            </a:r>
            <a:r>
              <a:rPr lang="en-US" sz="1200" dirty="0">
                <a:latin typeface="Arial" panose="020B0604020202020204"/>
              </a:rPr>
              <a:t> integer, </a:t>
            </a:r>
            <a:r>
              <a:rPr lang="en-US" sz="1200" dirty="0" err="1">
                <a:latin typeface="Arial" panose="020B0604020202020204"/>
              </a:rPr>
              <a:t>deleted_date</a:t>
            </a:r>
            <a:r>
              <a:rPr lang="en-US" sz="1200" dirty="0">
                <a:latin typeface="Arial" panose="020B0604020202020204"/>
              </a:rPr>
              <a:t> date, </a:t>
            </a:r>
            <a:r>
              <a:rPr lang="en-US" sz="1200" dirty="0" err="1">
                <a:latin typeface="Arial" panose="020B0604020202020204"/>
              </a:rPr>
              <a:t>deleted_by</a:t>
            </a:r>
            <a:r>
              <a:rPr lang="en-US" sz="1200" dirty="0">
                <a:latin typeface="Arial" panose="020B0604020202020204"/>
              </a:rPr>
              <a:t> </a:t>
            </a:r>
            <a:r>
              <a:rPr lang="en-US" sz="1200" dirty="0" err="1">
                <a:latin typeface="Arial" panose="020B0604020202020204"/>
              </a:rPr>
              <a:t>varchar</a:t>
            </a:r>
            <a:r>
              <a:rPr lang="en-US" sz="1200" dirty="0">
                <a:latin typeface="Arial" panose="020B0604020202020204"/>
              </a:rPr>
              <a:t>(20));</a:t>
            </a: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139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Trigger to insert </a:t>
            </a:r>
            <a:r>
              <a:rPr lang="en-US" sz="1200" dirty="0" err="1">
                <a:latin typeface="Arial" panose="020B0604020202020204"/>
              </a:rPr>
              <a:t>contact_id</a:t>
            </a:r>
            <a:r>
              <a:rPr lang="en-US" sz="1200" dirty="0">
                <a:latin typeface="Arial" panose="020B0604020202020204"/>
              </a:rPr>
              <a:t> and contact deletion-date/user information into </a:t>
            </a:r>
            <a:r>
              <a:rPr lang="en-US" sz="1200" dirty="0" err="1">
                <a:latin typeface="Arial" panose="020B0604020202020204"/>
              </a:rPr>
              <a:t>contacts_audit</a:t>
            </a:r>
            <a:r>
              <a:rPr lang="en-US" sz="1200" dirty="0">
                <a:latin typeface="Arial" panose="020B0604020202020204"/>
              </a:rPr>
              <a:t> record before a delete occurs:</a:t>
            </a:r>
            <a:endParaRPr lang="en-US" sz="1200" dirty="0">
              <a:latin typeface="Arial" panose="020B0604020202020204"/>
            </a:endParaRP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delimiter //</a:t>
            </a:r>
            <a:endParaRPr lang="en-US" sz="1200" dirty="0">
              <a:latin typeface="Arial" panose="020B0604020202020204"/>
            </a:endParaRPr>
          </a:p>
          <a:p>
            <a:pPr marL="593725" marR="2892425" indent="-59690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create trigger </a:t>
            </a:r>
            <a:r>
              <a:rPr lang="en-US" sz="1200" dirty="0" err="1">
                <a:latin typeface="Arial" panose="020B0604020202020204"/>
              </a:rPr>
              <a:t>contacts_before_delete</a:t>
            </a:r>
            <a:r>
              <a:rPr lang="en-US" sz="1200" dirty="0">
                <a:latin typeface="Arial" panose="020B0604020202020204"/>
              </a:rPr>
              <a:t> before delete on contacts for each row begin</a:t>
            </a:r>
            <a:endParaRPr lang="en-US" sz="1200" dirty="0">
              <a:latin typeface="Arial" panose="020B0604020202020204"/>
            </a:endParaRPr>
          </a:p>
          <a:p>
            <a:pPr marL="720725" indent="0">
              <a:spcAft>
                <a:spcPts val="1050"/>
              </a:spcAft>
            </a:pPr>
            <a:r>
              <a:rPr lang="en-US" sz="1200" dirty="0">
                <a:latin typeface="Arial" panose="020B0604020202020204"/>
              </a:rPr>
              <a:t>DECLARE </a:t>
            </a:r>
            <a:r>
              <a:rPr lang="en-US" sz="1200" dirty="0" err="1">
                <a:latin typeface="Arial" panose="020B0604020202020204"/>
              </a:rPr>
              <a:t>vUser</a:t>
            </a:r>
            <a:r>
              <a:rPr lang="en-US" sz="1200" dirty="0">
                <a:latin typeface="Arial" panose="020B0604020202020204"/>
              </a:rPr>
              <a:t> </a:t>
            </a:r>
            <a:r>
              <a:rPr lang="en-US" sz="1200" dirty="0" err="1">
                <a:latin typeface="Arial" panose="020B0604020202020204"/>
              </a:rPr>
              <a:t>varchar</a:t>
            </a:r>
            <a:r>
              <a:rPr lang="en-US" sz="1200" dirty="0">
                <a:latin typeface="Arial" panose="020B0604020202020204"/>
              </a:rPr>
              <a:t>(50);</a:t>
            </a:r>
            <a:endParaRPr lang="en-US" sz="1200" dirty="0">
              <a:latin typeface="Arial" panose="020B0604020202020204"/>
            </a:endParaRPr>
          </a:p>
          <a:p>
            <a:pPr marL="720725" marR="885825" indent="-34290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-- Find username of person performing the DELETE into table </a:t>
            </a:r>
            <a:endParaRPr lang="en-US" sz="1200" dirty="0" smtClean="0">
              <a:latin typeface="Arial" panose="020B0604020202020204"/>
            </a:endParaRPr>
          </a:p>
          <a:p>
            <a:pPr marL="720725" marR="885825" indent="-342900">
              <a:lnSpc>
                <a:spcPts val="1370"/>
              </a:lnSpc>
              <a:spcAft>
                <a:spcPts val="840"/>
              </a:spcAft>
            </a:pPr>
            <a:r>
              <a:rPr lang="en-US" sz="1200" dirty="0" smtClean="0">
                <a:latin typeface="Arial" panose="020B0604020202020204"/>
              </a:rPr>
              <a:t>SELECT </a:t>
            </a:r>
            <a:r>
              <a:rPr lang="en-US" sz="1200" dirty="0">
                <a:latin typeface="Arial" panose="020B0604020202020204"/>
              </a:rPr>
              <a:t>USER() into </a:t>
            </a:r>
            <a:r>
              <a:rPr lang="en-US" sz="1200" dirty="0" err="1">
                <a:latin typeface="Arial" panose="020B0604020202020204"/>
              </a:rPr>
              <a:t>vUser</a:t>
            </a:r>
            <a:r>
              <a:rPr lang="en-US" sz="1200" dirty="0">
                <a:latin typeface="Arial" panose="020B0604020202020204"/>
              </a:rPr>
              <a:t>;</a:t>
            </a:r>
            <a:endParaRPr lang="en-US" sz="1200" dirty="0">
              <a:latin typeface="Arial" panose="020B0604020202020204"/>
            </a:endParaRPr>
          </a:p>
          <a:p>
            <a:pPr marL="720725" marR="2676525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-- Insert record into audit table </a:t>
            </a:r>
            <a:endParaRPr lang="en-US" sz="1200" dirty="0" smtClean="0">
              <a:latin typeface="Arial" panose="020B0604020202020204"/>
            </a:endParaRPr>
          </a:p>
          <a:p>
            <a:pPr marL="720725" marR="2676525" indent="0">
              <a:lnSpc>
                <a:spcPts val="1370"/>
              </a:lnSpc>
            </a:pPr>
            <a:r>
              <a:rPr lang="en-US" sz="1200" dirty="0" smtClean="0">
                <a:latin typeface="Arial" panose="020B0604020202020204"/>
              </a:rPr>
              <a:t>INSERT </a:t>
            </a:r>
            <a:r>
              <a:rPr lang="en-US" sz="1200" dirty="0">
                <a:latin typeface="Arial" panose="020B0604020202020204"/>
              </a:rPr>
              <a:t>into </a:t>
            </a:r>
            <a:r>
              <a:rPr lang="en-US" sz="1200" dirty="0" err="1">
                <a:latin typeface="Arial" panose="020B0604020202020204"/>
              </a:rPr>
              <a:t>contacts_audit</a:t>
            </a:r>
            <a:r>
              <a:rPr lang="en-US" sz="1200" dirty="0">
                <a:latin typeface="Arial" panose="020B0604020202020204"/>
              </a:rPr>
              <a:t> ( </a:t>
            </a:r>
            <a:r>
              <a:rPr lang="en-US" sz="1200" dirty="0" err="1">
                <a:latin typeface="Arial" panose="020B0604020202020204"/>
              </a:rPr>
              <a:t>contact_id</a:t>
            </a:r>
            <a:r>
              <a:rPr lang="en-US" sz="1200" dirty="0" smtClean="0">
                <a:latin typeface="Arial" panose="020B0604020202020204"/>
              </a:rPr>
              <a:t>,</a:t>
            </a:r>
            <a:endParaRPr lang="en-US" sz="1200" dirty="0" smtClean="0">
              <a:latin typeface="Arial" panose="020B0604020202020204"/>
            </a:endParaRPr>
          </a:p>
          <a:p>
            <a:pPr marL="593725" indent="215900">
              <a:lnSpc>
                <a:spcPts val="1370"/>
              </a:lnSpc>
            </a:pPr>
            <a:endParaRPr lang="en-US" sz="1200" dirty="0" smtClean="0">
              <a:latin typeface="Arial" panose="020B0604020202020204"/>
            </a:endParaRPr>
          </a:p>
          <a:p>
            <a:pPr marL="593725" indent="215900">
              <a:lnSpc>
                <a:spcPts val="1370"/>
              </a:lnSpc>
            </a:pPr>
            <a:r>
              <a:rPr lang="en-US" sz="1200" dirty="0" err="1" smtClean="0">
                <a:latin typeface="Arial" panose="020B0604020202020204"/>
              </a:rPr>
              <a:t>deleted_date</a:t>
            </a:r>
            <a:r>
              <a:rPr lang="en-US" sz="1200" dirty="0" smtClean="0">
                <a:latin typeface="Arial" panose="020B0604020202020204"/>
              </a:rPr>
              <a:t>,</a:t>
            </a:r>
            <a:endParaRPr lang="en-US" sz="1200" dirty="0" smtClean="0">
              <a:latin typeface="Arial" panose="020B0604020202020204"/>
            </a:endParaRPr>
          </a:p>
          <a:p>
            <a:pPr marL="593725" indent="215900">
              <a:lnSpc>
                <a:spcPts val="1370"/>
              </a:lnSpc>
            </a:pPr>
            <a:r>
              <a:rPr lang="en-US" sz="1200" dirty="0" err="1" smtClean="0">
                <a:latin typeface="Arial" panose="020B0604020202020204"/>
              </a:rPr>
              <a:t>deleted_by</a:t>
            </a:r>
            <a:r>
              <a:rPr lang="en-US" sz="1200" dirty="0" smtClean="0">
                <a:latin typeface="Arial" panose="020B0604020202020204"/>
              </a:rPr>
              <a:t>)</a:t>
            </a:r>
            <a:endParaRPr lang="en-US" sz="1200" dirty="0" smtClean="0">
              <a:latin typeface="Arial" panose="020B0604020202020204"/>
            </a:endParaRPr>
          </a:p>
          <a:p>
            <a:pPr marL="720725" marR="3924300" indent="0">
              <a:lnSpc>
                <a:spcPts val="1370"/>
              </a:lnSpc>
            </a:pPr>
            <a:r>
              <a:rPr lang="en-US" sz="1200" dirty="0" smtClean="0">
                <a:latin typeface="Arial" panose="020B0604020202020204"/>
              </a:rPr>
              <a:t>VALUES ( </a:t>
            </a:r>
            <a:r>
              <a:rPr lang="en-US" sz="1200" dirty="0" err="1" smtClean="0">
                <a:latin typeface="Arial" panose="020B0604020202020204"/>
              </a:rPr>
              <a:t>OLD.contact_id</a:t>
            </a:r>
            <a:r>
              <a:rPr lang="en-US" sz="1200" dirty="0" smtClean="0">
                <a:latin typeface="Arial" panose="020B0604020202020204"/>
              </a:rPr>
              <a:t>, SYSDATE(), </a:t>
            </a:r>
            <a:r>
              <a:rPr lang="en-US" sz="1200" dirty="0" err="1" smtClean="0">
                <a:latin typeface="Arial" panose="020B0604020202020204"/>
              </a:rPr>
              <a:t>vUser</a:t>
            </a:r>
            <a:r>
              <a:rPr lang="en-US" sz="1200" dirty="0" smtClean="0">
                <a:latin typeface="Arial" panose="020B0604020202020204"/>
              </a:rPr>
              <a:t> ); end; // 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3990"/>
              </a:spcAft>
            </a:pPr>
            <a:endParaRPr lang="en-US" sz="1200" dirty="0" smtClean="0">
              <a:latin typeface="Arial" panose="020B0604020202020204"/>
            </a:endParaRPr>
          </a:p>
          <a:p>
            <a:pPr marL="720725" marR="2676525" indent="0">
              <a:lnSpc>
                <a:spcPts val="1370"/>
              </a:lnSpc>
            </a:pPr>
            <a:endParaRPr lang="en-US" sz="1200" dirty="0"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2208" y="929638"/>
            <a:ext cx="5827776" cy="46959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370"/>
              </a:lnSpc>
            </a:pPr>
            <a:r>
              <a:rPr lang="en-US" sz="1200" dirty="0" smtClean="0">
                <a:latin typeface="Arial" panose="020B0604020202020204"/>
              </a:rPr>
              <a:t>Making </a:t>
            </a:r>
            <a:r>
              <a:rPr lang="en-US" sz="1200" dirty="0">
                <a:latin typeface="Arial" panose="020B0604020202020204"/>
              </a:rPr>
              <a:t>an insert and then deleting the same to invoke the trigger:</a:t>
            </a:r>
            <a:endParaRPr lang="en-US" sz="1200" dirty="0">
              <a:latin typeface="Arial" panose="020B0604020202020204"/>
            </a:endParaRP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insert into contacts values (1, "Bond", "Ruskin", </a:t>
            </a:r>
            <a:r>
              <a:rPr lang="en-US" sz="1200" dirty="0" err="1">
                <a:latin typeface="Arial" panose="020B0604020202020204"/>
              </a:rPr>
              <a:t>str_to_date</a:t>
            </a:r>
            <a:r>
              <a:rPr lang="en-US" sz="1200" dirty="0">
                <a:latin typeface="Arial" panose="020B0604020202020204"/>
              </a:rPr>
              <a:t> ("19-08-1995", "%d-%m-</a:t>
            </a:r>
            <a:endParaRPr lang="en-US" sz="1200" dirty="0">
              <a:latin typeface="Arial" panose="020B0604020202020204"/>
            </a:endParaRPr>
          </a:p>
          <a:p>
            <a:pPr indent="0" algn="just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%Y”), </a:t>
            </a:r>
            <a:r>
              <a:rPr lang="en-US" sz="1200" dirty="0" err="1">
                <a:latin typeface="Arial" panose="020B0604020202020204"/>
              </a:rPr>
              <a:t>str_to_date</a:t>
            </a:r>
            <a:r>
              <a:rPr lang="en-US" sz="1200" dirty="0">
                <a:latin typeface="Arial" panose="020B0604020202020204"/>
              </a:rPr>
              <a:t> ("27-04-2018", "%d-%m-%Y"), "xyz");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3990"/>
              </a:spcAft>
            </a:pPr>
            <a:r>
              <a:rPr lang="en-US" sz="1200" dirty="0">
                <a:latin typeface="Arial" panose="020B0604020202020204"/>
              </a:rPr>
              <a:t>delete from contacts where </a:t>
            </a:r>
            <a:r>
              <a:rPr lang="en-US" sz="1200" dirty="0" err="1">
                <a:latin typeface="Arial" panose="020B0604020202020204"/>
              </a:rPr>
              <a:t>last_name</a:t>
            </a:r>
            <a:r>
              <a:rPr lang="en-US" sz="1200" dirty="0">
                <a:latin typeface="Arial" panose="020B0604020202020204"/>
              </a:rPr>
              <a:t>="Bond</a:t>
            </a:r>
            <a:r>
              <a:rPr lang="en-US" sz="1200" dirty="0" smtClean="0">
                <a:latin typeface="Arial" panose="020B0604020202020204"/>
              </a:rPr>
              <a:t>";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3990"/>
              </a:spcAft>
            </a:pP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3990"/>
              </a:spcAft>
            </a:pP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3990"/>
              </a:spcAft>
            </a:pP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3990"/>
              </a:spcAft>
            </a:pP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3990"/>
              </a:spcAft>
            </a:pPr>
            <a:endParaRPr lang="en-US" sz="1200" dirty="0">
              <a:latin typeface="Arial" panose="020B0604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6470" y="2875456"/>
            <a:ext cx="5815584" cy="57576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370"/>
              </a:lnSpc>
              <a:spcBef>
                <a:spcPts val="3990"/>
              </a:spcBef>
            </a:pPr>
            <a:endParaRPr lang="en-US" sz="1200" dirty="0">
              <a:latin typeface="Arial" panose="020B060402020202020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112" y="4175039"/>
            <a:ext cx="5944872" cy="157925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2208" y="929639"/>
            <a:ext cx="5827776" cy="135636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3990"/>
              </a:spcAft>
            </a:pPr>
            <a:endParaRPr lang="en-US" sz="1200" dirty="0" smtClean="0">
              <a:latin typeface="Arial" panose="020B0604020202020204"/>
            </a:endParaRPr>
          </a:p>
          <a:p>
            <a:pPr indent="0" algn="just">
              <a:spcAft>
                <a:spcPts val="3990"/>
              </a:spcAft>
            </a:pPr>
            <a:endParaRPr lang="en-US" sz="1200" dirty="0">
              <a:latin typeface="Arial" panose="020B0604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6470" y="2875456"/>
            <a:ext cx="5815584" cy="57576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370"/>
              </a:lnSpc>
              <a:spcBef>
                <a:spcPts val="3990"/>
              </a:spcBef>
            </a:pPr>
            <a:r>
              <a:rPr lang="en-US" sz="1200" dirty="0">
                <a:latin typeface="Arial" panose="020B0604020202020204"/>
              </a:rPr>
              <a:t>&gt; </a:t>
            </a:r>
            <a:r>
              <a:rPr lang="en-US" b="1" u="sng" dirty="0">
                <a:latin typeface="Arial" panose="020B0604020202020204"/>
              </a:rPr>
              <a:t>After Delete Trigger</a:t>
            </a:r>
            <a:r>
              <a:rPr lang="en-US" sz="1200" dirty="0">
                <a:latin typeface="Arial" panose="020B0604020202020204"/>
              </a:rPr>
              <a:t>:</a:t>
            </a:r>
            <a:endParaRPr lang="en-US" sz="1200" dirty="0">
              <a:latin typeface="Arial" panose="020B0604020202020204"/>
            </a:endParaRPr>
          </a:p>
          <a:p>
            <a:pPr marL="241300" indent="0" algn="just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As the name implies, this trigger is invoked after a delete occurs, or after a delete operation is implemented.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Example: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1050"/>
              </a:spcAft>
            </a:pPr>
            <a:r>
              <a:rPr lang="en-US" sz="1200" dirty="0">
                <a:latin typeface="Arial" panose="020B0604020202020204"/>
              </a:rPr>
              <a:t>Consider the tables:</a:t>
            </a:r>
            <a:endParaRPr lang="en-US" sz="1200" dirty="0">
              <a:latin typeface="Arial" panose="020B0604020202020204"/>
            </a:endParaRPr>
          </a:p>
          <a:p>
            <a:pPr marR="457835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create table </a:t>
            </a:r>
            <a:r>
              <a:rPr lang="en-US" sz="1200" dirty="0" smtClean="0">
                <a:latin typeface="Arial" panose="020B0604020202020204"/>
              </a:rPr>
              <a:t>contacts (</a:t>
            </a:r>
            <a:r>
              <a:rPr lang="en-US" sz="1200" dirty="0" err="1" smtClean="0">
                <a:latin typeface="Arial" panose="020B0604020202020204"/>
              </a:rPr>
              <a:t>contact_id</a:t>
            </a:r>
            <a:r>
              <a:rPr lang="en-US" sz="1200" dirty="0" smtClean="0">
                <a:latin typeface="Arial" panose="020B0604020202020204"/>
              </a:rPr>
              <a:t> </a:t>
            </a:r>
            <a:r>
              <a:rPr lang="en-US" sz="1200" dirty="0" err="1" smtClean="0">
                <a:latin typeface="Arial" panose="020B0604020202020204"/>
              </a:rPr>
              <a:t>int</a:t>
            </a:r>
            <a:r>
              <a:rPr lang="en-US" sz="1200" dirty="0" smtClean="0">
                <a:latin typeface="Arial" panose="020B0604020202020204"/>
              </a:rPr>
              <a:t> (11) NOT NULL AUTO_INCREMENT, </a:t>
            </a:r>
            <a:r>
              <a:rPr lang="en-US" sz="1200" dirty="0" err="1" smtClean="0">
                <a:latin typeface="Arial" panose="020B0604020202020204"/>
              </a:rPr>
              <a:t>last_name</a:t>
            </a:r>
            <a:r>
              <a:rPr lang="en-US" sz="1200" dirty="0" smtClean="0">
                <a:latin typeface="Arial" panose="020B0604020202020204"/>
              </a:rPr>
              <a:t> VARCHAR (30) NOT NULL, </a:t>
            </a:r>
            <a:r>
              <a:rPr lang="en-US" sz="1200" dirty="0" err="1" smtClean="0">
                <a:latin typeface="Arial" panose="020B0604020202020204"/>
              </a:rPr>
              <a:t>first_name</a:t>
            </a:r>
            <a:r>
              <a:rPr lang="en-US" sz="1200" dirty="0" smtClean="0">
                <a:latin typeface="Arial" panose="020B0604020202020204"/>
              </a:rPr>
              <a:t> VARCHAR (25), birthday DATE, </a:t>
            </a:r>
            <a:r>
              <a:rPr lang="en-US" sz="1200" dirty="0" err="1" smtClean="0">
                <a:latin typeface="Arial" panose="020B0604020202020204"/>
              </a:rPr>
              <a:t>created_date</a:t>
            </a:r>
            <a:r>
              <a:rPr lang="en-US" sz="1200" dirty="0" smtClean="0">
                <a:latin typeface="Arial" panose="020B0604020202020204"/>
              </a:rPr>
              <a:t> DATE, </a:t>
            </a:r>
            <a:r>
              <a:rPr lang="en-US" sz="1200" dirty="0" err="1" smtClean="0">
                <a:latin typeface="Arial" panose="020B0604020202020204"/>
              </a:rPr>
              <a:t>created_by</a:t>
            </a:r>
            <a:r>
              <a:rPr lang="en-US" sz="1200" dirty="0" smtClean="0">
                <a:latin typeface="Arial" panose="020B0604020202020204"/>
              </a:rPr>
              <a:t> VARCHAR (30),</a:t>
            </a:r>
            <a:endParaRPr lang="en-US" sz="1200" dirty="0" smtClean="0">
              <a:latin typeface="Arial" panose="020B0604020202020204"/>
            </a:endParaRPr>
          </a:p>
          <a:p>
            <a:pPr indent="0" algn="just">
              <a:lnSpc>
                <a:spcPts val="1370"/>
              </a:lnSpc>
              <a:spcAft>
                <a:spcPts val="840"/>
              </a:spcAft>
            </a:pPr>
            <a:r>
              <a:rPr lang="en-US" sz="1200" dirty="0" smtClean="0">
                <a:latin typeface="Arial" panose="020B0604020202020204"/>
              </a:rPr>
              <a:t>CONSTRAINT </a:t>
            </a:r>
            <a:r>
              <a:rPr lang="en-US" sz="1200" dirty="0" err="1" smtClean="0">
                <a:latin typeface="Arial" panose="020B0604020202020204"/>
              </a:rPr>
              <a:t>contacts_pk</a:t>
            </a:r>
            <a:r>
              <a:rPr lang="en-US" sz="1200" dirty="0" smtClean="0">
                <a:latin typeface="Arial" panose="020B0604020202020204"/>
              </a:rPr>
              <a:t> PRIMARY KEY (</a:t>
            </a:r>
            <a:r>
              <a:rPr lang="en-US" sz="1200" dirty="0" err="1" smtClean="0">
                <a:latin typeface="Arial" panose="020B0604020202020204"/>
              </a:rPr>
              <a:t>contact_id</a:t>
            </a:r>
            <a:r>
              <a:rPr lang="en-US" sz="1200" dirty="0" smtClean="0">
                <a:latin typeface="Arial" panose="020B0604020202020204"/>
              </a:rPr>
              <a:t>));</a:t>
            </a:r>
            <a:endParaRPr lang="en-US" sz="1200" dirty="0" smtClean="0">
              <a:latin typeface="Arial" panose="020B0604020202020204"/>
            </a:endParaRPr>
          </a:p>
          <a:p>
            <a:pPr indent="0">
              <a:lnSpc>
                <a:spcPts val="1390"/>
              </a:lnSpc>
              <a:spcAft>
                <a:spcPts val="840"/>
              </a:spcAft>
            </a:pPr>
            <a:r>
              <a:rPr lang="en-US" sz="1200" dirty="0" smtClean="0">
                <a:latin typeface="Arial" panose="020B0604020202020204"/>
              </a:rPr>
              <a:t>create table </a:t>
            </a:r>
            <a:r>
              <a:rPr lang="en-US" sz="1200" dirty="0" err="1" smtClean="0">
                <a:latin typeface="Arial" panose="020B0604020202020204"/>
              </a:rPr>
              <a:t>contacts_audit</a:t>
            </a:r>
            <a:r>
              <a:rPr lang="en-US" sz="1200" dirty="0" smtClean="0">
                <a:latin typeface="Arial" panose="020B0604020202020204"/>
              </a:rPr>
              <a:t> (</a:t>
            </a:r>
            <a:r>
              <a:rPr lang="en-US" sz="1200" dirty="0" err="1" smtClean="0">
                <a:latin typeface="Arial" panose="020B0604020202020204"/>
              </a:rPr>
              <a:t>contact_id</a:t>
            </a:r>
            <a:r>
              <a:rPr lang="en-US" sz="1200" dirty="0" smtClean="0">
                <a:latin typeface="Arial" panose="020B0604020202020204"/>
              </a:rPr>
              <a:t> integer, </a:t>
            </a:r>
            <a:r>
              <a:rPr lang="en-US" sz="1200" dirty="0" err="1" smtClean="0">
                <a:latin typeface="Arial" panose="020B0604020202020204"/>
              </a:rPr>
              <a:t>deleted_date</a:t>
            </a:r>
            <a:r>
              <a:rPr lang="en-US" sz="1200" dirty="0" smtClean="0">
                <a:latin typeface="Arial" panose="020B0604020202020204"/>
              </a:rPr>
              <a:t> date, </a:t>
            </a:r>
            <a:r>
              <a:rPr lang="en-US" sz="1200" dirty="0" err="1" smtClean="0">
                <a:latin typeface="Arial" panose="020B0604020202020204"/>
              </a:rPr>
              <a:t>deleted_by</a:t>
            </a:r>
            <a:r>
              <a:rPr lang="en-US" sz="1200" dirty="0" smtClean="0">
                <a:latin typeface="Arial" panose="020B0604020202020204"/>
              </a:rPr>
              <a:t> </a:t>
            </a:r>
            <a:r>
              <a:rPr lang="en-US" sz="1200" dirty="0" err="1" smtClean="0">
                <a:latin typeface="Arial" panose="020B0604020202020204"/>
              </a:rPr>
              <a:t>varchar</a:t>
            </a:r>
            <a:r>
              <a:rPr lang="en-US" sz="1200" dirty="0" smtClean="0">
                <a:latin typeface="Arial" panose="020B0604020202020204"/>
              </a:rPr>
              <a:t>(20));</a:t>
            </a:r>
            <a:endParaRPr lang="en-US" sz="1200" dirty="0" smtClean="0">
              <a:latin typeface="Arial" panose="020B0604020202020204"/>
            </a:endParaRPr>
          </a:p>
          <a:p>
            <a:pPr marR="457835" indent="0">
              <a:lnSpc>
                <a:spcPts val="1370"/>
              </a:lnSpc>
            </a:pPr>
            <a:r>
              <a:rPr lang="en-US" sz="1200" dirty="0" smtClean="0">
                <a:latin typeface="Arial" panose="020B0604020202020204"/>
              </a:rPr>
              <a:t>Trigger </a:t>
            </a:r>
            <a:r>
              <a:rPr lang="en-US" sz="1200" dirty="0">
                <a:latin typeface="Arial" panose="020B0604020202020204"/>
              </a:rPr>
              <a:t>to insert </a:t>
            </a:r>
            <a:r>
              <a:rPr lang="en-US" sz="1200" dirty="0" err="1">
                <a:latin typeface="Arial" panose="020B0604020202020204"/>
              </a:rPr>
              <a:t>contact_id</a:t>
            </a:r>
            <a:r>
              <a:rPr lang="en-US" sz="1200" dirty="0">
                <a:latin typeface="Arial" panose="020B0604020202020204"/>
              </a:rPr>
              <a:t> and contact deletion-date/user information into contacts audit record after a delete occurs</a:t>
            </a:r>
            <a:r>
              <a:rPr lang="en-US" sz="1200" dirty="0" smtClean="0">
                <a:latin typeface="Arial" panose="020B0604020202020204"/>
              </a:rPr>
              <a:t>:</a:t>
            </a:r>
            <a:endParaRPr lang="en-US" sz="1200" dirty="0" smtClean="0">
              <a:latin typeface="Arial" panose="020B0604020202020204"/>
            </a:endParaRPr>
          </a:p>
          <a:p>
            <a:pPr marR="457835" indent="0">
              <a:lnSpc>
                <a:spcPts val="1370"/>
              </a:lnSpc>
            </a:pPr>
            <a:endParaRPr lang="en-US" sz="1200" dirty="0">
              <a:latin typeface="Arial" panose="020B0604020202020204"/>
            </a:endParaRPr>
          </a:p>
          <a:p>
            <a:pPr indent="0" algn="just">
              <a:lnSpc>
                <a:spcPts val="1370"/>
              </a:lnSpc>
            </a:pPr>
            <a:r>
              <a:rPr lang="en-US" sz="1200" dirty="0" smtClean="0">
                <a:latin typeface="Arial" panose="020B0604020202020204"/>
              </a:rPr>
              <a:t>delimiter //</a:t>
            </a:r>
            <a:endParaRPr lang="en-US" sz="1200" dirty="0" smtClean="0">
              <a:latin typeface="Arial" panose="020B0604020202020204"/>
            </a:endParaRPr>
          </a:p>
          <a:p>
            <a:pPr marL="520700" marR="673100" indent="-520700">
              <a:lnSpc>
                <a:spcPts val="1370"/>
              </a:lnSpc>
            </a:pPr>
            <a:r>
              <a:rPr lang="en-US" sz="1200" dirty="0" smtClean="0">
                <a:latin typeface="Arial" panose="020B0604020202020204"/>
              </a:rPr>
              <a:t>create trigger </a:t>
            </a:r>
            <a:r>
              <a:rPr lang="en-US" sz="1200" dirty="0" err="1" smtClean="0">
                <a:latin typeface="Arial" panose="020B0604020202020204"/>
              </a:rPr>
              <a:t>contacts_after_delete</a:t>
            </a:r>
            <a:r>
              <a:rPr lang="en-US" sz="1200" dirty="0" smtClean="0">
                <a:latin typeface="Arial" panose="020B0604020202020204"/>
              </a:rPr>
              <a:t> after delete</a:t>
            </a:r>
            <a:endParaRPr lang="en-US" sz="1200" dirty="0" smtClean="0">
              <a:latin typeface="Arial" panose="020B0604020202020204"/>
            </a:endParaRPr>
          </a:p>
          <a:p>
            <a:pPr marL="520700" marR="2641600"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 smtClean="0">
                <a:latin typeface="Arial" panose="020B0604020202020204"/>
              </a:rPr>
              <a:t>on contacts for each row begin</a:t>
            </a:r>
            <a:endParaRPr lang="en-US" sz="1200" dirty="0" smtClean="0">
              <a:latin typeface="Arial" panose="020B0604020202020204"/>
            </a:endParaRPr>
          </a:p>
          <a:p>
            <a:pPr marL="660400" indent="0">
              <a:spcAft>
                <a:spcPts val="1050"/>
              </a:spcAft>
            </a:pPr>
            <a:r>
              <a:rPr lang="en-US" sz="1200" dirty="0" smtClean="0">
                <a:latin typeface="Arial" panose="020B0604020202020204"/>
              </a:rPr>
              <a:t>DECLARE </a:t>
            </a:r>
            <a:r>
              <a:rPr lang="en-US" sz="1200" dirty="0" err="1" smtClean="0">
                <a:latin typeface="Arial" panose="020B0604020202020204"/>
              </a:rPr>
              <a:t>vUser</a:t>
            </a:r>
            <a:r>
              <a:rPr lang="en-US" sz="1200" dirty="0" smtClean="0">
                <a:latin typeface="Arial" panose="020B0604020202020204"/>
              </a:rPr>
              <a:t> </a:t>
            </a:r>
            <a:r>
              <a:rPr lang="en-US" sz="1200" dirty="0" err="1" smtClean="0">
                <a:latin typeface="Arial" panose="020B0604020202020204"/>
              </a:rPr>
              <a:t>varchar</a:t>
            </a:r>
            <a:r>
              <a:rPr lang="en-US" sz="1200" dirty="0" smtClean="0">
                <a:latin typeface="Arial" panose="020B0604020202020204"/>
              </a:rPr>
              <a:t>(50);</a:t>
            </a:r>
            <a:endParaRPr lang="en-US" sz="1200" dirty="0" smtClean="0">
              <a:latin typeface="Arial" panose="020B0604020202020204"/>
            </a:endParaRPr>
          </a:p>
          <a:p>
            <a:pPr marL="660400"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 smtClean="0">
                <a:latin typeface="Arial" panose="020B0604020202020204"/>
              </a:rPr>
              <a:t>-- Find username of person performing the DELETE into table </a:t>
            </a:r>
            <a:endParaRPr lang="en-US" sz="1200" dirty="0" smtClean="0">
              <a:latin typeface="Arial" panose="020B0604020202020204"/>
            </a:endParaRPr>
          </a:p>
          <a:p>
            <a:pPr marL="660400"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 smtClean="0">
                <a:latin typeface="Arial" panose="020B0604020202020204"/>
              </a:rPr>
              <a:t>SELECT USER() into </a:t>
            </a:r>
            <a:r>
              <a:rPr lang="en-US" sz="1200" dirty="0" err="1" smtClean="0">
                <a:latin typeface="Arial" panose="020B0604020202020204"/>
              </a:rPr>
              <a:t>vUser</a:t>
            </a:r>
            <a:r>
              <a:rPr lang="en-US" sz="1200" dirty="0" smtClean="0">
                <a:latin typeface="Arial" panose="020B0604020202020204"/>
              </a:rPr>
              <a:t>;</a:t>
            </a:r>
            <a:endParaRPr lang="en-US" sz="1200" dirty="0" smtClean="0">
              <a:latin typeface="Arial" panose="020B0604020202020204"/>
            </a:endParaRPr>
          </a:p>
          <a:p>
            <a:pPr marL="660400" indent="0">
              <a:lnSpc>
                <a:spcPts val="1370"/>
              </a:lnSpc>
            </a:pPr>
            <a:r>
              <a:rPr lang="en-US" sz="1200" dirty="0" smtClean="0">
                <a:latin typeface="Arial" panose="020B0604020202020204"/>
              </a:rPr>
              <a:t>-- Insert record into audit table</a:t>
            </a:r>
            <a:endParaRPr lang="en-US" sz="1200" dirty="0" smtClean="0">
              <a:latin typeface="Arial" panose="020B0604020202020204"/>
            </a:endParaRPr>
          </a:p>
          <a:p>
            <a:pPr marL="660400" indent="0">
              <a:lnSpc>
                <a:spcPts val="1370"/>
              </a:lnSpc>
            </a:pPr>
            <a:r>
              <a:rPr lang="en-US" sz="1200" dirty="0" smtClean="0">
                <a:latin typeface="Arial" panose="020B0604020202020204"/>
              </a:rPr>
              <a:t> INSERT into </a:t>
            </a:r>
            <a:r>
              <a:rPr lang="en-US" sz="1200" dirty="0" err="1" smtClean="0">
                <a:latin typeface="Arial" panose="020B0604020202020204"/>
              </a:rPr>
              <a:t>contacts_audit</a:t>
            </a:r>
            <a:r>
              <a:rPr lang="en-US" sz="1200" dirty="0" smtClean="0">
                <a:latin typeface="Arial" panose="020B0604020202020204"/>
              </a:rPr>
              <a:t> ( </a:t>
            </a:r>
            <a:r>
              <a:rPr lang="en-US" sz="1200" dirty="0" err="1" smtClean="0">
                <a:latin typeface="Arial" panose="020B0604020202020204"/>
              </a:rPr>
              <a:t>contact_id</a:t>
            </a:r>
            <a:r>
              <a:rPr lang="en-US" sz="1200" dirty="0" smtClean="0">
                <a:latin typeface="Arial" panose="020B0604020202020204"/>
              </a:rPr>
              <a:t>, </a:t>
            </a:r>
            <a:r>
              <a:rPr lang="en-US" sz="1200" dirty="0" err="1" smtClean="0">
                <a:latin typeface="Arial" panose="020B0604020202020204"/>
              </a:rPr>
              <a:t>deleted_date</a:t>
            </a:r>
            <a:r>
              <a:rPr lang="en-US" sz="1200" dirty="0" smtClean="0">
                <a:latin typeface="Arial" panose="020B0604020202020204"/>
              </a:rPr>
              <a:t>, </a:t>
            </a:r>
            <a:r>
              <a:rPr lang="en-US" sz="1200" dirty="0" err="1" smtClean="0">
                <a:latin typeface="Arial" panose="020B0604020202020204"/>
              </a:rPr>
              <a:t>deleted_by</a:t>
            </a:r>
            <a:r>
              <a:rPr lang="en-US" sz="1200" dirty="0" smtClean="0">
                <a:latin typeface="Arial" panose="020B0604020202020204"/>
              </a:rPr>
              <a:t>)</a:t>
            </a:r>
            <a:endParaRPr lang="en-US" sz="1200" dirty="0" smtClean="0">
              <a:latin typeface="Arial" panose="020B0604020202020204"/>
            </a:endParaRPr>
          </a:p>
          <a:p>
            <a:pPr marL="660400" indent="0">
              <a:lnSpc>
                <a:spcPts val="1370"/>
              </a:lnSpc>
            </a:pPr>
            <a:r>
              <a:rPr lang="en-US" sz="1200" dirty="0" smtClean="0">
                <a:latin typeface="Arial" panose="020B0604020202020204"/>
              </a:rPr>
              <a:t>VALUES ( </a:t>
            </a:r>
            <a:r>
              <a:rPr lang="en-US" sz="1200" dirty="0" err="1" smtClean="0">
                <a:latin typeface="Arial" panose="020B0604020202020204"/>
              </a:rPr>
              <a:t>OLD.contact_id</a:t>
            </a:r>
            <a:r>
              <a:rPr lang="en-US" sz="1200" dirty="0" smtClean="0">
                <a:latin typeface="Arial" panose="020B0604020202020204"/>
              </a:rPr>
              <a:t>,</a:t>
            </a:r>
            <a:endParaRPr lang="en-US" sz="1200" dirty="0" smtClean="0">
              <a:latin typeface="Arial" panose="020B0604020202020204"/>
            </a:endParaRPr>
          </a:p>
          <a:p>
            <a:pPr marL="520700" marR="3276600" indent="215900">
              <a:lnSpc>
                <a:spcPts val="1370"/>
              </a:lnSpc>
              <a:spcAft>
                <a:spcPts val="1680"/>
              </a:spcAft>
            </a:pPr>
            <a:r>
              <a:rPr lang="en-US" sz="1200" dirty="0" smtClean="0">
                <a:latin typeface="Arial" panose="020B0604020202020204"/>
              </a:rPr>
              <a:t>SYSDATE(), </a:t>
            </a:r>
            <a:r>
              <a:rPr lang="en-US" sz="1200" dirty="0" err="1" smtClean="0">
                <a:latin typeface="Arial" panose="020B0604020202020204"/>
              </a:rPr>
              <a:t>vUser</a:t>
            </a:r>
            <a:r>
              <a:rPr lang="en-US" sz="1200" dirty="0" smtClean="0">
                <a:latin typeface="Arial" panose="020B0604020202020204"/>
              </a:rPr>
              <a:t> ); end;//</a:t>
            </a:r>
            <a:endParaRPr lang="en-US" sz="1200" dirty="0" smtClean="0">
              <a:latin typeface="Arial" panose="020B0604020202020204"/>
            </a:endParaRPr>
          </a:p>
          <a:p>
            <a:pPr marR="457835" indent="0">
              <a:lnSpc>
                <a:spcPts val="1370"/>
              </a:lnSpc>
            </a:pPr>
            <a:endParaRPr lang="en-US" sz="1200" dirty="0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56310" y="699516"/>
            <a:ext cx="5885688" cy="24566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370"/>
              </a:lnSpc>
              <a:spcBef>
                <a:spcPts val="1680"/>
              </a:spcBef>
            </a:pPr>
            <a:r>
              <a:rPr lang="en-US" sz="1200" dirty="0">
                <a:latin typeface="Arial" panose="020B0604020202020204"/>
              </a:rPr>
              <a:t>Making an insert and deleting the same to invoke the trigger:</a:t>
            </a:r>
            <a:endParaRPr lang="en-US" sz="1200" dirty="0">
              <a:latin typeface="Arial" panose="020B0604020202020204"/>
            </a:endParaRPr>
          </a:p>
          <a:p>
            <a:pPr indent="0" algn="just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insert into contacts values (1, "Newton", "Isaac", </a:t>
            </a:r>
            <a:r>
              <a:rPr lang="en-US" sz="1200" dirty="0" err="1">
                <a:latin typeface="Arial" panose="020B0604020202020204"/>
              </a:rPr>
              <a:t>str_to_date</a:t>
            </a:r>
            <a:r>
              <a:rPr lang="en-US" sz="1200" dirty="0">
                <a:latin typeface="Arial" panose="020B0604020202020204"/>
              </a:rPr>
              <a:t> ("19-08-1985", "%d-%m-%Y"), </a:t>
            </a:r>
            <a:r>
              <a:rPr lang="en-US" sz="1200" dirty="0" err="1">
                <a:latin typeface="Arial" panose="020B0604020202020204"/>
              </a:rPr>
              <a:t>str_to_date</a:t>
            </a:r>
            <a:r>
              <a:rPr lang="en-US" sz="1200" dirty="0">
                <a:latin typeface="Arial" panose="020B0604020202020204"/>
              </a:rPr>
              <a:t> ("23-07-2018", "%d-%m-%Y"), "xyz");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1050"/>
              </a:spcAft>
            </a:pPr>
            <a:r>
              <a:rPr lang="en-US" sz="1200" dirty="0">
                <a:latin typeface="Arial" panose="020B0604020202020204"/>
              </a:rPr>
              <a:t>delete from contacts where </a:t>
            </a:r>
            <a:r>
              <a:rPr lang="en-US" sz="1200" dirty="0" err="1">
                <a:latin typeface="Arial" panose="020B0604020202020204"/>
              </a:rPr>
              <a:t>first_name</a:t>
            </a:r>
            <a:r>
              <a:rPr lang="en-US" sz="1200" dirty="0">
                <a:latin typeface="Arial" panose="020B0604020202020204"/>
              </a:rPr>
              <a:t>="Isaac";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Output: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select *from </a:t>
            </a:r>
            <a:r>
              <a:rPr lang="en-US" sz="1200" dirty="0" err="1">
                <a:latin typeface="Arial" panose="020B0604020202020204"/>
              </a:rPr>
              <a:t>contacts_audit</a:t>
            </a:r>
            <a:r>
              <a:rPr lang="en-US" sz="1200" dirty="0">
                <a:latin typeface="Arial" panose="020B0604020202020204"/>
              </a:rPr>
              <a:t>;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+------------+--------------+----------------+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| </a:t>
            </a:r>
            <a:r>
              <a:rPr lang="en-US" sz="1200" dirty="0" err="1">
                <a:latin typeface="Arial" panose="020B0604020202020204"/>
              </a:rPr>
              <a:t>contact_id</a:t>
            </a:r>
            <a:r>
              <a:rPr lang="en-US" sz="1200" dirty="0">
                <a:latin typeface="Arial" panose="020B0604020202020204"/>
              </a:rPr>
              <a:t> | </a:t>
            </a:r>
            <a:r>
              <a:rPr lang="en-US" sz="1200" dirty="0" err="1">
                <a:latin typeface="Arial" panose="020B0604020202020204"/>
              </a:rPr>
              <a:t>deleted_date</a:t>
            </a:r>
            <a:r>
              <a:rPr lang="en-US" sz="1200" dirty="0">
                <a:latin typeface="Arial" panose="020B0604020202020204"/>
              </a:rPr>
              <a:t> | </a:t>
            </a:r>
            <a:r>
              <a:rPr lang="en-US" sz="1200" dirty="0" err="1">
                <a:latin typeface="Arial" panose="020B0604020202020204"/>
              </a:rPr>
              <a:t>deleted_by</a:t>
            </a:r>
            <a:r>
              <a:rPr lang="en-US" sz="1200" dirty="0">
                <a:latin typeface="Arial" panose="020B0604020202020204"/>
              </a:rPr>
              <a:t> |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+------------+--------------+----------------+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|    1 | 2019-05-11 | </a:t>
            </a:r>
            <a:r>
              <a:rPr lang="en-US" sz="1200" dirty="0" err="1">
                <a:latin typeface="Arial" panose="020B0604020202020204"/>
              </a:rPr>
              <a:t>root@localhost</a:t>
            </a:r>
            <a:r>
              <a:rPr lang="en-US" sz="1200" dirty="0">
                <a:latin typeface="Arial" panose="020B0604020202020204"/>
              </a:rPr>
              <a:t> |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+------------+--------------+----------------+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3150"/>
              </a:spcAft>
            </a:pPr>
            <a:r>
              <a:rPr lang="en-US" sz="1200" dirty="0">
                <a:latin typeface="Arial" panose="020B0604020202020204"/>
              </a:rPr>
              <a:t>1 row in set (0.0009 sec)</a:t>
            </a:r>
            <a:endParaRPr lang="en-US" sz="1200" dirty="0">
              <a:latin typeface="Arial" panose="020B0604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6310" y="3600450"/>
            <a:ext cx="2282952" cy="3733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3150"/>
              </a:spcBef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&gt; Drop trigger:</a:t>
            </a:r>
            <a:endParaRPr lang="en-US" sz="1200" dirty="0">
              <a:latin typeface="Arial" panose="020B0604020202020204"/>
            </a:endParaRPr>
          </a:p>
          <a:p>
            <a:pPr indent="0" algn="just"/>
            <a:r>
              <a:rPr lang="en-US" sz="1200" dirty="0">
                <a:latin typeface="Arial" panose="020B0604020202020204"/>
              </a:rPr>
              <a:t>Drop trigger </a:t>
            </a:r>
            <a:r>
              <a:rPr lang="en-US" sz="1200" dirty="0" err="1" smtClean="0">
                <a:latin typeface="Arial" panose="020B0604020202020204"/>
              </a:rPr>
              <a:t>contacts_after_insert</a:t>
            </a:r>
            <a:endParaRPr lang="en-US" sz="1200" dirty="0" smtClean="0">
              <a:latin typeface="Arial" panose="020B0604020202020204"/>
            </a:endParaRPr>
          </a:p>
          <a:p>
            <a:pPr indent="0" algn="just"/>
            <a:endParaRPr lang="en-US" sz="1200" dirty="0">
              <a:latin typeface="Arial" panose="020B0604020202020204"/>
            </a:endParaRPr>
          </a:p>
          <a:p>
            <a:pPr indent="0" algn="just"/>
            <a:endParaRPr lang="en-US" sz="1200" dirty="0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8351</Words>
  <Application>WPS Presentation</Application>
  <PresentationFormat>Custom</PresentationFormat>
  <Paragraphs>205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Wingdings 3</vt:lpstr>
      <vt:lpstr>Arial</vt:lpstr>
      <vt:lpstr>Microsoft YaHei</vt:lpstr>
      <vt:lpstr>Arial Unicode MS</vt:lpstr>
      <vt:lpstr>Trebuchet MS</vt:lpstr>
      <vt:lpstr>Calibri</vt:lpstr>
      <vt:lpstr>Times New Roman</vt:lpstr>
      <vt:lpstr>Facet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diu</dc:creator>
  <cp:lastModifiedBy>DELL</cp:lastModifiedBy>
  <cp:revision>20</cp:revision>
  <dcterms:created xsi:type="dcterms:W3CDTF">2022-11-16T17:25:00Z</dcterms:created>
  <dcterms:modified xsi:type="dcterms:W3CDTF">2023-05-25T17:56:08Z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9EE1EF94DC84427B8EE025FB1C94C8C1</vt:lpwstr>
  </property>
  <property fmtid="{D5CDD505-2E9C-101B-9397-08002B2CF9AE}" pid="3" name="KSOProductBuildVer">
    <vt:lpwstr>1033-11.2.0.11537</vt:lpwstr>
  </property>
</Properties>
</file>