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3" r:id="rId2"/>
    <p:sldId id="264" r:id="rId3"/>
    <p:sldId id="266" r:id="rId4"/>
    <p:sldId id="267" r:id="rId5"/>
    <p:sldId id="268" r:id="rId6"/>
  </p:sldIdLst>
  <p:sldSz cx="7772400" cy="1005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338" autoAdjust="0"/>
    <p:restoredTop sz="94660"/>
  </p:normalViewPr>
  <p:slideViewPr>
    <p:cSldViewPr snapToGrid="0">
      <p:cViewPr>
        <p:scale>
          <a:sx n="180" d="100"/>
          <a:sy n="180" d="100"/>
        </p:scale>
        <p:origin x="138" y="-49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7196" y="-12419"/>
            <a:ext cx="7794333" cy="10083238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1006" y="3526650"/>
            <a:ext cx="4952711" cy="2414576"/>
          </a:xfrm>
        </p:spPr>
        <p:txBody>
          <a:bodyPr anchor="b">
            <a:noAutofit/>
          </a:bodyPr>
          <a:lstStyle>
            <a:lvl1pPr algn="r">
              <a:defRPr sz="459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1006" y="5941224"/>
            <a:ext cx="4952711" cy="1608785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88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7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65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54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43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31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20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08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4/30/2023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" y="894080"/>
            <a:ext cx="5395557" cy="4991947"/>
          </a:xfrm>
        </p:spPr>
        <p:txBody>
          <a:bodyPr anchor="ctr">
            <a:normAutofit/>
          </a:bodyPr>
          <a:lstStyle>
            <a:lvl1pPr algn="l">
              <a:defRPr sz="374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" y="6556586"/>
            <a:ext cx="5395557" cy="2304078"/>
          </a:xfrm>
        </p:spPr>
        <p:txBody>
          <a:bodyPr anchor="ctr">
            <a:normAutofit/>
          </a:bodyPr>
          <a:lstStyle>
            <a:lvl1pPr marL="0" indent="0" algn="l">
              <a:buNone/>
              <a:defRPr sz="153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8862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4/30/2023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652" y="894080"/>
            <a:ext cx="5161355" cy="4433147"/>
          </a:xfrm>
        </p:spPr>
        <p:txBody>
          <a:bodyPr anchor="ctr">
            <a:normAutofit/>
          </a:bodyPr>
          <a:lstStyle>
            <a:lvl1pPr algn="l">
              <a:defRPr sz="374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35913" y="5327227"/>
            <a:ext cx="4606833" cy="5588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3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88620" indent="0">
              <a:buFontTx/>
              <a:buNone/>
              <a:defRPr/>
            </a:lvl2pPr>
            <a:lvl3pPr marL="777240" indent="0">
              <a:buFontTx/>
              <a:buNone/>
              <a:defRPr/>
            </a:lvl3pPr>
            <a:lvl4pPr marL="1165860" indent="0">
              <a:buFontTx/>
              <a:buNone/>
              <a:defRPr/>
            </a:lvl4pPr>
            <a:lvl5pPr marL="155448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59" y="6556586"/>
            <a:ext cx="5395558" cy="2304078"/>
          </a:xfrm>
        </p:spPr>
        <p:txBody>
          <a:bodyPr anchor="ctr">
            <a:normAutofit/>
          </a:bodyPr>
          <a:lstStyle>
            <a:lvl1pPr marL="0" indent="0" algn="l">
              <a:buNone/>
              <a:defRPr sz="153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8862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4/30/2023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10305" y="1159221"/>
            <a:ext cx="388721" cy="857671"/>
          </a:xfrm>
          <a:prstGeom prst="rect">
            <a:avLst/>
          </a:prstGeom>
        </p:spPr>
        <p:txBody>
          <a:bodyPr vert="horz" lIns="77724" tIns="38862" rIns="77724" bIns="38862" rtlCol="0" anchor="ctr">
            <a:noAutofit/>
          </a:bodyPr>
          <a:lstStyle/>
          <a:p>
            <a:pPr lvl="0"/>
            <a:r>
              <a:rPr lang="en-US" sz="68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35545" y="4233616"/>
            <a:ext cx="388721" cy="857671"/>
          </a:xfrm>
          <a:prstGeom prst="rect">
            <a:avLst/>
          </a:prstGeom>
        </p:spPr>
        <p:txBody>
          <a:bodyPr vert="horz" lIns="77724" tIns="38862" rIns="77724" bIns="38862" rtlCol="0" anchor="ctr">
            <a:noAutofit/>
          </a:bodyPr>
          <a:lstStyle/>
          <a:p>
            <a:pPr lvl="0"/>
            <a:r>
              <a:rPr lang="en-US" sz="68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59" y="2833582"/>
            <a:ext cx="5395558" cy="3806675"/>
          </a:xfrm>
        </p:spPr>
        <p:txBody>
          <a:bodyPr anchor="b">
            <a:normAutofit/>
          </a:bodyPr>
          <a:lstStyle>
            <a:lvl1pPr algn="l">
              <a:defRPr sz="374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59" y="6640257"/>
            <a:ext cx="5395558" cy="2220407"/>
          </a:xfrm>
        </p:spPr>
        <p:txBody>
          <a:bodyPr anchor="t">
            <a:normAutofit/>
          </a:bodyPr>
          <a:lstStyle>
            <a:lvl1pPr marL="0" indent="0" algn="l">
              <a:buNone/>
              <a:defRPr sz="153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8862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4/30/2023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652" y="894080"/>
            <a:ext cx="5161355" cy="4433147"/>
          </a:xfrm>
        </p:spPr>
        <p:txBody>
          <a:bodyPr anchor="ctr">
            <a:normAutofit/>
          </a:bodyPr>
          <a:lstStyle>
            <a:lvl1pPr algn="l">
              <a:defRPr sz="374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8157" y="5886027"/>
            <a:ext cx="5395559" cy="75423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04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88620" indent="0">
              <a:buFontTx/>
              <a:buNone/>
              <a:defRPr/>
            </a:lvl2pPr>
            <a:lvl3pPr marL="777240" indent="0">
              <a:buFontTx/>
              <a:buNone/>
              <a:defRPr/>
            </a:lvl3pPr>
            <a:lvl4pPr marL="1165860" indent="0">
              <a:buFontTx/>
              <a:buNone/>
              <a:defRPr/>
            </a:lvl4pPr>
            <a:lvl5pPr marL="155448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59" y="6640257"/>
            <a:ext cx="5395558" cy="2220407"/>
          </a:xfrm>
        </p:spPr>
        <p:txBody>
          <a:bodyPr anchor="t">
            <a:normAutofit/>
          </a:bodyPr>
          <a:lstStyle>
            <a:lvl1pPr marL="0" indent="0" algn="l">
              <a:buNone/>
              <a:defRPr sz="153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8862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4/30/2023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10305" y="1159221"/>
            <a:ext cx="388721" cy="857671"/>
          </a:xfrm>
          <a:prstGeom prst="rect">
            <a:avLst/>
          </a:prstGeom>
        </p:spPr>
        <p:txBody>
          <a:bodyPr vert="horz" lIns="77724" tIns="38862" rIns="77724" bIns="38862" rtlCol="0" anchor="ctr">
            <a:noAutofit/>
          </a:bodyPr>
          <a:lstStyle/>
          <a:p>
            <a:pPr lvl="0"/>
            <a:r>
              <a:rPr lang="en-US" sz="68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35545" y="4233616"/>
            <a:ext cx="388721" cy="857671"/>
          </a:xfrm>
          <a:prstGeom prst="rect">
            <a:avLst/>
          </a:prstGeom>
        </p:spPr>
        <p:txBody>
          <a:bodyPr vert="horz" lIns="77724" tIns="38862" rIns="77724" bIns="38862" rtlCol="0" anchor="ctr">
            <a:noAutofit/>
          </a:bodyPr>
          <a:lstStyle/>
          <a:p>
            <a:pPr lvl="0"/>
            <a:r>
              <a:rPr lang="en-US" sz="68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471" y="894080"/>
            <a:ext cx="5390245" cy="4433147"/>
          </a:xfrm>
        </p:spPr>
        <p:txBody>
          <a:bodyPr anchor="ctr">
            <a:normAutofit/>
          </a:bodyPr>
          <a:lstStyle>
            <a:lvl1pPr algn="l">
              <a:defRPr sz="374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8157" y="5886027"/>
            <a:ext cx="5395559" cy="75423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040">
                <a:solidFill>
                  <a:schemeClr val="accent1"/>
                </a:solidFill>
              </a:defRPr>
            </a:lvl1pPr>
            <a:lvl2pPr marL="388620" indent="0">
              <a:buFontTx/>
              <a:buNone/>
              <a:defRPr/>
            </a:lvl2pPr>
            <a:lvl3pPr marL="777240" indent="0">
              <a:buFontTx/>
              <a:buNone/>
              <a:defRPr/>
            </a:lvl3pPr>
            <a:lvl4pPr marL="1165860" indent="0">
              <a:buFontTx/>
              <a:buNone/>
              <a:defRPr/>
            </a:lvl4pPr>
            <a:lvl5pPr marL="155448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59" y="6640257"/>
            <a:ext cx="5395558" cy="2220407"/>
          </a:xfrm>
        </p:spPr>
        <p:txBody>
          <a:bodyPr anchor="t">
            <a:normAutofit/>
          </a:bodyPr>
          <a:lstStyle>
            <a:lvl1pPr marL="0" indent="0" algn="l">
              <a:buNone/>
              <a:defRPr sz="153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8862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4/30/2023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4/30/2023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80715" y="894081"/>
            <a:ext cx="831990" cy="7702128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59" y="894081"/>
            <a:ext cx="4415772" cy="77021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4/30/2023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4/30/2023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59" y="3961274"/>
            <a:ext cx="5395558" cy="2678985"/>
          </a:xfrm>
        </p:spPr>
        <p:txBody>
          <a:bodyPr anchor="b"/>
          <a:lstStyle>
            <a:lvl1pPr algn="l">
              <a:defRPr sz="3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59" y="6640257"/>
            <a:ext cx="5395558" cy="1261920"/>
          </a:xfrm>
        </p:spPr>
        <p:txBody>
          <a:bodyPr anchor="t"/>
          <a:lstStyle>
            <a:lvl1pPr marL="0" indent="0" algn="l">
              <a:buNone/>
              <a:defRPr sz="1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8862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4/30/2023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" y="894080"/>
            <a:ext cx="5395557" cy="19371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" y="3168864"/>
            <a:ext cx="2624893" cy="5691799"/>
          </a:xfrm>
        </p:spPr>
        <p:txBody>
          <a:bodyPr>
            <a:normAutofit/>
          </a:bodyPr>
          <a:lstStyle>
            <a:lvl1pPr>
              <a:defRPr sz="1530"/>
            </a:lvl1pPr>
            <a:lvl2pPr>
              <a:defRPr sz="1360"/>
            </a:lvl2pPr>
            <a:lvl3pPr>
              <a:defRPr sz="1190"/>
            </a:lvl3pPr>
            <a:lvl4pPr>
              <a:defRPr sz="1020"/>
            </a:lvl4pPr>
            <a:lvl5pPr>
              <a:defRPr sz="1020"/>
            </a:lvl5pPr>
            <a:lvl6pPr>
              <a:defRPr sz="1020"/>
            </a:lvl6pPr>
            <a:lvl7pPr>
              <a:defRPr sz="1020"/>
            </a:lvl7pPr>
            <a:lvl8pPr>
              <a:defRPr sz="1020"/>
            </a:lvl8pPr>
            <a:lvl9pPr>
              <a:defRPr sz="10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8823" y="3168866"/>
            <a:ext cx="2624894" cy="5691800"/>
          </a:xfrm>
        </p:spPr>
        <p:txBody>
          <a:bodyPr>
            <a:normAutofit/>
          </a:bodyPr>
          <a:lstStyle>
            <a:lvl1pPr>
              <a:defRPr sz="1530"/>
            </a:lvl1pPr>
            <a:lvl2pPr>
              <a:defRPr sz="1360"/>
            </a:lvl2pPr>
            <a:lvl3pPr>
              <a:defRPr sz="1190"/>
            </a:lvl3pPr>
            <a:lvl4pPr>
              <a:defRPr sz="1020"/>
            </a:lvl4pPr>
            <a:lvl5pPr>
              <a:defRPr sz="1020"/>
            </a:lvl5pPr>
            <a:lvl6pPr>
              <a:defRPr sz="1020"/>
            </a:lvl6pPr>
            <a:lvl7pPr>
              <a:defRPr sz="1020"/>
            </a:lvl7pPr>
            <a:lvl8pPr>
              <a:defRPr sz="1020"/>
            </a:lvl8pPr>
            <a:lvl9pPr>
              <a:defRPr sz="10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4/30/2023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" y="894080"/>
            <a:ext cx="5395556" cy="193717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59" y="3169442"/>
            <a:ext cx="2627071" cy="845184"/>
          </a:xfrm>
        </p:spPr>
        <p:txBody>
          <a:bodyPr anchor="b">
            <a:noAutofit/>
          </a:bodyPr>
          <a:lstStyle>
            <a:lvl1pPr marL="0" indent="0">
              <a:buNone/>
              <a:defRPr sz="2040" b="0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59" y="4014628"/>
            <a:ext cx="2627071" cy="484603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6644" y="3169442"/>
            <a:ext cx="2627071" cy="845184"/>
          </a:xfrm>
        </p:spPr>
        <p:txBody>
          <a:bodyPr anchor="b">
            <a:noAutofit/>
          </a:bodyPr>
          <a:lstStyle>
            <a:lvl1pPr marL="0" indent="0">
              <a:buNone/>
              <a:defRPr sz="2040" b="0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6644" y="4014628"/>
            <a:ext cx="2627071" cy="484603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4/30/2023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59" y="894080"/>
            <a:ext cx="5395557" cy="19371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4/30/2023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4/30/2023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59" y="2197953"/>
            <a:ext cx="2371655" cy="1875083"/>
          </a:xfrm>
        </p:spPr>
        <p:txBody>
          <a:bodyPr anchor="b">
            <a:normAutofit/>
          </a:bodyPr>
          <a:lstStyle>
            <a:lvl1pPr>
              <a:defRPr sz="1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5584" y="755224"/>
            <a:ext cx="2878131" cy="810544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8159" y="4073035"/>
            <a:ext cx="2371655" cy="3790525"/>
          </a:xfrm>
        </p:spPr>
        <p:txBody>
          <a:bodyPr>
            <a:normAutofit/>
          </a:bodyPr>
          <a:lstStyle>
            <a:lvl1pPr marL="0" indent="0">
              <a:buNone/>
              <a:defRPr sz="1190"/>
            </a:lvl1pPr>
            <a:lvl2pPr marL="291465" indent="0">
              <a:buNone/>
              <a:defRPr sz="895"/>
            </a:lvl2pPr>
            <a:lvl3pPr marL="582930" indent="0">
              <a:buNone/>
              <a:defRPr sz="765"/>
            </a:lvl3pPr>
            <a:lvl4pPr marL="874395" indent="0">
              <a:buNone/>
              <a:defRPr sz="640"/>
            </a:lvl4pPr>
            <a:lvl5pPr marL="1165860" indent="0">
              <a:buNone/>
              <a:defRPr sz="640"/>
            </a:lvl5pPr>
            <a:lvl6pPr marL="1457325" indent="0">
              <a:buNone/>
              <a:defRPr sz="640"/>
            </a:lvl6pPr>
            <a:lvl7pPr marL="1748790" indent="0">
              <a:buNone/>
              <a:defRPr sz="640"/>
            </a:lvl7pPr>
            <a:lvl8pPr marL="2040255" indent="0">
              <a:buNone/>
              <a:defRPr sz="640"/>
            </a:lvl8pPr>
            <a:lvl9pPr marL="2331720" indent="0">
              <a:buNone/>
              <a:defRPr sz="64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4/30/2023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59" y="7040880"/>
            <a:ext cx="5395557" cy="831216"/>
          </a:xfrm>
        </p:spPr>
        <p:txBody>
          <a:bodyPr anchor="b">
            <a:normAutofit/>
          </a:bodyPr>
          <a:lstStyle>
            <a:lvl1pPr algn="l">
              <a:defRPr sz="204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59" y="894080"/>
            <a:ext cx="5395557" cy="5640386"/>
          </a:xfrm>
        </p:spPr>
        <p:txBody>
          <a:bodyPr anchor="t">
            <a:normAutofit/>
          </a:bodyPr>
          <a:lstStyle>
            <a:lvl1pPr marL="0" indent="0" algn="ctr">
              <a:buNone/>
              <a:defRPr sz="1360"/>
            </a:lvl1pPr>
            <a:lvl2pPr marL="388620" indent="0">
              <a:buNone/>
              <a:defRPr sz="1360"/>
            </a:lvl2pPr>
            <a:lvl3pPr marL="777240" indent="0">
              <a:buNone/>
              <a:defRPr sz="1360"/>
            </a:lvl3pPr>
            <a:lvl4pPr marL="1165860" indent="0">
              <a:buNone/>
              <a:defRPr sz="1360"/>
            </a:lvl4pPr>
            <a:lvl5pPr marL="1554480" indent="0">
              <a:buNone/>
              <a:defRPr sz="1360"/>
            </a:lvl5pPr>
            <a:lvl6pPr marL="1943100" indent="0">
              <a:buNone/>
              <a:defRPr sz="1360"/>
            </a:lvl6pPr>
            <a:lvl7pPr marL="2331720" indent="0">
              <a:buNone/>
              <a:defRPr sz="1360"/>
            </a:lvl7pPr>
            <a:lvl8pPr marL="2720340" indent="0">
              <a:buNone/>
              <a:defRPr sz="1360"/>
            </a:lvl8pPr>
            <a:lvl9pPr marL="3108960" indent="0">
              <a:buNone/>
              <a:defRPr sz="136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8159" y="7872096"/>
            <a:ext cx="5395557" cy="988569"/>
          </a:xfrm>
        </p:spPr>
        <p:txBody>
          <a:bodyPr>
            <a:normAutofit/>
          </a:bodyPr>
          <a:lstStyle>
            <a:lvl1pPr marL="0" indent="0">
              <a:buNone/>
              <a:defRPr sz="1020"/>
            </a:lvl1pPr>
            <a:lvl2pPr marL="388620" indent="0">
              <a:buNone/>
              <a:defRPr sz="1020"/>
            </a:lvl2pPr>
            <a:lvl3pPr marL="777240" indent="0">
              <a:buNone/>
              <a:defRPr sz="850"/>
            </a:lvl3pPr>
            <a:lvl4pPr marL="1165860" indent="0">
              <a:buNone/>
              <a:defRPr sz="765"/>
            </a:lvl4pPr>
            <a:lvl5pPr marL="1554480" indent="0">
              <a:buNone/>
              <a:defRPr sz="765"/>
            </a:lvl5pPr>
            <a:lvl6pPr marL="1943100" indent="0">
              <a:buNone/>
              <a:defRPr sz="765"/>
            </a:lvl6pPr>
            <a:lvl7pPr marL="2331720" indent="0">
              <a:buNone/>
              <a:defRPr sz="765"/>
            </a:lvl7pPr>
            <a:lvl8pPr marL="2720340" indent="0">
              <a:buNone/>
              <a:defRPr sz="765"/>
            </a:lvl8pPr>
            <a:lvl9pPr marL="3108960" indent="0">
              <a:buNone/>
              <a:defRPr sz="76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4/30/2023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7196" y="-12419"/>
            <a:ext cx="7794334" cy="10083238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8160" y="894080"/>
            <a:ext cx="5395556" cy="19371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59" y="3168866"/>
            <a:ext cx="5395557" cy="5691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94469" y="8860666"/>
            <a:ext cx="581512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t>4/30/2023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8160" y="8860666"/>
            <a:ext cx="3929527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77975" y="8860666"/>
            <a:ext cx="435742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65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388620" rtl="0" eaLnBrk="1" latinLnBrk="0" hangingPunct="1">
        <a:spcBef>
          <a:spcPct val="0"/>
        </a:spcBef>
        <a:buNone/>
        <a:defRPr sz="306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91465" indent="-291465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53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1825" indent="-243205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3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71550" indent="-194310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19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60170" indent="-194310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0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748790" indent="-194310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0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137410" indent="-194310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0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526030" indent="-194310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0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914650" indent="-194310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0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303270" indent="-194310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0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karrie23@gmail.com" TargetMode="External"/><Relationship Id="rId2" Type="http://schemas.openxmlformats.org/officeDocument/2006/relationships/hyperlink" Target="mailto:Wordnewton@gmail.com" TargetMode="Externa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41092" y="140208"/>
            <a:ext cx="734568" cy="25908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spcAft>
                <a:spcPts val="3150"/>
              </a:spcAft>
            </a:pPr>
            <a:r>
              <a:rPr lang="en-US" sz="2400" b="1" dirty="0">
                <a:latin typeface="Arial" panose="020B0604020202020204"/>
              </a:rPr>
              <a:t>View</a:t>
            </a:r>
          </a:p>
        </p:txBody>
      </p:sp>
      <p:sp>
        <p:nvSpPr>
          <p:cNvPr id="3" name="Rectangle 2"/>
          <p:cNvSpPr/>
          <p:nvPr/>
        </p:nvSpPr>
        <p:spPr>
          <a:xfrm>
            <a:off x="1124712" y="743712"/>
            <a:ext cx="5788152" cy="158191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spcBef>
                <a:spcPts val="3150"/>
              </a:spcBef>
              <a:spcAft>
                <a:spcPts val="210"/>
              </a:spcAft>
            </a:pPr>
            <a:r>
              <a:rPr lang="en-US" sz="1200" dirty="0">
                <a:latin typeface="Arial" panose="020B0604020202020204"/>
              </a:rPr>
              <a:t>&gt; </a:t>
            </a:r>
            <a:r>
              <a:rPr lang="en-US" sz="1600" b="1" u="sng" dirty="0">
                <a:latin typeface="Arial" panose="020B0604020202020204"/>
              </a:rPr>
              <a:t>CREATE VIEW Statement:</a:t>
            </a:r>
            <a:endParaRPr lang="en-US" sz="1200" dirty="0">
              <a:latin typeface="Arial" panose="020B0604020202020204"/>
            </a:endParaRPr>
          </a:p>
          <a:p>
            <a:pPr indent="0">
              <a:spcAft>
                <a:spcPts val="210"/>
              </a:spcAft>
            </a:pPr>
            <a:r>
              <a:rPr lang="en-US" sz="1200" dirty="0">
                <a:latin typeface="Arial" panose="020B0604020202020204"/>
              </a:rPr>
              <a:t>In SQL, a view is a virtual table based on the result-set of an SQL statement.</a:t>
            </a:r>
          </a:p>
          <a:p>
            <a:pPr indent="0">
              <a:lnSpc>
                <a:spcPts val="1390"/>
              </a:lnSpc>
              <a:spcAft>
                <a:spcPts val="840"/>
              </a:spcAft>
            </a:pPr>
            <a:r>
              <a:rPr lang="en-US" sz="1200" dirty="0">
                <a:latin typeface="Arial" panose="020B0604020202020204"/>
              </a:rPr>
              <a:t>A view contains rows and columns, just like a real table. The fields in a view are fields from one or more real tables in the database.</a:t>
            </a:r>
          </a:p>
          <a:p>
            <a:pPr indent="0">
              <a:lnSpc>
                <a:spcPts val="1370"/>
              </a:lnSpc>
              <a:spcAft>
                <a:spcPts val="1680"/>
              </a:spcAft>
            </a:pPr>
            <a:r>
              <a:rPr lang="en-US" sz="1200" dirty="0">
                <a:latin typeface="Arial" panose="020B0604020202020204"/>
              </a:rPr>
              <a:t>CREATE VIEW </a:t>
            </a:r>
            <a:r>
              <a:rPr lang="en-US" sz="1200" dirty="0" err="1">
                <a:latin typeface="Arial" panose="020B0604020202020204"/>
              </a:rPr>
              <a:t>Bangladeshi_Customers</a:t>
            </a:r>
            <a:r>
              <a:rPr lang="en-US" sz="1200" dirty="0">
                <a:latin typeface="Arial" panose="020B0604020202020204"/>
              </a:rPr>
              <a:t> AS SELECT </a:t>
            </a:r>
            <a:r>
              <a:rPr lang="en-US" sz="1200" dirty="0" err="1" smtClean="0">
                <a:latin typeface="Arial" panose="020B0604020202020204"/>
              </a:rPr>
              <a:t>CustomerNo</a:t>
            </a:r>
            <a:r>
              <a:rPr lang="en-US" sz="1200" dirty="0" smtClean="0">
                <a:latin typeface="Arial" panose="020B0604020202020204"/>
              </a:rPr>
              <a:t>, </a:t>
            </a:r>
            <a:r>
              <a:rPr lang="en-US" sz="1200" dirty="0" err="1" smtClean="0">
                <a:latin typeface="Arial" panose="020B0604020202020204"/>
              </a:rPr>
              <a:t>CustomerName</a:t>
            </a:r>
            <a:r>
              <a:rPr lang="en-US" sz="1200" dirty="0" smtClean="0">
                <a:latin typeface="Arial" panose="020B0604020202020204"/>
              </a:rPr>
              <a:t> </a:t>
            </a:r>
            <a:r>
              <a:rPr lang="en-US" sz="1200" dirty="0">
                <a:latin typeface="Arial" panose="020B0604020202020204"/>
              </a:rPr>
              <a:t>FROM </a:t>
            </a:r>
            <a:r>
              <a:rPr lang="en-US" sz="1200" dirty="0" err="1">
                <a:latin typeface="Arial" panose="020B0604020202020204"/>
              </a:rPr>
              <a:t>CustomerInfo</a:t>
            </a:r>
            <a:r>
              <a:rPr lang="en-US" sz="1200" dirty="0">
                <a:latin typeface="Arial" panose="020B0604020202020204"/>
              </a:rPr>
              <a:t> WHERE Country = 'Bangladesh';</a:t>
            </a:r>
          </a:p>
        </p:txBody>
      </p:sp>
      <p:sp>
        <p:nvSpPr>
          <p:cNvPr id="4" name="Rectangle 3"/>
          <p:cNvSpPr/>
          <p:nvPr/>
        </p:nvSpPr>
        <p:spPr>
          <a:xfrm>
            <a:off x="1091184" y="2235708"/>
            <a:ext cx="2532888" cy="17983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spcBef>
                <a:spcPts val="1680"/>
              </a:spcBef>
              <a:spcAft>
                <a:spcPts val="2100"/>
              </a:spcAft>
            </a:pPr>
            <a:r>
              <a:rPr lang="en-US" sz="1200" dirty="0">
                <a:latin typeface="Arial" panose="020B0604020202020204"/>
              </a:rPr>
              <a:t>select *from </a:t>
            </a:r>
            <a:r>
              <a:rPr lang="en-US" sz="1200" dirty="0" err="1">
                <a:latin typeface="Arial" panose="020B0604020202020204"/>
              </a:rPr>
              <a:t>Bangladeshi_Customers</a:t>
            </a:r>
            <a:endParaRPr lang="en-US" sz="1200" dirty="0">
              <a:latin typeface="Arial" panose="020B060402020202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24712" y="2679954"/>
            <a:ext cx="4218432" cy="70713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lnSpc>
                <a:spcPts val="1370"/>
              </a:lnSpc>
              <a:spcBef>
                <a:spcPts val="2100"/>
              </a:spcBef>
            </a:pPr>
            <a:r>
              <a:rPr lang="en-US" sz="1200" dirty="0">
                <a:latin typeface="Arial" panose="020B0604020202020204"/>
              </a:rPr>
              <a:t>CREATE VIEW </a:t>
            </a:r>
            <a:r>
              <a:rPr lang="en-US" sz="1200" dirty="0" err="1" smtClean="0">
                <a:latin typeface="Arial" panose="020B0604020202020204"/>
              </a:rPr>
              <a:t>Above_Average_Price</a:t>
            </a:r>
            <a:r>
              <a:rPr lang="en-US" sz="1200" dirty="0" smtClean="0">
                <a:latin typeface="Arial" panose="020B0604020202020204"/>
              </a:rPr>
              <a:t> AS SELECT </a:t>
            </a:r>
            <a:r>
              <a:rPr lang="en-US" sz="1200" dirty="0" err="1">
                <a:latin typeface="Arial" panose="020B0604020202020204"/>
              </a:rPr>
              <a:t>ProductName</a:t>
            </a:r>
            <a:r>
              <a:rPr lang="en-US" sz="1200" dirty="0">
                <a:latin typeface="Arial" panose="020B0604020202020204"/>
              </a:rPr>
              <a:t>, Price FROM </a:t>
            </a:r>
            <a:r>
              <a:rPr lang="en-US" sz="1200" dirty="0" err="1" smtClean="0">
                <a:latin typeface="Arial" panose="020B0604020202020204"/>
              </a:rPr>
              <a:t>ProductDetails</a:t>
            </a:r>
            <a:endParaRPr lang="en-US" sz="1200" dirty="0">
              <a:latin typeface="Arial" panose="020B0604020202020204"/>
            </a:endParaRPr>
          </a:p>
          <a:p>
            <a:pPr indent="0">
              <a:lnSpc>
                <a:spcPts val="1370"/>
              </a:lnSpc>
              <a:spcAft>
                <a:spcPts val="1680"/>
              </a:spcAft>
            </a:pPr>
            <a:r>
              <a:rPr lang="en-US" sz="1200" dirty="0">
                <a:latin typeface="Arial" panose="020B0604020202020204"/>
              </a:rPr>
              <a:t>WHERE Price &gt; (SELECT AVG(Price) FROM </a:t>
            </a:r>
            <a:r>
              <a:rPr lang="en-US" sz="1200" dirty="0" err="1">
                <a:latin typeface="Arial" panose="020B0604020202020204"/>
              </a:rPr>
              <a:t>ProductDetails</a:t>
            </a:r>
            <a:r>
              <a:rPr lang="en-US" sz="1200" dirty="0">
                <a:latin typeface="Arial" panose="020B0604020202020204"/>
              </a:rPr>
              <a:t>);</a:t>
            </a:r>
          </a:p>
        </p:txBody>
      </p:sp>
      <p:sp>
        <p:nvSpPr>
          <p:cNvPr id="6" name="Rectangle 5"/>
          <p:cNvSpPr/>
          <p:nvPr/>
        </p:nvSpPr>
        <p:spPr>
          <a:xfrm>
            <a:off x="1124712" y="3293364"/>
            <a:ext cx="2386584" cy="17678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spcBef>
                <a:spcPts val="1680"/>
              </a:spcBef>
              <a:spcAft>
                <a:spcPts val="6090"/>
              </a:spcAft>
            </a:pPr>
            <a:r>
              <a:rPr lang="en-US" sz="1200" dirty="0">
                <a:latin typeface="Arial" panose="020B0604020202020204"/>
              </a:rPr>
              <a:t>select *from </a:t>
            </a:r>
            <a:r>
              <a:rPr lang="en-US" sz="1200" dirty="0" err="1">
                <a:latin typeface="Arial" panose="020B0604020202020204"/>
              </a:rPr>
              <a:t>Above_Average_Price</a:t>
            </a:r>
            <a:endParaRPr lang="en-US" sz="1200" dirty="0">
              <a:latin typeface="Arial" panose="020B0604020202020204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91184" y="3736848"/>
            <a:ext cx="5455920" cy="52730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lnSpc>
                <a:spcPts val="1370"/>
              </a:lnSpc>
              <a:spcBef>
                <a:spcPts val="6090"/>
              </a:spcBef>
            </a:pPr>
            <a:r>
              <a:rPr lang="en-US" sz="1200" dirty="0">
                <a:latin typeface="Arial" panose="020B0604020202020204"/>
              </a:rPr>
              <a:t>&gt;</a:t>
            </a:r>
            <a:r>
              <a:rPr lang="en-US" b="1" u="sng" dirty="0">
                <a:latin typeface="Arial" panose="020B0604020202020204"/>
              </a:rPr>
              <a:t> Updating a View:</a:t>
            </a:r>
          </a:p>
          <a:p>
            <a:pPr indent="0">
              <a:lnSpc>
                <a:spcPts val="1370"/>
              </a:lnSpc>
            </a:pPr>
            <a:r>
              <a:rPr lang="en-US" sz="1200" dirty="0">
                <a:latin typeface="Arial" panose="020B0604020202020204"/>
              </a:rPr>
              <a:t>A view can be updated with the CREATE OR REPLACE VIEW statement.</a:t>
            </a:r>
          </a:p>
          <a:p>
            <a:pPr indent="0">
              <a:lnSpc>
                <a:spcPts val="1370"/>
              </a:lnSpc>
            </a:pPr>
            <a:r>
              <a:rPr lang="en-US" sz="1200" dirty="0">
                <a:latin typeface="Arial" panose="020B0604020202020204"/>
              </a:rPr>
              <a:t>The following SQL adds the "City" column to the "</a:t>
            </a:r>
            <a:r>
              <a:rPr lang="en-US" sz="1200" dirty="0" err="1">
                <a:latin typeface="Arial" panose="020B0604020202020204"/>
              </a:rPr>
              <a:t>Bangladeshi_Customers</a:t>
            </a:r>
            <a:r>
              <a:rPr lang="en-US" sz="1200" dirty="0">
                <a:latin typeface="Arial" panose="020B0604020202020204"/>
              </a:rPr>
              <a:t>" view</a:t>
            </a:r>
            <a:r>
              <a:rPr lang="en-US" sz="1200" dirty="0" smtClean="0">
                <a:latin typeface="Arial" panose="020B0604020202020204"/>
              </a:rPr>
              <a:t>:</a:t>
            </a:r>
          </a:p>
          <a:p>
            <a:pPr indent="0">
              <a:lnSpc>
                <a:spcPts val="1370"/>
              </a:lnSpc>
            </a:pPr>
            <a:endParaRPr lang="en-US" sz="1200" dirty="0">
              <a:latin typeface="Arial" panose="020B0604020202020204"/>
            </a:endParaRPr>
          </a:p>
          <a:p>
            <a:pPr indent="0">
              <a:lnSpc>
                <a:spcPts val="1370"/>
              </a:lnSpc>
            </a:pPr>
            <a:endParaRPr lang="en-US" sz="1200" dirty="0" smtClean="0">
              <a:latin typeface="Arial" panose="020B0604020202020204"/>
            </a:endParaRPr>
          </a:p>
          <a:p>
            <a:pPr indent="0">
              <a:lnSpc>
                <a:spcPts val="1370"/>
              </a:lnSpc>
              <a:spcAft>
                <a:spcPts val="840"/>
              </a:spcAft>
            </a:pPr>
            <a:r>
              <a:rPr lang="en-US" sz="1200" dirty="0" smtClean="0">
                <a:latin typeface="Arial" panose="020B0604020202020204"/>
              </a:rPr>
              <a:t>CREATE OR REPLACE VIEW </a:t>
            </a:r>
            <a:r>
              <a:rPr lang="en-US" sz="1200" dirty="0" err="1" smtClean="0">
                <a:latin typeface="Arial" panose="020B0604020202020204"/>
              </a:rPr>
              <a:t>Bangladeshi_Customers</a:t>
            </a:r>
            <a:r>
              <a:rPr lang="en-US" sz="1200" dirty="0" smtClean="0">
                <a:latin typeface="Arial" panose="020B0604020202020204"/>
              </a:rPr>
              <a:t> AS SELECT </a:t>
            </a:r>
            <a:r>
              <a:rPr lang="en-US" sz="1200" dirty="0" err="1" smtClean="0">
                <a:latin typeface="Arial" panose="020B0604020202020204"/>
              </a:rPr>
              <a:t>CustomerNo</a:t>
            </a:r>
            <a:r>
              <a:rPr lang="en-US" sz="1200" dirty="0" smtClean="0">
                <a:latin typeface="Arial" panose="020B0604020202020204"/>
              </a:rPr>
              <a:t>, </a:t>
            </a:r>
            <a:r>
              <a:rPr lang="en-US" sz="1200" dirty="0" err="1" smtClean="0">
                <a:latin typeface="Arial" panose="020B0604020202020204"/>
              </a:rPr>
              <a:t>ContactName</a:t>
            </a:r>
            <a:r>
              <a:rPr lang="en-US" sz="1200" dirty="0" smtClean="0">
                <a:latin typeface="Arial" panose="020B0604020202020204"/>
              </a:rPr>
              <a:t>, City FROM </a:t>
            </a:r>
            <a:r>
              <a:rPr lang="en-US" sz="1200" dirty="0" err="1" smtClean="0">
                <a:latin typeface="Arial" panose="020B0604020202020204"/>
              </a:rPr>
              <a:t>CustomerInfo</a:t>
            </a:r>
            <a:r>
              <a:rPr lang="en-US" sz="1200" dirty="0" smtClean="0">
                <a:latin typeface="Arial" panose="020B0604020202020204"/>
              </a:rPr>
              <a:t> WHERE Country = 'Bangladesh';</a:t>
            </a:r>
          </a:p>
          <a:p>
            <a:pPr indent="0">
              <a:spcAft>
                <a:spcPts val="3150"/>
              </a:spcAft>
            </a:pPr>
            <a:r>
              <a:rPr lang="en-US" sz="1200" dirty="0" smtClean="0">
                <a:latin typeface="Arial" panose="020B0604020202020204"/>
              </a:rPr>
              <a:t>select *from </a:t>
            </a:r>
            <a:r>
              <a:rPr lang="en-US" sz="1200" dirty="0" err="1" smtClean="0">
                <a:latin typeface="Arial" panose="020B0604020202020204"/>
              </a:rPr>
              <a:t>Bangladeshi_Customers</a:t>
            </a:r>
            <a:endParaRPr lang="en-US" sz="1200" dirty="0" smtClean="0">
              <a:latin typeface="Arial" panose="020B0604020202020204"/>
            </a:endParaRPr>
          </a:p>
          <a:p>
            <a:pPr indent="0">
              <a:spcAft>
                <a:spcPts val="3150"/>
              </a:spcAft>
            </a:pPr>
            <a:r>
              <a:rPr lang="en-US" sz="1200" dirty="0" smtClean="0">
                <a:latin typeface="Arial" panose="020B0604020202020204"/>
              </a:rPr>
              <a:t>&gt;</a:t>
            </a:r>
            <a:r>
              <a:rPr lang="en-US" b="1" u="sng" dirty="0" smtClean="0">
                <a:latin typeface="Arial" panose="020B0604020202020204"/>
              </a:rPr>
              <a:t> Dropping a View:</a:t>
            </a:r>
          </a:p>
          <a:p>
            <a:pPr indent="0">
              <a:spcAft>
                <a:spcPts val="25410"/>
              </a:spcAft>
            </a:pPr>
            <a:r>
              <a:rPr lang="en-US" sz="1200" dirty="0" smtClean="0">
                <a:latin typeface="Arial" panose="020B0604020202020204"/>
              </a:rPr>
              <a:t>Drop view </a:t>
            </a:r>
            <a:r>
              <a:rPr lang="en-US" sz="1200" dirty="0" err="1" smtClean="0">
                <a:latin typeface="Arial" panose="020B0604020202020204"/>
              </a:rPr>
              <a:t>Bangladeshi_Customers</a:t>
            </a:r>
            <a:endParaRPr lang="en-US" sz="1200" dirty="0" smtClean="0">
              <a:latin typeface="Arial" panose="020B0604020202020204"/>
            </a:endParaRPr>
          </a:p>
          <a:p>
            <a:pPr indent="0">
              <a:spcAft>
                <a:spcPts val="25410"/>
              </a:spcAft>
            </a:pPr>
            <a:endParaRPr lang="en-US" sz="1200" dirty="0" smtClean="0">
              <a:latin typeface="Arial" panose="020B0604020202020204"/>
            </a:endParaRPr>
          </a:p>
          <a:p>
            <a:pPr indent="0">
              <a:lnSpc>
                <a:spcPts val="1370"/>
              </a:lnSpc>
            </a:pPr>
            <a:endParaRPr lang="en-US" sz="1200" dirty="0">
              <a:latin typeface="Arial" panose="020B0604020202020204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04944" y="776538"/>
            <a:ext cx="2737104" cy="26212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ctr">
              <a:spcBef>
                <a:spcPts val="25410"/>
              </a:spcBef>
              <a:spcAft>
                <a:spcPts val="3150"/>
              </a:spcAft>
            </a:pPr>
            <a:r>
              <a:rPr lang="en-US" sz="2400" b="1" dirty="0">
                <a:latin typeface="Arial" panose="020B0604020202020204"/>
              </a:rPr>
              <a:t>Stored Procedures</a:t>
            </a:r>
          </a:p>
        </p:txBody>
      </p:sp>
      <p:sp>
        <p:nvSpPr>
          <p:cNvPr id="5" name="Rectangle 4"/>
          <p:cNvSpPr/>
          <p:nvPr/>
        </p:nvSpPr>
        <p:spPr>
          <a:xfrm>
            <a:off x="933711" y="1434806"/>
            <a:ext cx="5961888" cy="53035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lnSpc>
                <a:spcPts val="1370"/>
              </a:lnSpc>
              <a:spcBef>
                <a:spcPts val="3150"/>
              </a:spcBef>
            </a:pPr>
            <a:r>
              <a:rPr lang="en-US" sz="1200" dirty="0" smtClean="0">
                <a:latin typeface="Arial" panose="020B0604020202020204"/>
              </a:rPr>
              <a:t>&gt;</a:t>
            </a:r>
            <a:r>
              <a:rPr lang="en-US" b="1" u="sng" dirty="0" smtClean="0">
                <a:latin typeface="Arial" panose="020B0604020202020204"/>
              </a:rPr>
              <a:t> Procedures in MySQL:</a:t>
            </a:r>
          </a:p>
          <a:p>
            <a:pPr indent="0" algn="just">
              <a:lnSpc>
                <a:spcPts val="1370"/>
              </a:lnSpc>
            </a:pPr>
            <a:r>
              <a:rPr lang="en-US" sz="1200" dirty="0" smtClean="0">
                <a:latin typeface="Arial" panose="020B0604020202020204"/>
              </a:rPr>
              <a:t>A procedure is a subroutine (like a subprogram) in a regular scripting language, stored in a database. In the case of MySQL, procedures are written in MySQL and stored in</a:t>
            </a:r>
          </a:p>
          <a:p>
            <a:pPr indent="0" algn="just">
              <a:lnSpc>
                <a:spcPts val="1370"/>
              </a:lnSpc>
            </a:pPr>
            <a:endParaRPr lang="en-US" sz="1200" dirty="0">
              <a:latin typeface="Arial" panose="020B0604020202020204"/>
            </a:endParaRPr>
          </a:p>
          <a:p>
            <a:pPr indent="0">
              <a:lnSpc>
                <a:spcPts val="1370"/>
              </a:lnSpc>
              <a:spcAft>
                <a:spcPts val="840"/>
              </a:spcAft>
            </a:pPr>
            <a:r>
              <a:rPr lang="en-US" sz="1200" dirty="0">
                <a:latin typeface="Arial" panose="020B0604020202020204"/>
              </a:rPr>
              <a:t>the MySQL database/server. A MySQL procedure has a name, a parameter list, and SQL statement(s).</a:t>
            </a:r>
          </a:p>
          <a:p>
            <a:pPr indent="0">
              <a:spcAft>
                <a:spcPts val="1050"/>
              </a:spcAft>
            </a:pPr>
            <a:r>
              <a:rPr lang="en-US" sz="1200" dirty="0">
                <a:latin typeface="Arial" panose="020B0604020202020204"/>
              </a:rPr>
              <a:t>There are four different types of MySQL procedures:</a:t>
            </a:r>
          </a:p>
          <a:p>
            <a:pPr indent="0" algn="just">
              <a:lnSpc>
                <a:spcPts val="1370"/>
              </a:lnSpc>
            </a:pPr>
            <a:r>
              <a:rPr lang="en-US" sz="1200" dirty="0">
                <a:latin typeface="Arial" panose="020B0604020202020204"/>
              </a:rPr>
              <a:t>1. </a:t>
            </a:r>
            <a:r>
              <a:rPr lang="en-US" b="1" u="sng" dirty="0">
                <a:latin typeface="Arial" panose="020B0604020202020204"/>
              </a:rPr>
              <a:t>Procedure with no parameters:</a:t>
            </a:r>
          </a:p>
          <a:p>
            <a:pPr indent="0" algn="just">
              <a:lnSpc>
                <a:spcPts val="1370"/>
              </a:lnSpc>
            </a:pPr>
            <a:r>
              <a:rPr lang="en-US" sz="1200" dirty="0">
                <a:latin typeface="Arial" panose="020B0604020202020204"/>
              </a:rPr>
              <a:t>A procedure without parameters does not take any input or casts an output indirectly.</a:t>
            </a:r>
          </a:p>
          <a:p>
            <a:pPr indent="0">
              <a:lnSpc>
                <a:spcPts val="1370"/>
              </a:lnSpc>
              <a:spcAft>
                <a:spcPts val="840"/>
              </a:spcAft>
            </a:pPr>
            <a:r>
              <a:rPr lang="en-US" sz="1200" dirty="0">
                <a:latin typeface="Arial" panose="020B0604020202020204"/>
              </a:rPr>
              <a:t>It is simply called with its procedure name followed by () (without any parameters). It is used for simple queries.</a:t>
            </a:r>
          </a:p>
          <a:p>
            <a:pPr indent="0" algn="just">
              <a:spcAft>
                <a:spcPts val="210"/>
              </a:spcAft>
            </a:pPr>
            <a:r>
              <a:rPr lang="en-US" sz="1200" dirty="0">
                <a:latin typeface="Arial" panose="020B0604020202020204"/>
              </a:rPr>
              <a:t>Example:</a:t>
            </a:r>
          </a:p>
          <a:p>
            <a:pPr indent="0" algn="just">
              <a:spcAft>
                <a:spcPts val="2100"/>
              </a:spcAft>
            </a:pPr>
            <a:r>
              <a:rPr lang="en-US" sz="1200" dirty="0">
                <a:latin typeface="Arial" panose="020B0604020202020204"/>
              </a:rPr>
              <a:t>Consider two tables author and book</a:t>
            </a:r>
            <a:r>
              <a:rPr lang="en-US" sz="1200" dirty="0" smtClean="0">
                <a:latin typeface="Arial" panose="020B0604020202020204"/>
              </a:rPr>
              <a:t>:</a:t>
            </a:r>
          </a:p>
          <a:p>
            <a:pPr indent="0">
              <a:lnSpc>
                <a:spcPts val="1370"/>
              </a:lnSpc>
              <a:spcBef>
                <a:spcPts val="2100"/>
              </a:spcBef>
              <a:spcAft>
                <a:spcPts val="840"/>
              </a:spcAft>
            </a:pPr>
            <a:r>
              <a:rPr lang="en-US" sz="1200" dirty="0">
                <a:latin typeface="Arial" panose="020B0604020202020204"/>
              </a:rPr>
              <a:t>create table author (</a:t>
            </a:r>
            <a:r>
              <a:rPr lang="en-US" sz="1200" dirty="0" err="1">
                <a:latin typeface="Arial" panose="020B0604020202020204"/>
              </a:rPr>
              <a:t>author_id</a:t>
            </a:r>
            <a:r>
              <a:rPr lang="en-US" sz="1200" dirty="0">
                <a:latin typeface="Arial" panose="020B0604020202020204"/>
              </a:rPr>
              <a:t> integer primary key, </a:t>
            </a:r>
            <a:r>
              <a:rPr lang="en-US" sz="1200" dirty="0" err="1">
                <a:latin typeface="Arial" panose="020B0604020202020204"/>
              </a:rPr>
              <a:t>authorName</a:t>
            </a:r>
            <a:r>
              <a:rPr lang="en-US" sz="1200" dirty="0">
                <a:latin typeface="Arial" panose="020B0604020202020204"/>
              </a:rPr>
              <a:t> </a:t>
            </a:r>
            <a:r>
              <a:rPr lang="en-US" sz="1200" dirty="0" err="1">
                <a:latin typeface="Arial" panose="020B0604020202020204"/>
              </a:rPr>
              <a:t>varchar</a:t>
            </a:r>
            <a:r>
              <a:rPr lang="en-US" sz="1200" dirty="0">
                <a:latin typeface="Arial" panose="020B0604020202020204"/>
              </a:rPr>
              <a:t>(30), email </a:t>
            </a:r>
            <a:r>
              <a:rPr lang="en-US" sz="1200" dirty="0" err="1">
                <a:latin typeface="Arial" panose="020B0604020202020204"/>
              </a:rPr>
              <a:t>varchar</a:t>
            </a:r>
            <a:r>
              <a:rPr lang="en-US" sz="1200" dirty="0">
                <a:latin typeface="Arial" panose="020B0604020202020204"/>
              </a:rPr>
              <a:t> (25), gender </a:t>
            </a:r>
            <a:r>
              <a:rPr lang="en-US" sz="1200" dirty="0" err="1">
                <a:latin typeface="Arial" panose="020B0604020202020204"/>
              </a:rPr>
              <a:t>varchar</a:t>
            </a:r>
            <a:r>
              <a:rPr lang="en-US" sz="1200" dirty="0">
                <a:latin typeface="Arial" panose="020B0604020202020204"/>
              </a:rPr>
              <a:t> (6));</a:t>
            </a:r>
          </a:p>
          <a:p>
            <a:pPr indent="0">
              <a:lnSpc>
                <a:spcPts val="1370"/>
              </a:lnSpc>
              <a:spcAft>
                <a:spcPts val="840"/>
              </a:spcAft>
            </a:pPr>
            <a:r>
              <a:rPr lang="en-US" sz="1200" dirty="0">
                <a:latin typeface="Arial" panose="020B0604020202020204"/>
              </a:rPr>
              <a:t>create table book (</a:t>
            </a:r>
            <a:r>
              <a:rPr lang="en-US" sz="1200" dirty="0" err="1">
                <a:latin typeface="Arial" panose="020B0604020202020204"/>
              </a:rPr>
              <a:t>BookId</a:t>
            </a:r>
            <a:r>
              <a:rPr lang="en-US" sz="1200" dirty="0">
                <a:latin typeface="Arial" panose="020B0604020202020204"/>
              </a:rPr>
              <a:t> integer not null unique, ISBN integer primary key, </a:t>
            </a:r>
            <a:r>
              <a:rPr lang="en-US" sz="1200" dirty="0" err="1">
                <a:latin typeface="Arial" panose="020B0604020202020204"/>
              </a:rPr>
              <a:t>book_name</a:t>
            </a:r>
            <a:r>
              <a:rPr lang="en-US" sz="1200" dirty="0">
                <a:latin typeface="Arial" panose="020B0604020202020204"/>
              </a:rPr>
              <a:t> </a:t>
            </a:r>
            <a:r>
              <a:rPr lang="en-US" sz="1200" dirty="0" err="1">
                <a:latin typeface="Arial" panose="020B0604020202020204"/>
              </a:rPr>
              <a:t>varchar</a:t>
            </a:r>
            <a:r>
              <a:rPr lang="en-US" sz="1200" dirty="0">
                <a:latin typeface="Arial" panose="020B0604020202020204"/>
              </a:rPr>
              <a:t> (30) not null, author integer, </a:t>
            </a:r>
            <a:r>
              <a:rPr lang="en-US" sz="1200" dirty="0" err="1">
                <a:latin typeface="Arial" panose="020B0604020202020204"/>
              </a:rPr>
              <a:t>ed_num</a:t>
            </a:r>
            <a:r>
              <a:rPr lang="en-US" sz="1200" dirty="0">
                <a:latin typeface="Arial" panose="020B0604020202020204"/>
              </a:rPr>
              <a:t> integer, price integer, pages integer, foreign key (author) references author (</a:t>
            </a:r>
            <a:r>
              <a:rPr lang="en-US" sz="1200" dirty="0" err="1">
                <a:latin typeface="Arial" panose="020B0604020202020204"/>
              </a:rPr>
              <a:t>author_id</a:t>
            </a:r>
            <a:r>
              <a:rPr lang="en-US" sz="1200" dirty="0">
                <a:latin typeface="Arial" panose="020B0604020202020204"/>
              </a:rPr>
              <a:t>) on delete cascade);</a:t>
            </a:r>
          </a:p>
          <a:p>
            <a:pPr indent="0">
              <a:lnSpc>
                <a:spcPts val="1370"/>
              </a:lnSpc>
            </a:pPr>
            <a:r>
              <a:rPr lang="en-US" sz="1200" dirty="0">
                <a:latin typeface="Arial" panose="020B0604020202020204"/>
              </a:rPr>
              <a:t>Inserting values into them</a:t>
            </a:r>
            <a:r>
              <a:rPr lang="en-US" sz="1200" dirty="0" smtClean="0">
                <a:latin typeface="Arial" panose="020B0604020202020204"/>
              </a:rPr>
              <a:t>:</a:t>
            </a:r>
          </a:p>
          <a:p>
            <a:pPr indent="0">
              <a:lnSpc>
                <a:spcPts val="1370"/>
              </a:lnSpc>
            </a:pPr>
            <a:endParaRPr lang="en-US" sz="1200" dirty="0">
              <a:latin typeface="Arial" panose="020B0604020202020204"/>
            </a:endParaRPr>
          </a:p>
          <a:p>
            <a:pPr indent="0">
              <a:lnSpc>
                <a:spcPts val="1370"/>
              </a:lnSpc>
            </a:pPr>
            <a:r>
              <a:rPr lang="en-US" sz="1200" dirty="0" smtClean="0">
                <a:latin typeface="Arial" panose="020B0604020202020204"/>
              </a:rPr>
              <a:t>insert </a:t>
            </a:r>
            <a:r>
              <a:rPr lang="en-US" sz="1200" dirty="0">
                <a:latin typeface="Arial" panose="020B0604020202020204"/>
              </a:rPr>
              <a:t>into author values</a:t>
            </a:r>
          </a:p>
          <a:p>
            <a:pPr marR="1583055" indent="635000">
              <a:lnSpc>
                <a:spcPts val="1370"/>
              </a:lnSpc>
            </a:pPr>
            <a:r>
              <a:rPr lang="en-US" sz="1200" dirty="0">
                <a:latin typeface="Arial" panose="020B0604020202020204"/>
              </a:rPr>
              <a:t>(1, "Kraig Muller", "</a:t>
            </a:r>
            <a:r>
              <a:rPr lang="en-US" sz="1200" dirty="0">
                <a:latin typeface="Arial" panose="020B0604020202020204"/>
                <a:hlinkClick r:id="rId2"/>
              </a:rPr>
              <a:t>Wordnewton@gmail.com</a:t>
            </a:r>
            <a:r>
              <a:rPr lang="en-US" sz="1200" dirty="0">
                <a:latin typeface="Arial" panose="020B0604020202020204"/>
              </a:rPr>
              <a:t>", "Male"); insert into author values</a:t>
            </a:r>
          </a:p>
          <a:p>
            <a:pPr marR="1481455" indent="635000">
              <a:lnSpc>
                <a:spcPts val="1370"/>
              </a:lnSpc>
            </a:pPr>
            <a:r>
              <a:rPr lang="en-US" sz="1200" dirty="0">
                <a:latin typeface="Arial" panose="020B0604020202020204"/>
              </a:rPr>
              <a:t>(2, "Karrie Nicolette", "</a:t>
            </a:r>
            <a:r>
              <a:rPr lang="en-US" sz="1200" dirty="0">
                <a:latin typeface="Arial" panose="020B0604020202020204"/>
                <a:hlinkClick r:id="rId3"/>
              </a:rPr>
              <a:t>karrie23@gmail.com</a:t>
            </a:r>
            <a:r>
              <a:rPr lang="en-US" sz="1200" dirty="0">
                <a:latin typeface="Arial" panose="020B0604020202020204"/>
              </a:rPr>
              <a:t>", "Female"); insert into book values</a:t>
            </a:r>
          </a:p>
          <a:p>
            <a:pPr marR="1481455" indent="635000">
              <a:lnSpc>
                <a:spcPts val="1370"/>
              </a:lnSpc>
            </a:pPr>
            <a:r>
              <a:rPr lang="en-US" sz="1200" dirty="0">
                <a:latin typeface="Arial" panose="020B0604020202020204"/>
              </a:rPr>
              <a:t>(1, 001, "Glimpses of the past", 1, 1, 650, 396); </a:t>
            </a:r>
            <a:endParaRPr lang="en-US" sz="1200" dirty="0">
              <a:latin typeface="Arial" panose="020B0604020202020204"/>
            </a:endParaRPr>
          </a:p>
          <a:p>
            <a:pPr marR="1481455" indent="635000">
              <a:lnSpc>
                <a:spcPts val="1370"/>
              </a:lnSpc>
            </a:pPr>
            <a:endParaRPr lang="en-US" sz="1200" dirty="0">
              <a:latin typeface="Arial" panose="020B0604020202020204"/>
            </a:endParaRPr>
          </a:p>
          <a:p>
            <a:pPr marR="1481455" indent="635000">
              <a:lnSpc>
                <a:spcPts val="1370"/>
              </a:lnSpc>
            </a:pPr>
            <a:r>
              <a:rPr lang="en-US" sz="1200" dirty="0" smtClean="0">
                <a:latin typeface="Arial" panose="020B0604020202020204"/>
              </a:rPr>
              <a:t>insert </a:t>
            </a:r>
            <a:r>
              <a:rPr lang="en-US" sz="1200" dirty="0">
                <a:latin typeface="Arial" panose="020B0604020202020204"/>
              </a:rPr>
              <a:t>into book values</a:t>
            </a:r>
          </a:p>
          <a:p>
            <a:pPr marR="1354455" indent="635000">
              <a:lnSpc>
                <a:spcPts val="1370"/>
              </a:lnSpc>
            </a:pPr>
            <a:r>
              <a:rPr lang="en-US" sz="1200" dirty="0">
                <a:latin typeface="Arial" panose="020B0604020202020204"/>
              </a:rPr>
              <a:t>(2, 002, "Beyond The Horizons of Venus", 1, 1, 650, 396); insert into book values</a:t>
            </a:r>
          </a:p>
          <a:p>
            <a:pPr marR="1354455" indent="635000">
              <a:lnSpc>
                <a:spcPts val="1370"/>
              </a:lnSpc>
            </a:pPr>
            <a:r>
              <a:rPr lang="en-US" sz="1200" dirty="0">
                <a:latin typeface="Arial" panose="020B0604020202020204"/>
              </a:rPr>
              <a:t>(3, 003, "Ultrasonic Aquaculture", 2, 1, 799, 500); insert into book values</a:t>
            </a:r>
          </a:p>
          <a:p>
            <a:pPr indent="635000">
              <a:lnSpc>
                <a:spcPts val="1370"/>
              </a:lnSpc>
              <a:spcAft>
                <a:spcPts val="1680"/>
              </a:spcAft>
            </a:pPr>
            <a:r>
              <a:rPr lang="en-US" sz="1200" dirty="0">
                <a:latin typeface="Arial" panose="020B0604020202020204"/>
              </a:rPr>
              <a:t>(4, 004, "</a:t>
            </a:r>
            <a:r>
              <a:rPr lang="en-US" sz="1200" dirty="0" err="1">
                <a:latin typeface="Arial" panose="020B0604020202020204"/>
              </a:rPr>
              <a:t>Cyrogenic</a:t>
            </a:r>
            <a:r>
              <a:rPr lang="en-US" sz="1200" dirty="0">
                <a:latin typeface="Arial" panose="020B0604020202020204"/>
              </a:rPr>
              <a:t> Engines", 2, 1, 499, 330</a:t>
            </a:r>
            <a:r>
              <a:rPr lang="en-US" sz="1200" dirty="0" smtClean="0">
                <a:latin typeface="Arial" panose="020B0604020202020204"/>
              </a:rPr>
              <a:t>);</a:t>
            </a:r>
          </a:p>
          <a:p>
            <a:pPr indent="635000">
              <a:lnSpc>
                <a:spcPts val="1370"/>
              </a:lnSpc>
              <a:spcAft>
                <a:spcPts val="1680"/>
              </a:spcAft>
            </a:pPr>
            <a:r>
              <a:rPr lang="en-US" sz="1200" dirty="0" smtClean="0">
                <a:latin typeface="Arial" panose="020B0604020202020204"/>
              </a:rPr>
              <a:t>Procedure </a:t>
            </a:r>
            <a:r>
              <a:rPr lang="en-US" sz="1200" dirty="0">
                <a:latin typeface="Arial" panose="020B0604020202020204"/>
              </a:rPr>
              <a:t>(with no parameters) to display all the books: </a:t>
            </a:r>
            <a:endParaRPr lang="en-US" sz="1200" dirty="0">
              <a:latin typeface="Arial" panose="020B0604020202020204"/>
            </a:endParaRPr>
          </a:p>
          <a:p>
            <a:pPr indent="635000">
              <a:lnSpc>
                <a:spcPts val="1370"/>
              </a:lnSpc>
              <a:spcAft>
                <a:spcPts val="1680"/>
              </a:spcAft>
            </a:pPr>
            <a:r>
              <a:rPr lang="en-US" sz="1200" dirty="0" smtClean="0">
                <a:latin typeface="Arial" panose="020B0604020202020204"/>
              </a:rPr>
              <a:t>delimiter </a:t>
            </a:r>
            <a:r>
              <a:rPr lang="en-US" sz="1200" dirty="0" smtClean="0">
                <a:latin typeface="Arial" panose="020B0604020202020204"/>
              </a:rPr>
              <a:t>//</a:t>
            </a:r>
          </a:p>
          <a:p>
            <a:pPr indent="0" algn="ctr">
              <a:lnSpc>
                <a:spcPts val="1370"/>
              </a:lnSpc>
            </a:pPr>
            <a:r>
              <a:rPr lang="en-US" sz="1200" dirty="0" smtClean="0">
                <a:latin typeface="Arial" panose="020B0604020202020204"/>
              </a:rPr>
              <a:t>create procedure </a:t>
            </a:r>
            <a:r>
              <a:rPr lang="en-US" sz="1200" dirty="0" err="1" smtClean="0">
                <a:latin typeface="Arial" panose="020B0604020202020204"/>
              </a:rPr>
              <a:t>display_book</a:t>
            </a:r>
            <a:r>
              <a:rPr lang="en-US" sz="1200" dirty="0" smtClean="0">
                <a:latin typeface="Arial" panose="020B0604020202020204"/>
              </a:rPr>
              <a:t>() begin</a:t>
            </a:r>
          </a:p>
          <a:p>
            <a:pPr marL="984250" marR="1630680" indent="0">
              <a:lnSpc>
                <a:spcPts val="1370"/>
              </a:lnSpc>
            </a:pPr>
            <a:r>
              <a:rPr lang="en-US" sz="1200" dirty="0" smtClean="0">
                <a:latin typeface="Arial" panose="020B0604020202020204"/>
              </a:rPr>
              <a:t>select *from book; end //</a:t>
            </a:r>
            <a:endParaRPr lang="en-US" sz="1200" dirty="0">
              <a:latin typeface="Arial" panose="020B0604020202020204"/>
            </a:endParaRPr>
          </a:p>
          <a:p>
            <a:pPr indent="0" algn="just">
              <a:lnSpc>
                <a:spcPts val="1370"/>
              </a:lnSpc>
            </a:pPr>
            <a:r>
              <a:rPr lang="en-US" sz="1200" dirty="0">
                <a:latin typeface="Arial" panose="020B0604020202020204"/>
              </a:rPr>
              <a:t>call </a:t>
            </a:r>
            <a:r>
              <a:rPr lang="en-US" sz="1200" dirty="0" err="1">
                <a:latin typeface="Arial" panose="020B0604020202020204"/>
              </a:rPr>
              <a:t>display_book</a:t>
            </a:r>
            <a:r>
              <a:rPr lang="en-US" sz="1200" dirty="0" smtClean="0">
                <a:latin typeface="Arial" panose="020B0604020202020204"/>
              </a:rPr>
              <a:t>()</a:t>
            </a:r>
            <a:endParaRPr lang="en-US" sz="1200" dirty="0">
              <a:latin typeface="Arial" panose="020B0604020202020204"/>
            </a:endParaRPr>
          </a:p>
          <a:p>
            <a:pPr indent="0" algn="just">
              <a:spcAft>
                <a:spcPts val="2100"/>
              </a:spcAft>
            </a:pPr>
            <a:endParaRPr lang="en-US" sz="1200" dirty="0">
              <a:latin typeface="Arial" panose="020B0604020202020204"/>
            </a:endParaRPr>
          </a:p>
          <a:p>
            <a:pPr indent="0" algn="just">
              <a:lnSpc>
                <a:spcPts val="1370"/>
              </a:lnSpc>
            </a:pPr>
            <a:endParaRPr lang="en-US" sz="1200" dirty="0">
              <a:latin typeface="Arial" panose="020B0604020202020204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05256" y="1100328"/>
            <a:ext cx="5175504" cy="16154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lnSpc>
                <a:spcPts val="2760"/>
              </a:lnSpc>
            </a:pPr>
            <a:r>
              <a:rPr lang="en-US" sz="1200">
                <a:latin typeface="Arial" panose="020B0604020202020204"/>
              </a:rPr>
              <a:t>Output:</a:t>
            </a:r>
          </a:p>
        </p:txBody>
      </p:sp>
      <p:sp>
        <p:nvSpPr>
          <p:cNvPr id="3" name="Rectangle 2"/>
          <p:cNvSpPr/>
          <p:nvPr/>
        </p:nvSpPr>
        <p:spPr>
          <a:xfrm>
            <a:off x="905256" y="1469136"/>
            <a:ext cx="5175504" cy="116738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just">
              <a:lnSpc>
                <a:spcPts val="2760"/>
              </a:lnSpc>
            </a:pPr>
            <a:r>
              <a:rPr lang="en-US" sz="1200" dirty="0">
                <a:latin typeface="Arial" panose="020B0604020202020204"/>
              </a:rPr>
              <a:t>| </a:t>
            </a:r>
            <a:r>
              <a:rPr lang="en-US" sz="1200" dirty="0" err="1">
                <a:latin typeface="Arial" panose="020B0604020202020204"/>
              </a:rPr>
              <a:t>BookId</a:t>
            </a:r>
            <a:r>
              <a:rPr lang="en-US" sz="1200" dirty="0">
                <a:latin typeface="Arial" panose="020B0604020202020204"/>
              </a:rPr>
              <a:t> | ISBN | </a:t>
            </a:r>
            <a:r>
              <a:rPr lang="en-US" sz="1200" dirty="0" err="1">
                <a:latin typeface="Arial" panose="020B0604020202020204"/>
              </a:rPr>
              <a:t>book_name</a:t>
            </a:r>
            <a:r>
              <a:rPr lang="en-US" sz="1200" dirty="0">
                <a:latin typeface="Arial" panose="020B0604020202020204"/>
              </a:rPr>
              <a:t>    | author | </a:t>
            </a:r>
            <a:r>
              <a:rPr lang="en-US" sz="1200" dirty="0" err="1">
                <a:latin typeface="Arial" panose="020B0604020202020204"/>
              </a:rPr>
              <a:t>ed_num</a:t>
            </a:r>
            <a:r>
              <a:rPr lang="en-US" sz="1200" dirty="0">
                <a:latin typeface="Arial" panose="020B0604020202020204"/>
              </a:rPr>
              <a:t> | price | pages |</a:t>
            </a:r>
          </a:p>
          <a:p>
            <a:pPr indent="0" algn="just">
              <a:lnSpc>
                <a:spcPts val="2760"/>
              </a:lnSpc>
            </a:pPr>
            <a:r>
              <a:rPr lang="en-US" sz="1200" dirty="0">
                <a:latin typeface="Arial" panose="020B0604020202020204"/>
              </a:rPr>
              <a:t>|    1 |    1 | Glimpses of the past |    1 |    1 | 650 | 396 |</a:t>
            </a:r>
          </a:p>
          <a:p>
            <a:pPr indent="0" algn="just">
              <a:lnSpc>
                <a:spcPts val="1370"/>
              </a:lnSpc>
            </a:pPr>
            <a:r>
              <a:rPr lang="en-US" sz="1200" dirty="0">
                <a:latin typeface="Arial" panose="020B0604020202020204"/>
              </a:rPr>
              <a:t>|    2 |    2 | Beyond The Horizons of Venus |    1 |    1 | 650 | 396    |</a:t>
            </a:r>
          </a:p>
          <a:p>
            <a:pPr indent="0" algn="just">
              <a:lnSpc>
                <a:spcPts val="1370"/>
              </a:lnSpc>
            </a:pPr>
            <a:r>
              <a:rPr lang="en-US" sz="1200" dirty="0">
                <a:latin typeface="Arial" panose="020B0604020202020204"/>
              </a:rPr>
              <a:t>|    3 |    3 | Ultrasonic Aquaculture |    2 |    1    | 799 | 500 |</a:t>
            </a:r>
          </a:p>
          <a:p>
            <a:pPr indent="0" algn="just">
              <a:lnSpc>
                <a:spcPts val="1370"/>
              </a:lnSpc>
              <a:spcAft>
                <a:spcPts val="5670"/>
              </a:spcAft>
            </a:pPr>
            <a:r>
              <a:rPr lang="en-US" sz="1200" dirty="0">
                <a:latin typeface="Arial" panose="020B0604020202020204"/>
              </a:rPr>
              <a:t>|    4 |    4 | </a:t>
            </a:r>
            <a:r>
              <a:rPr lang="en-US" sz="1200" dirty="0" err="1">
                <a:latin typeface="Arial" panose="020B0604020202020204"/>
              </a:rPr>
              <a:t>Cyrogenic</a:t>
            </a:r>
            <a:r>
              <a:rPr lang="en-US" sz="1200" dirty="0">
                <a:latin typeface="Arial" panose="020B0604020202020204"/>
              </a:rPr>
              <a:t> Engines    |    2 |    1 | 499 | 330 |</a:t>
            </a:r>
          </a:p>
        </p:txBody>
      </p:sp>
      <p:sp>
        <p:nvSpPr>
          <p:cNvPr id="4" name="Rectangle 3"/>
          <p:cNvSpPr/>
          <p:nvPr/>
        </p:nvSpPr>
        <p:spPr>
          <a:xfrm>
            <a:off x="896112" y="3557016"/>
            <a:ext cx="5775960" cy="468782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just">
              <a:spcBef>
                <a:spcPts val="5670"/>
              </a:spcBef>
              <a:spcAft>
                <a:spcPts val="210"/>
              </a:spcAft>
            </a:pPr>
            <a:r>
              <a:rPr lang="en-US" sz="1200" dirty="0">
                <a:latin typeface="Arial" panose="020B0604020202020204"/>
              </a:rPr>
              <a:t>2.</a:t>
            </a:r>
            <a:r>
              <a:rPr lang="en-US" b="1" u="sng" dirty="0">
                <a:latin typeface="Arial" panose="020B0604020202020204"/>
              </a:rPr>
              <a:t> Procedure with IN parameter:</a:t>
            </a:r>
          </a:p>
          <a:p>
            <a:pPr indent="0" algn="just">
              <a:spcAft>
                <a:spcPts val="1050"/>
              </a:spcAft>
            </a:pPr>
            <a:r>
              <a:rPr lang="en-US" sz="1200" dirty="0">
                <a:latin typeface="Arial" panose="020B0604020202020204"/>
              </a:rPr>
              <a:t>An IN parameter is used to take a parameter as input.</a:t>
            </a:r>
          </a:p>
          <a:p>
            <a:pPr indent="0" algn="just">
              <a:lnSpc>
                <a:spcPts val="1370"/>
              </a:lnSpc>
            </a:pPr>
            <a:r>
              <a:rPr lang="en-US" sz="1200" dirty="0">
                <a:latin typeface="Arial" panose="020B0604020202020204"/>
              </a:rPr>
              <a:t>Example:</a:t>
            </a:r>
          </a:p>
          <a:p>
            <a:pPr indent="0">
              <a:lnSpc>
                <a:spcPts val="1370"/>
              </a:lnSpc>
              <a:spcAft>
                <a:spcPts val="840"/>
              </a:spcAft>
            </a:pPr>
            <a:r>
              <a:rPr lang="en-US" sz="1200" dirty="0">
                <a:latin typeface="Arial" panose="020B0604020202020204"/>
              </a:rPr>
              <a:t>Procedure to update price of a book taking ISBN of the book and its new price as input: (considering the tables above)</a:t>
            </a:r>
          </a:p>
          <a:p>
            <a:pPr indent="0" algn="just">
              <a:lnSpc>
                <a:spcPts val="1370"/>
              </a:lnSpc>
            </a:pPr>
            <a:r>
              <a:rPr lang="en-US" sz="1200" dirty="0">
                <a:latin typeface="Arial" panose="020B0604020202020204"/>
              </a:rPr>
              <a:t>delimiter //</a:t>
            </a:r>
          </a:p>
          <a:p>
            <a:pPr marL="660400" indent="-660400">
              <a:lnSpc>
                <a:spcPts val="1370"/>
              </a:lnSpc>
            </a:pPr>
            <a:r>
              <a:rPr lang="en-US" sz="1200" dirty="0">
                <a:latin typeface="Arial" panose="020B0604020202020204"/>
              </a:rPr>
              <a:t>create procedure </a:t>
            </a:r>
            <a:r>
              <a:rPr lang="en-US" sz="1200" dirty="0" err="1">
                <a:latin typeface="Arial" panose="020B0604020202020204"/>
              </a:rPr>
              <a:t>update_price</a:t>
            </a:r>
            <a:r>
              <a:rPr lang="en-US" sz="1200" dirty="0">
                <a:latin typeface="Arial" panose="020B0604020202020204"/>
              </a:rPr>
              <a:t> (IN </a:t>
            </a:r>
            <a:r>
              <a:rPr lang="en-US" sz="1200" dirty="0" err="1">
                <a:latin typeface="Arial" panose="020B0604020202020204"/>
              </a:rPr>
              <a:t>temp_ISBN</a:t>
            </a:r>
            <a:r>
              <a:rPr lang="en-US" sz="1200" dirty="0">
                <a:latin typeface="Arial" panose="020B0604020202020204"/>
              </a:rPr>
              <a:t> </a:t>
            </a:r>
            <a:r>
              <a:rPr lang="en-US" sz="1200" dirty="0" err="1">
                <a:latin typeface="Arial" panose="020B0604020202020204"/>
              </a:rPr>
              <a:t>varchar</a:t>
            </a:r>
            <a:r>
              <a:rPr lang="en-US" sz="1200" dirty="0">
                <a:latin typeface="Arial" panose="020B0604020202020204"/>
              </a:rPr>
              <a:t>(10), IN </a:t>
            </a:r>
            <a:r>
              <a:rPr lang="en-US" sz="1200" dirty="0" err="1">
                <a:latin typeface="Arial" panose="020B0604020202020204"/>
              </a:rPr>
              <a:t>new_price</a:t>
            </a:r>
            <a:r>
              <a:rPr lang="en-US" sz="1200" dirty="0">
                <a:latin typeface="Arial" panose="020B0604020202020204"/>
              </a:rPr>
              <a:t> integer) begin</a:t>
            </a:r>
          </a:p>
          <a:p>
            <a:pPr marL="660400" marR="1168400" indent="0">
              <a:lnSpc>
                <a:spcPts val="1370"/>
              </a:lnSpc>
            </a:pPr>
            <a:r>
              <a:rPr lang="en-US" sz="1200" dirty="0">
                <a:latin typeface="Arial" panose="020B0604020202020204"/>
              </a:rPr>
              <a:t>update book set price=</a:t>
            </a:r>
            <a:r>
              <a:rPr lang="en-US" sz="1200" dirty="0" err="1">
                <a:latin typeface="Arial" panose="020B0604020202020204"/>
              </a:rPr>
              <a:t>new_price</a:t>
            </a:r>
            <a:r>
              <a:rPr lang="en-US" sz="1200" dirty="0">
                <a:latin typeface="Arial" panose="020B0604020202020204"/>
              </a:rPr>
              <a:t> where ISBN=</a:t>
            </a:r>
            <a:r>
              <a:rPr lang="en-US" sz="1200" dirty="0" err="1">
                <a:latin typeface="Arial" panose="020B0604020202020204"/>
              </a:rPr>
              <a:t>temp_ISBN</a:t>
            </a:r>
            <a:r>
              <a:rPr lang="en-US" sz="1200" dirty="0">
                <a:latin typeface="Arial" panose="020B0604020202020204"/>
              </a:rPr>
              <a:t>; end //</a:t>
            </a:r>
          </a:p>
          <a:p>
            <a:pPr indent="0" algn="just">
              <a:lnSpc>
                <a:spcPts val="1370"/>
              </a:lnSpc>
              <a:spcAft>
                <a:spcPts val="840"/>
              </a:spcAft>
            </a:pPr>
            <a:r>
              <a:rPr lang="en-US" sz="1200" dirty="0">
                <a:latin typeface="Arial" panose="020B0604020202020204"/>
              </a:rPr>
              <a:t>call </a:t>
            </a:r>
            <a:r>
              <a:rPr lang="en-US" sz="1200" dirty="0" err="1">
                <a:latin typeface="Arial" panose="020B0604020202020204"/>
              </a:rPr>
              <a:t>update_price</a:t>
            </a:r>
            <a:r>
              <a:rPr lang="en-US" sz="1200" dirty="0">
                <a:latin typeface="Arial" panose="020B0604020202020204"/>
              </a:rPr>
              <a:t>(001,600)</a:t>
            </a:r>
          </a:p>
          <a:p>
            <a:pPr indent="0" algn="just">
              <a:lnSpc>
                <a:spcPts val="1390"/>
              </a:lnSpc>
              <a:spcAft>
                <a:spcPts val="840"/>
              </a:spcAft>
            </a:pPr>
            <a:r>
              <a:rPr lang="en-US" sz="1200" dirty="0">
                <a:latin typeface="Arial" panose="020B0604020202020204"/>
              </a:rPr>
              <a:t>We changed the price of book with ISBN ‘001’(Glimpses of the past) to 600 (from its default price 650).</a:t>
            </a:r>
          </a:p>
          <a:p>
            <a:pPr indent="0" algn="just">
              <a:spcAft>
                <a:spcPts val="210"/>
              </a:spcAft>
            </a:pPr>
            <a:r>
              <a:rPr lang="en-US" sz="1200" dirty="0">
                <a:latin typeface="Arial" panose="020B0604020202020204"/>
              </a:rPr>
              <a:t>Output:</a:t>
            </a:r>
          </a:p>
          <a:p>
            <a:pPr indent="0" algn="just">
              <a:lnSpc>
                <a:spcPts val="2760"/>
              </a:lnSpc>
            </a:pPr>
            <a:r>
              <a:rPr lang="en-US" sz="1200" dirty="0">
                <a:latin typeface="Arial" panose="020B0604020202020204"/>
              </a:rPr>
              <a:t>select *from book;</a:t>
            </a:r>
          </a:p>
          <a:p>
            <a:pPr indent="0" algn="just">
              <a:lnSpc>
                <a:spcPts val="2760"/>
              </a:lnSpc>
            </a:pPr>
            <a:r>
              <a:rPr lang="en-US" sz="1200" dirty="0">
                <a:latin typeface="Arial" panose="020B0604020202020204"/>
              </a:rPr>
              <a:t>| </a:t>
            </a:r>
            <a:r>
              <a:rPr lang="en-US" sz="1200" dirty="0" err="1">
                <a:latin typeface="Arial" panose="020B0604020202020204"/>
              </a:rPr>
              <a:t>BookId</a:t>
            </a:r>
            <a:r>
              <a:rPr lang="en-US" sz="1200" dirty="0">
                <a:latin typeface="Arial" panose="020B0604020202020204"/>
              </a:rPr>
              <a:t> | ISBN | </a:t>
            </a:r>
            <a:r>
              <a:rPr lang="en-US" sz="1200" dirty="0" err="1">
                <a:latin typeface="Arial" panose="020B0604020202020204"/>
              </a:rPr>
              <a:t>book_name</a:t>
            </a:r>
            <a:r>
              <a:rPr lang="en-US" sz="1200" dirty="0">
                <a:latin typeface="Arial" panose="020B0604020202020204"/>
              </a:rPr>
              <a:t>    | author | </a:t>
            </a:r>
            <a:r>
              <a:rPr lang="en-US" sz="1200" dirty="0" err="1">
                <a:latin typeface="Arial" panose="020B0604020202020204"/>
              </a:rPr>
              <a:t>ed_num</a:t>
            </a:r>
            <a:r>
              <a:rPr lang="en-US" sz="1200" dirty="0">
                <a:latin typeface="Arial" panose="020B0604020202020204"/>
              </a:rPr>
              <a:t> | price | pages |</a:t>
            </a:r>
          </a:p>
          <a:p>
            <a:pPr indent="0" algn="just">
              <a:lnSpc>
                <a:spcPts val="2760"/>
              </a:lnSpc>
            </a:pPr>
            <a:r>
              <a:rPr lang="en-US" sz="1200" dirty="0">
                <a:latin typeface="Arial" panose="020B0604020202020204"/>
              </a:rPr>
              <a:t>|    1 |    1 | Glimpses of the past |    1 |    1 | 600 | 396 |</a:t>
            </a:r>
          </a:p>
          <a:p>
            <a:pPr indent="0" algn="just">
              <a:lnSpc>
                <a:spcPts val="1370"/>
              </a:lnSpc>
            </a:pPr>
            <a:r>
              <a:rPr lang="en-US" sz="1200" dirty="0">
                <a:latin typeface="Arial" panose="020B0604020202020204"/>
              </a:rPr>
              <a:t>|    2 | 2 | Beyond The Horizons of Venus |    1 |    1 | 650 | 396 |</a:t>
            </a:r>
          </a:p>
          <a:p>
            <a:pPr indent="0" algn="just">
              <a:lnSpc>
                <a:spcPts val="1370"/>
              </a:lnSpc>
            </a:pPr>
            <a:r>
              <a:rPr lang="en-US" sz="1200" dirty="0">
                <a:latin typeface="Arial" panose="020B0604020202020204"/>
              </a:rPr>
              <a:t>|    3 | 3 | Ultrasonic Aquaculture |    2 |    1 | 799 | 500 |</a:t>
            </a:r>
          </a:p>
          <a:p>
            <a:pPr indent="0" algn="just">
              <a:lnSpc>
                <a:spcPts val="1370"/>
              </a:lnSpc>
            </a:pPr>
            <a:r>
              <a:rPr lang="en-US" sz="1200" dirty="0">
                <a:latin typeface="Arial" panose="020B0604020202020204"/>
              </a:rPr>
              <a:t>|    4 |    4 | </a:t>
            </a:r>
            <a:r>
              <a:rPr lang="en-US" sz="1200" dirty="0" err="1">
                <a:latin typeface="Arial" panose="020B0604020202020204"/>
              </a:rPr>
              <a:t>Cyrogenic</a:t>
            </a:r>
            <a:r>
              <a:rPr lang="en-US" sz="1200" dirty="0">
                <a:latin typeface="Arial" panose="020B0604020202020204"/>
              </a:rPr>
              <a:t> Engines    |    2 |    1 | 499 | 330 |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6112" y="926592"/>
            <a:ext cx="5843016" cy="398983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just">
              <a:lnSpc>
                <a:spcPts val="1370"/>
              </a:lnSpc>
            </a:pPr>
            <a:r>
              <a:rPr lang="en-US" sz="1200" dirty="0">
                <a:latin typeface="Arial" panose="020B0604020202020204"/>
              </a:rPr>
              <a:t>3. </a:t>
            </a:r>
            <a:r>
              <a:rPr lang="en-US" b="1" u="sng" dirty="0">
                <a:latin typeface="Arial" panose="020B0604020202020204"/>
              </a:rPr>
              <a:t>Procedure with OUT parameter:</a:t>
            </a:r>
          </a:p>
          <a:p>
            <a:pPr indent="0">
              <a:lnSpc>
                <a:spcPts val="1370"/>
              </a:lnSpc>
              <a:spcAft>
                <a:spcPts val="840"/>
              </a:spcAft>
            </a:pPr>
            <a:r>
              <a:rPr lang="en-US" sz="1200" dirty="0">
                <a:latin typeface="Arial" panose="020B0604020202020204"/>
              </a:rPr>
              <a:t>An OUT parameter is used to pass a parameter as output or display like the select operator.</a:t>
            </a:r>
          </a:p>
          <a:p>
            <a:pPr indent="0" algn="just">
              <a:spcAft>
                <a:spcPts val="210"/>
              </a:spcAft>
            </a:pPr>
            <a:r>
              <a:rPr lang="en-US" sz="1200" dirty="0">
                <a:latin typeface="Arial" panose="020B0604020202020204"/>
              </a:rPr>
              <a:t>Example:</a:t>
            </a:r>
          </a:p>
          <a:p>
            <a:pPr indent="0" algn="just">
              <a:lnSpc>
                <a:spcPts val="2760"/>
              </a:lnSpc>
            </a:pPr>
            <a:r>
              <a:rPr lang="en-US" sz="1200" dirty="0">
                <a:latin typeface="Arial" panose="020B0604020202020204"/>
              </a:rPr>
              <a:t>Procedure to display the highest price among all the books with an output parameter: delimiter //</a:t>
            </a:r>
          </a:p>
          <a:p>
            <a:pPr marL="749300" marR="2195830" indent="-749300">
              <a:lnSpc>
                <a:spcPts val="1370"/>
              </a:lnSpc>
            </a:pPr>
            <a:r>
              <a:rPr lang="en-US" sz="1200" dirty="0">
                <a:latin typeface="Arial" panose="020B0604020202020204"/>
              </a:rPr>
              <a:t>create procedure </a:t>
            </a:r>
            <a:r>
              <a:rPr lang="en-US" sz="1200" dirty="0" err="1">
                <a:latin typeface="Arial" panose="020B0604020202020204"/>
              </a:rPr>
              <a:t>disp_max</a:t>
            </a:r>
            <a:r>
              <a:rPr lang="en-US" sz="1200" dirty="0">
                <a:latin typeface="Arial" panose="020B0604020202020204"/>
              </a:rPr>
              <a:t>(OUT </a:t>
            </a:r>
            <a:r>
              <a:rPr lang="en-US" sz="1200" dirty="0" err="1">
                <a:latin typeface="Arial" panose="020B0604020202020204"/>
              </a:rPr>
              <a:t>highestprice</a:t>
            </a:r>
            <a:r>
              <a:rPr lang="en-US" sz="1200" dirty="0">
                <a:latin typeface="Arial" panose="020B0604020202020204"/>
              </a:rPr>
              <a:t> integer) </a:t>
            </a:r>
            <a:r>
              <a:rPr lang="en-US" sz="1200" dirty="0" smtClean="0">
                <a:latin typeface="Arial" panose="020B0604020202020204"/>
              </a:rPr>
              <a:t>begin</a:t>
            </a:r>
            <a:endParaRPr lang="en-US" sz="1200" dirty="0">
              <a:latin typeface="Arial" panose="020B0604020202020204"/>
            </a:endParaRPr>
          </a:p>
          <a:p>
            <a:pPr marL="749300" marR="2043430" indent="0">
              <a:lnSpc>
                <a:spcPts val="1370"/>
              </a:lnSpc>
            </a:pPr>
            <a:r>
              <a:rPr lang="en-US" sz="1200" dirty="0">
                <a:latin typeface="Arial" panose="020B0604020202020204"/>
              </a:rPr>
              <a:t>select max(price) </a:t>
            </a:r>
            <a:r>
              <a:rPr lang="en-US" sz="1200" dirty="0" smtClean="0">
                <a:latin typeface="Arial" panose="020B0604020202020204"/>
              </a:rPr>
              <a:t>into </a:t>
            </a:r>
            <a:r>
              <a:rPr lang="en-US" sz="1200" dirty="0" err="1" smtClean="0">
                <a:latin typeface="Arial" panose="020B0604020202020204"/>
              </a:rPr>
              <a:t>highestprice</a:t>
            </a:r>
            <a:r>
              <a:rPr lang="en-US" sz="1200" dirty="0" smtClean="0">
                <a:latin typeface="Arial" panose="020B0604020202020204"/>
              </a:rPr>
              <a:t> from </a:t>
            </a:r>
            <a:r>
              <a:rPr lang="en-US" sz="1200" dirty="0">
                <a:latin typeface="Arial" panose="020B0604020202020204"/>
              </a:rPr>
              <a:t>book; end //</a:t>
            </a:r>
          </a:p>
          <a:p>
            <a:pPr marR="3516630" indent="0">
              <a:lnSpc>
                <a:spcPts val="1370"/>
              </a:lnSpc>
              <a:spcAft>
                <a:spcPts val="840"/>
              </a:spcAft>
            </a:pPr>
            <a:r>
              <a:rPr lang="en-US" sz="1200" dirty="0">
                <a:latin typeface="Arial" panose="020B0604020202020204"/>
              </a:rPr>
              <a:t>call </a:t>
            </a:r>
            <a:r>
              <a:rPr lang="en-US" sz="1200" dirty="0" err="1">
                <a:latin typeface="Arial" panose="020B0604020202020204"/>
              </a:rPr>
              <a:t>disp_max</a:t>
            </a:r>
            <a:r>
              <a:rPr lang="en-US" sz="1200" dirty="0">
                <a:latin typeface="Arial" panose="020B0604020202020204"/>
              </a:rPr>
              <a:t>(@</a:t>
            </a:r>
            <a:r>
              <a:rPr lang="en-US" sz="1200" dirty="0" err="1">
                <a:latin typeface="Arial" panose="020B0604020202020204"/>
              </a:rPr>
              <a:t>Maximumprice</a:t>
            </a:r>
            <a:r>
              <a:rPr lang="en-US" sz="1200" dirty="0">
                <a:latin typeface="Arial" panose="020B0604020202020204"/>
              </a:rPr>
              <a:t>) // select @</a:t>
            </a:r>
            <a:r>
              <a:rPr lang="en-US" sz="1200" dirty="0" err="1">
                <a:latin typeface="Arial" panose="020B0604020202020204"/>
              </a:rPr>
              <a:t>Maximumprice</a:t>
            </a:r>
            <a:endParaRPr lang="en-US" sz="1200" dirty="0">
              <a:latin typeface="Arial" panose="020B0604020202020204"/>
            </a:endParaRPr>
          </a:p>
          <a:p>
            <a:pPr indent="0" algn="just">
              <a:lnSpc>
                <a:spcPts val="1370"/>
              </a:lnSpc>
            </a:pPr>
            <a:r>
              <a:rPr lang="en-US" sz="1200" dirty="0">
                <a:latin typeface="Arial" panose="020B0604020202020204"/>
              </a:rPr>
              <a:t>Output:</a:t>
            </a:r>
          </a:p>
          <a:p>
            <a:pPr indent="0">
              <a:lnSpc>
                <a:spcPts val="1370"/>
              </a:lnSpc>
            </a:pPr>
            <a:r>
              <a:rPr lang="en-US" sz="1200" dirty="0">
                <a:latin typeface="Arial" panose="020B0604020202020204"/>
              </a:rPr>
              <a:t>The highest price from our book database is of the book with ISBN 003 (Ultrasonic Aquaculture) with a price of 799, which is displayed.</a:t>
            </a:r>
          </a:p>
          <a:p>
            <a:pPr indent="0" algn="just">
              <a:spcAft>
                <a:spcPts val="210"/>
              </a:spcAft>
            </a:pPr>
            <a:r>
              <a:rPr lang="en-US" sz="1200" dirty="0">
                <a:latin typeface="Arial" panose="020B0604020202020204"/>
              </a:rPr>
              <a:t>+-----+</a:t>
            </a:r>
          </a:p>
          <a:p>
            <a:pPr algn="just">
              <a:spcAft>
                <a:spcPts val="210"/>
              </a:spcAft>
            </a:pPr>
            <a:r>
              <a:rPr lang="en-US" sz="1200" dirty="0">
                <a:latin typeface="Arial" panose="020B0604020202020204"/>
              </a:rPr>
              <a:t>| @</a:t>
            </a:r>
            <a:r>
              <a:rPr lang="en-US" sz="1200" dirty="0" err="1">
                <a:latin typeface="Arial" panose="020B0604020202020204"/>
              </a:rPr>
              <a:t>Maximumprice</a:t>
            </a:r>
            <a:endParaRPr lang="en-US" sz="1200" dirty="0">
              <a:latin typeface="Arial" panose="020B0604020202020204"/>
            </a:endParaRPr>
          </a:p>
          <a:p>
            <a:pPr indent="0" algn="just">
              <a:spcAft>
                <a:spcPts val="210"/>
              </a:spcAft>
            </a:pPr>
            <a:r>
              <a:rPr lang="en-US" sz="1200" dirty="0" smtClean="0">
                <a:latin typeface="Arial" panose="020B0604020202020204"/>
              </a:rPr>
              <a:t>+-----+</a:t>
            </a:r>
            <a:endParaRPr lang="en-US" sz="1200" dirty="0">
              <a:latin typeface="Arial" panose="020B0604020202020204"/>
            </a:endParaRPr>
          </a:p>
          <a:p>
            <a:pPr indent="0" algn="just">
              <a:spcAft>
                <a:spcPts val="210"/>
              </a:spcAft>
            </a:pPr>
            <a:r>
              <a:rPr lang="en-US" sz="1200" dirty="0">
                <a:latin typeface="Arial" panose="020B0604020202020204"/>
              </a:rPr>
              <a:t>| 799 |</a:t>
            </a:r>
          </a:p>
          <a:p>
            <a:pPr indent="0" algn="just">
              <a:spcAft>
                <a:spcPts val="3150"/>
              </a:spcAft>
            </a:pPr>
            <a:r>
              <a:rPr lang="en-US" sz="1200" dirty="0">
                <a:latin typeface="Arial" panose="020B0604020202020204"/>
              </a:rPr>
              <a:t>+-----+</a:t>
            </a:r>
          </a:p>
        </p:txBody>
      </p:sp>
      <p:sp>
        <p:nvSpPr>
          <p:cNvPr id="3" name="Rectangle 2"/>
          <p:cNvSpPr/>
          <p:nvPr/>
        </p:nvSpPr>
        <p:spPr>
          <a:xfrm>
            <a:off x="895985" y="5483225"/>
            <a:ext cx="5894705" cy="359791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just">
              <a:spcBef>
                <a:spcPts val="3150"/>
              </a:spcBef>
              <a:spcAft>
                <a:spcPts val="210"/>
              </a:spcAft>
            </a:pPr>
            <a:r>
              <a:rPr lang="en-US" sz="1200" dirty="0">
                <a:latin typeface="Arial" panose="020B0604020202020204"/>
              </a:rPr>
              <a:t>4.</a:t>
            </a:r>
            <a:r>
              <a:rPr lang="en-US" b="1" u="sng" dirty="0">
                <a:latin typeface="Arial" panose="020B0604020202020204"/>
              </a:rPr>
              <a:t> Procedure with IN-OUT parameter:</a:t>
            </a:r>
          </a:p>
          <a:p>
            <a:pPr indent="0" algn="just">
              <a:spcAft>
                <a:spcPts val="1050"/>
              </a:spcAft>
            </a:pPr>
            <a:r>
              <a:rPr lang="en-US" sz="1200" dirty="0">
                <a:latin typeface="Arial" panose="020B0604020202020204"/>
              </a:rPr>
              <a:t>An INOUT parameter is a combination of IN and OUT parameters.</a:t>
            </a:r>
          </a:p>
          <a:p>
            <a:pPr indent="0" algn="just">
              <a:lnSpc>
                <a:spcPts val="1370"/>
              </a:lnSpc>
            </a:pPr>
            <a:r>
              <a:rPr lang="en-US" sz="1200" dirty="0">
                <a:latin typeface="Arial" panose="020B0604020202020204"/>
              </a:rPr>
              <a:t>Example:</a:t>
            </a:r>
          </a:p>
          <a:p>
            <a:pPr indent="0">
              <a:lnSpc>
                <a:spcPts val="1370"/>
              </a:lnSpc>
              <a:spcAft>
                <a:spcPts val="840"/>
              </a:spcAft>
            </a:pPr>
            <a:r>
              <a:rPr lang="en-US" sz="1200" dirty="0">
                <a:latin typeface="Arial" panose="020B0604020202020204"/>
              </a:rPr>
              <a:t>Procedure to take gender type input (‘Male’/’Female’ here) with an in -out parameter which reflects the number of authors falling in that gender category/type:</a:t>
            </a:r>
          </a:p>
          <a:p>
            <a:pPr indent="0" algn="just">
              <a:lnSpc>
                <a:spcPts val="1370"/>
              </a:lnSpc>
            </a:pPr>
            <a:r>
              <a:rPr lang="en-US" sz="1200" dirty="0">
                <a:latin typeface="Arial" panose="020B0604020202020204"/>
              </a:rPr>
              <a:t>delimiter //</a:t>
            </a:r>
          </a:p>
          <a:p>
            <a:pPr marL="914400" indent="-914400">
              <a:lnSpc>
                <a:spcPts val="1370"/>
              </a:lnSpc>
            </a:pPr>
            <a:r>
              <a:rPr lang="en-US" sz="1200" dirty="0">
                <a:latin typeface="Arial" panose="020B0604020202020204"/>
              </a:rPr>
              <a:t>create procedure </a:t>
            </a:r>
            <a:r>
              <a:rPr lang="en-US" sz="1200" dirty="0" err="1">
                <a:latin typeface="Arial" panose="020B0604020202020204"/>
              </a:rPr>
              <a:t>disp_gender</a:t>
            </a:r>
            <a:r>
              <a:rPr lang="en-US" sz="1200" dirty="0">
                <a:latin typeface="Arial" panose="020B0604020202020204"/>
              </a:rPr>
              <a:t>(INOUT </a:t>
            </a:r>
            <a:r>
              <a:rPr lang="en-US" sz="1200" dirty="0" err="1">
                <a:latin typeface="Arial" panose="020B0604020202020204"/>
              </a:rPr>
              <a:t>total_gender</a:t>
            </a:r>
            <a:r>
              <a:rPr lang="en-US" sz="1200" dirty="0">
                <a:latin typeface="Arial" panose="020B0604020202020204"/>
              </a:rPr>
              <a:t> integer, IN </a:t>
            </a:r>
            <a:r>
              <a:rPr lang="en-US" sz="1200" dirty="0" err="1">
                <a:latin typeface="Arial" panose="020B0604020202020204"/>
              </a:rPr>
              <a:t>take_gender</a:t>
            </a:r>
            <a:r>
              <a:rPr lang="en-US" sz="1200" dirty="0">
                <a:latin typeface="Arial" panose="020B0604020202020204"/>
              </a:rPr>
              <a:t> </a:t>
            </a:r>
            <a:r>
              <a:rPr lang="en-US" sz="1200" dirty="0" err="1">
                <a:latin typeface="Arial" panose="020B0604020202020204"/>
              </a:rPr>
              <a:t>varchar</a:t>
            </a:r>
            <a:r>
              <a:rPr lang="en-US" sz="1200" dirty="0">
                <a:latin typeface="Arial" panose="020B0604020202020204"/>
              </a:rPr>
              <a:t>(6)) begin</a:t>
            </a:r>
          </a:p>
          <a:p>
            <a:pPr marL="914400" indent="0">
              <a:lnSpc>
                <a:spcPts val="1370"/>
              </a:lnSpc>
            </a:pPr>
            <a:r>
              <a:rPr lang="en-US" sz="1200" dirty="0">
                <a:latin typeface="Arial" panose="020B0604020202020204"/>
              </a:rPr>
              <a:t>select COUNT(gender) INTO </a:t>
            </a:r>
            <a:r>
              <a:rPr lang="en-US" sz="1200" dirty="0" err="1">
                <a:latin typeface="Arial" panose="020B0604020202020204"/>
              </a:rPr>
              <a:t>total_gender</a:t>
            </a:r>
            <a:r>
              <a:rPr lang="en-US" sz="1200" dirty="0">
                <a:latin typeface="Arial" panose="020B0604020202020204"/>
              </a:rPr>
              <a:t> FROM author where gender =</a:t>
            </a:r>
          </a:p>
          <a:p>
            <a:pPr indent="0" algn="just">
              <a:lnSpc>
                <a:spcPts val="1370"/>
              </a:lnSpc>
            </a:pPr>
            <a:r>
              <a:rPr lang="en-US" sz="1200" dirty="0" err="1">
                <a:latin typeface="Arial" panose="020B0604020202020204"/>
              </a:rPr>
              <a:t>take_gender</a:t>
            </a:r>
            <a:r>
              <a:rPr lang="en-US" sz="1200" dirty="0">
                <a:latin typeface="Arial" panose="020B0604020202020204"/>
              </a:rPr>
              <a:t>;</a:t>
            </a:r>
          </a:p>
          <a:p>
            <a:pPr marL="914400" indent="0">
              <a:lnSpc>
                <a:spcPts val="1370"/>
              </a:lnSpc>
            </a:pPr>
            <a:r>
              <a:rPr lang="en-US" sz="1200" dirty="0">
                <a:latin typeface="Arial" panose="020B0604020202020204"/>
              </a:rPr>
              <a:t>end; //</a:t>
            </a:r>
          </a:p>
          <a:p>
            <a:pPr indent="0" algn="just">
              <a:lnSpc>
                <a:spcPts val="1370"/>
              </a:lnSpc>
            </a:pPr>
            <a:r>
              <a:rPr lang="en-US" sz="1200" dirty="0">
                <a:latin typeface="Arial" panose="020B0604020202020204"/>
              </a:rPr>
              <a:t>delimiter ;</a:t>
            </a:r>
          </a:p>
          <a:p>
            <a:pPr marR="3746500" indent="0">
              <a:lnSpc>
                <a:spcPts val="1370"/>
              </a:lnSpc>
            </a:pPr>
            <a:r>
              <a:rPr lang="en-US" sz="1200" dirty="0">
                <a:latin typeface="Arial" panose="020B0604020202020204"/>
              </a:rPr>
              <a:t>call </a:t>
            </a:r>
            <a:r>
              <a:rPr lang="en-US" sz="1200" dirty="0" err="1">
                <a:latin typeface="Arial" panose="020B0604020202020204"/>
              </a:rPr>
              <a:t>disp_gender</a:t>
            </a:r>
            <a:r>
              <a:rPr lang="en-US" sz="1200" dirty="0">
                <a:latin typeface="Arial" panose="020B0604020202020204"/>
              </a:rPr>
              <a:t>(@TM, "Male"); </a:t>
            </a:r>
          </a:p>
          <a:p>
            <a:pPr marR="3746500" indent="0">
              <a:lnSpc>
                <a:spcPts val="1370"/>
              </a:lnSpc>
            </a:pPr>
            <a:r>
              <a:rPr lang="en-US" sz="1200" dirty="0">
                <a:latin typeface="Arial" panose="020B0604020202020204"/>
              </a:rPr>
              <a:t>select @TM;</a:t>
            </a:r>
          </a:p>
          <a:p>
            <a:pPr marR="3568700" indent="0">
              <a:lnSpc>
                <a:spcPts val="1370"/>
              </a:lnSpc>
            </a:pPr>
            <a:r>
              <a:rPr lang="en-US" sz="1200" dirty="0">
                <a:latin typeface="Arial" panose="020B0604020202020204"/>
              </a:rPr>
              <a:t>call </a:t>
            </a:r>
            <a:r>
              <a:rPr lang="en-US" sz="1200" dirty="0" err="1">
                <a:latin typeface="Arial" panose="020B0604020202020204"/>
              </a:rPr>
              <a:t>disp_gender</a:t>
            </a:r>
            <a:r>
              <a:rPr lang="en-US" sz="1200" dirty="0">
                <a:latin typeface="Arial" panose="020B0604020202020204"/>
              </a:rPr>
              <a:t>(@TF, "Female"); select @TF;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9160" y="926592"/>
            <a:ext cx="5763768" cy="16154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lnSpc>
                <a:spcPts val="1370"/>
              </a:lnSpc>
            </a:pPr>
            <a:r>
              <a:rPr lang="en-US" sz="1200">
                <a:latin typeface="Arial" panose="020B0604020202020204"/>
              </a:rPr>
              <a:t>Output:</a:t>
            </a:r>
          </a:p>
        </p:txBody>
      </p:sp>
      <p:sp>
        <p:nvSpPr>
          <p:cNvPr id="3" name="Rectangle 2"/>
          <p:cNvSpPr/>
          <p:nvPr/>
        </p:nvSpPr>
        <p:spPr>
          <a:xfrm>
            <a:off x="899160" y="1121664"/>
            <a:ext cx="5763768" cy="50901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lnSpc>
                <a:spcPts val="1370"/>
              </a:lnSpc>
              <a:spcAft>
                <a:spcPts val="1680"/>
              </a:spcAft>
            </a:pPr>
            <a:r>
              <a:rPr lang="en-US" sz="1200">
                <a:latin typeface="Arial" panose="020B0604020202020204"/>
              </a:rPr>
              <a:t>We have two authors, one being male and one being female as per insertions in the table author. Hence, output is 1 for one male author and 1 for one female author respectively.</a:t>
            </a:r>
          </a:p>
        </p:txBody>
      </p:sp>
      <p:sp>
        <p:nvSpPr>
          <p:cNvPr id="4" name="Rectangle 3"/>
          <p:cNvSpPr/>
          <p:nvPr/>
        </p:nvSpPr>
        <p:spPr>
          <a:xfrm>
            <a:off x="905256" y="2002536"/>
            <a:ext cx="463296" cy="46024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spcBef>
                <a:spcPts val="1680"/>
              </a:spcBef>
              <a:spcAft>
                <a:spcPts val="210"/>
              </a:spcAft>
            </a:pPr>
            <a:r>
              <a:rPr lang="en-US" sz="1200" dirty="0">
                <a:latin typeface="Arial" panose="020B0604020202020204"/>
              </a:rPr>
              <a:t>+—+</a:t>
            </a:r>
          </a:p>
          <a:p>
            <a:pPr indent="0">
              <a:lnSpc>
                <a:spcPts val="1270"/>
              </a:lnSpc>
              <a:spcAft>
                <a:spcPts val="210"/>
              </a:spcAft>
            </a:pPr>
            <a:r>
              <a:rPr lang="en-US" sz="1200" dirty="0">
                <a:latin typeface="Arial" panose="020B0604020202020204"/>
              </a:rPr>
              <a:t>| @TM | +—+</a:t>
            </a:r>
          </a:p>
        </p:txBody>
      </p:sp>
      <p:sp>
        <p:nvSpPr>
          <p:cNvPr id="5" name="Rectangle 4"/>
          <p:cNvSpPr/>
          <p:nvPr/>
        </p:nvSpPr>
        <p:spPr>
          <a:xfrm>
            <a:off x="905256" y="2505456"/>
            <a:ext cx="408432" cy="30784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spcBef>
                <a:spcPts val="210"/>
              </a:spcBef>
              <a:spcAft>
                <a:spcPts val="210"/>
              </a:spcAft>
            </a:pPr>
            <a:r>
              <a:rPr lang="en-US" sz="1200" dirty="0">
                <a:latin typeface="Arial" panose="020B0604020202020204"/>
              </a:rPr>
              <a:t>| 1 |</a:t>
            </a:r>
          </a:p>
          <a:p>
            <a:pPr indent="0">
              <a:spcAft>
                <a:spcPts val="2310"/>
              </a:spcAft>
            </a:pPr>
            <a:r>
              <a:rPr lang="en-US" sz="1200" dirty="0">
                <a:latin typeface="Arial" panose="020B0604020202020204"/>
              </a:rPr>
              <a:t>+—+</a:t>
            </a:r>
          </a:p>
        </p:txBody>
      </p:sp>
      <p:sp>
        <p:nvSpPr>
          <p:cNvPr id="6" name="Rectangle 5"/>
          <p:cNvSpPr/>
          <p:nvPr/>
        </p:nvSpPr>
        <p:spPr>
          <a:xfrm>
            <a:off x="905256" y="3227832"/>
            <a:ext cx="408432" cy="10972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spcBef>
                <a:spcPts val="2310"/>
              </a:spcBef>
              <a:spcAft>
                <a:spcPts val="210"/>
              </a:spcAft>
            </a:pPr>
            <a:r>
              <a:rPr lang="en-US" sz="1200">
                <a:latin typeface="Arial" panose="020B0604020202020204"/>
              </a:rPr>
              <a:t>+</a:t>
            </a:r>
            <a:r>
              <a:rPr lang="en-US" sz="400">
                <a:latin typeface="Arial" panose="020B0604020202020204"/>
              </a:rPr>
              <a:t>—</a:t>
            </a:r>
            <a:r>
              <a:rPr lang="en-US" sz="1200">
                <a:latin typeface="Arial" panose="020B0604020202020204"/>
              </a:rPr>
              <a:t>+</a:t>
            </a:r>
          </a:p>
        </p:txBody>
      </p:sp>
      <p:sp>
        <p:nvSpPr>
          <p:cNvPr id="7" name="Rectangle 6"/>
          <p:cNvSpPr/>
          <p:nvPr/>
        </p:nvSpPr>
        <p:spPr>
          <a:xfrm>
            <a:off x="905256" y="3383280"/>
            <a:ext cx="429768" cy="304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lnSpc>
                <a:spcPts val="1250"/>
              </a:lnSpc>
              <a:spcBef>
                <a:spcPts val="210"/>
              </a:spcBef>
              <a:spcAft>
                <a:spcPts val="210"/>
              </a:spcAft>
            </a:pPr>
            <a:r>
              <a:rPr lang="en-US" sz="1200" dirty="0">
                <a:latin typeface="Arial" panose="020B0604020202020204"/>
              </a:rPr>
              <a:t>| @TF | +—+</a:t>
            </a:r>
          </a:p>
        </p:txBody>
      </p:sp>
      <p:sp>
        <p:nvSpPr>
          <p:cNvPr id="8" name="Rectangle 7"/>
          <p:cNvSpPr/>
          <p:nvPr/>
        </p:nvSpPr>
        <p:spPr>
          <a:xfrm>
            <a:off x="905256" y="3733800"/>
            <a:ext cx="408432" cy="304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spcBef>
                <a:spcPts val="210"/>
              </a:spcBef>
              <a:spcAft>
                <a:spcPts val="210"/>
              </a:spcAft>
            </a:pPr>
            <a:r>
              <a:rPr lang="en-US" sz="1200" dirty="0">
                <a:latin typeface="Arial" panose="020B0604020202020204"/>
              </a:rPr>
              <a:t>| 1 |</a:t>
            </a:r>
          </a:p>
          <a:p>
            <a:pPr indent="0">
              <a:spcAft>
                <a:spcPts val="3150"/>
              </a:spcAft>
            </a:pPr>
            <a:r>
              <a:rPr lang="en-US" sz="1200" dirty="0">
                <a:latin typeface="Arial" panose="020B0604020202020204"/>
              </a:rPr>
              <a:t>+—+</a:t>
            </a:r>
          </a:p>
        </p:txBody>
      </p:sp>
      <p:sp>
        <p:nvSpPr>
          <p:cNvPr id="9" name="Rectangle 8"/>
          <p:cNvSpPr/>
          <p:nvPr/>
        </p:nvSpPr>
        <p:spPr>
          <a:xfrm>
            <a:off x="908304" y="4608576"/>
            <a:ext cx="1965960" cy="35356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spcBef>
                <a:spcPts val="3150"/>
              </a:spcBef>
              <a:spcAft>
                <a:spcPts val="210"/>
              </a:spcAft>
            </a:pPr>
            <a:r>
              <a:rPr lang="en-US" sz="1200">
                <a:latin typeface="Arial" panose="020B0604020202020204"/>
              </a:rPr>
              <a:t>Drop procedure:</a:t>
            </a:r>
          </a:p>
          <a:p>
            <a:pPr indent="0"/>
            <a:r>
              <a:rPr lang="en-US" sz="1200">
                <a:latin typeface="Arial" panose="020B0604020202020204"/>
              </a:rPr>
              <a:t>Drop procedure disp_gender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369</TotalTime>
  <Words>1069</Words>
  <Application>Microsoft Office PowerPoint</Application>
  <PresentationFormat>Custom</PresentationFormat>
  <Paragraphs>108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diu</dc:creator>
  <cp:lastModifiedBy>Fourcan Karim</cp:lastModifiedBy>
  <cp:revision>27</cp:revision>
  <dcterms:created xsi:type="dcterms:W3CDTF">2022-11-14T05:02:00Z</dcterms:created>
  <dcterms:modified xsi:type="dcterms:W3CDTF">2023-04-30T10:53:13Z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023F63F24B6C4CA8A061A94BCB0FE6D5</vt:lpwstr>
  </property>
  <property fmtid="{D5CDD505-2E9C-101B-9397-08002B2CF9AE}" pid="3" name="KSOProductBuildVer">
    <vt:lpwstr>1033-11.2.0.11380</vt:lpwstr>
  </property>
</Properties>
</file>