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4" r:id="rId15"/>
    <p:sldId id="295" r:id="rId16"/>
    <p:sldId id="296" r:id="rId17"/>
    <p:sldId id="297" r:id="rId18"/>
    <p:sldId id="298" r:id="rId19"/>
    <p:sldId id="290" r:id="rId20"/>
    <p:sldId id="291" r:id="rId21"/>
    <p:sldId id="292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 autoAdjust="0"/>
  </p:normalViewPr>
  <p:slideViewPr>
    <p:cSldViewPr>
      <p:cViewPr varScale="1">
        <p:scale>
          <a:sx n="64" d="100"/>
          <a:sy n="64" d="100"/>
        </p:scale>
        <p:origin x="137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DF858-213F-47F3-9BBA-65E0E375263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823DC-6266-4334-B6A7-AFD2CDA9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4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823DC-6266-4334-B6A7-AFD2CDA972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1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6884" y="160019"/>
            <a:ext cx="91300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8600" y="161290"/>
            <a:ext cx="45465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1949" y="2251709"/>
            <a:ext cx="9359900" cy="360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2963481"/>
            <a:ext cx="731520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sz="5400" b="1" spc="-5" dirty="0">
                <a:solidFill>
                  <a:schemeClr val="accent5">
                    <a:lumMod val="50000"/>
                  </a:schemeClr>
                </a:solidFill>
              </a:rPr>
              <a:t>Relational</a:t>
            </a:r>
            <a:r>
              <a:rPr sz="5400" b="1" spc="-5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5400" b="1" spc="-5" dirty="0">
                <a:solidFill>
                  <a:schemeClr val="accent5">
                    <a:lumMod val="50000"/>
                  </a:schemeClr>
                </a:solidFill>
              </a:rPr>
              <a:t>algebra</a:t>
            </a:r>
            <a:r>
              <a:rPr lang="en-US" sz="2800" b="1" spc="-5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2800" b="1" spc="-5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800" b="1" spc="-5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2800" b="1" spc="-5">
                <a:solidFill>
                  <a:schemeClr val="accent5">
                    <a:lumMod val="50000"/>
                  </a:schemeClr>
                </a:solidFill>
              </a:rPr>
            </a:br>
            <a:endParaRPr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639" y="161290"/>
            <a:ext cx="5052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 Difference</a:t>
            </a:r>
            <a:r>
              <a:rPr spc="-9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768350"/>
            <a:ext cx="1327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019" y="786129"/>
            <a:ext cx="41687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Notation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r –</a:t>
            </a:r>
            <a:r>
              <a:rPr sz="24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s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Defined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as: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675005">
              <a:lnSpc>
                <a:spcPct val="100000"/>
              </a:lnSpc>
              <a:spcBef>
                <a:spcPts val="10"/>
              </a:spcBef>
              <a:tabLst>
                <a:tab pos="1438910" algn="l"/>
              </a:tabLst>
            </a:pPr>
            <a:r>
              <a:rPr sz="2400" i="1" dirty="0">
                <a:latin typeface="Arial" panose="020B0604020202020204"/>
                <a:cs typeface="Arial" panose="020B0604020202020204"/>
              </a:rPr>
              <a:t>r</a:t>
            </a:r>
            <a:r>
              <a:rPr sz="2400" i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–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s	</a:t>
            </a:r>
            <a:r>
              <a:rPr sz="2400" dirty="0">
                <a:latin typeface="Arial" panose="020B0604020202020204"/>
                <a:cs typeface="Arial" panose="020B0604020202020204"/>
              </a:rPr>
              <a:t>= {</a:t>
            </a:r>
            <a:r>
              <a:rPr sz="2400" i="1" dirty="0">
                <a:latin typeface="Arial" panose="020B0604020202020204"/>
                <a:cs typeface="Arial" panose="020B0604020202020204"/>
              </a:rPr>
              <a:t>t </a:t>
            </a:r>
            <a:r>
              <a:rPr sz="2400" dirty="0">
                <a:latin typeface="Arial" panose="020B0604020202020204"/>
                <a:cs typeface="Arial" panose="020B0604020202020204"/>
              </a:rPr>
              <a:t>|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t </a:t>
            </a:r>
            <a:r>
              <a:rPr sz="2400" dirty="0">
                <a:latin typeface="Symbol" panose="05050102010706020507"/>
                <a:cs typeface="Symbol" panose="05050102010706020507"/>
              </a:rPr>
              <a:t>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dirty="0">
                <a:latin typeface="Arial" panose="020B0604020202020204"/>
                <a:cs typeface="Arial" panose="020B0604020202020204"/>
              </a:rPr>
              <a:t>t </a:t>
            </a:r>
            <a:r>
              <a:rPr sz="2400" dirty="0">
                <a:latin typeface="Symbol" panose="05050102010706020507"/>
                <a:cs typeface="Symbol" panose="05050102010706020507"/>
              </a:rPr>
              <a:t></a:t>
            </a:r>
            <a:r>
              <a:rPr sz="24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s</a:t>
            </a:r>
            <a:r>
              <a:rPr sz="2400" dirty="0">
                <a:latin typeface="Arial" panose="020B0604020202020204"/>
                <a:cs typeface="Arial" panose="020B0604020202020204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469" y="22339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•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 differences </a:t>
            </a:r>
            <a:r>
              <a:rPr dirty="0"/>
              <a:t>must </a:t>
            </a:r>
            <a:r>
              <a:rPr spc="-5" dirty="0"/>
              <a:t>be taken </a:t>
            </a:r>
            <a:r>
              <a:rPr spc="-10" dirty="0"/>
              <a:t>between </a:t>
            </a:r>
            <a:r>
              <a:rPr b="1" spc="-5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compatible</a:t>
            </a:r>
            <a:r>
              <a:rPr b="1" spc="85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" dirty="0"/>
              <a:t>relations.</a:t>
            </a:r>
          </a:p>
          <a:p>
            <a:pPr marL="464820" indent="-279400">
              <a:lnSpc>
                <a:spcPct val="100000"/>
              </a:lnSpc>
              <a:buFont typeface="Arial" panose="020B0604020202020204"/>
              <a:buChar char="–"/>
              <a:tabLst>
                <a:tab pos="464820" algn="l"/>
              </a:tabLst>
            </a:pPr>
            <a:r>
              <a:rPr sz="24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400" spc="-10" dirty="0"/>
              <a:t>and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s </a:t>
            </a:r>
            <a:r>
              <a:rPr sz="2400" spc="-5" dirty="0"/>
              <a:t>must have the </a:t>
            </a:r>
            <a:r>
              <a:rPr sz="2400" dirty="0">
                <a:solidFill>
                  <a:srgbClr val="CC3300"/>
                </a:solidFill>
              </a:rPr>
              <a:t>same</a:t>
            </a:r>
            <a:r>
              <a:rPr sz="2400" spc="55" dirty="0">
                <a:solidFill>
                  <a:srgbClr val="CC3300"/>
                </a:solidFill>
              </a:rPr>
              <a:t> </a:t>
            </a:r>
            <a:r>
              <a:rPr sz="2400" spc="-5" dirty="0"/>
              <a:t>arity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464820" indent="-279400">
              <a:lnSpc>
                <a:spcPct val="100000"/>
              </a:lnSpc>
              <a:spcBef>
                <a:spcPts val="10"/>
              </a:spcBef>
              <a:buChar char="–"/>
              <a:tabLst>
                <a:tab pos="464820" algn="l"/>
              </a:tabLst>
            </a:pPr>
            <a:r>
              <a:rPr sz="2400" spc="-5" dirty="0"/>
              <a:t>attribute </a:t>
            </a:r>
            <a:r>
              <a:rPr sz="2400" spc="-10" dirty="0"/>
              <a:t>domains </a:t>
            </a:r>
            <a:r>
              <a:rPr sz="2400" spc="-5" dirty="0"/>
              <a:t>of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400" spc="-5" dirty="0"/>
              <a:t>and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s </a:t>
            </a:r>
            <a:r>
              <a:rPr sz="2400" spc="-5" dirty="0"/>
              <a:t>must be</a:t>
            </a:r>
            <a:r>
              <a:rPr sz="2400" spc="55" dirty="0"/>
              <a:t> </a:t>
            </a:r>
            <a:r>
              <a:rPr sz="2400" spc="-5" dirty="0"/>
              <a:t>compatible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64770" marR="30480">
              <a:lnSpc>
                <a:spcPct val="140000"/>
              </a:lnSpc>
              <a:spcBef>
                <a:spcPts val="870"/>
              </a:spcBef>
            </a:pPr>
            <a:r>
              <a:rPr spc="-10" dirty="0"/>
              <a:t>Example: </a:t>
            </a:r>
            <a:r>
              <a:rPr spc="5" dirty="0"/>
              <a:t>to </a:t>
            </a:r>
            <a:r>
              <a:rPr spc="-5" dirty="0"/>
              <a:t>find all courses taught in </a:t>
            </a:r>
            <a:r>
              <a:rPr dirty="0"/>
              <a:t>the </a:t>
            </a:r>
            <a:r>
              <a:rPr spc="-5" dirty="0"/>
              <a:t>Fall </a:t>
            </a:r>
            <a:r>
              <a:rPr spc="-10" dirty="0"/>
              <a:t>2009 </a:t>
            </a:r>
            <a:r>
              <a:rPr spc="-5" dirty="0"/>
              <a:t>semester, </a:t>
            </a:r>
            <a:r>
              <a:rPr spc="-10" dirty="0"/>
              <a:t>but </a:t>
            </a:r>
            <a:r>
              <a:rPr spc="-5" dirty="0"/>
              <a:t>not  in the Spring </a:t>
            </a:r>
            <a:r>
              <a:rPr spc="-10" dirty="0"/>
              <a:t>2010</a:t>
            </a:r>
            <a:r>
              <a:rPr spc="5" dirty="0"/>
              <a:t> </a:t>
            </a:r>
            <a:r>
              <a:rPr spc="-5" dirty="0"/>
              <a:t>semester</a:t>
            </a:r>
          </a:p>
          <a:p>
            <a:pPr marL="233045">
              <a:lnSpc>
                <a:spcPct val="100000"/>
              </a:lnSpc>
              <a:spcBef>
                <a:spcPts val="2070"/>
              </a:spcBef>
              <a:tabLst>
                <a:tab pos="5257800" algn="l"/>
              </a:tabLst>
            </a:pPr>
            <a:r>
              <a:rPr sz="4200" spc="-7" baseline="12000" dirty="0">
                <a:latin typeface="Symbol" panose="05050102010706020507"/>
                <a:cs typeface="Symbol" panose="05050102010706020507"/>
              </a:rPr>
              <a:t></a:t>
            </a:r>
            <a:r>
              <a:rPr sz="1400" i="1" spc="-5" dirty="0">
                <a:latin typeface="Arial" panose="020B0604020202020204"/>
                <a:cs typeface="Arial" panose="020B0604020202020204"/>
              </a:rPr>
              <a:t>course_id </a:t>
            </a:r>
            <a:r>
              <a:rPr sz="3000" spc="-30" baseline="17000" dirty="0"/>
              <a:t>(</a:t>
            </a:r>
            <a:r>
              <a:rPr sz="3075" spc="-30" baseline="16000" dirty="0">
                <a:latin typeface="Symbol" panose="05050102010706020507"/>
                <a:cs typeface="Symbol" panose="05050102010706020507"/>
              </a:rPr>
              <a:t></a:t>
            </a:r>
            <a:r>
              <a:rPr sz="3075" spc="-30" baseline="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5" dirty="0">
                <a:latin typeface="Arial" panose="020B0604020202020204"/>
                <a:cs typeface="Arial" panose="020B0604020202020204"/>
              </a:rPr>
              <a:t>semester=“Fall”  </a:t>
            </a:r>
            <a:r>
              <a:rPr sz="1400" i="1" spc="-10" dirty="0">
                <a:latin typeface="Arial" panose="020B0604020202020204"/>
                <a:cs typeface="Arial" panose="020B0604020202020204"/>
              </a:rPr>
              <a:t>Λ</a:t>
            </a:r>
            <a:r>
              <a:rPr sz="1400" i="1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1400" i="1" spc="-5" dirty="0">
                <a:latin typeface="Arial" panose="020B0604020202020204"/>
                <a:cs typeface="Arial" panose="020B0604020202020204"/>
              </a:rPr>
              <a:t>year=2009</a:t>
            </a:r>
            <a:r>
              <a:rPr sz="1400" i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3000" baseline="17000" dirty="0"/>
              <a:t>(</a:t>
            </a:r>
            <a:r>
              <a:rPr sz="3000" i="1" baseline="17000" dirty="0">
                <a:latin typeface="Arial" panose="020B0604020202020204"/>
                <a:cs typeface="Arial" panose="020B0604020202020204"/>
              </a:rPr>
              <a:t>section</a:t>
            </a:r>
            <a:r>
              <a:rPr sz="3000" baseline="17000" dirty="0"/>
              <a:t>))	−</a:t>
            </a:r>
            <a:endParaRPr sz="3000" baseline="17000" dirty="0">
              <a:latin typeface="Arial" panose="020B0604020202020204"/>
              <a:cs typeface="Arial" panose="020B0604020202020204"/>
            </a:endParaRPr>
          </a:p>
          <a:p>
            <a:pPr marL="233045">
              <a:lnSpc>
                <a:spcPct val="100000"/>
              </a:lnSpc>
              <a:spcBef>
                <a:spcPts val="1790"/>
              </a:spcBef>
            </a:pPr>
            <a:r>
              <a:rPr sz="4200" spc="-7" baseline="12000" dirty="0">
                <a:latin typeface="Symbol" panose="05050102010706020507"/>
                <a:cs typeface="Symbol" panose="05050102010706020507"/>
              </a:rPr>
              <a:t></a:t>
            </a:r>
            <a:r>
              <a:rPr sz="1400" i="1" spc="-5" dirty="0">
                <a:latin typeface="Arial" panose="020B0604020202020204"/>
                <a:cs typeface="Arial" panose="020B0604020202020204"/>
              </a:rPr>
              <a:t>course_id </a:t>
            </a:r>
            <a:r>
              <a:rPr sz="3000" spc="-30" baseline="17000" dirty="0"/>
              <a:t>(</a:t>
            </a:r>
            <a:r>
              <a:rPr sz="3075" spc="-30" baseline="16000" dirty="0">
                <a:latin typeface="Symbol" panose="05050102010706020507"/>
                <a:cs typeface="Symbol" panose="05050102010706020507"/>
              </a:rPr>
              <a:t></a:t>
            </a:r>
            <a:r>
              <a:rPr sz="3075" spc="-30" baseline="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5" dirty="0">
                <a:latin typeface="Arial" panose="020B0604020202020204"/>
                <a:cs typeface="Arial" panose="020B0604020202020204"/>
              </a:rPr>
              <a:t>semester=“Spring” </a:t>
            </a:r>
            <a:r>
              <a:rPr sz="1400" i="1" spc="-10" dirty="0">
                <a:latin typeface="Arial" panose="020B0604020202020204"/>
                <a:cs typeface="Arial" panose="020B0604020202020204"/>
              </a:rPr>
              <a:t>Λ </a:t>
            </a:r>
            <a:r>
              <a:rPr sz="1400" i="1" spc="-5" dirty="0">
                <a:latin typeface="Arial" panose="020B0604020202020204"/>
                <a:cs typeface="Arial" panose="020B0604020202020204"/>
              </a:rPr>
              <a:t>year=2010</a:t>
            </a:r>
            <a:r>
              <a:rPr sz="1400" i="1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3000" baseline="17000" dirty="0"/>
              <a:t>(</a:t>
            </a:r>
            <a:r>
              <a:rPr sz="3000" i="1" baseline="17000" dirty="0">
                <a:latin typeface="Arial" panose="020B0604020202020204"/>
                <a:cs typeface="Arial" panose="020B0604020202020204"/>
              </a:rPr>
              <a:t>section</a:t>
            </a:r>
            <a:r>
              <a:rPr sz="3000" baseline="17000" dirty="0"/>
              <a:t>))</a:t>
            </a:r>
            <a:endParaRPr sz="3000" baseline="17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69" y="35902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100"/>
              </a:spcBef>
              <a:tabLst>
                <a:tab pos="7339330" algn="l"/>
              </a:tabLst>
            </a:pPr>
            <a:r>
              <a:rPr spc="5" dirty="0"/>
              <a:t>C</a:t>
            </a:r>
            <a:r>
              <a:rPr spc="-5" dirty="0"/>
              <a:t>artes</a:t>
            </a:r>
            <a:r>
              <a:rPr spc="5" dirty="0"/>
              <a:t>i</a:t>
            </a:r>
            <a:r>
              <a:rPr spc="-5" dirty="0"/>
              <a:t>a</a:t>
            </a:r>
            <a:r>
              <a:rPr dirty="0"/>
              <a:t>n</a:t>
            </a:r>
            <a:r>
              <a:rPr spc="-10" dirty="0"/>
              <a:t>-</a:t>
            </a:r>
            <a:r>
              <a:rPr dirty="0"/>
              <a:t>P</a:t>
            </a:r>
            <a:r>
              <a:rPr spc="-10" dirty="0"/>
              <a:t>r</a:t>
            </a:r>
            <a:r>
              <a:rPr dirty="0"/>
              <a:t>o</a:t>
            </a:r>
            <a:r>
              <a:rPr spc="-5" dirty="0"/>
              <a:t>d</a:t>
            </a:r>
            <a:r>
              <a:rPr dirty="0"/>
              <a:t>uct</a:t>
            </a:r>
            <a:r>
              <a:rPr spc="-15" dirty="0"/>
              <a:t> O</a:t>
            </a:r>
            <a:r>
              <a:rPr dirty="0"/>
              <a:t>p</a:t>
            </a:r>
            <a:r>
              <a:rPr spc="-5" dirty="0"/>
              <a:t>er</a:t>
            </a:r>
            <a:r>
              <a:rPr dirty="0"/>
              <a:t>a</a:t>
            </a:r>
            <a:r>
              <a:rPr spc="-15" dirty="0"/>
              <a:t>t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–	</a:t>
            </a:r>
            <a:r>
              <a:rPr spc="-5" dirty="0"/>
              <a:t>Examp</a:t>
            </a:r>
            <a:r>
              <a:rPr dirty="0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9210" y="1221740"/>
            <a:ext cx="2030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 panose="020B0604020202020204"/>
                <a:cs typeface="Arial" panose="020B0604020202020204"/>
              </a:rPr>
              <a:t>Relations </a:t>
            </a:r>
            <a:r>
              <a:rPr sz="2600" i="1" spc="-75" dirty="0">
                <a:latin typeface="Arial" panose="020B0604020202020204"/>
                <a:cs typeface="Arial" panose="020B0604020202020204"/>
              </a:rPr>
              <a:t>r,</a:t>
            </a:r>
            <a:r>
              <a:rPr sz="2600" i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600" i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600" spc="5" dirty="0">
                <a:latin typeface="Arial" panose="020B0604020202020204"/>
                <a:cs typeface="Arial" panose="020B0604020202020204"/>
              </a:rPr>
              <a:t>:</a:t>
            </a:r>
            <a:endParaRPr sz="2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210" y="3489959"/>
            <a:ext cx="7423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600" dirty="0">
                <a:latin typeface="Arial" panose="020B0604020202020204"/>
                <a:cs typeface="Arial" panose="020B0604020202020204"/>
              </a:rPr>
              <a:t>x</a:t>
            </a:r>
            <a:r>
              <a:rPr sz="2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600" i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600" spc="5" dirty="0">
                <a:latin typeface="Arial" panose="020B0604020202020204"/>
                <a:cs typeface="Arial" panose="020B0604020202020204"/>
              </a:rPr>
              <a:t>:</a:t>
            </a:r>
            <a:endParaRPr sz="2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22700" y="1184910"/>
            <a:ext cx="2682240" cy="5142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670" y="161290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Cartesian-Product</a:t>
            </a:r>
            <a:r>
              <a:rPr spc="-4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770890"/>
            <a:ext cx="9752330" cy="376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8615" algn="l"/>
                <a:tab pos="34925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Notation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800" dirty="0">
                <a:latin typeface="Arial" panose="020B0604020202020204"/>
                <a:cs typeface="Arial" panose="020B0604020202020204"/>
              </a:rPr>
              <a:t>x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s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349250" indent="-336550">
              <a:lnSpc>
                <a:spcPts val="3345"/>
              </a:lnSpc>
              <a:spcBef>
                <a:spcPts val="2530"/>
              </a:spcBef>
              <a:buChar char="•"/>
              <a:tabLst>
                <a:tab pos="348615" algn="l"/>
                <a:tab pos="34925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Defined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as: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998220">
              <a:lnSpc>
                <a:spcPts val="3345"/>
              </a:lnSpc>
            </a:pPr>
            <a:r>
              <a:rPr sz="28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800" dirty="0">
                <a:latin typeface="Arial" panose="020B0604020202020204"/>
                <a:cs typeface="Arial" panose="020B0604020202020204"/>
              </a:rPr>
              <a:t>x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s </a:t>
            </a:r>
            <a:r>
              <a:rPr sz="2800" dirty="0">
                <a:latin typeface="Arial" panose="020B0604020202020204"/>
                <a:cs typeface="Arial" panose="020B0604020202020204"/>
              </a:rPr>
              <a:t>= {</a:t>
            </a:r>
            <a:r>
              <a:rPr sz="2800" i="1" dirty="0">
                <a:latin typeface="Arial" panose="020B0604020202020204"/>
                <a:cs typeface="Arial" panose="020B0604020202020204"/>
              </a:rPr>
              <a:t>t q </a:t>
            </a:r>
            <a:r>
              <a:rPr sz="2800" dirty="0">
                <a:latin typeface="Arial" panose="020B0604020202020204"/>
                <a:cs typeface="Arial" panose="020B0604020202020204"/>
              </a:rPr>
              <a:t>|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t </a:t>
            </a:r>
            <a:r>
              <a:rPr sz="2800" dirty="0">
                <a:latin typeface="Symbol" panose="05050102010706020507"/>
                <a:cs typeface="Symbol" panose="05050102010706020507"/>
              </a:rPr>
              <a:t>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q </a:t>
            </a:r>
            <a:r>
              <a:rPr sz="2800" dirty="0">
                <a:latin typeface="Symbol" panose="05050102010706020507"/>
                <a:cs typeface="Symbol" panose="05050102010706020507"/>
              </a:rPr>
              <a:t></a:t>
            </a:r>
            <a:r>
              <a:rPr sz="28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}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349250" indent="-336550">
              <a:lnSpc>
                <a:spcPts val="2905"/>
              </a:lnSpc>
              <a:spcBef>
                <a:spcPts val="2530"/>
              </a:spcBef>
              <a:buChar char="•"/>
              <a:tabLst>
                <a:tab pos="348615" algn="l"/>
                <a:tab pos="34925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Assume that attributes of r(R) and s(S) are disjoint. (That</a:t>
            </a:r>
            <a:r>
              <a:rPr sz="28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is,</a:t>
            </a:r>
          </a:p>
          <a:p>
            <a:pPr marL="349250">
              <a:lnSpc>
                <a:spcPts val="3025"/>
              </a:lnSpc>
            </a:pPr>
            <a:r>
              <a:rPr sz="28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800" dirty="0">
                <a:latin typeface="Symbol" panose="05050102010706020507"/>
                <a:cs typeface="Symbol" panose="05050102010706020507"/>
              </a:rPr>
              <a:t>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S </a:t>
            </a:r>
            <a:r>
              <a:rPr sz="2800" dirty="0">
                <a:latin typeface="Arial" panose="020B0604020202020204"/>
                <a:cs typeface="Arial" panose="020B0604020202020204"/>
              </a:rPr>
              <a:t>=</a:t>
            </a:r>
            <a:r>
              <a:rPr sz="28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30" dirty="0">
                <a:latin typeface="Symbol" panose="05050102010706020507"/>
                <a:cs typeface="Symbol" panose="05050102010706020507"/>
              </a:rPr>
              <a:t></a:t>
            </a:r>
            <a:r>
              <a:rPr sz="2800" spc="-30" dirty="0">
                <a:latin typeface="Arial" panose="020B0604020202020204"/>
                <a:cs typeface="Arial" panose="020B0604020202020204"/>
              </a:rPr>
              <a:t>).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Arial" panose="020B0604020202020204"/>
              <a:cs typeface="Arial" panose="020B0604020202020204"/>
            </a:endParaRPr>
          </a:p>
          <a:p>
            <a:pPr marL="349250" marR="194945" indent="-336550">
              <a:lnSpc>
                <a:spcPct val="76000"/>
              </a:lnSpc>
              <a:buChar char="•"/>
              <a:tabLst>
                <a:tab pos="348615" algn="l"/>
                <a:tab pos="34925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If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attributes of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r(R)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s(S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) </a:t>
            </a:r>
            <a:r>
              <a:rPr sz="2800" dirty="0">
                <a:latin typeface="Arial" panose="020B0604020202020204"/>
                <a:cs typeface="Arial" panose="020B0604020202020204"/>
              </a:rPr>
              <a:t>are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not disjoint, then renaming  must be used.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870" y="161290"/>
            <a:ext cx="5437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Composition of</a:t>
            </a:r>
            <a:r>
              <a:rPr spc="-4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69" y="770890"/>
            <a:ext cx="7946390" cy="1767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36550">
              <a:lnSpc>
                <a:spcPts val="3325"/>
              </a:lnSpc>
              <a:spcBef>
                <a:spcPts val="100"/>
              </a:spcBef>
              <a:buChar char="•"/>
              <a:tabLst>
                <a:tab pos="374015" algn="l"/>
                <a:tab pos="37465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Can build expressions using multiple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operations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374650" indent="-336550">
              <a:lnSpc>
                <a:spcPts val="3325"/>
              </a:lnSpc>
              <a:buChar char="•"/>
              <a:tabLst>
                <a:tab pos="374015" algn="l"/>
                <a:tab pos="374650" algn="l"/>
                <a:tab pos="205422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Example:	</a:t>
            </a:r>
            <a:r>
              <a:rPr sz="2800" dirty="0">
                <a:latin typeface="Symbol" panose="05050102010706020507"/>
                <a:cs typeface="Symbol" panose="05050102010706020507"/>
              </a:rPr>
              <a:t></a:t>
            </a:r>
            <a:r>
              <a:rPr sz="2400" baseline="-23000" dirty="0">
                <a:latin typeface="Arial" panose="020B0604020202020204"/>
                <a:cs typeface="Arial" panose="020B0604020202020204"/>
              </a:rPr>
              <a:t>A=C</a:t>
            </a:r>
            <a:r>
              <a:rPr sz="2800" dirty="0">
                <a:latin typeface="Arial" panose="020B0604020202020204"/>
                <a:cs typeface="Arial" panose="020B0604020202020204"/>
              </a:rPr>
              <a:t>(</a:t>
            </a:r>
            <a:r>
              <a:rPr sz="2800" i="1" dirty="0">
                <a:latin typeface="Arial" panose="020B0604020202020204"/>
                <a:cs typeface="Arial" panose="020B0604020202020204"/>
              </a:rPr>
              <a:t>r x </a:t>
            </a:r>
            <a:r>
              <a:rPr sz="2800" i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)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</a:pPr>
            <a:endParaRPr sz="3200" dirty="0">
              <a:latin typeface="Arial" panose="020B0604020202020204"/>
              <a:cs typeface="Arial" panose="020B0604020202020204"/>
            </a:endParaRPr>
          </a:p>
          <a:p>
            <a:pPr marL="374650" indent="-336550">
              <a:lnSpc>
                <a:spcPct val="100000"/>
              </a:lnSpc>
              <a:buFont typeface="Arial" panose="020B0604020202020204"/>
              <a:buChar char="•"/>
              <a:tabLst>
                <a:tab pos="374015" algn="l"/>
                <a:tab pos="374650" algn="l"/>
              </a:tabLst>
            </a:pPr>
            <a:r>
              <a:rPr sz="2800" i="1" dirty="0">
                <a:latin typeface="Arial" panose="020B0604020202020204"/>
                <a:cs typeface="Arial" panose="020B0604020202020204"/>
              </a:rPr>
              <a:t>r x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s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69" y="6082029"/>
            <a:ext cx="1943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365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74015" algn="l"/>
                <a:tab pos="374650" algn="l"/>
              </a:tabLst>
            </a:pPr>
            <a:r>
              <a:rPr sz="2800" dirty="0">
                <a:latin typeface="Symbol" panose="05050102010706020507"/>
                <a:cs typeface="Symbol" panose="05050102010706020507"/>
              </a:rPr>
              <a:t></a:t>
            </a:r>
            <a:r>
              <a:rPr sz="2400" baseline="-23000" dirty="0">
                <a:latin typeface="Arial" panose="020B0604020202020204"/>
                <a:cs typeface="Arial" panose="020B0604020202020204"/>
              </a:rPr>
              <a:t>A=C</a:t>
            </a:r>
            <a:r>
              <a:rPr sz="2800" dirty="0">
                <a:latin typeface="Arial" panose="020B0604020202020204"/>
                <a:cs typeface="Arial" panose="020B0604020202020204"/>
              </a:rPr>
              <a:t>(</a:t>
            </a:r>
            <a:r>
              <a:rPr sz="2800" i="1" dirty="0">
                <a:latin typeface="Arial" panose="020B0604020202020204"/>
                <a:cs typeface="Arial" panose="020B0604020202020204"/>
              </a:rPr>
              <a:t>r x</a:t>
            </a:r>
            <a:r>
              <a:rPr sz="2800" i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s</a:t>
            </a:r>
            <a:r>
              <a:rPr sz="2800" dirty="0">
                <a:latin typeface="Arial" panose="020B0604020202020204"/>
                <a:cs typeface="Arial" panose="020B0604020202020204"/>
              </a:rPr>
              <a:t>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687320" y="2148839"/>
            <a:ext cx="2056130" cy="4523740"/>
            <a:chOff x="2687320" y="2148839"/>
            <a:chExt cx="2056130" cy="4523740"/>
          </a:xfrm>
        </p:grpSpPr>
        <p:sp>
          <p:nvSpPr>
            <p:cNvPr id="6" name="object 6"/>
            <p:cNvSpPr/>
            <p:nvPr/>
          </p:nvSpPr>
          <p:spPr>
            <a:xfrm>
              <a:off x="2687320" y="6184899"/>
              <a:ext cx="204470" cy="405130"/>
            </a:xfrm>
            <a:custGeom>
              <a:avLst/>
              <a:gdLst/>
              <a:ahLst/>
              <a:cxnLst/>
              <a:rect l="l" t="t" r="r" b="b"/>
              <a:pathLst>
                <a:path w="204469" h="405129">
                  <a:moveTo>
                    <a:pt x="0" y="0"/>
                  </a:moveTo>
                  <a:lnTo>
                    <a:pt x="204469" y="0"/>
                  </a:lnTo>
                  <a:lnTo>
                    <a:pt x="204469" y="405130"/>
                  </a:lnTo>
                  <a:lnTo>
                    <a:pt x="0" y="405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805430" y="2148839"/>
              <a:ext cx="1938020" cy="45237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800" y="308610"/>
            <a:ext cx="6388100" cy="574040"/>
          </a:xfrm>
        </p:spPr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837019"/>
            <a:ext cx="9359900" cy="7809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Select only those employee who works for CSE Dept.</a:t>
            </a:r>
          </a:p>
          <a:p>
            <a:pPr marL="38100">
              <a:lnSpc>
                <a:spcPct val="100000"/>
              </a:lnSpc>
              <a:spcBef>
                <a:spcPts val="945"/>
              </a:spcBef>
              <a:tabLst>
                <a:tab pos="1426845" algn="l"/>
              </a:tabLst>
            </a:pPr>
            <a:r>
              <a:rPr lang="en-US" sz="2600" spc="-35" dirty="0">
                <a:latin typeface="Symbol" panose="05050102010706020507"/>
                <a:cs typeface="Symbol" panose="05050102010706020507"/>
              </a:rPr>
              <a:t>	</a:t>
            </a:r>
            <a:r>
              <a:rPr lang="en-US" sz="2600" b="1" spc="-35" dirty="0">
                <a:latin typeface="Symbol" panose="05050102010706020507"/>
                <a:cs typeface="Symbol" panose="05050102010706020507"/>
              </a:rPr>
              <a:t>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600" b="1" i="1" baseline="-24000" dirty="0" err="1"/>
              <a:t>Dept</a:t>
            </a:r>
            <a:r>
              <a:rPr lang="en-US" sz="2600" b="1" i="1" baseline="-24000" dirty="0"/>
              <a:t>=‘CSE’   </a:t>
            </a:r>
            <a:r>
              <a:rPr lang="en-US" sz="2600" b="1" dirty="0"/>
              <a:t>(</a:t>
            </a:r>
            <a:r>
              <a:rPr lang="en-US" sz="2600" b="1" i="1" dirty="0"/>
              <a:t>EMP</a:t>
            </a:r>
            <a:r>
              <a:rPr lang="en-US" sz="2600" b="1" dirty="0"/>
              <a:t>) </a:t>
            </a:r>
            <a:br>
              <a:rPr lang="en-US" sz="2600" b="1" dirty="0"/>
            </a:b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Find those employees whose rank is associate				     </a:t>
            </a:r>
            <a:r>
              <a:rPr lang="en-US" sz="2600" b="1" spc="-35" dirty="0">
                <a:latin typeface="Symbol" panose="05050102010706020507"/>
                <a:cs typeface="Symbol" panose="05050102010706020507"/>
              </a:rPr>
              <a:t>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600" b="1" i="1" baseline="-24000" dirty="0"/>
              <a:t>Rank=‘Associate’   </a:t>
            </a:r>
            <a:r>
              <a:rPr lang="en-US" sz="2600" b="1" dirty="0"/>
              <a:t>(</a:t>
            </a:r>
            <a:r>
              <a:rPr lang="en-US" sz="2600" b="1" i="1" dirty="0"/>
              <a:t>EMP</a:t>
            </a:r>
            <a:r>
              <a:rPr lang="en-US" sz="2600" b="1" dirty="0"/>
              <a:t>)</a:t>
            </a:r>
            <a:br>
              <a:rPr lang="en-US" sz="2600" b="1" dirty="0"/>
            </a:b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Find those employees whose name is smith and works as assistant professor.</a:t>
            </a:r>
          </a:p>
          <a:p>
            <a:r>
              <a:rPr lang="en-US" sz="2600" b="1" spc="-35" dirty="0">
                <a:latin typeface="Symbol" panose="05050102010706020507"/>
                <a:cs typeface="Symbol" panose="05050102010706020507"/>
              </a:rPr>
              <a:t>	     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600" b="1" i="1" baseline="-24000" dirty="0"/>
              <a:t>Name=‘Smith’ </a:t>
            </a:r>
            <a:r>
              <a:rPr lang="en-US" sz="2800" dirty="0">
                <a:latin typeface="Symbol" panose="05050102010706020507"/>
                <a:cs typeface="Symbol" panose="05050102010706020507"/>
              </a:rPr>
              <a:t> </a:t>
            </a:r>
            <a:r>
              <a:rPr lang="en-US" sz="2600" b="1" i="1" baseline="-24000" dirty="0"/>
              <a:t>Rank=‘Assistant’   </a:t>
            </a:r>
            <a:r>
              <a:rPr lang="en-US" sz="2600" b="1" dirty="0"/>
              <a:t>(</a:t>
            </a:r>
            <a:r>
              <a:rPr lang="en-US" sz="2600" b="1" i="1" dirty="0"/>
              <a:t>EMP</a:t>
            </a:r>
            <a:r>
              <a:rPr lang="en-US" sz="2600" b="1" dirty="0"/>
              <a:t>)</a:t>
            </a:r>
            <a:br>
              <a:rPr lang="en-US" sz="2600" b="1" dirty="0"/>
            </a:br>
            <a:endParaRPr lang="en-US" sz="2600" b="1" dirty="0"/>
          </a:p>
          <a:p>
            <a:endParaRPr lang="en-US" sz="2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9" y="806450"/>
            <a:ext cx="621890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800" y="308610"/>
            <a:ext cx="6388100" cy="574040"/>
          </a:xfrm>
        </p:spPr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806539"/>
            <a:ext cx="9359900" cy="81868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Find those employees whose name is smith or works as assistant professor.</a:t>
            </a:r>
          </a:p>
          <a:p>
            <a:r>
              <a:rPr lang="en-US" sz="2600" b="1" spc="-35" dirty="0">
                <a:latin typeface="Symbol" panose="05050102010706020507"/>
                <a:cs typeface="Symbol" panose="05050102010706020507"/>
              </a:rPr>
              <a:t>	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600" b="1" i="1" baseline="-24000" dirty="0"/>
              <a:t>Name=‘Smith’ </a:t>
            </a:r>
            <a:r>
              <a:rPr lang="en-US" sz="2800" dirty="0">
                <a:latin typeface="Symbol" panose="05050102010706020507"/>
                <a:cs typeface="Symbol" panose="05050102010706020507"/>
              </a:rPr>
              <a:t> </a:t>
            </a:r>
            <a:r>
              <a:rPr lang="en-US" sz="2600" b="1" i="1" baseline="-24000" dirty="0"/>
              <a:t>Rank=‘Assistant’   </a:t>
            </a:r>
            <a:r>
              <a:rPr lang="en-US" sz="2600" b="1" dirty="0"/>
              <a:t>(</a:t>
            </a:r>
            <a:r>
              <a:rPr lang="en-US" sz="2600" b="1" i="1" dirty="0"/>
              <a:t>EMP</a:t>
            </a:r>
            <a:r>
              <a:rPr lang="en-US" sz="26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Select only those employee who are not in </a:t>
            </a:r>
            <a:r>
              <a:rPr lang="en-US" sz="2600" dirty="0" err="1"/>
              <a:t>cse</a:t>
            </a:r>
            <a:r>
              <a:rPr lang="en-US" sz="2600" dirty="0"/>
              <a:t> </a:t>
            </a:r>
            <a:r>
              <a:rPr lang="en-US" sz="2600" dirty="0" err="1"/>
              <a:t>dept</a:t>
            </a:r>
            <a:r>
              <a:rPr lang="en-US" sz="2600" dirty="0"/>
              <a:t> or adjunct.</a:t>
            </a:r>
          </a:p>
          <a:p>
            <a:r>
              <a:rPr lang="en-US" sz="2600" b="1" spc="-35" dirty="0">
                <a:latin typeface="Symbol" panose="05050102010706020507"/>
                <a:cs typeface="Symbol" panose="05050102010706020507"/>
              </a:rPr>
              <a:t>	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600" b="1" i="1" baseline="-24000" dirty="0" err="1"/>
              <a:t>Dept</a:t>
            </a:r>
            <a:r>
              <a:rPr lang="en-US" sz="2600" b="1" i="1" baseline="-24000" dirty="0"/>
              <a:t>=‘CSE’ </a:t>
            </a:r>
            <a:r>
              <a:rPr lang="en-US" sz="2800" dirty="0">
                <a:latin typeface="Symbol" panose="05050102010706020507"/>
                <a:cs typeface="Symbol" panose="05050102010706020507"/>
              </a:rPr>
              <a:t> </a:t>
            </a:r>
            <a:r>
              <a:rPr lang="en-US" sz="2600" b="1" i="1" baseline="-24000" dirty="0"/>
              <a:t>Rank=‘Adjunct’   </a:t>
            </a:r>
            <a:r>
              <a:rPr lang="en-US" sz="2600" b="1" dirty="0"/>
              <a:t>(</a:t>
            </a:r>
            <a:r>
              <a:rPr lang="en-US" sz="2600" b="1" i="1" dirty="0"/>
              <a:t>EMP</a:t>
            </a:r>
            <a:r>
              <a:rPr lang="en-US" sz="2600" b="1" dirty="0"/>
              <a:t>)</a:t>
            </a:r>
          </a:p>
          <a:p>
            <a:r>
              <a:rPr lang="en-US" sz="2600" b="1" spc="-35" dirty="0">
                <a:latin typeface="Symbol" panose="05050102010706020507"/>
                <a:cs typeface="Symbol" panose="05050102010706020507"/>
              </a:rPr>
              <a:t>	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Symbol" panose="05050102010706020507"/>
                <a:cs typeface="Symbol" panose="05050102010706020507"/>
              </a:rPr>
              <a:t> 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600" b="1" i="1" baseline="-24000" dirty="0" err="1"/>
              <a:t>Dept</a:t>
            </a:r>
            <a:r>
              <a:rPr lang="en-US" sz="2600" b="1" i="1" baseline="-24000" dirty="0"/>
              <a:t>=‘CSE’ </a:t>
            </a:r>
            <a:r>
              <a:rPr lang="en-US" sz="2800" dirty="0">
                <a:latin typeface="Symbol" panose="05050102010706020507"/>
                <a:cs typeface="Symbol" panose="05050102010706020507"/>
              </a:rPr>
              <a:t> </a:t>
            </a:r>
            <a:r>
              <a:rPr lang="en-US" sz="2600" b="1" i="1" baseline="-24000" dirty="0"/>
              <a:t>Rank=‘Adjunct’   </a:t>
            </a:r>
            <a:r>
              <a:rPr lang="en-US" sz="2600" b="1" dirty="0"/>
              <a:t>(</a:t>
            </a:r>
            <a:r>
              <a:rPr lang="en-US" sz="2600" b="1" i="1" dirty="0"/>
              <a:t>EMP</a:t>
            </a:r>
            <a:r>
              <a:rPr lang="en-US" sz="2600" b="1" dirty="0"/>
              <a:t>))</a:t>
            </a:r>
          </a:p>
          <a:p>
            <a:r>
              <a:rPr lang="en-US" sz="2600" b="1" dirty="0"/>
              <a:t>Select * from EMP</a:t>
            </a:r>
          </a:p>
          <a:p>
            <a:r>
              <a:rPr lang="en-US" sz="2600" b="1" dirty="0"/>
              <a:t>Where not </a:t>
            </a:r>
            <a:r>
              <a:rPr lang="en-US" sz="2600" b="1" dirty="0" err="1"/>
              <a:t>Dept</a:t>
            </a:r>
            <a:r>
              <a:rPr lang="en-US" sz="2600" b="1" dirty="0"/>
              <a:t>=</a:t>
            </a:r>
            <a:r>
              <a:rPr lang="en-US" sz="2600" b="1" dirty="0" err="1"/>
              <a:t>cse</a:t>
            </a:r>
            <a:r>
              <a:rPr lang="en-US" sz="2600" b="1" dirty="0"/>
              <a:t> or not rank= Adjunct</a:t>
            </a:r>
            <a:endParaRPr lang="en-US" sz="2600" dirty="0"/>
          </a:p>
          <a:p>
            <a:r>
              <a:rPr lang="en-US" sz="2600" spc="-35" dirty="0">
                <a:latin typeface="Symbol" panose="05050102010706020507"/>
                <a:cs typeface="Symbol" panose="05050102010706020507"/>
              </a:rPr>
              <a:t>	</a:t>
            </a:r>
            <a:r>
              <a:rPr lang="en-US" sz="2600" b="1" dirty="0"/>
              <a:t/>
            </a:r>
            <a:br>
              <a:rPr lang="en-US" sz="2600" b="1" dirty="0"/>
            </a:br>
            <a:endParaRPr lang="en-US" sz="2600" b="1" dirty="0"/>
          </a:p>
          <a:p>
            <a:endParaRPr lang="en-US" sz="2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9" y="806450"/>
            <a:ext cx="621890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800" y="308610"/>
            <a:ext cx="6388100" cy="574040"/>
          </a:xfrm>
        </p:spPr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837019"/>
            <a:ext cx="9359900" cy="57195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Project only names and departments of all employees</a:t>
            </a: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600" spc="-15" baseline="12000" dirty="0">
                <a:latin typeface="Symbol" panose="05050102010706020507"/>
                <a:cs typeface="Symbol" panose="05050102010706020507"/>
              </a:rPr>
              <a:t>	</a:t>
            </a:r>
            <a:r>
              <a:rPr lang="en-US" sz="2600" spc="-10" dirty="0">
                <a:latin typeface="Symbol" panose="05050102010706020507"/>
                <a:cs typeface="Symbol" panose="05050102010706020507"/>
              </a:rPr>
              <a:t></a:t>
            </a:r>
            <a:r>
              <a:rPr lang="en-US" sz="2600" spc="-15" baseline="-23000" dirty="0" err="1"/>
              <a:t>Name,Dept</a:t>
            </a:r>
            <a:r>
              <a:rPr lang="en-US" sz="2600" spc="352" baseline="-23000" dirty="0"/>
              <a:t> </a:t>
            </a:r>
            <a:r>
              <a:rPr lang="en-US" sz="2600" dirty="0"/>
              <a:t>(</a:t>
            </a:r>
            <a:r>
              <a:rPr lang="en-US" sz="2600" i="1" dirty="0"/>
              <a:t>EMP</a:t>
            </a:r>
            <a:r>
              <a:rPr lang="en-US" sz="2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Show the name, </a:t>
            </a:r>
            <a:r>
              <a:rPr lang="en-US" sz="2600" dirty="0" err="1"/>
              <a:t>Dept</a:t>
            </a:r>
            <a:r>
              <a:rPr lang="en-US" sz="2600" dirty="0"/>
              <a:t> and rank of all employees</a:t>
            </a:r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b="1" dirty="0"/>
              <a:t>	</a:t>
            </a:r>
            <a:r>
              <a:rPr lang="en-US" sz="2600" spc="-10" dirty="0">
                <a:latin typeface="Symbol" panose="05050102010706020507"/>
                <a:cs typeface="Symbol" panose="05050102010706020507"/>
              </a:rPr>
              <a:t></a:t>
            </a:r>
            <a:r>
              <a:rPr lang="en-US" sz="2600" spc="-15" baseline="-23000" dirty="0" err="1"/>
              <a:t>Name,Dept,Rank</a:t>
            </a:r>
            <a:r>
              <a:rPr lang="en-US" sz="2600" spc="352" baseline="-23000" dirty="0"/>
              <a:t> </a:t>
            </a:r>
            <a:r>
              <a:rPr lang="en-US" sz="2600" dirty="0"/>
              <a:t>(</a:t>
            </a:r>
            <a:r>
              <a:rPr lang="en-US" sz="2600" i="1" dirty="0"/>
              <a:t>EMP</a:t>
            </a:r>
            <a:r>
              <a:rPr lang="en-US" sz="2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9" y="806450"/>
            <a:ext cx="621890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800" y="308610"/>
            <a:ext cx="6388100" cy="574040"/>
          </a:xfrm>
        </p:spPr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837019"/>
            <a:ext cx="9359900" cy="64940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Show the name of employees working at CSE department. </a:t>
            </a:r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b="1" dirty="0"/>
              <a:t>	</a:t>
            </a:r>
            <a:r>
              <a:rPr lang="en-US" sz="2600" b="1" spc="-35" dirty="0">
                <a:latin typeface="Symbol" panose="05050102010706020507"/>
                <a:cs typeface="Symbol" panose="05050102010706020507"/>
              </a:rPr>
              <a:t>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600" b="1" i="1" baseline="-24000" dirty="0" err="1"/>
              <a:t>Dept</a:t>
            </a:r>
            <a:r>
              <a:rPr lang="en-US" sz="2600" b="1" i="1" baseline="-24000" dirty="0"/>
              <a:t>=‘CSE’   </a:t>
            </a:r>
            <a:r>
              <a:rPr lang="en-US" sz="2600" b="1" dirty="0"/>
              <a:t>(</a:t>
            </a:r>
            <a:r>
              <a:rPr lang="en-US" sz="2600" b="1" i="1" dirty="0"/>
              <a:t>EMP</a:t>
            </a:r>
            <a:r>
              <a:rPr lang="en-US" sz="2600" b="1" dirty="0"/>
              <a:t>)</a:t>
            </a:r>
            <a:br>
              <a:rPr lang="en-US" sz="2600" b="1" dirty="0"/>
            </a:br>
            <a:endParaRPr lang="en-US" sz="2600" b="1" dirty="0"/>
          </a:p>
          <a:p>
            <a:r>
              <a:rPr lang="en-US" sz="2600" spc="-10" dirty="0">
                <a:latin typeface="Symbol" panose="05050102010706020507"/>
                <a:cs typeface="Symbol" panose="05050102010706020507"/>
              </a:rPr>
              <a:t>	</a:t>
            </a:r>
            <a:r>
              <a:rPr lang="en-US" sz="2600" spc="-15" baseline="-23000" dirty="0"/>
              <a:t>Name</a:t>
            </a:r>
            <a:r>
              <a:rPr lang="en-US" sz="2600" dirty="0"/>
              <a:t>(</a:t>
            </a:r>
            <a:r>
              <a:rPr lang="en-US" sz="2600" b="1" spc="-35" dirty="0">
                <a:latin typeface="Symbol" panose="05050102010706020507"/>
                <a:cs typeface="Symbol" panose="05050102010706020507"/>
              </a:rPr>
              <a:t>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600" b="1" i="1" baseline="-24000" dirty="0" err="1"/>
              <a:t>Dept</a:t>
            </a:r>
            <a:r>
              <a:rPr lang="en-US" sz="2600" b="1" i="1" baseline="-24000" dirty="0"/>
              <a:t>=‘CSE’   </a:t>
            </a:r>
            <a:r>
              <a:rPr lang="en-US" sz="2600" b="1" dirty="0"/>
              <a:t>(</a:t>
            </a:r>
            <a:r>
              <a:rPr lang="en-US" sz="2600" b="1" i="1" dirty="0"/>
              <a:t>EMP</a:t>
            </a:r>
            <a:r>
              <a:rPr lang="en-US" sz="2600" b="1" dirty="0"/>
              <a:t>)</a:t>
            </a:r>
            <a:r>
              <a:rPr lang="en-US" sz="2600" dirty="0"/>
              <a:t>)</a:t>
            </a:r>
          </a:p>
          <a:p>
            <a:endParaRPr lang="en-US" sz="2600" dirty="0"/>
          </a:p>
          <a:p>
            <a:r>
              <a:rPr lang="en-US" sz="2600" b="1" dirty="0"/>
              <a:t>Select name from </a:t>
            </a:r>
            <a:r>
              <a:rPr lang="en-US" sz="2600" b="1" dirty="0" err="1"/>
              <a:t>emp</a:t>
            </a:r>
            <a:r>
              <a:rPr lang="en-US" sz="2600" b="1" dirty="0"/>
              <a:t> </a:t>
            </a:r>
          </a:p>
          <a:p>
            <a:r>
              <a:rPr lang="en-US" sz="2600" b="1" dirty="0"/>
              <a:t>Where </a:t>
            </a:r>
            <a:r>
              <a:rPr lang="en-US" sz="2600" b="1" dirty="0" err="1"/>
              <a:t>dept</a:t>
            </a:r>
            <a:r>
              <a:rPr lang="en-US" sz="2600" b="1" dirty="0"/>
              <a:t>=‘CSE’</a:t>
            </a:r>
          </a:p>
          <a:p>
            <a:endParaRPr lang="en-US" sz="2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9" y="806450"/>
            <a:ext cx="621890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800" y="308610"/>
            <a:ext cx="6388100" cy="574040"/>
          </a:xfrm>
        </p:spPr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837019"/>
            <a:ext cx="9359900" cy="77867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Show the name and rank of those employees who are not in CSE department or adjunct professor.</a:t>
            </a:r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b="1" dirty="0"/>
              <a:t>	</a:t>
            </a:r>
            <a:r>
              <a:rPr lang="en-US" sz="2600" b="1" spc="-35" dirty="0">
                <a:latin typeface="Symbol" panose="05050102010706020507"/>
                <a:cs typeface="Symbol" panose="05050102010706020507"/>
              </a:rPr>
              <a:t>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600" b="1" i="1" baseline="-24000" dirty="0" err="1"/>
              <a:t>Dept</a:t>
            </a:r>
            <a:r>
              <a:rPr lang="en-US" sz="2600" b="1" i="1" baseline="-24000" dirty="0"/>
              <a:t>=‘CSE’ </a:t>
            </a:r>
            <a:r>
              <a:rPr lang="en-US" sz="2800" dirty="0">
                <a:latin typeface="Symbol" panose="05050102010706020507"/>
                <a:cs typeface="Symbol" panose="05050102010706020507"/>
              </a:rPr>
              <a:t> </a:t>
            </a:r>
            <a:r>
              <a:rPr lang="en-US" sz="2600" b="1" i="1" baseline="-24000" dirty="0"/>
              <a:t>Rank=‘Adjunct’   </a:t>
            </a:r>
            <a:r>
              <a:rPr lang="en-US" sz="2600" b="1" dirty="0"/>
              <a:t>(</a:t>
            </a:r>
            <a:r>
              <a:rPr lang="en-US" sz="2600" b="1" i="1" dirty="0"/>
              <a:t>EMP</a:t>
            </a:r>
            <a:r>
              <a:rPr lang="en-US" sz="26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1" dirty="0"/>
          </a:p>
          <a:p>
            <a:r>
              <a:rPr lang="en-US" sz="2600" b="1" spc="-35" dirty="0">
                <a:latin typeface="Symbol" panose="05050102010706020507"/>
                <a:cs typeface="Symbol" panose="05050102010706020507"/>
              </a:rPr>
              <a:t>	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Symbol" panose="05050102010706020507"/>
                <a:cs typeface="Symbol" panose="05050102010706020507"/>
              </a:rPr>
              <a:t> 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600" b="1" i="1" baseline="-24000" dirty="0" err="1"/>
              <a:t>Dept</a:t>
            </a:r>
            <a:r>
              <a:rPr lang="en-US" sz="2600" b="1" i="1" baseline="-24000" dirty="0"/>
              <a:t>=‘CSE’ </a:t>
            </a:r>
            <a:r>
              <a:rPr lang="en-US" sz="2800" dirty="0">
                <a:latin typeface="Symbol" panose="05050102010706020507"/>
                <a:cs typeface="Symbol" panose="05050102010706020507"/>
              </a:rPr>
              <a:t> </a:t>
            </a:r>
            <a:r>
              <a:rPr lang="en-US" sz="2600" b="1" i="1" baseline="-24000" dirty="0"/>
              <a:t>Rank=‘Adjunct’   </a:t>
            </a:r>
            <a:r>
              <a:rPr lang="en-US" sz="2600" b="1" dirty="0"/>
              <a:t>(</a:t>
            </a:r>
            <a:r>
              <a:rPr lang="en-US" sz="2600" b="1" i="1" dirty="0"/>
              <a:t>EMP</a:t>
            </a:r>
            <a:r>
              <a:rPr lang="en-US" sz="2600" b="1" dirty="0"/>
              <a:t>))</a:t>
            </a:r>
            <a:br>
              <a:rPr lang="en-US" sz="2600" b="1" dirty="0"/>
            </a:br>
            <a:endParaRPr lang="en-US" sz="2600" b="1" dirty="0"/>
          </a:p>
          <a:p>
            <a:r>
              <a:rPr lang="en-US" sz="2600" b="1" spc="-35" dirty="0">
                <a:latin typeface="Symbol" panose="05050102010706020507"/>
                <a:cs typeface="Symbol" panose="05050102010706020507"/>
              </a:rPr>
              <a:t>	</a:t>
            </a:r>
            <a:r>
              <a:rPr lang="en-US" sz="2600" spc="-10" dirty="0">
                <a:latin typeface="Symbol" panose="05050102010706020507"/>
                <a:cs typeface="Symbol" panose="05050102010706020507"/>
              </a:rPr>
              <a:t> </a:t>
            </a:r>
            <a:r>
              <a:rPr lang="en-US" sz="2600" spc="-15" baseline="-23000" dirty="0" err="1"/>
              <a:t>Name,Rank</a:t>
            </a:r>
            <a:r>
              <a:rPr lang="en-US" sz="2600" spc="352" baseline="-23000" dirty="0"/>
              <a:t> 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( </a:t>
            </a:r>
            <a:r>
              <a:rPr lang="en-US" sz="2600" b="1" spc="-35" dirty="0">
                <a:latin typeface="Symbol" panose="05050102010706020507"/>
                <a:cs typeface="Symbol" panose="05050102010706020507"/>
              </a:rPr>
              <a:t>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Symbol" panose="05050102010706020507"/>
                <a:cs typeface="Symbol" panose="05050102010706020507"/>
              </a:rPr>
              <a:t> </a:t>
            </a:r>
            <a:r>
              <a:rPr lang="en-US" sz="2600" b="1" spc="6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600" b="1" i="1" baseline="-24000" dirty="0" err="1"/>
              <a:t>Dept</a:t>
            </a:r>
            <a:r>
              <a:rPr lang="en-US" sz="2600" b="1" i="1" baseline="-24000" dirty="0"/>
              <a:t>=‘CSE’ </a:t>
            </a:r>
            <a:r>
              <a:rPr lang="en-US" sz="2800" dirty="0">
                <a:latin typeface="Symbol" panose="05050102010706020507"/>
                <a:cs typeface="Symbol" panose="05050102010706020507"/>
              </a:rPr>
              <a:t> </a:t>
            </a:r>
            <a:r>
              <a:rPr lang="en-US" sz="2600" b="1" i="1" baseline="-24000" dirty="0"/>
              <a:t>Rank=‘Adjunct’   </a:t>
            </a:r>
            <a:r>
              <a:rPr lang="en-US" sz="2600" b="1" dirty="0"/>
              <a:t>(</a:t>
            </a:r>
            <a:r>
              <a:rPr lang="en-US" sz="2600" b="1" i="1" dirty="0"/>
              <a:t>EMP</a:t>
            </a:r>
            <a:r>
              <a:rPr lang="en-US" sz="2600" b="1" dirty="0"/>
              <a:t>)))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b="1" dirty="0"/>
          </a:p>
          <a:p>
            <a:endParaRPr lang="en-US" sz="2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9" y="806450"/>
            <a:ext cx="621890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169" y="161290"/>
            <a:ext cx="7491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Aggregate Functions and</a:t>
            </a:r>
            <a:r>
              <a:rPr spc="-4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770890"/>
            <a:ext cx="8996045" cy="291973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49250" marR="5080" indent="-336550">
              <a:lnSpc>
                <a:spcPct val="76000"/>
              </a:lnSpc>
              <a:spcBef>
                <a:spcPts val="91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348615" algn="l"/>
                <a:tab pos="349250" algn="l"/>
              </a:tabLst>
            </a:pPr>
            <a:r>
              <a:rPr sz="2800" b="1" spc="-10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Aggregation </a:t>
            </a:r>
            <a:r>
              <a:rPr sz="2800" b="1" spc="-5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function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takes </a:t>
            </a:r>
            <a:r>
              <a:rPr sz="2800" dirty="0">
                <a:latin typeface="Arial" panose="020B0604020202020204"/>
                <a:cs typeface="Arial" panose="020B0604020202020204"/>
              </a:rPr>
              <a:t>a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collection of values and  returns </a:t>
            </a:r>
            <a:r>
              <a:rPr sz="2800" dirty="0">
                <a:latin typeface="Arial" panose="020B0604020202020204"/>
                <a:cs typeface="Arial" panose="020B0604020202020204"/>
              </a:rPr>
              <a:t>a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single value as </a:t>
            </a:r>
            <a:r>
              <a:rPr sz="2800" dirty="0">
                <a:latin typeface="Arial" panose="020B0604020202020204"/>
                <a:cs typeface="Arial" panose="020B0604020202020204"/>
              </a:rPr>
              <a:t>a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result.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132330">
              <a:lnSpc>
                <a:spcPts val="2935"/>
              </a:lnSpc>
              <a:tabLst>
                <a:tab pos="3040380" algn="l"/>
              </a:tabLst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avg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:	average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value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132330">
              <a:lnSpc>
                <a:spcPts val="2550"/>
              </a:lnSpc>
              <a:tabLst>
                <a:tab pos="3059430" algn="l"/>
              </a:tabLst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min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:	minimum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value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132330">
              <a:lnSpc>
                <a:spcPts val="2550"/>
              </a:lnSpc>
              <a:tabLst>
                <a:tab pos="3139440" algn="l"/>
              </a:tabLst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max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:	maximum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value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132330">
              <a:lnSpc>
                <a:spcPts val="2550"/>
              </a:lnSpc>
              <a:tabLst>
                <a:tab pos="3158490" algn="l"/>
              </a:tabLst>
            </a:pPr>
            <a:r>
              <a:rPr sz="2800" b="1" spc="-10" dirty="0">
                <a:latin typeface="Arial" panose="020B0604020202020204"/>
                <a:cs typeface="Arial" panose="020B0604020202020204"/>
              </a:rPr>
              <a:t>sum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:	</a:t>
            </a:r>
            <a:r>
              <a:rPr sz="2800" dirty="0">
                <a:latin typeface="Arial" panose="020B0604020202020204"/>
                <a:cs typeface="Arial" panose="020B0604020202020204"/>
              </a:rPr>
              <a:t>sum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132330">
              <a:lnSpc>
                <a:spcPts val="2945"/>
              </a:lnSpc>
              <a:tabLst>
                <a:tab pos="3394710" algn="l"/>
              </a:tabLst>
            </a:pPr>
            <a:r>
              <a:rPr sz="2800" b="1" spc="-10" dirty="0">
                <a:latin typeface="Arial" panose="020B0604020202020204"/>
                <a:cs typeface="Arial" panose="020B0604020202020204"/>
              </a:rPr>
              <a:t>count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:	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number of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49250" indent="-336550">
              <a:lnSpc>
                <a:spcPts val="335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348615" algn="l"/>
                <a:tab pos="349250" algn="l"/>
              </a:tabLst>
            </a:pPr>
            <a:r>
              <a:rPr sz="2800" b="1" spc="-10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Aggregate </a:t>
            </a:r>
            <a:r>
              <a:rPr sz="2800" b="1" spc="-5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operation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in relational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algebra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69" y="4409440"/>
            <a:ext cx="9862820" cy="241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Arial" panose="020B0604020202020204"/>
                <a:cs typeface="Arial" panose="020B0604020202020204"/>
              </a:rPr>
              <a:t>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is any relational-algebra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expression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774700" indent="-279400">
              <a:lnSpc>
                <a:spcPct val="100000"/>
              </a:lnSpc>
              <a:spcBef>
                <a:spcPts val="60"/>
              </a:spcBef>
              <a:buFont typeface="Arial" panose="020B0604020202020204"/>
              <a:buChar char="–"/>
              <a:tabLst>
                <a:tab pos="774700" algn="l"/>
              </a:tabLst>
            </a:pPr>
            <a:r>
              <a:rPr sz="3600" i="1" spc="-7" baseline="1000" dirty="0">
                <a:latin typeface="Arial" panose="020B0604020202020204"/>
                <a:cs typeface="Arial" panose="020B0604020202020204"/>
              </a:rPr>
              <a:t>G</a:t>
            </a:r>
            <a:r>
              <a:rPr sz="2100" i="1" spc="-7" baseline="-22000" dirty="0">
                <a:latin typeface="Arial" panose="020B0604020202020204"/>
                <a:cs typeface="Arial" panose="020B0604020202020204"/>
              </a:rPr>
              <a:t>1</a:t>
            </a:r>
            <a:r>
              <a:rPr sz="3600" spc="-7" baseline="1000" dirty="0">
                <a:latin typeface="Arial" panose="020B0604020202020204"/>
                <a:cs typeface="Arial" panose="020B0604020202020204"/>
              </a:rPr>
              <a:t>, </a:t>
            </a:r>
            <a:r>
              <a:rPr sz="3600" i="1" spc="-7" baseline="1000" dirty="0">
                <a:latin typeface="Arial" panose="020B0604020202020204"/>
                <a:cs typeface="Arial" panose="020B0604020202020204"/>
              </a:rPr>
              <a:t>G</a:t>
            </a:r>
            <a:r>
              <a:rPr sz="2100" i="1" spc="-7" baseline="-22000" dirty="0">
                <a:latin typeface="Arial" panose="020B0604020202020204"/>
                <a:cs typeface="Arial" panose="020B0604020202020204"/>
              </a:rPr>
              <a:t>2 </a:t>
            </a:r>
            <a:r>
              <a:rPr sz="3600" baseline="1000" dirty="0">
                <a:latin typeface="Arial" panose="020B0604020202020204"/>
                <a:cs typeface="Arial" panose="020B0604020202020204"/>
              </a:rPr>
              <a:t>…, </a:t>
            </a:r>
            <a:r>
              <a:rPr sz="3600" i="1" spc="-7" baseline="1000" dirty="0">
                <a:latin typeface="Arial" panose="020B0604020202020204"/>
                <a:cs typeface="Arial" panose="020B0604020202020204"/>
              </a:rPr>
              <a:t>G</a:t>
            </a:r>
            <a:r>
              <a:rPr sz="2100" i="1" spc="-7" baseline="-22000" dirty="0">
                <a:latin typeface="Arial" panose="020B0604020202020204"/>
                <a:cs typeface="Arial" panose="020B0604020202020204"/>
              </a:rPr>
              <a:t>n </a:t>
            </a:r>
            <a:r>
              <a:rPr sz="3600" spc="-7" baseline="1000" dirty="0">
                <a:latin typeface="Arial" panose="020B0604020202020204"/>
                <a:cs typeface="Arial" panose="020B0604020202020204"/>
              </a:rPr>
              <a:t>is </a:t>
            </a:r>
            <a:r>
              <a:rPr sz="3600" baseline="1000" dirty="0">
                <a:latin typeface="Arial" panose="020B0604020202020204"/>
                <a:cs typeface="Arial" panose="020B0604020202020204"/>
              </a:rPr>
              <a:t>a </a:t>
            </a:r>
            <a:r>
              <a:rPr sz="3600" spc="-7" baseline="1000" dirty="0">
                <a:latin typeface="Arial" panose="020B0604020202020204"/>
                <a:cs typeface="Arial" panose="020B0604020202020204"/>
              </a:rPr>
              <a:t>list of attributes </a:t>
            </a:r>
            <a:r>
              <a:rPr sz="3600" baseline="1000" dirty="0">
                <a:latin typeface="Arial" panose="020B0604020202020204"/>
                <a:cs typeface="Arial" panose="020B0604020202020204"/>
              </a:rPr>
              <a:t>on </a:t>
            </a:r>
            <a:r>
              <a:rPr sz="3600" spc="-7" baseline="1000" dirty="0">
                <a:latin typeface="Arial" panose="020B0604020202020204"/>
                <a:cs typeface="Arial" panose="020B0604020202020204"/>
              </a:rPr>
              <a:t>which </a:t>
            </a:r>
            <a:r>
              <a:rPr sz="3600" baseline="1000" dirty="0">
                <a:latin typeface="Arial" panose="020B0604020202020204"/>
                <a:cs typeface="Arial" panose="020B0604020202020204"/>
              </a:rPr>
              <a:t>to </a:t>
            </a:r>
            <a:r>
              <a:rPr sz="3600" spc="-7" baseline="1000" dirty="0">
                <a:latin typeface="Arial" panose="020B0604020202020204"/>
                <a:cs typeface="Arial" panose="020B0604020202020204"/>
              </a:rPr>
              <a:t>group (can be</a:t>
            </a:r>
            <a:r>
              <a:rPr sz="3600" spc="-209" baseline="1000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7" baseline="1000" dirty="0">
                <a:latin typeface="Arial" panose="020B0604020202020204"/>
                <a:cs typeface="Arial" panose="020B0604020202020204"/>
              </a:rPr>
              <a:t>empty)</a:t>
            </a:r>
            <a:endParaRPr sz="3600" baseline="1000" dirty="0">
              <a:latin typeface="Arial" panose="020B0604020202020204"/>
              <a:cs typeface="Arial" panose="020B0604020202020204"/>
            </a:endParaRPr>
          </a:p>
          <a:p>
            <a:pPr marL="774700" indent="-279400">
              <a:lnSpc>
                <a:spcPct val="100000"/>
              </a:lnSpc>
              <a:spcBef>
                <a:spcPts val="370"/>
              </a:spcBef>
              <a:buChar char="–"/>
              <a:tabLst>
                <a:tab pos="7747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ch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F</a:t>
            </a:r>
            <a:r>
              <a:rPr sz="1725" i="1" baseline="-24000" dirty="0">
                <a:latin typeface="Arial" panose="020B0604020202020204"/>
                <a:cs typeface="Arial" panose="020B0604020202020204"/>
              </a:rPr>
              <a:t>i </a:t>
            </a:r>
            <a:r>
              <a:rPr sz="1725" i="1" spc="44" baseline="-240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2400" dirty="0">
                <a:latin typeface="Arial" panose="020B0604020202020204"/>
                <a:cs typeface="Arial" panose="020B0604020202020204"/>
              </a:rPr>
              <a:t>s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n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agg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ega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t</a:t>
            </a:r>
            <a:r>
              <a:rPr sz="2400" dirty="0">
                <a:latin typeface="Arial" panose="020B0604020202020204"/>
                <a:cs typeface="Arial" panose="020B0604020202020204"/>
              </a:rPr>
              <a:t>e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f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un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c</a:t>
            </a:r>
            <a:r>
              <a:rPr sz="240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i</a:t>
            </a:r>
            <a:r>
              <a:rPr sz="2400" dirty="0">
                <a:latin typeface="Arial" panose="020B0604020202020204"/>
                <a:cs typeface="Arial" panose="020B0604020202020204"/>
              </a:rPr>
              <a:t>on</a:t>
            </a:r>
          </a:p>
          <a:p>
            <a:pPr marL="774700" indent="-279400">
              <a:lnSpc>
                <a:spcPct val="100000"/>
              </a:lnSpc>
              <a:spcBef>
                <a:spcPts val="280"/>
              </a:spcBef>
              <a:buChar char="–"/>
              <a:tabLst>
                <a:tab pos="7747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Arial" panose="020B0604020202020204"/>
                <a:cs typeface="Arial" panose="020B0604020202020204"/>
              </a:rPr>
              <a:t>ch 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725" i="1" baseline="-24000" dirty="0">
                <a:latin typeface="Arial" panose="020B0604020202020204"/>
                <a:cs typeface="Arial" panose="020B0604020202020204"/>
              </a:rPr>
              <a:t>i </a:t>
            </a:r>
            <a:r>
              <a:rPr sz="1725" i="1" spc="44" baseline="-240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2400" dirty="0">
                <a:latin typeface="Arial" panose="020B0604020202020204"/>
                <a:cs typeface="Arial" panose="020B0604020202020204"/>
              </a:rPr>
              <a:t>s an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t</a:t>
            </a:r>
            <a:r>
              <a:rPr sz="2400" dirty="0">
                <a:latin typeface="Arial" panose="020B0604020202020204"/>
                <a:cs typeface="Arial" panose="020B0604020202020204"/>
              </a:rPr>
              <a:t>tr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bu</a:t>
            </a:r>
            <a:r>
              <a:rPr sz="2400" dirty="0">
                <a:latin typeface="Arial" panose="020B0604020202020204"/>
                <a:cs typeface="Arial" panose="020B0604020202020204"/>
              </a:rPr>
              <a:t>te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na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m</a:t>
            </a:r>
            <a:r>
              <a:rPr sz="2400" dirty="0">
                <a:latin typeface="Arial" panose="020B0604020202020204"/>
                <a:cs typeface="Arial" panose="020B0604020202020204"/>
              </a:rPr>
              <a:t>e</a:t>
            </a:r>
          </a:p>
          <a:p>
            <a:pPr marL="374650" marR="214630" indent="-336550">
              <a:lnSpc>
                <a:spcPct val="76000"/>
              </a:lnSpc>
              <a:spcBef>
                <a:spcPts val="1040"/>
              </a:spcBef>
              <a:buChar char="•"/>
              <a:tabLst>
                <a:tab pos="374015" algn="l"/>
                <a:tab pos="374650" algn="l"/>
                <a:tab pos="7663180" algn="l"/>
              </a:tabLst>
            </a:pPr>
            <a:r>
              <a:rPr sz="2800" spc="-15" dirty="0">
                <a:latin typeface="Arial" panose="020B0604020202020204"/>
                <a:cs typeface="Arial" panose="020B0604020202020204"/>
              </a:rPr>
              <a:t>N</a:t>
            </a:r>
            <a:r>
              <a:rPr sz="2800" spc="10" dirty="0">
                <a:latin typeface="Arial" panose="020B0604020202020204"/>
                <a:cs typeface="Arial" panose="020B0604020202020204"/>
              </a:rPr>
              <a:t>o</a:t>
            </a:r>
            <a:r>
              <a:rPr sz="2800" dirty="0">
                <a:latin typeface="Arial" panose="020B0604020202020204"/>
                <a:cs typeface="Arial" panose="020B0604020202020204"/>
              </a:rPr>
              <a:t>t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2800" dirty="0">
                <a:latin typeface="Arial" panose="020B0604020202020204"/>
                <a:cs typeface="Arial" panose="020B0604020202020204"/>
              </a:rPr>
              <a:t>: S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m</a:t>
            </a:r>
            <a:r>
              <a:rPr sz="2800" dirty="0">
                <a:latin typeface="Arial" panose="020B0604020202020204"/>
                <a:cs typeface="Arial" panose="020B0604020202020204"/>
              </a:rPr>
              <a:t>e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 boo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k</a:t>
            </a:r>
            <a:r>
              <a:rPr sz="2800" dirty="0">
                <a:latin typeface="Arial" panose="020B0604020202020204"/>
                <a:cs typeface="Arial" panose="020B0604020202020204"/>
              </a:rPr>
              <a:t>s/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2800" dirty="0">
                <a:latin typeface="Arial" panose="020B0604020202020204"/>
                <a:cs typeface="Arial" panose="020B0604020202020204"/>
              </a:rPr>
              <a:t>t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c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le</a:t>
            </a:r>
            <a:r>
              <a:rPr sz="2800" dirty="0">
                <a:latin typeface="Arial" panose="020B0604020202020204"/>
                <a:cs typeface="Arial" panose="020B0604020202020204"/>
              </a:rPr>
              <a:t>s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 u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s</a:t>
            </a:r>
            <a:r>
              <a:rPr sz="2800" dirty="0">
                <a:latin typeface="Arial" panose="020B0604020202020204"/>
                <a:cs typeface="Arial" panose="020B0604020202020204"/>
              </a:rPr>
              <a:t>e</a:t>
            </a:r>
            <a:r>
              <a:rPr sz="28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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2800" spc="10" dirty="0">
                <a:latin typeface="Arial" panose="020B0604020202020204"/>
                <a:cs typeface="Arial" panose="020B0604020202020204"/>
              </a:rPr>
              <a:t>n</a:t>
            </a:r>
            <a:r>
              <a:rPr sz="2800" dirty="0">
                <a:latin typeface="Arial" panose="020B0604020202020204"/>
                <a:cs typeface="Arial" panose="020B0604020202020204"/>
              </a:rPr>
              <a:t>st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ea</a:t>
            </a:r>
            <a:r>
              <a:rPr sz="2800" dirty="0">
                <a:latin typeface="Arial" panose="020B0604020202020204"/>
                <a:cs typeface="Arial" panose="020B0604020202020204"/>
              </a:rPr>
              <a:t>d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 o</a:t>
            </a:r>
            <a:r>
              <a:rPr sz="2800" dirty="0">
                <a:latin typeface="Arial" panose="020B0604020202020204"/>
                <a:cs typeface="Arial" panose="020B0604020202020204"/>
              </a:rPr>
              <a:t>f	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(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C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l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lig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r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aph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i</a:t>
            </a:r>
            <a:r>
              <a:rPr sz="2800" dirty="0">
                <a:latin typeface="Arial" panose="020B0604020202020204"/>
                <a:cs typeface="Arial" panose="020B0604020202020204"/>
              </a:rPr>
              <a:t>c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G)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4570" y="3863339"/>
            <a:ext cx="260794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550" i="1" spc="-9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50" spc="-142" baseline="-2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50" spc="-127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5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i="1" spc="-9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50" spc="-142" baseline="-2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50" spc="-135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1550" i="1" spc="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50" spc="15" baseline="-20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50" spc="-7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5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i="1" spc="-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50" spc="-44" baseline="-20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550" spc="75" dirty="0">
                <a:latin typeface="Times New Roman" panose="02020603050405020304"/>
                <a:cs typeface="Times New Roman" panose="02020603050405020304"/>
              </a:rPr>
              <a:t>,,</a:t>
            </a:r>
            <a:r>
              <a:rPr sz="1550" i="1" spc="7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50" i="1" spc="112" baseline="-20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i="1" spc="7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5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i="1" spc="-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50" i="1" spc="-44" baseline="-20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i="1" spc="7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6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4050" spc="89" baseline="1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050" i="1" spc="89" baseline="14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4050" spc="89" baseline="14000" dirty="0">
                <a:latin typeface="Times New Roman" panose="02020603050405020304"/>
                <a:cs typeface="Times New Roman" panose="02020603050405020304"/>
              </a:rPr>
              <a:t>)</a:t>
            </a:r>
            <a:endParaRPr sz="4050" baseline="14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2960" y="4006850"/>
            <a:ext cx="110172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50" i="1" spc="-4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650" spc="-67" baseline="-20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550" i="1" spc="2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650" spc="30" baseline="-20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50" spc="-247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,,</a:t>
            </a:r>
            <a:r>
              <a:rPr sz="1550" i="1" spc="4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650" i="1" spc="60" baseline="-20000" dirty="0">
                <a:latin typeface="Times New Roman" panose="02020603050405020304"/>
                <a:cs typeface="Times New Roman" panose="02020603050405020304"/>
              </a:rPr>
              <a:t>n</a:t>
            </a:r>
            <a:endParaRPr sz="1650" baseline="-20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0879" y="3874770"/>
            <a:ext cx="369569" cy="468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0610" y="6224015"/>
            <a:ext cx="229854" cy="31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070" y="161290"/>
            <a:ext cx="3761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Relational</a:t>
            </a:r>
            <a:r>
              <a:rPr spc="-70" dirty="0"/>
              <a:t> </a:t>
            </a:r>
            <a:r>
              <a:rPr spc="-5" dirty="0"/>
              <a:t>Algebra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770890"/>
            <a:ext cx="8864600" cy="393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6550">
              <a:lnSpc>
                <a:spcPts val="3350"/>
              </a:lnSpc>
              <a:spcBef>
                <a:spcPts val="100"/>
              </a:spcBef>
              <a:buChar char="•"/>
              <a:tabLst>
                <a:tab pos="348615" algn="l"/>
                <a:tab pos="34925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Procedural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language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349250" indent="-336550">
              <a:lnSpc>
                <a:spcPts val="3350"/>
              </a:lnSpc>
              <a:buChar char="•"/>
              <a:tabLst>
                <a:tab pos="348615" algn="l"/>
                <a:tab pos="34925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Six basic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operators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749300" lvl="1" indent="-279400">
              <a:lnSpc>
                <a:spcPct val="100000"/>
              </a:lnSpc>
              <a:spcBef>
                <a:spcPts val="35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select: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</a:t>
            </a:r>
          </a:p>
          <a:p>
            <a:pPr marL="749300" lvl="1" indent="-279400">
              <a:lnSpc>
                <a:spcPct val="100000"/>
              </a:lnSpc>
              <a:spcBef>
                <a:spcPts val="1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project: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</a:t>
            </a:r>
          </a:p>
          <a:p>
            <a:pPr marL="749300" lvl="1" indent="-279400">
              <a:lnSpc>
                <a:spcPct val="100000"/>
              </a:lnSpc>
              <a:spcBef>
                <a:spcPts val="90"/>
              </a:spcBef>
              <a:buChar char="–"/>
              <a:tabLst>
                <a:tab pos="749300" algn="l"/>
              </a:tabLst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union: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</a:t>
            </a:r>
          </a:p>
          <a:p>
            <a:pPr marL="749300" lvl="1" indent="-279400">
              <a:lnSpc>
                <a:spcPct val="100000"/>
              </a:lnSpc>
              <a:spcBef>
                <a:spcPts val="9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set difference: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–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749300" lvl="1" indent="-279400">
              <a:lnSpc>
                <a:spcPct val="100000"/>
              </a:lnSpc>
              <a:spcBef>
                <a:spcPts val="1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Cartesian product: </a:t>
            </a:r>
            <a:r>
              <a:rPr sz="2400" dirty="0">
                <a:latin typeface="Arial" panose="020B0604020202020204"/>
                <a:cs typeface="Arial" panose="020B0604020202020204"/>
              </a:rPr>
              <a:t>x</a:t>
            </a:r>
          </a:p>
          <a:p>
            <a:pPr marL="749300" lvl="1" indent="-279400">
              <a:lnSpc>
                <a:spcPts val="2865"/>
              </a:lnSpc>
              <a:spcBef>
                <a:spcPts val="18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rename: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50" spc="-30" dirty="0">
                <a:latin typeface="Symbol" panose="05050102010706020507"/>
                <a:cs typeface="Symbol" panose="05050102010706020507"/>
              </a:rPr>
              <a:t></a:t>
            </a:r>
            <a:endParaRPr sz="2050" dirty="0">
              <a:latin typeface="Symbol" panose="05050102010706020507"/>
              <a:cs typeface="Symbol" panose="05050102010706020507"/>
            </a:endParaRPr>
          </a:p>
          <a:p>
            <a:pPr marL="349250" marR="5080" indent="-336550">
              <a:lnSpc>
                <a:spcPct val="76000"/>
              </a:lnSpc>
              <a:spcBef>
                <a:spcPts val="785"/>
              </a:spcBef>
              <a:buChar char="•"/>
              <a:tabLst>
                <a:tab pos="348615" algn="l"/>
                <a:tab pos="349250" algn="l"/>
                <a:tab pos="4638675" algn="l"/>
              </a:tabLst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operators take</a:t>
            </a:r>
            <a:r>
              <a:rPr sz="28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one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or	two relations as inputs </a:t>
            </a:r>
            <a:r>
              <a:rPr sz="2800" dirty="0">
                <a:latin typeface="Arial" panose="020B0604020202020204"/>
                <a:cs typeface="Arial" panose="020B0604020202020204"/>
              </a:rPr>
              <a:t>and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produce </a:t>
            </a:r>
            <a:r>
              <a:rPr sz="2800" dirty="0">
                <a:latin typeface="Arial" panose="020B0604020202020204"/>
                <a:cs typeface="Arial" panose="020B0604020202020204"/>
              </a:rPr>
              <a:t>a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new relation as </a:t>
            </a:r>
            <a:r>
              <a:rPr sz="2800" dirty="0">
                <a:latin typeface="Arial" panose="020B0604020202020204"/>
                <a:cs typeface="Arial" panose="020B0604020202020204"/>
              </a:rPr>
              <a:t>a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result.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161290"/>
            <a:ext cx="6552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Aggregate Operation </a:t>
            </a:r>
            <a:r>
              <a:rPr dirty="0"/>
              <a:t>–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770890"/>
            <a:ext cx="1985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8615" algn="l"/>
                <a:tab pos="34925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Relation</a:t>
            </a:r>
            <a:r>
              <a:rPr sz="28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r</a:t>
            </a:r>
            <a:r>
              <a:rPr sz="2800" dirty="0"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79037" y="1590447"/>
          <a:ext cx="1511299" cy="588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/>
                <a:gridCol w="504190"/>
                <a:gridCol w="502919"/>
              </a:tblGrid>
              <a:tr h="5880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i="1" dirty="0"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57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i="1" dirty="0"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57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i="1" dirty="0"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57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79037" y="2262277"/>
          <a:ext cx="1511299" cy="168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/>
                <a:gridCol w="504190"/>
                <a:gridCol w="502919"/>
              </a:tblGrid>
              <a:tr h="523618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850" dirty="0"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endParaRPr sz="18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03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850" dirty="0"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endParaRPr sz="18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03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9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50" dirty="0"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endParaRPr sz="18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50" dirty="0"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endParaRPr sz="18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50" dirty="0"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endParaRPr sz="18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50" dirty="0"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endParaRPr sz="18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44121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50" dirty="0"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endParaRPr sz="18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50" dirty="0"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endParaRPr sz="18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10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58289" y="4928870"/>
            <a:ext cx="113919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latin typeface="Arial" panose="020B0604020202020204"/>
                <a:cs typeface="Arial" panose="020B0604020202020204"/>
              </a:rPr>
              <a:t>sum(c</a:t>
            </a:r>
            <a:r>
              <a:rPr sz="2325" b="1" spc="7" baseline="2000" dirty="0">
                <a:latin typeface="Arial" panose="020B0604020202020204"/>
                <a:cs typeface="Arial" panose="020B0604020202020204"/>
              </a:rPr>
              <a:t>)</a:t>
            </a:r>
            <a:r>
              <a:rPr sz="2325" b="1" spc="-75" baseline="2000" dirty="0">
                <a:latin typeface="Arial" panose="020B0604020202020204"/>
                <a:cs typeface="Arial" panose="020B0604020202020204"/>
              </a:rPr>
              <a:t> </a:t>
            </a:r>
            <a:r>
              <a:rPr sz="3975" baseline="15000" dirty="0">
                <a:latin typeface="Arial" panose="020B0604020202020204"/>
                <a:cs typeface="Arial" panose="020B0604020202020204"/>
              </a:rPr>
              <a:t>(r)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67529" y="4787900"/>
            <a:ext cx="1008380" cy="5041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04140">
              <a:lnSpc>
                <a:spcPct val="100000"/>
              </a:lnSpc>
              <a:spcBef>
                <a:spcPts val="9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sum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800" i="1" spc="-5" dirty="0">
                <a:latin typeface="Arial" panose="020B0604020202020204"/>
                <a:cs typeface="Arial" panose="020B0604020202020204"/>
              </a:rPr>
              <a:t>c</a:t>
            </a:r>
            <a:r>
              <a:rPr sz="1800" i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7529" y="5375909"/>
            <a:ext cx="1008380" cy="5041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27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71440" y="4924805"/>
            <a:ext cx="229854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161290"/>
            <a:ext cx="6552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Aggregate Operation </a:t>
            </a:r>
            <a:r>
              <a:rPr dirty="0"/>
              <a:t>–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770890"/>
            <a:ext cx="7221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8615" algn="l"/>
                <a:tab pos="34925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Find the average </a:t>
            </a:r>
            <a:r>
              <a:rPr sz="2800" dirty="0">
                <a:latin typeface="Arial" panose="020B0604020202020204"/>
                <a:cs typeface="Arial" panose="020B0604020202020204"/>
              </a:rPr>
              <a:t>salary in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28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department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135" y="1416049"/>
            <a:ext cx="912494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i="1" spc="-5" dirty="0">
                <a:latin typeface="Arial" panose="020B0604020202020204"/>
                <a:cs typeface="Arial" panose="020B0604020202020204"/>
              </a:rPr>
              <a:t>dept_</a:t>
            </a:r>
            <a:r>
              <a:rPr sz="1400" i="1" spc="-15" dirty="0">
                <a:latin typeface="Arial" panose="020B0604020202020204"/>
                <a:cs typeface="Arial" panose="020B0604020202020204"/>
              </a:rPr>
              <a:t>n</a:t>
            </a:r>
            <a:r>
              <a:rPr sz="1400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400" i="1" spc="-10" dirty="0">
                <a:latin typeface="Arial" panose="020B0604020202020204"/>
                <a:cs typeface="Arial" panose="020B0604020202020204"/>
              </a:rPr>
              <a:t>me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9760" y="1184909"/>
            <a:ext cx="2773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spc="-7" baseline="-24000" dirty="0">
                <a:latin typeface="Arial" panose="020B0604020202020204"/>
                <a:cs typeface="Arial" panose="020B0604020202020204"/>
              </a:rPr>
              <a:t>avg</a:t>
            </a:r>
            <a:r>
              <a:rPr sz="2100" spc="-7" baseline="-24000" dirty="0">
                <a:latin typeface="Arial" panose="020B0604020202020204"/>
                <a:cs typeface="Arial" panose="020B0604020202020204"/>
              </a:rPr>
              <a:t>(</a:t>
            </a:r>
            <a:r>
              <a:rPr sz="2100" i="1" spc="-7" baseline="-24000" dirty="0">
                <a:latin typeface="Arial" panose="020B0604020202020204"/>
                <a:cs typeface="Arial" panose="020B0604020202020204"/>
              </a:rPr>
              <a:t>salary</a:t>
            </a:r>
            <a:r>
              <a:rPr sz="2100" spc="-7" baseline="-24000" dirty="0">
                <a:latin typeface="Arial" panose="020B0604020202020204"/>
                <a:cs typeface="Arial" panose="020B0604020202020204"/>
              </a:rPr>
              <a:t>)</a:t>
            </a:r>
            <a:r>
              <a:rPr sz="2100" spc="540" baseline="-240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instructor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)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819" y="2834639"/>
            <a:ext cx="4471670" cy="3992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5220" y="3441700"/>
            <a:ext cx="2658110" cy="294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58759" y="3558540"/>
            <a:ext cx="974090" cy="23622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i="1" dirty="0">
                <a:latin typeface="Arial" panose="020B0604020202020204"/>
                <a:cs typeface="Arial" panose="020B0604020202020204"/>
              </a:rPr>
              <a:t>avg_salary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54480" y="1355089"/>
            <a:ext cx="299719" cy="4686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1" y="161290"/>
            <a:ext cx="4546599" cy="57404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700" y="1031637"/>
            <a:ext cx="9359900" cy="65248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minimum salary of employee</a:t>
            </a:r>
          </a:p>
          <a:p>
            <a:r>
              <a:rPr lang="en-US" i="1" spc="7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b="1" i="1" spc="7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b="1" i="1" spc="112" baseline="-20000" dirty="0">
                <a:latin typeface="Times New Roman" panose="02020603050405020304"/>
                <a:cs typeface="Times New Roman" panose="02020603050405020304"/>
              </a:rPr>
              <a:t>MIN(salary) </a:t>
            </a:r>
            <a:r>
              <a:rPr lang="en-US" b="1" i="1" spc="75" dirty="0">
                <a:latin typeface="Times New Roman" panose="02020603050405020304"/>
                <a:cs typeface="Times New Roman" panose="02020603050405020304"/>
              </a:rPr>
              <a:t>(EMP)</a:t>
            </a:r>
            <a:r>
              <a:rPr lang="en-US" sz="1000" b="1" spc="60" dirty="0">
                <a:latin typeface="Times New Roman" panose="02020603050405020304"/>
                <a:cs typeface="Times New Roman" panose="02020603050405020304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</a:rPr>
              <a:t>Select min(salary) from </a:t>
            </a:r>
            <a:r>
              <a:rPr lang="en-US" b="1" dirty="0" err="1">
                <a:solidFill>
                  <a:srgbClr val="FF0000"/>
                </a:solidFill>
              </a:rPr>
              <a:t>emp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 the number of employee in Econ Department</a:t>
            </a:r>
          </a:p>
          <a:p>
            <a:r>
              <a:rPr lang="en-US" i="1" spc="7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b="1" spc="-35" dirty="0">
                <a:latin typeface="Symbol" panose="05050102010706020507"/>
                <a:cs typeface="Symbol" panose="05050102010706020507"/>
              </a:rPr>
              <a:t> </a:t>
            </a:r>
            <a:r>
              <a:rPr lang="en-US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i="1" baseline="-24000" dirty="0" err="1"/>
              <a:t>Dept</a:t>
            </a:r>
            <a:r>
              <a:rPr lang="en-US" b="1" i="1" baseline="-24000" dirty="0"/>
              <a:t>=‘Econ’   </a:t>
            </a:r>
            <a:r>
              <a:rPr lang="en-US" b="1" dirty="0"/>
              <a:t>(</a:t>
            </a:r>
            <a:r>
              <a:rPr lang="en-US" b="1" i="1" dirty="0"/>
              <a:t>EMP</a:t>
            </a:r>
            <a:r>
              <a:rPr lang="en-US" b="1" dirty="0"/>
              <a:t>)</a:t>
            </a:r>
            <a:endParaRPr lang="en-US" i="1" spc="75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b="1" i="1" spc="7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b="1" i="1" spc="75" dirty="0" err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b="1" i="1" spc="112" baseline="-20000" dirty="0" err="1">
                <a:latin typeface="Times New Roman" panose="02020603050405020304"/>
                <a:cs typeface="Times New Roman" panose="02020603050405020304"/>
              </a:rPr>
              <a:t>count</a:t>
            </a:r>
            <a:r>
              <a:rPr lang="en-US" b="1" i="1" spc="112" baseline="-20000" dirty="0">
                <a:latin typeface="Times New Roman" panose="02020603050405020304"/>
                <a:cs typeface="Times New Roman" panose="02020603050405020304"/>
              </a:rPr>
              <a:t>(Name) </a:t>
            </a:r>
            <a:r>
              <a:rPr lang="en-US" b="1" i="1" baseline="-24000" dirty="0"/>
              <a:t> </a:t>
            </a:r>
            <a:r>
              <a:rPr lang="en-US" b="1" dirty="0"/>
              <a:t>(</a:t>
            </a:r>
            <a:r>
              <a:rPr lang="en-US" b="1" spc="-35" dirty="0">
                <a:latin typeface="Symbol" panose="05050102010706020507"/>
                <a:cs typeface="Symbol" panose="05050102010706020507"/>
              </a:rPr>
              <a:t></a:t>
            </a:r>
            <a:r>
              <a:rPr lang="en-US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i="1" baseline="-24000" dirty="0" err="1"/>
              <a:t>Dept</a:t>
            </a:r>
            <a:r>
              <a:rPr lang="en-US" b="1" i="1" baseline="-24000" dirty="0"/>
              <a:t>=‘Econ’   </a:t>
            </a:r>
            <a:r>
              <a:rPr lang="en-US" b="1" dirty="0"/>
              <a:t>(</a:t>
            </a:r>
            <a:r>
              <a:rPr lang="en-US" b="1" i="1" dirty="0"/>
              <a:t>EMP)</a:t>
            </a:r>
            <a:r>
              <a:rPr lang="en-US" b="1" dirty="0"/>
              <a:t>)</a:t>
            </a:r>
            <a:r>
              <a:rPr lang="en-US" sz="1000" b="1" dirty="0"/>
              <a:t> </a:t>
            </a:r>
            <a:endParaRPr lang="en-US" sz="1000" b="1" spc="60" baseline="14000" dirty="0">
              <a:latin typeface="Times New Roman" panose="02020603050405020304"/>
              <a:cs typeface="Times New Roman" panose="02020603050405020304"/>
            </a:endParaRPr>
          </a:p>
          <a:p>
            <a:endParaRPr lang="en-US" baseline="14000" dirty="0"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the total payroll for the Econ Dept.</a:t>
            </a:r>
          </a:p>
          <a:p>
            <a:r>
              <a:rPr lang="en-US" b="1" spc="-35" dirty="0">
                <a:latin typeface="Symbol" panose="05050102010706020507"/>
                <a:cs typeface="Symbol" panose="05050102010706020507"/>
              </a:rPr>
              <a:t>	</a:t>
            </a:r>
            <a:r>
              <a:rPr lang="en-US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i="1" baseline="-24000" dirty="0" err="1"/>
              <a:t>Dept</a:t>
            </a:r>
            <a:r>
              <a:rPr lang="en-US" b="1" i="1" baseline="-24000" dirty="0"/>
              <a:t>=‘Econ’   </a:t>
            </a:r>
            <a:r>
              <a:rPr lang="en-US" b="1" dirty="0"/>
              <a:t>(</a:t>
            </a:r>
            <a:r>
              <a:rPr lang="en-US" b="1" i="1" dirty="0"/>
              <a:t>EMP</a:t>
            </a:r>
            <a:r>
              <a:rPr lang="en-US" b="1" dirty="0"/>
              <a:t>)</a:t>
            </a:r>
            <a:endParaRPr lang="en-US" i="1" spc="75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b="1" i="1" spc="75" dirty="0">
                <a:latin typeface="Times New Roman" panose="02020603050405020304"/>
                <a:cs typeface="Times New Roman" panose="02020603050405020304"/>
              </a:rPr>
              <a:t>	F</a:t>
            </a:r>
            <a:r>
              <a:rPr lang="en-US" b="1" i="1" spc="112" baseline="-20000" dirty="0">
                <a:latin typeface="Times New Roman" panose="02020603050405020304"/>
                <a:cs typeface="Times New Roman" panose="02020603050405020304"/>
              </a:rPr>
              <a:t>SUM (Salary)</a:t>
            </a:r>
            <a:r>
              <a:rPr lang="en-US" b="1" i="1" baseline="-24000" dirty="0"/>
              <a:t> </a:t>
            </a:r>
            <a:r>
              <a:rPr lang="en-US" b="1" dirty="0"/>
              <a:t>(</a:t>
            </a:r>
            <a:r>
              <a:rPr lang="en-US" b="1" spc="-35" dirty="0">
                <a:latin typeface="Symbol" panose="05050102010706020507"/>
                <a:cs typeface="Symbol" panose="05050102010706020507"/>
              </a:rPr>
              <a:t></a:t>
            </a:r>
            <a:r>
              <a:rPr lang="en-US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i="1" baseline="-24000" dirty="0" err="1"/>
              <a:t>Dept</a:t>
            </a:r>
            <a:r>
              <a:rPr lang="en-US" b="1" i="1" baseline="-24000" dirty="0"/>
              <a:t>=‘Econ’   </a:t>
            </a:r>
            <a:r>
              <a:rPr lang="en-US" b="1" dirty="0"/>
              <a:t>(</a:t>
            </a:r>
            <a:r>
              <a:rPr lang="en-US" b="1" i="1" dirty="0"/>
              <a:t>EMP)</a:t>
            </a:r>
            <a:r>
              <a:rPr lang="en-US" b="1" dirty="0"/>
              <a:t>)</a:t>
            </a:r>
            <a:r>
              <a:rPr lang="en-US" sz="1000" b="1" dirty="0"/>
              <a:t> </a:t>
            </a:r>
            <a:endParaRPr lang="en-US" sz="1000" b="1" spc="60" baseline="14000" dirty="0"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654050"/>
            <a:ext cx="51054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1" y="161290"/>
            <a:ext cx="4546599" cy="574040"/>
          </a:xfrm>
        </p:spPr>
        <p:txBody>
          <a:bodyPr/>
          <a:lstStyle/>
          <a:p>
            <a:r>
              <a:rPr lang="en-US" dirty="0"/>
              <a:t>JOIN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49" y="806450"/>
            <a:ext cx="9359900" cy="14773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Inner join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Full Outer join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Left outer join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Right outer join</a:t>
            </a:r>
          </a:p>
        </p:txBody>
      </p:sp>
      <p:sp>
        <p:nvSpPr>
          <p:cNvPr id="4" name="object 17"/>
          <p:cNvSpPr/>
          <p:nvPr/>
        </p:nvSpPr>
        <p:spPr>
          <a:xfrm>
            <a:off x="3111046" y="932996"/>
            <a:ext cx="254454" cy="178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2908300" y="1631496"/>
            <a:ext cx="461872" cy="241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2929027" y="1949450"/>
            <a:ext cx="512673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2979012" y="1187450"/>
            <a:ext cx="462688" cy="2916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1" y="161290"/>
            <a:ext cx="4546599" cy="57404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49" y="958850"/>
            <a:ext cx="9359900" cy="53245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all the information of every employee including their department information.</a:t>
            </a:r>
          </a:p>
          <a:p>
            <a:r>
              <a:rPr lang="en-US" i="1" spc="75" dirty="0">
                <a:latin typeface="Times New Roman" panose="02020603050405020304"/>
                <a:cs typeface="Times New Roman" panose="02020603050405020304"/>
              </a:rPr>
              <a:t>	</a:t>
            </a:r>
          </a:p>
          <a:p>
            <a:r>
              <a:rPr lang="en-US" b="1" i="1" spc="75" baseline="-20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b="1" i="1" spc="75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lang="en-US" b="1" i="1" spc="75" baseline="30000" dirty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lang="en-US" b="1" i="1" spc="75" dirty="0">
                <a:latin typeface="Times New Roman" panose="02020603050405020304"/>
                <a:cs typeface="Times New Roman" panose="02020603050405020304"/>
              </a:rPr>
              <a:t> table name)</a:t>
            </a:r>
            <a:r>
              <a:rPr lang="en-US" sz="1000" b="1" spc="60" dirty="0">
                <a:latin typeface="Times New Roman" panose="02020603050405020304"/>
                <a:cs typeface="Times New Roman" panose="02020603050405020304"/>
              </a:rPr>
              <a:t>           </a:t>
            </a:r>
            <a:r>
              <a:rPr lang="en-US" b="1" i="1" spc="112" baseline="-20000" dirty="0">
                <a:latin typeface="Times New Roman" panose="02020603050405020304"/>
                <a:cs typeface="Times New Roman" panose="02020603050405020304"/>
              </a:rPr>
              <a:t>&lt;joining condition&gt;</a:t>
            </a:r>
            <a:r>
              <a:rPr lang="en-US" b="1" i="1" spc="75" dirty="0">
                <a:latin typeface="Times New Roman" panose="02020603050405020304"/>
                <a:cs typeface="Times New Roman" panose="02020603050405020304"/>
              </a:rPr>
              <a:t>(2nd table name)</a:t>
            </a:r>
            <a:r>
              <a:rPr lang="en-US" sz="1000" b="1" spc="60" dirty="0">
                <a:latin typeface="Times New Roman" panose="02020603050405020304"/>
                <a:cs typeface="Times New Roman" panose="02020603050405020304"/>
              </a:rPr>
              <a:t> </a:t>
            </a:r>
          </a:p>
          <a:p>
            <a:endParaRPr lang="en-US" sz="1000" b="1" spc="6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b="1" i="1" spc="75" dirty="0">
                <a:latin typeface="Times New Roman" panose="02020603050405020304"/>
                <a:cs typeface="Times New Roman" panose="02020603050405020304"/>
              </a:rPr>
              <a:t>	(EMP)</a:t>
            </a:r>
            <a:r>
              <a:rPr lang="en-US" sz="1000" b="1" spc="60" dirty="0">
                <a:latin typeface="Times New Roman" panose="02020603050405020304"/>
                <a:cs typeface="Times New Roman" panose="02020603050405020304"/>
              </a:rPr>
              <a:t>           </a:t>
            </a:r>
            <a:r>
              <a:rPr lang="en-US" b="1" i="1" spc="112" baseline="-20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b="1" i="1" spc="112" baseline="-20000" dirty="0" err="1">
                <a:latin typeface="Times New Roman" panose="02020603050405020304"/>
                <a:cs typeface="Times New Roman" panose="02020603050405020304"/>
              </a:rPr>
              <a:t>EMP.Dept</a:t>
            </a:r>
            <a:r>
              <a:rPr lang="en-US" b="1" i="1" spc="112" baseline="-20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b="1" i="1" spc="112" baseline="-20000" dirty="0" err="1">
                <a:latin typeface="Times New Roman" panose="02020603050405020304"/>
                <a:cs typeface="Times New Roman" panose="02020603050405020304"/>
              </a:rPr>
              <a:t>Dept.Dept</a:t>
            </a:r>
            <a:r>
              <a:rPr lang="en-US" b="1" i="1" spc="112" baseline="-20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b="1" i="1" spc="112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i="1" spc="7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b="1" i="1" spc="75" dirty="0" err="1">
                <a:latin typeface="Times New Roman" panose="02020603050405020304"/>
                <a:cs typeface="Times New Roman" panose="02020603050405020304"/>
              </a:rPr>
              <a:t>Dept</a:t>
            </a:r>
            <a:r>
              <a:rPr lang="en-US" b="1" i="1" spc="7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1000" b="1" spc="60" dirty="0">
                <a:latin typeface="Times New Roman" panose="02020603050405020304"/>
                <a:cs typeface="Times New Roman" panose="02020603050405020304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835151"/>
            <a:ext cx="51054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00" y="1187450"/>
            <a:ext cx="3086531" cy="1810003"/>
          </a:xfrm>
          <a:prstGeom prst="rect">
            <a:avLst/>
          </a:prstGeom>
        </p:spPr>
      </p:pic>
      <p:sp>
        <p:nvSpPr>
          <p:cNvPr id="6" name="object 17"/>
          <p:cNvSpPr/>
          <p:nvPr/>
        </p:nvSpPr>
        <p:spPr>
          <a:xfrm>
            <a:off x="3492046" y="4680754"/>
            <a:ext cx="254454" cy="178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7"/>
          <p:cNvSpPr/>
          <p:nvPr/>
        </p:nvSpPr>
        <p:spPr>
          <a:xfrm>
            <a:off x="2272846" y="5226050"/>
            <a:ext cx="254454" cy="178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1" y="161290"/>
            <a:ext cx="4546599" cy="57404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49" y="958850"/>
            <a:ext cx="9359900" cy="5539740"/>
          </a:xfrm>
        </p:spPr>
        <p:txBody>
          <a:bodyPr wrap="square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Employee(</a:t>
            </a:r>
            <a:r>
              <a:rPr lang="en-US" dirty="0" err="1"/>
              <a:t>person_name</a:t>
            </a:r>
            <a:r>
              <a:rPr lang="en-US" dirty="0"/>
              <a:t>, street, city)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Works(</a:t>
            </a:r>
            <a:r>
              <a:rPr lang="en-US" dirty="0" err="1"/>
              <a:t>person_name</a:t>
            </a:r>
            <a:r>
              <a:rPr lang="en-US" dirty="0"/>
              <a:t>, </a:t>
            </a:r>
            <a:r>
              <a:rPr lang="en-US" dirty="0" err="1"/>
              <a:t>company_name,salary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Company(</a:t>
            </a:r>
            <a:r>
              <a:rPr lang="en-US" dirty="0" err="1"/>
              <a:t>company_name,city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Manages(</a:t>
            </a:r>
            <a:r>
              <a:rPr lang="en-US" dirty="0" err="1"/>
              <a:t>person_name,mgr_name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the name of all employee who works for FBC</a:t>
            </a:r>
            <a:r>
              <a:rPr lang="en-US" i="1" spc="75" dirty="0">
                <a:latin typeface="Times New Roman" panose="02020603050405020304"/>
                <a:cs typeface="Times New Roman" panose="02020603050405020304"/>
              </a:rPr>
              <a:t>	</a:t>
            </a:r>
          </a:p>
          <a:p>
            <a:r>
              <a:rPr lang="en-US" b="1" i="1" spc="75" baseline="-20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pc="-10" dirty="0">
                <a:latin typeface="Symbol" panose="05050102010706020507"/>
                <a:cs typeface="Symbol" panose="05050102010706020507"/>
              </a:rPr>
              <a:t> </a:t>
            </a:r>
            <a:r>
              <a:rPr lang="en-US" spc="-15" baseline="-23000" dirty="0"/>
              <a:t>name </a:t>
            </a:r>
            <a:r>
              <a:rPr lang="en-US" b="1" dirty="0"/>
              <a:t>(</a:t>
            </a:r>
            <a:r>
              <a:rPr lang="en-US" b="1" spc="-35" dirty="0">
                <a:latin typeface="Symbol" panose="05050102010706020507"/>
                <a:cs typeface="Symbol" panose="05050102010706020507"/>
              </a:rPr>
              <a:t></a:t>
            </a:r>
            <a:r>
              <a:rPr lang="en-US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i="1" baseline="-24000" dirty="0"/>
              <a:t>company name=‘FBC’   </a:t>
            </a:r>
            <a:r>
              <a:rPr lang="en-US" b="1" dirty="0"/>
              <a:t>(</a:t>
            </a:r>
            <a:r>
              <a:rPr lang="en-US" b="1" i="1" dirty="0"/>
              <a:t>Works</a:t>
            </a:r>
            <a:r>
              <a:rPr lang="en-US" b="1" dirty="0"/>
              <a:t>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the names and cities of residences of all employees who works for FBC.</a:t>
            </a:r>
          </a:p>
          <a:p>
            <a:r>
              <a:rPr lang="en-US" b="1" spc="-35" dirty="0">
                <a:latin typeface="Symbol" panose="05050102010706020507"/>
                <a:cs typeface="Symbol" panose="05050102010706020507"/>
              </a:rPr>
              <a:t>	</a:t>
            </a:r>
            <a:r>
              <a:rPr lang="en-US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i="1" baseline="-24000" dirty="0"/>
              <a:t>company name=‘FBC’   </a:t>
            </a:r>
            <a:r>
              <a:rPr lang="en-US" b="1" dirty="0"/>
              <a:t>(</a:t>
            </a:r>
            <a:r>
              <a:rPr lang="en-US" b="1" i="1" dirty="0"/>
              <a:t>Works</a:t>
            </a:r>
            <a:r>
              <a:rPr lang="en-US" b="1" dirty="0"/>
              <a:t>) =t1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	Employee     </a:t>
            </a:r>
            <a:r>
              <a:rPr lang="en-US" sz="1200" b="1" dirty="0" err="1"/>
              <a:t>Employee.p_name</a:t>
            </a:r>
            <a:r>
              <a:rPr lang="en-US" sz="1200" b="1" dirty="0"/>
              <a:t>=</a:t>
            </a:r>
            <a:r>
              <a:rPr lang="en-US" sz="1200" b="1" dirty="0" err="1"/>
              <a:t>Works.p_name</a:t>
            </a:r>
            <a:r>
              <a:rPr lang="en-US" b="1" dirty="0"/>
              <a:t>  (t1</a:t>
            </a:r>
            <a:r>
              <a:rPr lang="en-US" b="1" spc="-35" dirty="0">
                <a:latin typeface="Symbol" panose="05050102010706020507"/>
                <a:cs typeface="Symbol" panose="05050102010706020507"/>
              </a:rPr>
              <a:t>)= </a:t>
            </a:r>
            <a:r>
              <a:rPr lang="en-US" b="1" dirty="0"/>
              <a:t>t2</a:t>
            </a:r>
          </a:p>
          <a:p>
            <a:r>
              <a:rPr lang="en-US" b="1" dirty="0"/>
              <a:t>       </a:t>
            </a:r>
            <a:r>
              <a:rPr lang="en-US" spc="-10" dirty="0">
                <a:latin typeface="Symbol" panose="05050102010706020507"/>
                <a:cs typeface="Symbol" panose="05050102010706020507"/>
              </a:rPr>
              <a:t></a:t>
            </a:r>
            <a:r>
              <a:rPr lang="en-US" spc="-15" baseline="-23000" dirty="0"/>
              <a:t>person, city</a:t>
            </a:r>
            <a:r>
              <a:rPr lang="en-US" spc="352" baseline="-23000" dirty="0"/>
              <a:t> </a:t>
            </a:r>
            <a:r>
              <a:rPr lang="en-US" b="1" dirty="0"/>
              <a:t> (t2</a:t>
            </a:r>
            <a:r>
              <a:rPr lang="en-US" b="1" i="1" dirty="0"/>
              <a:t>))</a:t>
            </a:r>
            <a:endParaRPr lang="en-US" dirty="0"/>
          </a:p>
          <a:p>
            <a:endParaRPr lang="en-US" dirty="0"/>
          </a:p>
        </p:txBody>
      </p:sp>
      <p:sp>
        <p:nvSpPr>
          <p:cNvPr id="6" name="object 17"/>
          <p:cNvSpPr/>
          <p:nvPr/>
        </p:nvSpPr>
        <p:spPr>
          <a:xfrm>
            <a:off x="2806246" y="5809796"/>
            <a:ext cx="254454" cy="178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7"/>
          <p:cNvSpPr/>
          <p:nvPr/>
        </p:nvSpPr>
        <p:spPr>
          <a:xfrm>
            <a:off x="3975100" y="6571796"/>
            <a:ext cx="254454" cy="178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1" y="161290"/>
            <a:ext cx="4546599" cy="57404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49" y="958850"/>
            <a:ext cx="9359900" cy="56015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Employee(</a:t>
            </a:r>
            <a:r>
              <a:rPr lang="en-US" dirty="0" err="1"/>
              <a:t>person_name</a:t>
            </a:r>
            <a:r>
              <a:rPr lang="en-US" dirty="0"/>
              <a:t>, street, city)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Works(</a:t>
            </a:r>
            <a:r>
              <a:rPr lang="en-US" dirty="0" err="1"/>
              <a:t>person_name</a:t>
            </a:r>
            <a:r>
              <a:rPr lang="en-US" dirty="0"/>
              <a:t>, </a:t>
            </a:r>
            <a:r>
              <a:rPr lang="en-US" dirty="0" err="1"/>
              <a:t>company_name,salary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Company(</a:t>
            </a:r>
            <a:r>
              <a:rPr lang="en-US" dirty="0" err="1"/>
              <a:t>company_name,city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Manages(</a:t>
            </a:r>
            <a:r>
              <a:rPr lang="en-US" dirty="0" err="1"/>
              <a:t>person_name,mgr_name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the name , street address and city of </a:t>
            </a:r>
            <a:r>
              <a:rPr lang="en-US" dirty="0" err="1"/>
              <a:t>recidence</a:t>
            </a:r>
            <a:r>
              <a:rPr lang="en-US" dirty="0"/>
              <a:t> who work for FBC and earn more than 10,000tk.</a:t>
            </a:r>
          </a:p>
          <a:p>
            <a:r>
              <a:rPr lang="en-US" dirty="0"/>
              <a:t>	Table 1 </a:t>
            </a:r>
            <a:r>
              <a:rPr lang="en-US" b="1" spc="-35" dirty="0">
                <a:latin typeface="Symbol" panose="05050102010706020507"/>
                <a:cs typeface="Symbol" panose="05050102010706020507"/>
              </a:rPr>
              <a:t>= </a:t>
            </a:r>
            <a:r>
              <a:rPr lang="en-US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i="1" baseline="-24000" dirty="0"/>
              <a:t>company name=‘FBC’ </a:t>
            </a:r>
            <a:r>
              <a:rPr lang="en-US" dirty="0">
                <a:latin typeface="Symbol" panose="05050102010706020507"/>
                <a:cs typeface="Symbol" panose="05050102010706020507"/>
              </a:rPr>
              <a:t></a:t>
            </a:r>
            <a:r>
              <a:rPr lang="en-US" b="1" i="1" baseline="-24000" dirty="0"/>
              <a:t> salary&gt;10,000  </a:t>
            </a:r>
            <a:r>
              <a:rPr lang="en-US" b="1" dirty="0"/>
              <a:t>(</a:t>
            </a:r>
            <a:r>
              <a:rPr lang="en-US" b="1" i="1" dirty="0"/>
              <a:t>Works</a:t>
            </a:r>
            <a:r>
              <a:rPr lang="en-US" b="1" dirty="0"/>
              <a:t>)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	</a:t>
            </a:r>
            <a:r>
              <a:rPr lang="en-US" dirty="0"/>
              <a:t>Employee</a:t>
            </a:r>
            <a:r>
              <a:rPr lang="en-US" b="1" dirty="0"/>
              <a:t>       </a:t>
            </a:r>
            <a:r>
              <a:rPr lang="en-US" dirty="0"/>
              <a:t>Table 1</a:t>
            </a:r>
          </a:p>
          <a:p>
            <a:endParaRPr lang="en-US" b="1" dirty="0"/>
          </a:p>
          <a:p>
            <a:r>
              <a:rPr lang="en-US" b="1" dirty="0"/>
              <a:t>       </a:t>
            </a:r>
            <a:r>
              <a:rPr lang="en-US" spc="-10" dirty="0">
                <a:latin typeface="Symbol" panose="05050102010706020507"/>
                <a:cs typeface="Symbol" panose="05050102010706020507"/>
              </a:rPr>
              <a:t></a:t>
            </a:r>
            <a:r>
              <a:rPr lang="en-US" spc="-15" baseline="-23000" dirty="0" err="1"/>
              <a:t>Name,street,city</a:t>
            </a:r>
            <a:r>
              <a:rPr lang="en-US" spc="352" baseline="-23000" dirty="0"/>
              <a:t> </a:t>
            </a:r>
            <a:r>
              <a:rPr lang="en-US" b="1" dirty="0"/>
              <a:t> (</a:t>
            </a:r>
            <a:r>
              <a:rPr lang="en-US" dirty="0"/>
              <a:t>Employee</a:t>
            </a:r>
            <a:r>
              <a:rPr lang="en-US" b="1" dirty="0"/>
              <a:t>       </a:t>
            </a:r>
            <a:r>
              <a:rPr lang="en-US" dirty="0"/>
              <a:t>Table 1</a:t>
            </a:r>
            <a:r>
              <a:rPr lang="en-US" b="1" i="1" dirty="0"/>
              <a:t>))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bject 17"/>
          <p:cNvSpPr/>
          <p:nvPr/>
        </p:nvSpPr>
        <p:spPr>
          <a:xfrm>
            <a:off x="2755900" y="4692650"/>
            <a:ext cx="254454" cy="178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7"/>
          <p:cNvSpPr/>
          <p:nvPr/>
        </p:nvSpPr>
        <p:spPr>
          <a:xfrm>
            <a:off x="4406446" y="5454650"/>
            <a:ext cx="254454" cy="178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00" y="120650"/>
            <a:ext cx="5321300" cy="57404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49" y="730250"/>
            <a:ext cx="9359900" cy="3323987"/>
          </a:xfrm>
        </p:spPr>
        <p:txBody>
          <a:bodyPr/>
          <a:lstStyle/>
          <a:p>
            <a:r>
              <a:rPr lang="en-US" dirty="0"/>
              <a:t>Employee(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u="sng" dirty="0"/>
              <a:t>SSN, </a:t>
            </a:r>
            <a:r>
              <a:rPr lang="en-US" dirty="0" err="1"/>
              <a:t>Bdate</a:t>
            </a:r>
            <a:r>
              <a:rPr lang="en-US" dirty="0"/>
              <a:t>, Address, </a:t>
            </a:r>
            <a:r>
              <a:rPr lang="en-US" dirty="0" err="1"/>
              <a:t>Sex,Salary</a:t>
            </a:r>
            <a:r>
              <a:rPr lang="en-US" dirty="0"/>
              <a:t>, Super-SSN, </a:t>
            </a:r>
            <a:r>
              <a:rPr lang="en-US" dirty="0" err="1"/>
              <a:t>Dno</a:t>
            </a:r>
            <a:r>
              <a:rPr lang="en-US" dirty="0"/>
              <a:t>)</a:t>
            </a:r>
          </a:p>
          <a:p>
            <a:r>
              <a:rPr lang="en-US" dirty="0"/>
              <a:t>Department(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u="sng" dirty="0" err="1"/>
              <a:t>Dnumbe</a:t>
            </a:r>
            <a:r>
              <a:rPr lang="en-US" dirty="0" err="1"/>
              <a:t>r</a:t>
            </a:r>
            <a:r>
              <a:rPr lang="en-US" dirty="0"/>
              <a:t>, </a:t>
            </a:r>
            <a:r>
              <a:rPr lang="en-US" dirty="0" err="1"/>
              <a:t>Mgr-ssn</a:t>
            </a:r>
            <a:r>
              <a:rPr lang="en-US" dirty="0"/>
              <a:t>, </a:t>
            </a:r>
            <a:r>
              <a:rPr lang="en-US" dirty="0" err="1"/>
              <a:t>Mgr</a:t>
            </a:r>
            <a:r>
              <a:rPr lang="en-US" dirty="0"/>
              <a:t>-start-date)</a:t>
            </a:r>
          </a:p>
          <a:p>
            <a:r>
              <a:rPr lang="en-US" dirty="0" err="1"/>
              <a:t>Dept</a:t>
            </a:r>
            <a:r>
              <a:rPr lang="en-US" dirty="0"/>
              <a:t>-Location(</a:t>
            </a:r>
            <a:r>
              <a:rPr lang="en-US" u="sng" dirty="0" err="1"/>
              <a:t>Dnumber</a:t>
            </a:r>
            <a:r>
              <a:rPr lang="en-US" dirty="0"/>
              <a:t>, </a:t>
            </a:r>
            <a:r>
              <a:rPr lang="en-US" dirty="0" err="1"/>
              <a:t>Dlocation</a:t>
            </a:r>
            <a:r>
              <a:rPr lang="en-US" dirty="0"/>
              <a:t>)</a:t>
            </a:r>
          </a:p>
          <a:p>
            <a:r>
              <a:rPr lang="en-US" dirty="0"/>
              <a:t>Project(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u="sng" dirty="0" err="1"/>
              <a:t>Pnumber</a:t>
            </a:r>
            <a:r>
              <a:rPr lang="en-US" dirty="0"/>
              <a:t>, </a:t>
            </a:r>
            <a:r>
              <a:rPr lang="en-US" dirty="0" err="1"/>
              <a:t>Plocation</a:t>
            </a:r>
            <a:r>
              <a:rPr lang="en-US" dirty="0"/>
              <a:t>, </a:t>
            </a:r>
            <a:r>
              <a:rPr lang="en-US" dirty="0" err="1"/>
              <a:t>Dnum</a:t>
            </a:r>
            <a:r>
              <a:rPr lang="en-US" dirty="0"/>
              <a:t>)</a:t>
            </a:r>
          </a:p>
          <a:p>
            <a:r>
              <a:rPr lang="en-US" dirty="0"/>
              <a:t>Works-on(</a:t>
            </a:r>
            <a:r>
              <a:rPr lang="en-US" u="sng" dirty="0" err="1"/>
              <a:t>Essn</a:t>
            </a:r>
            <a:r>
              <a:rPr lang="en-US" u="sng" dirty="0"/>
              <a:t>, </a:t>
            </a:r>
            <a:r>
              <a:rPr lang="en-US" u="sng" dirty="0" err="1"/>
              <a:t>Pno</a:t>
            </a:r>
            <a:r>
              <a:rPr lang="en-US" dirty="0"/>
              <a:t>, Hours)</a:t>
            </a:r>
          </a:p>
          <a:p>
            <a:r>
              <a:rPr lang="en-US" dirty="0"/>
              <a:t>Dependent(</a:t>
            </a:r>
            <a:r>
              <a:rPr lang="en-US" u="sng" dirty="0" err="1"/>
              <a:t>Essn</a:t>
            </a:r>
            <a:r>
              <a:rPr lang="en-US" u="sng" dirty="0"/>
              <a:t>, Dependent-name</a:t>
            </a:r>
            <a:r>
              <a:rPr lang="en-US" dirty="0"/>
              <a:t>, sex, </a:t>
            </a:r>
            <a:r>
              <a:rPr lang="en-US" dirty="0" err="1"/>
              <a:t>Bdate</a:t>
            </a:r>
            <a:r>
              <a:rPr lang="en-US" dirty="0"/>
              <a:t>, Relationship)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3473450"/>
            <a:ext cx="9067799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00" y="120650"/>
            <a:ext cx="5321300" cy="57404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49" y="730250"/>
            <a:ext cx="9359900" cy="2954655"/>
          </a:xfrm>
        </p:spPr>
        <p:txBody>
          <a:bodyPr/>
          <a:lstStyle/>
          <a:p>
            <a:r>
              <a:rPr lang="en-US" dirty="0"/>
              <a:t>Employee(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u="sng" dirty="0"/>
              <a:t>SSN, </a:t>
            </a:r>
            <a:r>
              <a:rPr lang="en-US" dirty="0" err="1"/>
              <a:t>Bdate</a:t>
            </a:r>
            <a:r>
              <a:rPr lang="en-US" dirty="0"/>
              <a:t>, Address, </a:t>
            </a:r>
            <a:r>
              <a:rPr lang="en-US" dirty="0" err="1"/>
              <a:t>Sex,Salary</a:t>
            </a:r>
            <a:r>
              <a:rPr lang="en-US" dirty="0"/>
              <a:t>, Super-SSN, </a:t>
            </a:r>
            <a:r>
              <a:rPr lang="en-US" dirty="0" err="1"/>
              <a:t>Dno</a:t>
            </a:r>
            <a:r>
              <a:rPr lang="en-US" dirty="0"/>
              <a:t>)</a:t>
            </a:r>
          </a:p>
          <a:p>
            <a:r>
              <a:rPr lang="en-US" dirty="0"/>
              <a:t>Department(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u="sng" dirty="0" err="1"/>
              <a:t>Dnumbe</a:t>
            </a:r>
            <a:r>
              <a:rPr lang="en-US" dirty="0" err="1"/>
              <a:t>r</a:t>
            </a:r>
            <a:r>
              <a:rPr lang="en-US" dirty="0"/>
              <a:t>, </a:t>
            </a:r>
            <a:r>
              <a:rPr lang="en-US" dirty="0" err="1"/>
              <a:t>Mgr-ssn</a:t>
            </a:r>
            <a:r>
              <a:rPr lang="en-US" dirty="0"/>
              <a:t>, </a:t>
            </a:r>
            <a:r>
              <a:rPr lang="en-US" dirty="0" err="1"/>
              <a:t>Mgr</a:t>
            </a:r>
            <a:r>
              <a:rPr lang="en-US" dirty="0"/>
              <a:t>-start-date)</a:t>
            </a:r>
          </a:p>
          <a:p>
            <a:r>
              <a:rPr lang="en-US" dirty="0" err="1"/>
              <a:t>Dept</a:t>
            </a:r>
            <a:r>
              <a:rPr lang="en-US" dirty="0"/>
              <a:t>-Location(</a:t>
            </a:r>
            <a:r>
              <a:rPr lang="en-US" u="sng" dirty="0" err="1"/>
              <a:t>Dnumber</a:t>
            </a:r>
            <a:r>
              <a:rPr lang="en-US" dirty="0"/>
              <a:t>, </a:t>
            </a:r>
            <a:r>
              <a:rPr lang="en-US" dirty="0" err="1"/>
              <a:t>Dlocation</a:t>
            </a:r>
            <a:r>
              <a:rPr lang="en-US" dirty="0"/>
              <a:t>)</a:t>
            </a:r>
          </a:p>
          <a:p>
            <a:r>
              <a:rPr lang="en-US" dirty="0"/>
              <a:t>Project(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u="sng" dirty="0" err="1"/>
              <a:t>Pnumber</a:t>
            </a:r>
            <a:r>
              <a:rPr lang="en-US" dirty="0"/>
              <a:t>, </a:t>
            </a:r>
            <a:r>
              <a:rPr lang="en-US" dirty="0" err="1"/>
              <a:t>Plocation</a:t>
            </a:r>
            <a:r>
              <a:rPr lang="en-US" dirty="0"/>
              <a:t>, </a:t>
            </a:r>
            <a:r>
              <a:rPr lang="en-US" dirty="0" err="1"/>
              <a:t>Dnum</a:t>
            </a:r>
            <a:r>
              <a:rPr lang="en-US" dirty="0"/>
              <a:t>)</a:t>
            </a:r>
          </a:p>
          <a:p>
            <a:r>
              <a:rPr lang="en-US" dirty="0"/>
              <a:t>Works-on(</a:t>
            </a:r>
            <a:r>
              <a:rPr lang="en-US" u="sng" dirty="0" err="1"/>
              <a:t>Essn</a:t>
            </a:r>
            <a:r>
              <a:rPr lang="en-US" u="sng" dirty="0"/>
              <a:t>, </a:t>
            </a:r>
            <a:r>
              <a:rPr lang="en-US" u="sng" dirty="0" err="1"/>
              <a:t>Pno</a:t>
            </a:r>
            <a:r>
              <a:rPr lang="en-US" dirty="0"/>
              <a:t>, Hours)</a:t>
            </a:r>
          </a:p>
          <a:p>
            <a:r>
              <a:rPr lang="en-US" dirty="0"/>
              <a:t>Dependent(</a:t>
            </a:r>
            <a:r>
              <a:rPr lang="en-US" u="sng" dirty="0" err="1"/>
              <a:t>Essn</a:t>
            </a:r>
            <a:r>
              <a:rPr lang="en-US" u="sng" dirty="0"/>
              <a:t>, Dependent-</a:t>
            </a:r>
            <a:r>
              <a:rPr lang="en-US" u="sng" dirty="0" err="1"/>
              <a:t>name</a:t>
            </a:r>
            <a:r>
              <a:rPr lang="en-US" dirty="0" err="1"/>
              <a:t>,sex,Bdate</a:t>
            </a:r>
            <a:r>
              <a:rPr lang="en-US" dirty="0"/>
              <a:t>, Relationship)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473450"/>
            <a:ext cx="86106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00" y="120650"/>
            <a:ext cx="5321300" cy="57404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49" y="730250"/>
            <a:ext cx="9359900" cy="2954655"/>
          </a:xfrm>
        </p:spPr>
        <p:txBody>
          <a:bodyPr/>
          <a:lstStyle/>
          <a:p>
            <a:r>
              <a:rPr lang="en-US" dirty="0"/>
              <a:t>Employee(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u="sng" dirty="0"/>
              <a:t>SSN, </a:t>
            </a:r>
            <a:r>
              <a:rPr lang="en-US" dirty="0" err="1"/>
              <a:t>Bdate</a:t>
            </a:r>
            <a:r>
              <a:rPr lang="en-US" dirty="0"/>
              <a:t>, Address, </a:t>
            </a:r>
            <a:r>
              <a:rPr lang="en-US" dirty="0" err="1"/>
              <a:t>Sex,Salary</a:t>
            </a:r>
            <a:r>
              <a:rPr lang="en-US" dirty="0"/>
              <a:t>, Super-SSN, </a:t>
            </a:r>
            <a:r>
              <a:rPr lang="en-US" dirty="0" err="1"/>
              <a:t>Dno</a:t>
            </a:r>
            <a:r>
              <a:rPr lang="en-US" dirty="0"/>
              <a:t>)</a:t>
            </a:r>
          </a:p>
          <a:p>
            <a:r>
              <a:rPr lang="en-US" dirty="0"/>
              <a:t>Department(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u="sng" dirty="0" err="1"/>
              <a:t>Dnumbe</a:t>
            </a:r>
            <a:r>
              <a:rPr lang="en-US" dirty="0" err="1"/>
              <a:t>r</a:t>
            </a:r>
            <a:r>
              <a:rPr lang="en-US" dirty="0"/>
              <a:t>, </a:t>
            </a:r>
            <a:r>
              <a:rPr lang="en-US" dirty="0" err="1"/>
              <a:t>Mgr-ssn</a:t>
            </a:r>
            <a:r>
              <a:rPr lang="en-US" dirty="0"/>
              <a:t>, </a:t>
            </a:r>
            <a:r>
              <a:rPr lang="en-US" dirty="0" err="1"/>
              <a:t>Mgr</a:t>
            </a:r>
            <a:r>
              <a:rPr lang="en-US" dirty="0"/>
              <a:t>-start-date)</a:t>
            </a:r>
          </a:p>
          <a:p>
            <a:r>
              <a:rPr lang="en-US" dirty="0" err="1"/>
              <a:t>Dept</a:t>
            </a:r>
            <a:r>
              <a:rPr lang="en-US" dirty="0"/>
              <a:t>-Location(</a:t>
            </a:r>
            <a:r>
              <a:rPr lang="en-US" u="sng" dirty="0" err="1"/>
              <a:t>Dnumber</a:t>
            </a:r>
            <a:r>
              <a:rPr lang="en-US" dirty="0"/>
              <a:t>, </a:t>
            </a:r>
            <a:r>
              <a:rPr lang="en-US" dirty="0" err="1"/>
              <a:t>Dlocation</a:t>
            </a:r>
            <a:r>
              <a:rPr lang="en-US" dirty="0"/>
              <a:t>)</a:t>
            </a:r>
          </a:p>
          <a:p>
            <a:r>
              <a:rPr lang="en-US" dirty="0"/>
              <a:t>Project(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u="sng" dirty="0" err="1"/>
              <a:t>Pnumber</a:t>
            </a:r>
            <a:r>
              <a:rPr lang="en-US" dirty="0"/>
              <a:t>, </a:t>
            </a:r>
            <a:r>
              <a:rPr lang="en-US" dirty="0" err="1"/>
              <a:t>Plocation</a:t>
            </a:r>
            <a:r>
              <a:rPr lang="en-US" dirty="0"/>
              <a:t>, </a:t>
            </a:r>
            <a:r>
              <a:rPr lang="en-US" dirty="0" err="1"/>
              <a:t>Dnum</a:t>
            </a:r>
            <a:r>
              <a:rPr lang="en-US" dirty="0"/>
              <a:t>)</a:t>
            </a:r>
          </a:p>
          <a:p>
            <a:r>
              <a:rPr lang="en-US" dirty="0"/>
              <a:t>Works-on(</a:t>
            </a:r>
            <a:r>
              <a:rPr lang="en-US" u="sng" dirty="0" err="1"/>
              <a:t>Essn</a:t>
            </a:r>
            <a:r>
              <a:rPr lang="en-US" u="sng" dirty="0"/>
              <a:t>, </a:t>
            </a:r>
            <a:r>
              <a:rPr lang="en-US" u="sng" dirty="0" err="1"/>
              <a:t>Pno</a:t>
            </a:r>
            <a:r>
              <a:rPr lang="en-US" dirty="0"/>
              <a:t>, Hours)</a:t>
            </a:r>
          </a:p>
          <a:p>
            <a:r>
              <a:rPr lang="en-US" dirty="0"/>
              <a:t>Dependent(</a:t>
            </a:r>
            <a:r>
              <a:rPr lang="en-US" u="sng" dirty="0" err="1"/>
              <a:t>Essn</a:t>
            </a:r>
            <a:r>
              <a:rPr lang="en-US" u="sng" dirty="0"/>
              <a:t>, Dependent-</a:t>
            </a:r>
            <a:r>
              <a:rPr lang="en-US" u="sng" dirty="0" err="1"/>
              <a:t>name</a:t>
            </a:r>
            <a:r>
              <a:rPr lang="en-US" dirty="0" err="1"/>
              <a:t>,sex,Bdate</a:t>
            </a:r>
            <a:r>
              <a:rPr lang="en-US" dirty="0"/>
              <a:t>, Relationship)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463849"/>
            <a:ext cx="8763000" cy="22194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9" y="161290"/>
            <a:ext cx="571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 Operation </a:t>
            </a:r>
            <a:r>
              <a:rPr dirty="0"/>
              <a:t>–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0480" y="1690370"/>
            <a:ext cx="1546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 panose="020B0604020202020204"/>
                <a:cs typeface="Arial" panose="020B0604020202020204"/>
              </a:rPr>
              <a:t>Relation</a:t>
            </a:r>
            <a:r>
              <a:rPr sz="2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3856990" y="1597660"/>
            <a:ext cx="2081530" cy="4263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3350" y="4900929"/>
            <a:ext cx="1811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7" baseline="14000" dirty="0">
                <a:latin typeface="Symbol" panose="05050102010706020507"/>
                <a:cs typeface="Symbol" panose="05050102010706020507"/>
              </a:rPr>
              <a:t>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A=B ^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D &gt; 5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4200" baseline="14000" dirty="0">
                <a:latin typeface="Arial" panose="020B0604020202020204"/>
                <a:cs typeface="Arial" panose="020B0604020202020204"/>
              </a:rPr>
              <a:t>(r)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00" y="120650"/>
            <a:ext cx="5321300" cy="57404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49" y="730250"/>
            <a:ext cx="9359900" cy="2954655"/>
          </a:xfrm>
        </p:spPr>
        <p:txBody>
          <a:bodyPr/>
          <a:lstStyle/>
          <a:p>
            <a:r>
              <a:rPr lang="en-US" dirty="0"/>
              <a:t>Employee(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u="sng" dirty="0"/>
              <a:t>SSN, </a:t>
            </a:r>
            <a:r>
              <a:rPr lang="en-US" dirty="0" err="1"/>
              <a:t>Bdate</a:t>
            </a:r>
            <a:r>
              <a:rPr lang="en-US" dirty="0"/>
              <a:t>, Address, </a:t>
            </a:r>
            <a:r>
              <a:rPr lang="en-US" dirty="0" err="1"/>
              <a:t>Sex,Salary</a:t>
            </a:r>
            <a:r>
              <a:rPr lang="en-US" dirty="0"/>
              <a:t>, Super-SSN, </a:t>
            </a:r>
            <a:r>
              <a:rPr lang="en-US" dirty="0" err="1"/>
              <a:t>Dno</a:t>
            </a:r>
            <a:r>
              <a:rPr lang="en-US" dirty="0"/>
              <a:t>)</a:t>
            </a:r>
          </a:p>
          <a:p>
            <a:r>
              <a:rPr lang="en-US" dirty="0"/>
              <a:t>Department(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u="sng" dirty="0" err="1"/>
              <a:t>Dnumbe</a:t>
            </a:r>
            <a:r>
              <a:rPr lang="en-US" dirty="0" err="1"/>
              <a:t>r</a:t>
            </a:r>
            <a:r>
              <a:rPr lang="en-US" dirty="0"/>
              <a:t>, </a:t>
            </a:r>
            <a:r>
              <a:rPr lang="en-US" dirty="0" err="1"/>
              <a:t>Mgr-ssn</a:t>
            </a:r>
            <a:r>
              <a:rPr lang="en-US" dirty="0"/>
              <a:t>, </a:t>
            </a:r>
            <a:r>
              <a:rPr lang="en-US" dirty="0" err="1"/>
              <a:t>Mgr</a:t>
            </a:r>
            <a:r>
              <a:rPr lang="en-US" dirty="0"/>
              <a:t>-start-date)</a:t>
            </a:r>
          </a:p>
          <a:p>
            <a:r>
              <a:rPr lang="en-US" dirty="0" err="1"/>
              <a:t>Dept</a:t>
            </a:r>
            <a:r>
              <a:rPr lang="en-US" dirty="0"/>
              <a:t>-Location(</a:t>
            </a:r>
            <a:r>
              <a:rPr lang="en-US" u="sng" dirty="0" err="1"/>
              <a:t>Dnumber</a:t>
            </a:r>
            <a:r>
              <a:rPr lang="en-US" dirty="0"/>
              <a:t>, </a:t>
            </a:r>
            <a:r>
              <a:rPr lang="en-US" dirty="0" err="1"/>
              <a:t>Dlocation</a:t>
            </a:r>
            <a:r>
              <a:rPr lang="en-US" dirty="0"/>
              <a:t>)</a:t>
            </a:r>
          </a:p>
          <a:p>
            <a:r>
              <a:rPr lang="en-US" dirty="0"/>
              <a:t>Project(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u="sng" dirty="0" err="1"/>
              <a:t>Pnumber</a:t>
            </a:r>
            <a:r>
              <a:rPr lang="en-US" dirty="0"/>
              <a:t>, </a:t>
            </a:r>
            <a:r>
              <a:rPr lang="en-US" dirty="0" err="1"/>
              <a:t>Plocation</a:t>
            </a:r>
            <a:r>
              <a:rPr lang="en-US" dirty="0"/>
              <a:t>, </a:t>
            </a:r>
            <a:r>
              <a:rPr lang="en-US" dirty="0" err="1"/>
              <a:t>Dnum</a:t>
            </a:r>
            <a:r>
              <a:rPr lang="en-US" dirty="0"/>
              <a:t>)</a:t>
            </a:r>
          </a:p>
          <a:p>
            <a:r>
              <a:rPr lang="en-US" dirty="0"/>
              <a:t>Works-on(</a:t>
            </a:r>
            <a:r>
              <a:rPr lang="en-US" u="sng" dirty="0" err="1"/>
              <a:t>Essn</a:t>
            </a:r>
            <a:r>
              <a:rPr lang="en-US" u="sng" dirty="0"/>
              <a:t>, </a:t>
            </a:r>
            <a:r>
              <a:rPr lang="en-US" u="sng" dirty="0" err="1"/>
              <a:t>Pno</a:t>
            </a:r>
            <a:r>
              <a:rPr lang="en-US" dirty="0"/>
              <a:t>, Hours)</a:t>
            </a:r>
          </a:p>
          <a:p>
            <a:r>
              <a:rPr lang="en-US" dirty="0"/>
              <a:t>Dependent(</a:t>
            </a:r>
            <a:r>
              <a:rPr lang="en-US" u="sng" dirty="0" err="1"/>
              <a:t>Essn</a:t>
            </a:r>
            <a:r>
              <a:rPr lang="en-US" u="sng" dirty="0"/>
              <a:t>, Dependent-</a:t>
            </a:r>
            <a:r>
              <a:rPr lang="en-US" u="sng" dirty="0" err="1"/>
              <a:t>name</a:t>
            </a:r>
            <a:r>
              <a:rPr lang="en-US" dirty="0" err="1"/>
              <a:t>,sex,Bdate</a:t>
            </a:r>
            <a:r>
              <a:rPr lang="en-US" dirty="0"/>
              <a:t>, Relationship)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3625850"/>
            <a:ext cx="8534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440" y="161290"/>
            <a:ext cx="342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</a:t>
            </a:r>
            <a:r>
              <a:rPr spc="-65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762000"/>
            <a:ext cx="132715" cy="13296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620" y="718141"/>
            <a:ext cx="4782820" cy="970136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45"/>
              </a:spcBef>
              <a:tabLst>
                <a:tab pos="142684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Notation:	</a:t>
            </a:r>
            <a:r>
              <a:rPr sz="2450" spc="-35" dirty="0">
                <a:latin typeface="Symbol" panose="05050102010706020507"/>
                <a:cs typeface="Symbol" panose="05050102010706020507"/>
              </a:rPr>
              <a:t></a:t>
            </a:r>
            <a:r>
              <a:rPr sz="24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 baseline="-24000" dirty="0">
                <a:latin typeface="Arial" panose="020B0604020202020204"/>
                <a:cs typeface="Arial" panose="020B0604020202020204"/>
              </a:rPr>
              <a:t>p</a:t>
            </a:r>
            <a:r>
              <a:rPr sz="2400" dirty="0">
                <a:latin typeface="Arial" panose="020B0604020202020204"/>
                <a:cs typeface="Arial" panose="020B0604020202020204"/>
              </a:rPr>
              <a:t>(</a:t>
            </a:r>
            <a:r>
              <a:rPr sz="2400" i="1" dirty="0">
                <a:latin typeface="Arial" panose="020B0604020202020204"/>
                <a:cs typeface="Arial" panose="020B0604020202020204"/>
              </a:rPr>
              <a:t>r</a:t>
            </a:r>
            <a:r>
              <a:rPr sz="2400" dirty="0">
                <a:latin typeface="Arial" panose="020B0604020202020204"/>
                <a:cs typeface="Arial" panose="020B0604020202020204"/>
              </a:rPr>
              <a:t>)</a:t>
            </a: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2400" i="1" dirty="0">
                <a:latin typeface="Arial" panose="020B0604020202020204"/>
                <a:cs typeface="Arial" panose="020B0604020202020204"/>
              </a:rPr>
              <a:t>p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is called the </a:t>
            </a:r>
            <a:r>
              <a:rPr sz="2400" b="1" spc="-5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selection</a:t>
            </a:r>
            <a:r>
              <a:rPr sz="2400" b="1" spc="-40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predicate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369" y="2178050"/>
            <a:ext cx="884872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Where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p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formula in propositional calculus consisting of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terms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 marR="3642360">
              <a:lnSpc>
                <a:spcPts val="2590"/>
              </a:lnSpc>
              <a:spcBef>
                <a:spcPts val="18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connected by </a:t>
            </a:r>
            <a:r>
              <a:rPr sz="2400" dirty="0">
                <a:latin typeface="Arial" panose="020B0604020202020204"/>
                <a:cs typeface="Arial" panose="020B0604020202020204"/>
              </a:rPr>
              <a:t>: </a:t>
            </a:r>
            <a:r>
              <a:rPr sz="2400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), </a:t>
            </a:r>
            <a:r>
              <a:rPr sz="2400" dirty="0">
                <a:latin typeface="Symbol" panose="05050102010706020507"/>
                <a:cs typeface="Symbol" panose="05050102010706020507"/>
              </a:rPr>
              <a:t>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latin typeface="Arial" panose="020B0604020202020204"/>
                <a:cs typeface="Arial" panose="020B0604020202020204"/>
              </a:rPr>
              <a:t>or</a:t>
            </a:r>
            <a:r>
              <a:rPr sz="2400" dirty="0">
                <a:latin typeface="Arial" panose="020B0604020202020204"/>
                <a:cs typeface="Arial" panose="020B0604020202020204"/>
              </a:rPr>
              <a:t>), </a:t>
            </a:r>
            <a:r>
              <a:rPr sz="2400" dirty="0">
                <a:latin typeface="Symbol" panose="05050102010706020507"/>
                <a:cs typeface="Symbol" panose="05050102010706020507"/>
              </a:rPr>
              <a:t>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latin typeface="Arial" panose="020B0604020202020204"/>
                <a:cs typeface="Arial" panose="020B0604020202020204"/>
              </a:rPr>
              <a:t>not</a:t>
            </a:r>
            <a:r>
              <a:rPr sz="2400" dirty="0">
                <a:latin typeface="Arial" panose="020B0604020202020204"/>
                <a:cs typeface="Arial" panose="020B0604020202020204"/>
              </a:rPr>
              <a:t>)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Each </a:t>
            </a:r>
            <a:r>
              <a:rPr sz="2400" b="1" spc="-5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term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is one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96520" marR="2108200" indent="1231900">
              <a:lnSpc>
                <a:spcPct val="114000"/>
              </a:lnSpc>
              <a:spcBef>
                <a:spcPts val="535"/>
              </a:spcBef>
              <a:tabLst>
                <a:tab pos="2840355" algn="l"/>
                <a:tab pos="332676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&lt;attribute&gt;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op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&lt;attribute&gt; </a:t>
            </a:r>
            <a:r>
              <a:rPr sz="2400" dirty="0">
                <a:latin typeface="Arial" panose="020B0604020202020204"/>
                <a:cs typeface="Arial" panose="020B0604020202020204"/>
              </a:rPr>
              <a:t>or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&lt;constant&gt;  where 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op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2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one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of:	=, </a:t>
            </a:r>
            <a:r>
              <a:rPr sz="2400" dirty="0">
                <a:latin typeface="Symbol" panose="05050102010706020507"/>
                <a:cs typeface="Symbol" panose="05050102010706020507"/>
              </a:rPr>
              <a:t></a:t>
            </a:r>
            <a:r>
              <a:rPr sz="2400" dirty="0">
                <a:latin typeface="Arial" panose="020B0604020202020204"/>
                <a:cs typeface="Arial" panose="020B0604020202020204"/>
              </a:rPr>
              <a:t>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&gt;, </a:t>
            </a:r>
            <a:r>
              <a:rPr sz="2400" dirty="0">
                <a:latin typeface="Symbol" panose="05050102010706020507"/>
                <a:cs typeface="Symbol" panose="05050102010706020507"/>
              </a:rPr>
              <a:t></a:t>
            </a:r>
            <a:r>
              <a:rPr sz="2400" dirty="0">
                <a:latin typeface="Arial" panose="020B0604020202020204"/>
                <a:cs typeface="Arial" panose="020B0604020202020204"/>
              </a:rPr>
              <a:t>.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&lt;.</a:t>
            </a:r>
            <a:r>
              <a:rPr sz="24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8620" y="4560570"/>
            <a:ext cx="48361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Example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selection: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Arial" panose="020B0604020202020204"/>
              <a:cs typeface="Arial" panose="020B0604020202020204"/>
            </a:endParaRPr>
          </a:p>
          <a:p>
            <a:pPr marL="1353185">
              <a:lnSpc>
                <a:spcPct val="100000"/>
              </a:lnSpc>
            </a:pPr>
            <a:r>
              <a:rPr sz="3675" spc="-52" baseline="14000" dirty="0">
                <a:latin typeface="Symbol" panose="05050102010706020507"/>
                <a:cs typeface="Symbol" panose="05050102010706020507"/>
              </a:rPr>
              <a:t></a:t>
            </a:r>
            <a:r>
              <a:rPr sz="3675" spc="30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5" dirty="0">
                <a:latin typeface="Arial" panose="020B0604020202020204"/>
                <a:cs typeface="Arial" panose="020B0604020202020204"/>
              </a:rPr>
              <a:t>dept_name=“Physics”</a:t>
            </a:r>
            <a:r>
              <a:rPr sz="3600" spc="-7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i="1" spc="-7" baseline="14000" dirty="0">
                <a:latin typeface="Arial" panose="020B0604020202020204"/>
                <a:cs typeface="Arial" panose="020B0604020202020204"/>
              </a:rPr>
              <a:t>instructor</a:t>
            </a:r>
            <a:r>
              <a:rPr sz="3600" spc="-7" baseline="14000" dirty="0">
                <a:latin typeface="Arial" panose="020B0604020202020204"/>
                <a:cs typeface="Arial" panose="020B0604020202020204"/>
              </a:rPr>
              <a:t>)</a:t>
            </a:r>
            <a:endParaRPr sz="3600" baseline="14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479" y="193040"/>
            <a:ext cx="586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Project Operation </a:t>
            </a:r>
            <a:r>
              <a:rPr dirty="0"/>
              <a:t>–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0580" y="1120140"/>
            <a:ext cx="16471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 panose="020B0604020202020204"/>
                <a:cs typeface="Arial" panose="020B0604020202020204"/>
              </a:rPr>
              <a:t>Relation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: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3670" y="1310639"/>
            <a:ext cx="2985770" cy="488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49630" y="3999229"/>
            <a:ext cx="110934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50" spc="-10" dirty="0">
                <a:latin typeface="Symbol" panose="05050102010706020507"/>
                <a:cs typeface="Symbol" panose="05050102010706020507"/>
              </a:rPr>
              <a:t></a:t>
            </a:r>
            <a:r>
              <a:rPr sz="2325" spc="-15" baseline="-23000" dirty="0">
                <a:latin typeface="Arial" panose="020B0604020202020204"/>
                <a:cs typeface="Arial" panose="020B0604020202020204"/>
              </a:rPr>
              <a:t>A,C</a:t>
            </a:r>
            <a:r>
              <a:rPr sz="2325" spc="352" baseline="-23000" dirty="0">
                <a:latin typeface="Arial" panose="020B0604020202020204"/>
                <a:cs typeface="Arial" panose="020B0604020202020204"/>
              </a:rPr>
              <a:t> </a:t>
            </a:r>
            <a:r>
              <a:rPr sz="2650" dirty="0">
                <a:latin typeface="Arial" panose="020B0604020202020204"/>
                <a:cs typeface="Arial" panose="020B0604020202020204"/>
              </a:rPr>
              <a:t>(</a:t>
            </a:r>
            <a:r>
              <a:rPr sz="2650" i="1" dirty="0">
                <a:latin typeface="Arial" panose="020B0604020202020204"/>
                <a:cs typeface="Arial" panose="020B0604020202020204"/>
              </a:rPr>
              <a:t>r</a:t>
            </a:r>
            <a:r>
              <a:rPr sz="2650" dirty="0">
                <a:latin typeface="Arial" panose="020B0604020202020204"/>
                <a:cs typeface="Arial" panose="020B0604020202020204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0" y="161290"/>
            <a:ext cx="358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Project</a:t>
            </a:r>
            <a:r>
              <a:rPr spc="-8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958850"/>
            <a:ext cx="1784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8615" algn="l"/>
                <a:tab pos="34925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Notation: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69" y="2094229"/>
            <a:ext cx="985647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 panose="020B0604020202020204"/>
                <a:cs typeface="Arial" panose="020B0604020202020204"/>
              </a:rPr>
              <a:t>where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i="1" spc="-7" baseline="-24000" dirty="0">
                <a:latin typeface="Arial" panose="020B0604020202020204"/>
                <a:cs typeface="Arial" panose="020B0604020202020204"/>
              </a:rPr>
              <a:t>1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800" i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2400" i="1" spc="7" baseline="-24000" dirty="0">
                <a:latin typeface="Arial" panose="020B0604020202020204"/>
                <a:cs typeface="Arial" panose="020B0604020202020204"/>
              </a:rPr>
              <a:t>2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are attribute names </a:t>
            </a:r>
            <a:r>
              <a:rPr sz="2800" dirty="0">
                <a:latin typeface="Arial" panose="020B0604020202020204"/>
                <a:cs typeface="Arial" panose="020B0604020202020204"/>
              </a:rPr>
              <a:t>and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800" dirty="0">
                <a:latin typeface="Arial" panose="020B0604020202020204"/>
                <a:cs typeface="Arial" panose="020B0604020202020204"/>
              </a:rPr>
              <a:t>a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relation</a:t>
            </a:r>
            <a:r>
              <a:rPr sz="2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name.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50" dirty="0">
              <a:latin typeface="Arial" panose="020B0604020202020204"/>
              <a:cs typeface="Arial" panose="020B0604020202020204"/>
            </a:endParaRPr>
          </a:p>
          <a:p>
            <a:pPr marL="387350" marR="355600" indent="-336550">
              <a:lnSpc>
                <a:spcPct val="76000"/>
              </a:lnSpc>
              <a:buChar char="•"/>
              <a:tabLst>
                <a:tab pos="386715" algn="l"/>
                <a:tab pos="387350" algn="l"/>
              </a:tabLst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result is defined as the relation of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k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columns obtained  by erasing the columns that are not</a:t>
            </a:r>
            <a:r>
              <a:rPr sz="28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listed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</a:pPr>
            <a:endParaRPr sz="3350" dirty="0">
              <a:latin typeface="Arial" panose="020B0604020202020204"/>
              <a:cs typeface="Arial" panose="020B0604020202020204"/>
            </a:endParaRPr>
          </a:p>
          <a:p>
            <a:pPr marL="387350" indent="-336550">
              <a:lnSpc>
                <a:spcPct val="100000"/>
              </a:lnSpc>
              <a:buChar char="•"/>
              <a:tabLst>
                <a:tab pos="386715" algn="l"/>
                <a:tab pos="38735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Duplicate rows removed </a:t>
            </a:r>
            <a:r>
              <a:rPr sz="2800" dirty="0">
                <a:latin typeface="Arial" panose="020B0604020202020204"/>
                <a:cs typeface="Arial" panose="020B0604020202020204"/>
              </a:rPr>
              <a:t>from result,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since relations are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sets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•"/>
            </a:pPr>
            <a:endParaRPr sz="3350" dirty="0">
              <a:latin typeface="Arial" panose="020B0604020202020204"/>
              <a:cs typeface="Arial" panose="020B0604020202020204"/>
            </a:endParaRPr>
          </a:p>
          <a:p>
            <a:pPr marL="387350" indent="-336550">
              <a:lnSpc>
                <a:spcPct val="100000"/>
              </a:lnSpc>
              <a:buChar char="•"/>
              <a:tabLst>
                <a:tab pos="386715" algn="l"/>
                <a:tab pos="38735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Example: To eliminate the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dept_name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attribute of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instructor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1818640">
              <a:lnSpc>
                <a:spcPct val="100000"/>
              </a:lnSpc>
              <a:spcBef>
                <a:spcPts val="2270"/>
              </a:spcBef>
            </a:pPr>
            <a:r>
              <a:rPr sz="4200" spc="-15" baseline="12000" dirty="0">
                <a:latin typeface="Symbol" panose="05050102010706020507"/>
                <a:cs typeface="Symbol" panose="05050102010706020507"/>
              </a:rPr>
              <a:t></a:t>
            </a:r>
            <a:r>
              <a:rPr sz="1400" i="1" spc="-10" dirty="0">
                <a:latin typeface="Arial" panose="020B0604020202020204"/>
                <a:cs typeface="Arial" panose="020B0604020202020204"/>
              </a:rPr>
              <a:t>ID, </a:t>
            </a:r>
            <a:r>
              <a:rPr sz="1400" i="1" spc="-5" dirty="0">
                <a:latin typeface="Arial" panose="020B0604020202020204"/>
                <a:cs typeface="Arial" panose="020B0604020202020204"/>
              </a:rPr>
              <a:t>name, salary</a:t>
            </a:r>
            <a:r>
              <a:rPr sz="14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4200" baseline="12000" dirty="0">
                <a:latin typeface="Arial" panose="020B0604020202020204"/>
                <a:cs typeface="Arial" panose="020B0604020202020204"/>
              </a:rPr>
              <a:t>(</a:t>
            </a:r>
            <a:r>
              <a:rPr sz="3000" i="1" baseline="17000" dirty="0">
                <a:latin typeface="Arial" panose="020B0604020202020204"/>
                <a:cs typeface="Arial" panose="020B0604020202020204"/>
              </a:rPr>
              <a:t>instructor</a:t>
            </a:r>
            <a:r>
              <a:rPr sz="4200" baseline="12000" dirty="0">
                <a:latin typeface="Arial" panose="020B0604020202020204"/>
                <a:cs typeface="Arial" panose="020B0604020202020204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35450" y="1422400"/>
            <a:ext cx="16446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50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25" spc="7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55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i="1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25" spc="37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25" spc="-24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70" dirty="0">
                <a:latin typeface="Times New Roman" panose="02020603050405020304"/>
                <a:cs typeface="Times New Roman" panose="02020603050405020304"/>
              </a:rPr>
              <a:t>,,</a:t>
            </a:r>
            <a:r>
              <a:rPr sz="155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i="1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25" i="1" spc="30" baseline="-27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25" i="1" spc="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spc="120" baseline="1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050" i="1" spc="120" baseline="1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050" spc="120" baseline="14000" dirty="0">
                <a:latin typeface="Times New Roman" panose="02020603050405020304"/>
                <a:cs typeface="Times New Roman" panose="02020603050405020304"/>
              </a:rPr>
              <a:t>)</a:t>
            </a:r>
            <a:endParaRPr sz="4050" baseline="14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9050" y="1336040"/>
            <a:ext cx="2070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800" dirty="0">
                <a:latin typeface="Symbol" panose="05050102010706020507"/>
                <a:cs typeface="Symbol" panose="05050102010706020507"/>
              </a:rPr>
              <a:t></a:t>
            </a:r>
            <a:endParaRPr sz="2700" dirty="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770" y="161290"/>
            <a:ext cx="5638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Union Operation </a:t>
            </a:r>
            <a:r>
              <a:rPr dirty="0"/>
              <a:t>–</a:t>
            </a:r>
            <a:r>
              <a:rPr spc="-7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860" y="1178559"/>
            <a:ext cx="2202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 panose="020B0604020202020204"/>
                <a:cs typeface="Arial" panose="020B0604020202020204"/>
              </a:rPr>
              <a:t>Relations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r,</a:t>
            </a:r>
            <a:r>
              <a:rPr sz="2800" i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s: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210" y="3563620"/>
            <a:ext cx="8305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 panose="020B0604020202020204"/>
                <a:cs typeface="Arial" panose="020B0604020202020204"/>
              </a:rPr>
              <a:t>r </a:t>
            </a:r>
            <a:r>
              <a:rPr sz="2600" dirty="0">
                <a:latin typeface="Symbol" panose="05050102010706020507"/>
                <a:cs typeface="Symbol" panose="05050102010706020507"/>
              </a:rPr>
              <a:t></a:t>
            </a:r>
            <a:r>
              <a:rPr sz="2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s:</a:t>
            </a:r>
          </a:p>
        </p:txBody>
      </p:sp>
      <p:sp>
        <p:nvSpPr>
          <p:cNvPr id="5" name="object 5"/>
          <p:cNvSpPr/>
          <p:nvPr/>
        </p:nvSpPr>
        <p:spPr>
          <a:xfrm>
            <a:off x="4406900" y="1254760"/>
            <a:ext cx="2598420" cy="4599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540" y="161290"/>
            <a:ext cx="335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Union</a:t>
            </a:r>
            <a:r>
              <a:rPr spc="-6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69" y="770890"/>
            <a:ext cx="9888220" cy="625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36550">
              <a:lnSpc>
                <a:spcPts val="3350"/>
              </a:lnSpc>
              <a:spcBef>
                <a:spcPts val="100"/>
              </a:spcBef>
              <a:buChar char="•"/>
              <a:tabLst>
                <a:tab pos="374015" algn="l"/>
                <a:tab pos="374650" algn="l"/>
                <a:tab pos="199707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Notation:	</a:t>
            </a:r>
            <a:r>
              <a:rPr sz="28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800" dirty="0">
                <a:latin typeface="Symbol" panose="05050102010706020507"/>
                <a:cs typeface="Symbol" panose="05050102010706020507"/>
              </a:rPr>
              <a:t></a:t>
            </a:r>
            <a:r>
              <a:rPr sz="28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s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374650" indent="-336550">
              <a:lnSpc>
                <a:spcPts val="3335"/>
              </a:lnSpc>
              <a:buChar char="•"/>
              <a:tabLst>
                <a:tab pos="374015" algn="l"/>
                <a:tab pos="37465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Defined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as: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1098550">
              <a:lnSpc>
                <a:spcPts val="3335"/>
              </a:lnSpc>
              <a:tabLst>
                <a:tab pos="1414145" algn="l"/>
              </a:tabLst>
            </a:pPr>
            <a:r>
              <a:rPr sz="2800" i="1" dirty="0">
                <a:latin typeface="Arial" panose="020B0604020202020204"/>
                <a:cs typeface="Arial" panose="020B0604020202020204"/>
              </a:rPr>
              <a:t>r	</a:t>
            </a:r>
            <a:r>
              <a:rPr sz="2800" dirty="0">
                <a:latin typeface="Symbol" panose="05050102010706020507"/>
                <a:cs typeface="Symbol" panose="05050102010706020507"/>
              </a:rPr>
              <a:t>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s </a:t>
            </a:r>
            <a:r>
              <a:rPr sz="2800" dirty="0">
                <a:latin typeface="Arial" panose="020B0604020202020204"/>
                <a:cs typeface="Arial" panose="020B0604020202020204"/>
              </a:rPr>
              <a:t>= {</a:t>
            </a:r>
            <a:r>
              <a:rPr sz="2800" i="1" dirty="0">
                <a:latin typeface="Arial" panose="020B0604020202020204"/>
                <a:cs typeface="Arial" panose="020B0604020202020204"/>
              </a:rPr>
              <a:t>t </a:t>
            </a:r>
            <a:r>
              <a:rPr sz="2800" dirty="0">
                <a:latin typeface="Arial" panose="020B0604020202020204"/>
                <a:cs typeface="Arial" panose="020B0604020202020204"/>
              </a:rPr>
              <a:t>|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t </a:t>
            </a:r>
            <a:r>
              <a:rPr sz="2800" dirty="0">
                <a:latin typeface="Symbol" panose="05050102010706020507"/>
                <a:cs typeface="Symbol" panose="05050102010706020507"/>
              </a:rPr>
              <a:t>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or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t </a:t>
            </a:r>
            <a:r>
              <a:rPr sz="2800" dirty="0">
                <a:latin typeface="Symbol" panose="05050102010706020507"/>
                <a:cs typeface="Symbol" panose="05050102010706020507"/>
              </a:rPr>
              <a:t></a:t>
            </a:r>
            <a:r>
              <a:rPr sz="28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}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374650" indent="-336550">
              <a:lnSpc>
                <a:spcPts val="3335"/>
              </a:lnSpc>
              <a:buChar char="•"/>
              <a:tabLst>
                <a:tab pos="374015" algn="l"/>
                <a:tab pos="374650" algn="l"/>
              </a:tabLst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For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800" dirty="0">
                <a:latin typeface="Symbol" panose="05050102010706020507"/>
                <a:cs typeface="Symbol" panose="05050102010706020507"/>
              </a:rPr>
              <a:t>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 be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valid.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381000" marR="1569720" lvl="1">
              <a:lnSpc>
                <a:spcPct val="76000"/>
              </a:lnSpc>
              <a:spcBef>
                <a:spcPts val="785"/>
              </a:spcBef>
              <a:buFont typeface="Arial" panose="020B0604020202020204"/>
              <a:buAutoNum type="arabicPeriod"/>
              <a:tabLst>
                <a:tab pos="875665" algn="l"/>
                <a:tab pos="876300" algn="l"/>
              </a:tabLst>
            </a:pPr>
            <a:r>
              <a:rPr sz="2800" i="1" dirty="0">
                <a:latin typeface="Arial" panose="020B0604020202020204"/>
                <a:cs typeface="Arial" panose="020B0604020202020204"/>
              </a:rPr>
              <a:t>r, 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must have the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same </a:t>
            </a:r>
            <a:r>
              <a:rPr sz="2800" b="1" spc="-5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arity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(same number of  attributes)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381000" marR="30480" lvl="1">
              <a:lnSpc>
                <a:spcPct val="76000"/>
              </a:lnSpc>
              <a:spcBef>
                <a:spcPts val="780"/>
              </a:spcBef>
              <a:buAutoNum type="arabicPeriod"/>
              <a:tabLst>
                <a:tab pos="875030" algn="l"/>
                <a:tab pos="875665" algn="l"/>
              </a:tabLst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attribute domains must be </a:t>
            </a:r>
            <a:r>
              <a:rPr sz="2800" b="1" spc="-5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compatible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(example: </a:t>
            </a:r>
            <a:r>
              <a:rPr sz="2800" spc="10" dirty="0">
                <a:latin typeface="Arial" panose="020B0604020202020204"/>
                <a:cs typeface="Arial" panose="020B0604020202020204"/>
              </a:rPr>
              <a:t>2</a:t>
            </a:r>
            <a:r>
              <a:rPr sz="2400" spc="15" baseline="30000" dirty="0">
                <a:latin typeface="Arial" panose="020B0604020202020204"/>
                <a:cs typeface="Arial" panose="020B0604020202020204"/>
              </a:rPr>
              <a:t>nd </a:t>
            </a:r>
            <a:r>
              <a:rPr sz="16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column of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deals with the same </a:t>
            </a:r>
            <a:r>
              <a:rPr sz="2800" dirty="0">
                <a:latin typeface="Arial" panose="020B0604020202020204"/>
                <a:cs typeface="Arial" panose="020B0604020202020204"/>
              </a:rPr>
              <a:t>type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800" dirty="0">
                <a:latin typeface="Arial" panose="020B0604020202020204"/>
                <a:cs typeface="Arial" panose="020B0604020202020204"/>
              </a:rPr>
              <a:t>values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as does the  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2</a:t>
            </a:r>
            <a:r>
              <a:rPr sz="2400" spc="7" baseline="30000" dirty="0">
                <a:latin typeface="Arial" panose="020B0604020202020204"/>
                <a:cs typeface="Arial" panose="020B0604020202020204"/>
              </a:rPr>
              <a:t>nd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column of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)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374650" marR="1302385" indent="-336550">
              <a:lnSpc>
                <a:spcPct val="140000"/>
              </a:lnSpc>
              <a:spcBef>
                <a:spcPts val="1055"/>
              </a:spcBef>
              <a:buChar char="•"/>
              <a:tabLst>
                <a:tab pos="374015" algn="l"/>
                <a:tab pos="37465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Example: </a:t>
            </a:r>
            <a:r>
              <a:rPr sz="2800" dirty="0">
                <a:latin typeface="Arial" panose="020B0604020202020204"/>
                <a:cs typeface="Arial" panose="020B0604020202020204"/>
              </a:rPr>
              <a:t>to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find all </a:t>
            </a:r>
            <a:r>
              <a:rPr sz="2800" dirty="0">
                <a:latin typeface="Arial" panose="020B0604020202020204"/>
                <a:cs typeface="Arial" panose="020B0604020202020204"/>
              </a:rPr>
              <a:t>courses taught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in the Fall 2009  semester, or in the Spring 2010 semester, or in</a:t>
            </a:r>
            <a:r>
              <a:rPr sz="28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both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671830">
              <a:lnSpc>
                <a:spcPct val="100000"/>
              </a:lnSpc>
              <a:spcBef>
                <a:spcPts val="2230"/>
              </a:spcBef>
              <a:tabLst>
                <a:tab pos="6466205" algn="l"/>
              </a:tabLst>
            </a:pPr>
            <a:r>
              <a:rPr sz="3000" spc="7" baseline="19000" dirty="0">
                <a:latin typeface="Symbol" panose="05050102010706020507"/>
                <a:cs typeface="Symbol" panose="05050102010706020507"/>
              </a:rPr>
              <a:t>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course_id  </a:t>
            </a:r>
            <a:r>
              <a:rPr sz="3600" spc="-30" baseline="16000" dirty="0">
                <a:latin typeface="Arial" panose="020B0604020202020204"/>
                <a:cs typeface="Arial" panose="020B0604020202020204"/>
              </a:rPr>
              <a:t>(</a:t>
            </a:r>
            <a:r>
              <a:rPr sz="3675" spc="-30" baseline="16000" dirty="0">
                <a:latin typeface="Symbol" panose="05050102010706020507"/>
                <a:cs typeface="Symbol" panose="05050102010706020507"/>
              </a:rPr>
              <a:t></a:t>
            </a:r>
            <a:r>
              <a:rPr sz="3675" spc="-30" baseline="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semester=“Fall”  </a:t>
            </a:r>
            <a:r>
              <a:rPr sz="1600" i="1" spc="10" dirty="0">
                <a:latin typeface="Arial" panose="020B0604020202020204"/>
                <a:cs typeface="Arial" panose="020B0604020202020204"/>
              </a:rPr>
              <a:t>Λ</a:t>
            </a:r>
            <a:r>
              <a:rPr sz="1600" i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year=2009</a:t>
            </a:r>
            <a:r>
              <a:rPr sz="1600" i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7" baseline="16000" dirty="0">
                <a:latin typeface="Arial" panose="020B0604020202020204"/>
                <a:cs typeface="Arial" panose="020B0604020202020204"/>
              </a:rPr>
              <a:t>(</a:t>
            </a:r>
            <a:r>
              <a:rPr sz="3600" i="1" spc="-7" baseline="16000" dirty="0">
                <a:latin typeface="Arial" panose="020B0604020202020204"/>
                <a:cs typeface="Arial" panose="020B0604020202020204"/>
              </a:rPr>
              <a:t>section</a:t>
            </a:r>
            <a:r>
              <a:rPr sz="3600" spc="-7" baseline="16000" dirty="0">
                <a:latin typeface="Arial" panose="020B0604020202020204"/>
                <a:cs typeface="Arial" panose="020B0604020202020204"/>
              </a:rPr>
              <a:t>))	</a:t>
            </a:r>
            <a:r>
              <a:rPr sz="4200" baseline="14000" dirty="0">
                <a:latin typeface="Symbol" panose="05050102010706020507"/>
                <a:cs typeface="Symbol" panose="05050102010706020507"/>
              </a:rPr>
              <a:t></a:t>
            </a:r>
          </a:p>
          <a:p>
            <a:pPr marL="671830">
              <a:lnSpc>
                <a:spcPct val="100000"/>
              </a:lnSpc>
              <a:spcBef>
                <a:spcPts val="2340"/>
              </a:spcBef>
            </a:pPr>
            <a:r>
              <a:rPr sz="3000" spc="7" baseline="19000" dirty="0">
                <a:latin typeface="Symbol" panose="05050102010706020507"/>
                <a:cs typeface="Symbol" panose="05050102010706020507"/>
              </a:rPr>
              <a:t>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course_id </a:t>
            </a:r>
            <a:r>
              <a:rPr sz="3600" spc="-30" baseline="16000" dirty="0">
                <a:latin typeface="Arial" panose="020B0604020202020204"/>
                <a:cs typeface="Arial" panose="020B0604020202020204"/>
              </a:rPr>
              <a:t>(</a:t>
            </a:r>
            <a:r>
              <a:rPr sz="3675" spc="-30" baseline="16000" dirty="0">
                <a:latin typeface="Symbol" panose="05050102010706020507"/>
                <a:cs typeface="Symbol" panose="05050102010706020507"/>
              </a:rPr>
              <a:t></a:t>
            </a:r>
            <a:r>
              <a:rPr sz="3675" spc="-30" baseline="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semester=“Spring” </a:t>
            </a:r>
            <a:r>
              <a:rPr sz="1600" i="1" spc="10" dirty="0">
                <a:latin typeface="Arial" panose="020B0604020202020204"/>
                <a:cs typeface="Arial" panose="020B0604020202020204"/>
              </a:rPr>
              <a:t>Λ 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year=2010</a:t>
            </a:r>
            <a:r>
              <a:rPr sz="1600" i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7" baseline="16000" dirty="0">
                <a:latin typeface="Arial" panose="020B0604020202020204"/>
                <a:cs typeface="Arial" panose="020B0604020202020204"/>
              </a:rPr>
              <a:t>(</a:t>
            </a:r>
            <a:r>
              <a:rPr sz="3600" i="1" spc="-7" baseline="16000" dirty="0">
                <a:latin typeface="Arial" panose="020B0604020202020204"/>
                <a:cs typeface="Arial" panose="020B0604020202020204"/>
              </a:rPr>
              <a:t>section</a:t>
            </a:r>
            <a:r>
              <a:rPr sz="3600" spc="-7" baseline="16000" dirty="0">
                <a:latin typeface="Arial" panose="020B0604020202020204"/>
                <a:cs typeface="Arial" panose="020B0604020202020204"/>
              </a:rPr>
              <a:t>))</a:t>
            </a:r>
            <a:endParaRPr sz="3600" baseline="16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6810" y="137159"/>
            <a:ext cx="604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 panose="020B0604020202020204"/>
                <a:cs typeface="Arial" panose="020B0604020202020204"/>
              </a:rPr>
              <a:t>Set </a:t>
            </a:r>
            <a:r>
              <a:rPr sz="3600" spc="-5" dirty="0">
                <a:latin typeface="Arial" panose="020B0604020202020204"/>
                <a:cs typeface="Arial" panose="020B0604020202020204"/>
              </a:rPr>
              <a:t>difference </a:t>
            </a:r>
            <a:r>
              <a:rPr sz="3600" dirty="0">
                <a:latin typeface="Arial" panose="020B0604020202020204"/>
                <a:cs typeface="Arial" panose="020B0604020202020204"/>
              </a:rPr>
              <a:t>of </a:t>
            </a:r>
            <a:r>
              <a:rPr sz="3600" spc="-5" dirty="0">
                <a:latin typeface="Arial" panose="020B0604020202020204"/>
                <a:cs typeface="Arial" panose="020B0604020202020204"/>
              </a:rPr>
              <a:t>two</a:t>
            </a:r>
            <a:r>
              <a:rPr sz="3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5" dirty="0">
                <a:latin typeface="Arial" panose="020B0604020202020204"/>
                <a:cs typeface="Arial" panose="020B0604020202020204"/>
              </a:rPr>
              <a:t>relations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2860" y="1178559"/>
            <a:ext cx="2203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 panose="020B0604020202020204"/>
                <a:cs typeface="Arial" panose="020B0604020202020204"/>
              </a:rPr>
              <a:t>Relations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: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210" y="3542029"/>
            <a:ext cx="91566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930" algn="l"/>
              </a:tabLst>
            </a:pPr>
            <a:r>
              <a:rPr sz="2800" i="1" dirty="0">
                <a:latin typeface="Arial" panose="020B0604020202020204"/>
                <a:cs typeface="Arial" panose="020B0604020202020204"/>
              </a:rPr>
              <a:t>r	–</a:t>
            </a:r>
            <a:r>
              <a:rPr sz="2800" i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s: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55440" y="1334769"/>
            <a:ext cx="2815590" cy="3550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888</Words>
  <Application>Microsoft Office PowerPoint</Application>
  <PresentationFormat>Custom</PresentationFormat>
  <Paragraphs>290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Symbol</vt:lpstr>
      <vt:lpstr>Times New Roman</vt:lpstr>
      <vt:lpstr>Wingdings</vt:lpstr>
      <vt:lpstr>Office Theme</vt:lpstr>
      <vt:lpstr>Relational algebra  </vt:lpstr>
      <vt:lpstr>Relational Algebra</vt:lpstr>
      <vt:lpstr>Select Operation – Example</vt:lpstr>
      <vt:lpstr>Select Operation</vt:lpstr>
      <vt:lpstr>Project Operation – Example</vt:lpstr>
      <vt:lpstr>Project Operation</vt:lpstr>
      <vt:lpstr>Union Operation – Example</vt:lpstr>
      <vt:lpstr>Union Operation</vt:lpstr>
      <vt:lpstr>PowerPoint Presentation</vt:lpstr>
      <vt:lpstr>Set Difference Operation</vt:lpstr>
      <vt:lpstr>Cartesian-Product Operation – Example</vt:lpstr>
      <vt:lpstr>Cartesian-Product Operation</vt:lpstr>
      <vt:lpstr>Composition of Operations</vt:lpstr>
      <vt:lpstr>Exercise </vt:lpstr>
      <vt:lpstr>Exercise </vt:lpstr>
      <vt:lpstr>Exercise </vt:lpstr>
      <vt:lpstr>Exercise </vt:lpstr>
      <vt:lpstr>Exercise </vt:lpstr>
      <vt:lpstr>Aggregate Functions and Operations</vt:lpstr>
      <vt:lpstr>Aggregate Operation – Example</vt:lpstr>
      <vt:lpstr>Aggregate Operation – Example</vt:lpstr>
      <vt:lpstr>Exercise</vt:lpstr>
      <vt:lpstr>JOIN 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/>
  <cp:lastModifiedBy>Fourcan Karim</cp:lastModifiedBy>
  <cp:revision>133</cp:revision>
  <dcterms:created xsi:type="dcterms:W3CDTF">2020-11-24T03:47:00Z</dcterms:created>
  <dcterms:modified xsi:type="dcterms:W3CDTF">2023-02-09T11:22:08Z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2014-02-17T06:00:00Z</vt:filetime>
  </property>
  <property fmtid="{D5CDD505-2E9C-101B-9397-08002B2CF9AE}" pid="3" name="Creator">
    <vt:lpwstr>Impress</vt:lpwstr>
  </property>
  <property fmtid="{D5CDD505-2E9C-101B-9397-08002B2CF9AE}" pid="4" name="LastSaved">
    <vt:filetime>2020-11-24T06:00:00Z</vt:filetime>
  </property>
  <property fmtid="{D5CDD505-2E9C-101B-9397-08002B2CF9AE}" pid="5" name="ICV">
    <vt:lpwstr>8D40C413E9894F828DE48BCFE2BB8C37</vt:lpwstr>
  </property>
  <property fmtid="{D5CDD505-2E9C-101B-9397-08002B2CF9AE}" pid="6" name="KSOProductBuildVer">
    <vt:lpwstr>1033-11.2.0.11341</vt:lpwstr>
  </property>
</Properties>
</file>