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embeddedFontLst>
    <p:embeddedFont>
      <p:font typeface="Constantia" panose="02030602050306030303"/>
      <p:regular r:id="rId26"/>
      <p:bold r:id="rId27"/>
      <p:italic r:id="rId28"/>
      <p:boldItalic r:id="rId29"/>
    </p:embeddedFont>
    <p:embeddedFont>
      <p:font typeface="Calibri" panose="020F0502020204030204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font" Target="fonts/font5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 panose="020F0502020204030204"/>
              <a:buNone/>
              <a:defRPr sz="5600" b="1">
                <a:solidFill>
                  <a:srgbClr val="4CE0E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89" name="Google Shape;89;p30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90" name="Google Shape;90;p30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 panose="020F0502020204030204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 panose="02030602050306030303"/>
              <a:buNone/>
              <a:defRPr sz="1300"/>
            </a:lvl1pPr>
            <a:lvl2pPr marL="914400" lvl="1" indent="-29337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43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43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5" name="Google Shape;95;p30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0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97" name="Google Shape;97;p30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 panose="020F0502020204030204"/>
              <a:buNone/>
              <a:defRPr sz="5600" b="1">
                <a:solidFill>
                  <a:srgbClr val="4CE0E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 panose="020F0502020204030204"/>
              <a:buNone/>
              <a:defRPr sz="5600" b="1" cap="none">
                <a:solidFill>
                  <a:srgbClr val="4AE3A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6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6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4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4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6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4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4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  <a:defRPr sz="5000" b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 panose="020F0502020204030204"/>
              <a:buNone/>
              <a:defRPr sz="2600" b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9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 panose="020F0502020204030204"/>
              <a:buNone/>
              <a:defRPr sz="5000" b="0" i="0" u="none" strike="noStrike" cap="none">
                <a:solidFill>
                  <a:schemeClr val="l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2pPr>
            <a:lvl3pPr marL="1371600" marR="0" lvl="2" indent="-321945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5pPr>
            <a:lvl6pPr marL="2743200" marR="0" lvl="5" indent="-32004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6pPr>
            <a:lvl7pPr marL="3200400" marR="0" lvl="6" indent="-30988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 panose="02030602050306030303"/>
              <a:buChar char="•"/>
              <a:defRPr sz="16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 panose="02030602050306030303"/>
              <a:buChar char="•"/>
              <a:defRPr sz="14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9pPr>
          </a:lstStyle>
          <a:p/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9pPr>
          </a:lstStyle>
          <a:p/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9pPr>
          </a:lstStyle>
          <a:p/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7" name="Google Shape;17;p2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2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19" name="Google Shape;19;p2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28" name="Google Shape;28;p19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2pPr>
            <a:lvl3pPr marL="1371600" marR="0" lvl="2" indent="-321945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5pPr>
            <a:lvl6pPr marL="2743200" marR="0" lvl="5" indent="-32004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6pPr>
            <a:lvl7pPr marL="3200400" marR="0" lvl="6" indent="-309880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 panose="02030602050306030303"/>
              <a:buChar char="•"/>
              <a:defRPr sz="16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 panose="02030602050306030303"/>
              <a:buChar char="•"/>
              <a:defRPr sz="14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9pPr>
          </a:lstStyle>
          <a:p/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9pPr>
          </a:lstStyle>
          <a:p/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9pPr>
          </a:lstStyle>
          <a:p/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34" name="Google Shape;34;p19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1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ql-alter-rename/" TargetMode="External"/><Relationship Id="rId5" Type="http://schemas.openxmlformats.org/officeDocument/2006/relationships/hyperlink" Target="https://www.geeksforgeeks.org/sql-comments/" TargetMode="External"/><Relationship Id="rId4" Type="http://schemas.openxmlformats.org/officeDocument/2006/relationships/hyperlink" Target="https://www.geeksforgeeks.org/sql-alter-add-drop-modify/" TargetMode="External"/><Relationship Id="rId3" Type="http://schemas.openxmlformats.org/officeDocument/2006/relationships/hyperlink" Target="https://www.geeksforgeeks.org/sql-drop-truncate/" TargetMode="External"/><Relationship Id="rId2" Type="http://schemas.openxmlformats.org/officeDocument/2006/relationships/hyperlink" Target="https://www.geeksforgeeks.org/sql-create/" TargetMode="Externa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ql-delete-statement/" TargetMode="External"/><Relationship Id="rId3" Type="http://schemas.openxmlformats.org/officeDocument/2006/relationships/hyperlink" Target="https://www.geeksforgeeks.org/sql-update-statement/" TargetMode="External"/><Relationship Id="rId2" Type="http://schemas.openxmlformats.org/officeDocument/2006/relationships/hyperlink" Target="https://www.geeksforgeeks.org/sql-insert-statement/" TargetMode="Externa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geeksforgeeks.org/sql-update-statement/" TargetMode="External"/><Relationship Id="rId2" Type="http://schemas.openxmlformats.org/officeDocument/2006/relationships/hyperlink" Target="https://www.geeksforgeeks.org/sql-insert-statement/" TargetMode="Externa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geeksforgeeks.org/sql-update-statement/" TargetMode="External"/><Relationship Id="rId2" Type="http://schemas.openxmlformats.org/officeDocument/2006/relationships/hyperlink" Target="https://www.geeksforgeeks.org/sql-insert-statement/" TargetMode="Externa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sql-insert-statement/" TargetMode="Externa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5686C"/>
              </a:buClr>
              <a:buSzPts val="4400"/>
              <a:buFont typeface="Calibri" panose="020F0502020204030204"/>
              <a:buNone/>
            </a:pPr>
            <a:r>
              <a:rPr lang="en-US" sz="4400">
                <a:solidFill>
                  <a:srgbClr val="05686C"/>
                </a:solidFill>
              </a:rPr>
              <a:t>Data Abstraction, Data Model &amp; Database Language</a:t>
            </a:r>
            <a:endParaRPr sz="4400">
              <a:solidFill>
                <a:srgbClr val="05686C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533400" y="3505200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SQL</a:t>
            </a:r>
            <a:endParaRPr lang="en-US"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SQL stands for Structured Query Language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SQL is a standard language for accessing and manipulating databases.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SQL commands are instructions. It is used to communicate with the database.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SQL can perform various tasks, like- create a table, add data to tables, drop the table, modify the table, set permission for users.</a:t>
            </a:r>
            <a:endParaRPr lang="en-US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Types of SQL Commands</a:t>
            </a:r>
            <a:endParaRPr lang="en-US"/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There are five types of SQL commands: </a:t>
            </a:r>
            <a:endParaRPr lang="en-US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DDL  (Data Definition Language)</a:t>
            </a:r>
            <a:endParaRPr lang="en-US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DML (Data Manipulation Language)</a:t>
            </a:r>
            <a:endParaRPr lang="en-US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DCL  (Data Control Language)</a:t>
            </a:r>
            <a:endParaRPr lang="en-US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TCL   (Transection Control Language )</a:t>
            </a:r>
            <a:endParaRPr lang="en-US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DQL  (Data Query Language)</a:t>
            </a:r>
            <a:endParaRPr lang="en-US"/>
          </a:p>
          <a:p>
            <a:pPr marL="640080" lvl="1" indent="-117475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Types of SQL Commands</a:t>
            </a:r>
            <a:endParaRPr lang="en-US"/>
          </a:p>
        </p:txBody>
      </p:sp>
      <p:pic>
        <p:nvPicPr>
          <p:cNvPr id="187" name="Google Shape;187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118748" y="1984413"/>
            <a:ext cx="6958452" cy="456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DDL</a:t>
            </a:r>
            <a:endParaRPr lang="en-US"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800" b="1"/>
              <a:t>Examples of DDL commands:</a:t>
            </a:r>
            <a:endParaRPr sz="2800"/>
          </a:p>
          <a:p>
            <a:pPr marL="274320" lvl="0" indent="-274320" algn="l" rtl="0">
              <a:spcBef>
                <a:spcPts val="475"/>
              </a:spcBef>
              <a:spcAft>
                <a:spcPts val="0"/>
              </a:spcAft>
              <a:buSzPct val="95000"/>
              <a:buChar char="⚫"/>
            </a:pPr>
            <a:r>
              <a:rPr lang="en-US" sz="2800" b="1" u="sng">
                <a:solidFill>
                  <a:schemeClr val="hlink"/>
                </a:solidFill>
                <a:hlinkClick r:id="rId2"/>
              </a:rPr>
              <a:t>CREATE</a:t>
            </a:r>
            <a:r>
              <a:rPr lang="en-US" sz="2800"/>
              <a:t> – is used to create the database or its objects (like table, index, function, views, store procedure and triggers).</a:t>
            </a:r>
            <a:endParaRPr lang="en-US" sz="2800"/>
          </a:p>
          <a:p>
            <a:pPr marL="274320" lvl="0" indent="-274320" algn="l" rtl="0">
              <a:spcBef>
                <a:spcPts val="475"/>
              </a:spcBef>
              <a:spcAft>
                <a:spcPts val="0"/>
              </a:spcAft>
              <a:buSzPct val="95000"/>
              <a:buChar char="⚫"/>
            </a:pPr>
            <a:r>
              <a:rPr lang="en-US" sz="2800" b="1" u="sng">
                <a:solidFill>
                  <a:schemeClr val="hlink"/>
                </a:solidFill>
                <a:hlinkClick r:id="rId3"/>
              </a:rPr>
              <a:t>DROP</a:t>
            </a:r>
            <a:r>
              <a:rPr lang="en-US" sz="2800"/>
              <a:t> – is used to delete objects from the database.</a:t>
            </a:r>
            <a:endParaRPr lang="en-US" sz="2800"/>
          </a:p>
          <a:p>
            <a:pPr marL="274320" lvl="0" indent="-274320" algn="l" rtl="0">
              <a:spcBef>
                <a:spcPts val="475"/>
              </a:spcBef>
              <a:spcAft>
                <a:spcPts val="0"/>
              </a:spcAft>
              <a:buSzPct val="95000"/>
              <a:buChar char="⚫"/>
            </a:pPr>
            <a:r>
              <a:rPr lang="en-US" sz="2800" b="1" u="sng">
                <a:solidFill>
                  <a:schemeClr val="hlink"/>
                </a:solidFill>
                <a:hlinkClick r:id="rId4"/>
              </a:rPr>
              <a:t>ALTER</a:t>
            </a:r>
            <a:r>
              <a:rPr lang="en-US" sz="2800"/>
              <a:t>-is used to alter the structure of the database.</a:t>
            </a:r>
            <a:endParaRPr lang="en-US" sz="2800"/>
          </a:p>
          <a:p>
            <a:pPr marL="274320" lvl="0" indent="-274320" algn="l" rtl="0">
              <a:spcBef>
                <a:spcPts val="475"/>
              </a:spcBef>
              <a:spcAft>
                <a:spcPts val="0"/>
              </a:spcAft>
              <a:buSzPct val="95000"/>
              <a:buChar char="⚫"/>
            </a:pPr>
            <a:r>
              <a:rPr lang="en-US" sz="2800" b="1" u="sng">
                <a:solidFill>
                  <a:schemeClr val="hlink"/>
                </a:solidFill>
                <a:hlinkClick r:id="rId3"/>
              </a:rPr>
              <a:t>TRUNCATE</a:t>
            </a:r>
            <a:r>
              <a:rPr lang="en-US" sz="2800"/>
              <a:t>–is used to remove all records from a table, including all spaces allocated for the records are removed.</a:t>
            </a:r>
            <a:endParaRPr lang="en-US" sz="2800"/>
          </a:p>
          <a:p>
            <a:pPr marL="274320" lvl="0" indent="-274320" algn="l" rtl="0">
              <a:spcBef>
                <a:spcPts val="475"/>
              </a:spcBef>
              <a:spcAft>
                <a:spcPts val="0"/>
              </a:spcAft>
              <a:buSzPct val="95000"/>
              <a:buChar char="⚫"/>
            </a:pPr>
            <a:r>
              <a:rPr lang="en-US" sz="2800" b="1" u="sng">
                <a:solidFill>
                  <a:schemeClr val="hlink"/>
                </a:solidFill>
                <a:hlinkClick r:id="rId5"/>
              </a:rPr>
              <a:t>COMMENT</a:t>
            </a:r>
            <a:r>
              <a:rPr lang="en-US" sz="2800"/>
              <a:t> –is used to add comments to the data dictionary.</a:t>
            </a:r>
            <a:endParaRPr lang="en-US" sz="2800"/>
          </a:p>
          <a:p>
            <a:pPr marL="274320" lvl="0" indent="-274320" algn="l" rtl="0">
              <a:spcBef>
                <a:spcPts val="475"/>
              </a:spcBef>
              <a:spcAft>
                <a:spcPts val="0"/>
              </a:spcAft>
              <a:buSzPct val="95000"/>
              <a:buChar char="⚫"/>
            </a:pPr>
            <a:r>
              <a:rPr lang="en-US" sz="2800" b="1" u="sng">
                <a:solidFill>
                  <a:schemeClr val="hlink"/>
                </a:solidFill>
                <a:hlinkClick r:id="rId6"/>
              </a:rPr>
              <a:t>RENAME </a:t>
            </a:r>
            <a:r>
              <a:rPr lang="en-US" sz="2800"/>
              <a:t>–is used to rename an object existing in the database.</a:t>
            </a:r>
            <a:endParaRPr lang="en-US" sz="2800"/>
          </a:p>
          <a:p>
            <a:pPr marL="274320" lvl="0" indent="-140970" algn="l" rtl="0">
              <a:spcBef>
                <a:spcPts val="440"/>
              </a:spcBef>
              <a:spcAft>
                <a:spcPts val="0"/>
              </a:spcAft>
              <a:buSzPct val="95000"/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DML</a:t>
            </a:r>
            <a:endParaRPr lang="en-US"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b="1"/>
              <a:t>Examples of DML:</a:t>
            </a:r>
            <a:endParaRPr lang="en-US" b="1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u="sng">
                <a:solidFill>
                  <a:schemeClr val="hlink"/>
                </a:solidFill>
                <a:hlinkClick r:id="rId2"/>
              </a:rPr>
              <a:t>INSERT</a:t>
            </a:r>
            <a:r>
              <a:rPr lang="en-US"/>
              <a:t> – is used to insert data into a table.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UPDATE</a:t>
            </a:r>
            <a:r>
              <a:rPr lang="en-US"/>
              <a:t> – is used to update existing data within a table.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u="sng">
                <a:solidFill>
                  <a:schemeClr val="hlink"/>
                </a:solidFill>
                <a:hlinkClick r:id="rId4"/>
              </a:rPr>
              <a:t>DELETE</a:t>
            </a:r>
            <a:r>
              <a:rPr lang="en-US"/>
              <a:t> – is used to delete records from a database table.</a:t>
            </a:r>
            <a:endParaRPr lang="en-US"/>
          </a:p>
          <a:p>
            <a:pPr marL="640080" lvl="1" indent="-247015" algn="l" rtl="0">
              <a:spcBef>
                <a:spcPts val="360"/>
              </a:spcBef>
              <a:spcAft>
                <a:spcPts val="0"/>
              </a:spcAft>
              <a:buSzPts val="1530"/>
              <a:buFont typeface="Arial" panose="020B0604020202020204"/>
              <a:buNone/>
            </a:pPr>
            <a:endParaRPr sz="180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DCL</a:t>
            </a:r>
            <a:endParaRPr lang="en-US"/>
          </a:p>
        </p:txBody>
      </p:sp>
      <p:sp>
        <p:nvSpPr>
          <p:cNvPr id="205" name="Google Shape;205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b="1"/>
              <a:t>Examples of DCL:</a:t>
            </a:r>
            <a:endParaRPr lang="en-US" b="1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u="sng">
                <a:solidFill>
                  <a:schemeClr val="hlink"/>
                </a:solidFill>
                <a:hlinkClick r:id="rId2"/>
              </a:rPr>
              <a:t>GRAND</a:t>
            </a:r>
            <a:r>
              <a:rPr lang="en-US"/>
              <a:t> – It is used to give user access privileges to a database.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REVOKE</a:t>
            </a:r>
            <a:r>
              <a:rPr lang="en-US"/>
              <a:t> – It is used to take back permissions from the user.</a:t>
            </a:r>
            <a:endParaRPr lang="en-US"/>
          </a:p>
          <a:p>
            <a:pPr marL="640080" lvl="1" indent="-247015" algn="l" rtl="0">
              <a:spcBef>
                <a:spcPts val="520"/>
              </a:spcBef>
              <a:spcAft>
                <a:spcPts val="0"/>
              </a:spcAft>
              <a:buSzPts val="2210"/>
              <a:buFont typeface="Arial" panose="020B0604020202020204"/>
              <a:buNone/>
            </a:pPr>
            <a:endParaRPr sz="260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TCL</a:t>
            </a:r>
            <a:endParaRPr lang="en-US"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b="1"/>
              <a:t>Examples of DCL:</a:t>
            </a:r>
            <a:endParaRPr lang="en-US" b="1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u="sng">
                <a:solidFill>
                  <a:schemeClr val="hlink"/>
                </a:solidFill>
                <a:hlinkClick r:id="rId2"/>
              </a:rPr>
              <a:t>COMMIT</a:t>
            </a:r>
            <a:r>
              <a:rPr lang="en-US"/>
              <a:t> – Commit command is used to save all the transactions to the database.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ROLLBACK</a:t>
            </a:r>
            <a:r>
              <a:rPr lang="en-US"/>
              <a:t>– Rollback command is used to undo transactions that have not already been saved to the database.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SAVEPOINT</a:t>
            </a:r>
            <a:r>
              <a:rPr lang="en-US"/>
              <a:t>– It is used to roll the transaction back to a certain point without rolling back the entire transaction.</a:t>
            </a:r>
            <a:endParaRPr lang="en-US"/>
          </a:p>
          <a:p>
            <a:pPr marL="640080" lvl="1" indent="-247015" algn="l" rtl="0">
              <a:spcBef>
                <a:spcPts val="520"/>
              </a:spcBef>
              <a:spcAft>
                <a:spcPts val="0"/>
              </a:spcAft>
              <a:buSzPts val="2210"/>
              <a:buFont typeface="Arial" panose="020B0604020202020204"/>
              <a:buNone/>
            </a:pPr>
            <a:endParaRPr sz="260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  <a:p>
            <a:pPr marL="640080" lvl="1" indent="-247015" algn="l" rtl="0">
              <a:spcBef>
                <a:spcPts val="520"/>
              </a:spcBef>
              <a:spcAft>
                <a:spcPts val="0"/>
              </a:spcAft>
              <a:buSzPts val="2210"/>
              <a:buFont typeface="Arial" panose="020B0604020202020204"/>
              <a:buNone/>
            </a:pPr>
            <a:endParaRPr sz="260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DQL</a:t>
            </a:r>
            <a:endParaRPr lang="en-US"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 b="1"/>
              <a:t>Examples of DCL:</a:t>
            </a:r>
            <a:endParaRPr lang="en-US" b="1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u="sng">
                <a:solidFill>
                  <a:schemeClr val="hlink"/>
                </a:solidFill>
                <a:hlinkClick r:id="rId2"/>
              </a:rPr>
              <a:t>SEARCH</a:t>
            </a:r>
            <a:r>
              <a:rPr lang="en-US"/>
              <a:t> –  It is used to select the attribute based on the condition described by WHERE clause.</a:t>
            </a:r>
            <a:endParaRPr lang="en-US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23" name="Google Shape;223;p1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  <a:p>
            <a:pPr marL="0" lvl="0" indent="0" algn="l" rtl="0">
              <a:spcBef>
                <a:spcPts val="880"/>
              </a:spcBef>
              <a:spcAft>
                <a:spcPts val="0"/>
              </a:spcAft>
              <a:buSzPts val="2470"/>
              <a:buNone/>
            </a:pPr>
            <a:r>
              <a:rPr lang="en-US"/>
              <a:t>			</a:t>
            </a:r>
            <a:r>
              <a:rPr lang="en-US" sz="4400"/>
              <a:t>Thank 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Topic of Discussion </a:t>
            </a:r>
            <a:endParaRPr lang="en-US"/>
          </a:p>
        </p:txBody>
      </p:sp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Data Abstraction 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Instance and Schema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Data Model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Data language </a:t>
            </a:r>
            <a:endParaRPr lang="en-US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Data abstraction</a:t>
            </a:r>
            <a:endParaRPr lang="en-US"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Data abstraction is </a:t>
            </a:r>
            <a:r>
              <a:rPr lang="en-US" b="1"/>
              <a:t>hiding the complex data structure</a:t>
            </a:r>
            <a:r>
              <a:rPr lang="en-US"/>
              <a:t> in order to </a:t>
            </a:r>
            <a:r>
              <a:rPr lang="en-US" b="1"/>
              <a:t>simplify the user’s interface</a:t>
            </a:r>
            <a:r>
              <a:rPr lang="en-US"/>
              <a:t> of the system.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/>
              <a:t>Data abstraction</a:t>
            </a:r>
            <a:r>
              <a:rPr lang="en-US"/>
              <a:t> allow developers to keep complex data structures away from the users through </a:t>
            </a:r>
            <a:r>
              <a:rPr lang="en-US" b="1"/>
              <a:t>levels of abstraction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 panose="020F0502020204030204"/>
              <a:buNone/>
            </a:pPr>
            <a:r>
              <a:rPr lang="en-US" sz="3600"/>
              <a:t>Three level of data abstraction   or </a:t>
            </a:r>
            <a:br>
              <a:rPr lang="en-US" sz="3600"/>
            </a:br>
            <a:r>
              <a:rPr lang="en-US" sz="3600"/>
              <a:t>Three schema Architecture </a:t>
            </a:r>
            <a:endParaRPr sz="3600"/>
          </a:p>
        </p:txBody>
      </p:sp>
      <p:pic>
        <p:nvPicPr>
          <p:cNvPr id="134" name="Google Shape;134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143000" y="1849582"/>
            <a:ext cx="6857999" cy="401571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5410200" y="2145268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rPr>
              <a:t>(external level)</a:t>
            </a:r>
            <a:endParaRPr sz="1800">
              <a:solidFill>
                <a:srgbClr val="FF0000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410200" y="4191000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rPr>
              <a:t>  ( Conceptual level)</a:t>
            </a:r>
            <a:endParaRPr sz="1800">
              <a:solidFill>
                <a:srgbClr val="FF0000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5562600" y="5257800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rPr>
              <a:t>(Internal level)</a:t>
            </a:r>
            <a:endParaRPr sz="1800">
              <a:solidFill>
                <a:srgbClr val="FF0000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3810000" y="1459468"/>
            <a:ext cx="2667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rPr>
              <a:t>      User</a:t>
            </a:r>
            <a:endParaRPr sz="1800">
              <a:solidFill>
                <a:schemeClr val="dk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191000" y="6019800"/>
            <a:ext cx="914400" cy="533400"/>
          </a:xfrm>
          <a:prstGeom prst="flowChartMagneticDisk">
            <a:avLst/>
          </a:prstGeom>
          <a:solidFill>
            <a:srgbClr val="0075A2"/>
          </a:solidFill>
          <a:ln w="25400" cap="flat" cmpd="sng">
            <a:solidFill>
              <a:srgbClr val="B1E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rPr>
              <a:t>database</a:t>
            </a:r>
            <a:endParaRPr sz="1400">
              <a:solidFill>
                <a:schemeClr val="lt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View level or external level</a:t>
            </a:r>
            <a:endParaRPr lang="en-US"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It is the highest level of data abstraction and exhibits only a part of the whole database. 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It exhibits the data in which the user is interested. 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 view level can describe many views of the same data.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Logical level or Conceptual level</a:t>
            </a:r>
            <a:endParaRPr lang="en-US"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In logical level, the data is stored in the form of the </a:t>
            </a:r>
            <a:r>
              <a:rPr lang="en-US" b="1"/>
              <a:t>entity set</a:t>
            </a:r>
            <a:r>
              <a:rPr lang="en-US"/>
              <a:t>, </a:t>
            </a:r>
            <a:r>
              <a:rPr lang="en-US" b="1"/>
              <a:t>entities</a:t>
            </a:r>
            <a:r>
              <a:rPr lang="en-US"/>
              <a:t>, their </a:t>
            </a:r>
            <a:r>
              <a:rPr lang="en-US" b="1"/>
              <a:t>data types</a:t>
            </a:r>
            <a:r>
              <a:rPr lang="en-US"/>
              <a:t>, the </a:t>
            </a:r>
            <a:r>
              <a:rPr lang="en-US" b="1"/>
              <a:t>relationship</a:t>
            </a:r>
            <a:r>
              <a:rPr lang="en-US"/>
              <a:t> among the entity sets, </a:t>
            </a:r>
            <a:r>
              <a:rPr lang="en-US" b="1"/>
              <a:t>user operations</a:t>
            </a:r>
            <a:r>
              <a:rPr lang="en-US"/>
              <a:t> performed to retrieve or modify the data and certain </a:t>
            </a:r>
            <a:r>
              <a:rPr lang="en-US" b="1"/>
              <a:t>constraints on the data</a:t>
            </a:r>
            <a:r>
              <a:rPr lang="en-US"/>
              <a:t>.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Physical or Internal level</a:t>
            </a:r>
            <a:endParaRPr lang="en-US"/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 physical or the internal level schema describes </a:t>
            </a:r>
            <a:r>
              <a:rPr lang="en-US" b="1"/>
              <a:t>how the data is stored in the hardware</a:t>
            </a:r>
            <a:r>
              <a:rPr lang="en-US"/>
              <a:t>. 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It also describes how the data can be accessed. 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The physical level shows the data abstraction at the lowest level and it has </a:t>
            </a:r>
            <a:r>
              <a:rPr lang="en-US" b="1"/>
              <a:t>complex data structures</a:t>
            </a:r>
            <a:r>
              <a:rPr lang="en-US"/>
              <a:t>. </a:t>
            </a:r>
            <a:endParaRPr lang="en-US"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Only the database administrator operates at this level.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Instances and Schemas</a:t>
            </a:r>
            <a:endParaRPr lang="en-US"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185"/>
              <a:buChar char="⚫"/>
            </a:pPr>
            <a:r>
              <a:rPr lang="en-US" sz="2300" b="1">
                <a:solidFill>
                  <a:srgbClr val="000099"/>
                </a:solidFill>
              </a:rPr>
              <a:t>Logical Schema</a:t>
            </a:r>
            <a:r>
              <a:rPr lang="en-US" sz="2300">
                <a:solidFill>
                  <a:srgbClr val="000099"/>
                </a:solidFill>
              </a:rPr>
              <a:t> </a:t>
            </a:r>
            <a:r>
              <a:rPr lang="en-US" sz="2300"/>
              <a:t>– the overall logical structure of the database </a:t>
            </a:r>
            <a:endParaRPr lang="en-US" sz="2300"/>
          </a:p>
          <a:p>
            <a:pPr marL="640080" lvl="1" indent="-247015" algn="l" rtl="0">
              <a:spcBef>
                <a:spcPts val="460"/>
              </a:spcBef>
              <a:spcAft>
                <a:spcPts val="0"/>
              </a:spcAft>
              <a:buSzPts val="1955"/>
              <a:buChar char="⚫"/>
            </a:pPr>
            <a:r>
              <a:rPr lang="en-US" sz="2300"/>
              <a:t>Example: The database consists of information about a set of customers and accounts in a bank and the relationship between them</a:t>
            </a:r>
            <a:endParaRPr lang="en-US" sz="2300"/>
          </a:p>
          <a:p>
            <a:pPr marL="914400" lvl="2" indent="-247015" algn="l" rtl="0">
              <a:spcBef>
                <a:spcPts val="460"/>
              </a:spcBef>
              <a:spcAft>
                <a:spcPts val="0"/>
              </a:spcAft>
              <a:buSzPts val="1610"/>
              <a:buFont typeface="Arimo"/>
              <a:buChar char="4"/>
            </a:pPr>
            <a:r>
              <a:rPr lang="en-US" sz="2300"/>
              <a:t>Analogous to type information of a variable in a program</a:t>
            </a:r>
            <a:endParaRPr lang="en-US" sz="2300"/>
          </a:p>
          <a:p>
            <a:pPr marL="274320" lvl="0" indent="-274320" algn="l" rtl="0">
              <a:spcBef>
                <a:spcPts val="460"/>
              </a:spcBef>
              <a:spcAft>
                <a:spcPts val="0"/>
              </a:spcAft>
              <a:buSzPts val="2185"/>
              <a:buChar char="⚫"/>
            </a:pPr>
            <a:r>
              <a:rPr lang="en-US" sz="2300" b="1">
                <a:solidFill>
                  <a:srgbClr val="000099"/>
                </a:solidFill>
              </a:rPr>
              <a:t>Physical schema</a:t>
            </a:r>
            <a:r>
              <a:rPr lang="en-US" sz="2300"/>
              <a:t>– the overall physical  structure of the database </a:t>
            </a:r>
            <a:endParaRPr lang="en-US" sz="2300"/>
          </a:p>
          <a:p>
            <a:pPr marL="274320" lvl="0" indent="-274320" algn="l" rtl="0">
              <a:spcBef>
                <a:spcPts val="460"/>
              </a:spcBef>
              <a:spcAft>
                <a:spcPts val="0"/>
              </a:spcAft>
              <a:buSzPts val="2185"/>
              <a:buChar char="⚫"/>
            </a:pPr>
            <a:r>
              <a:rPr lang="en-US" sz="2300" b="1">
                <a:solidFill>
                  <a:srgbClr val="000099"/>
                </a:solidFill>
              </a:rPr>
              <a:t>Instance</a:t>
            </a:r>
            <a:r>
              <a:rPr lang="en-US" sz="2300"/>
              <a:t> – the actual content of the database at a particular point in time </a:t>
            </a:r>
            <a:endParaRPr lang="en-US"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1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 panose="020F0502020204030204"/>
              <a:buNone/>
            </a:pPr>
            <a:r>
              <a:rPr lang="en-US"/>
              <a:t>Data Model</a:t>
            </a:r>
            <a:endParaRPr lang="en-US"/>
          </a:p>
        </p:txBody>
      </p:sp>
      <p:sp>
        <p:nvSpPr>
          <p:cNvPr id="169" name="Google Shape;169;p9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6868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/>
              <a:t>A Database model defines the logical design and structure of a database and defines how data will be stored, accessed and updated in a database management system.</a:t>
            </a:r>
            <a:br>
              <a:rPr lang="en-US" sz="2400"/>
            </a:br>
            <a:endParaRPr sz="2400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Relational model</a:t>
            </a:r>
            <a:endParaRPr lang="en-US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Entity-Relationship data model </a:t>
            </a:r>
            <a:r>
              <a:rPr lang="en-US" sz="2000"/>
              <a:t>(mainly for database design)</a:t>
            </a:r>
            <a:endParaRPr lang="en-US" sz="2000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Object-based data models </a:t>
            </a:r>
            <a:r>
              <a:rPr lang="en-US" sz="2000"/>
              <a:t>(Object-oriented and Object-relational)</a:t>
            </a:r>
            <a:endParaRPr lang="en-US" sz="2000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Semistructured data model  </a:t>
            </a:r>
            <a:r>
              <a:rPr lang="en-US" sz="2000"/>
              <a:t>(XML)</a:t>
            </a:r>
            <a:endParaRPr lang="en-US" sz="2000"/>
          </a:p>
          <a:p>
            <a:pPr marL="640080" lvl="1" indent="-247015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Other older models:</a:t>
            </a:r>
            <a:endParaRPr lang="en-US"/>
          </a:p>
          <a:p>
            <a:pPr marL="914400" lvl="2" indent="-247015" algn="l" rtl="0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/>
              <a:t>Network model  </a:t>
            </a:r>
            <a:endParaRPr lang="en-US" sz="2400"/>
          </a:p>
          <a:p>
            <a:pPr marL="914400" lvl="2" indent="-247015" algn="l" rtl="0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/>
              <a:t>Hierarchical model</a:t>
            </a:r>
            <a:endParaRPr lang="en-US" sz="2400"/>
          </a:p>
          <a:p>
            <a:pPr marL="274320" lvl="0" indent="-129540" algn="l" rtl="0"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  <a:p>
            <a:pPr marL="274320" lvl="0" indent="-129540" algn="l" rtl="0"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3921</Words>
  <Application>WPS Presentation</Application>
  <PresentationFormat>On-screen Show (4:3)</PresentationFormat>
  <Paragraphs>141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Arial</vt:lpstr>
      <vt:lpstr>Constantia</vt:lpstr>
      <vt:lpstr>Calibri</vt:lpstr>
      <vt:lpstr>Noto Sans Symbols</vt:lpstr>
      <vt:lpstr>Siyam Rupali</vt:lpstr>
      <vt:lpstr>Arimo</vt:lpstr>
      <vt:lpstr>Microsoft YaHei</vt:lpstr>
      <vt:lpstr>Arial Unicode MS</vt:lpstr>
      <vt:lpstr>Flow</vt:lpstr>
      <vt:lpstr>Flow</vt:lpstr>
      <vt:lpstr>Data Abstraction, Data Model &amp; Database Language</vt:lpstr>
      <vt:lpstr>Topic of Discussion </vt:lpstr>
      <vt:lpstr>Data abstraction</vt:lpstr>
      <vt:lpstr>Three level of data abstraction   or  Three schema Architecture </vt:lpstr>
      <vt:lpstr>View level or external level</vt:lpstr>
      <vt:lpstr>Logical level or Conceptual level</vt:lpstr>
      <vt:lpstr>Physical or Internal level</vt:lpstr>
      <vt:lpstr>Instances and Schemas</vt:lpstr>
      <vt:lpstr>Data Model</vt:lpstr>
      <vt:lpstr>SQL</vt:lpstr>
      <vt:lpstr>Types of SQL Commands</vt:lpstr>
      <vt:lpstr>Types of SQL Commands</vt:lpstr>
      <vt:lpstr>DDL</vt:lpstr>
      <vt:lpstr>DML</vt:lpstr>
      <vt:lpstr>DCL</vt:lpstr>
      <vt:lpstr>TCL</vt:lpstr>
      <vt:lpstr>DQL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Abstraction, Data Model &amp; Database Language</dc:title>
  <dc:creator>User</dc:creator>
  <cp:lastModifiedBy>DELL</cp:lastModifiedBy>
  <cp:revision>2</cp:revision>
  <dcterms:created xsi:type="dcterms:W3CDTF">2006-08-16T00:00:00Z</dcterms:created>
  <dcterms:modified xsi:type="dcterms:W3CDTF">2022-09-30T15:09:10Z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ECF63D401DFB45ECA27704B34EE67A0B</vt:lpwstr>
  </property>
  <property fmtid="{D5CDD505-2E9C-101B-9397-08002B2CF9AE}" pid="3" name="KSOProductBuildVer">
    <vt:lpwstr>1033-11.2.0.11341</vt:lpwstr>
  </property>
</Properties>
</file>