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4"/>
  </p:notesMasterIdLst>
  <p:handoutMasterIdLst>
    <p:handoutMasterId r:id="rId25"/>
  </p:handoutMasterIdLst>
  <p:sldIdLst>
    <p:sldId id="257" r:id="rId2"/>
    <p:sldId id="258" r:id="rId3"/>
    <p:sldId id="278" r:id="rId4"/>
    <p:sldId id="310" r:id="rId5"/>
    <p:sldId id="308" r:id="rId6"/>
    <p:sldId id="271" r:id="rId7"/>
    <p:sldId id="272" r:id="rId8"/>
    <p:sldId id="273" r:id="rId9"/>
    <p:sldId id="274" r:id="rId10"/>
    <p:sldId id="276" r:id="rId11"/>
    <p:sldId id="304" r:id="rId12"/>
    <p:sldId id="307" r:id="rId13"/>
    <p:sldId id="309" r:id="rId14"/>
    <p:sldId id="288" r:id="rId15"/>
    <p:sldId id="289" r:id="rId16"/>
    <p:sldId id="290" r:id="rId17"/>
    <p:sldId id="302" r:id="rId18"/>
    <p:sldId id="291" r:id="rId19"/>
    <p:sldId id="296" r:id="rId20"/>
    <p:sldId id="303" r:id="rId21"/>
    <p:sldId id="301" r:id="rId22"/>
    <p:sldId id="29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74" d="100"/>
          <a:sy n="74" d="100"/>
        </p:scale>
        <p:origin x="576" y="9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45BA1-980A-4507-BE5A-5C1E7C2FFD8F}" type="datetimeFigureOut">
              <a:rPr lang="en-US"/>
              <a:pPr/>
              <a:t>3/12/2023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E03411-58E2-43FD-AE1D-AD77DFF8CB20}" type="slidenum">
              <a:rPr/>
              <a:pPr/>
              <a:t>‹#›</a:t>
            </a:fld>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3416D-7FED-43BC-AA7C-D92DBA01ED64}" type="datetimeFigureOut">
              <a:rPr lang="en-US"/>
              <a:pPr/>
              <a:t>3/12/2023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C57A8-AE18-4654-B6AF-04B3577165BE}" type="slidenum">
              <a:rPr/>
              <a:pPr/>
              <a:t>‹#›</a:t>
            </a:fld>
            <a:endParaRPr/>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EAB0777-4C60-462E-A92C-CDAFD498799C}" type="datetimeFigureOut">
              <a:rPr lang="en-US" smtClean="0"/>
              <a:t>3/12/2023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F99945-0A15-4715-AB6C-F5E56CF20F70}"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B156B-59AE-415F-B24B-8756D48BB97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F99945-0A15-4715-AB6C-F5E56CF20F70}"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B156B-59AE-415F-B24B-8756D48BB97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799"/>
            <a:ext cx="10058402" cy="1216152"/>
          </a:xfrm>
        </p:spPr>
        <p:txBody>
          <a:bodyPr/>
          <a:lstStyle>
            <a:lvl1pPr>
              <a:defRPr/>
            </a:lvl1pPr>
          </a:lstStyle>
          <a:p>
            <a:r>
              <a:rPr lang="en-US"/>
              <a:t>Click to edit Master title style</a:t>
            </a:r>
            <a:endParaRPr lang="en-US" dirty="0"/>
          </a:p>
        </p:txBody>
      </p:sp>
      <p:grpSp>
        <p:nvGrpSpPr>
          <p:cNvPr id="9" name="Group 8"/>
          <p:cNvGrpSpPr/>
          <p:nvPr/>
        </p:nvGrpSpPr>
        <p:grpSpPr>
          <a:xfrm>
            <a:off x="1052422" y="1733550"/>
            <a:ext cx="4360503" cy="3050038"/>
            <a:chOff x="895350" y="3313113"/>
            <a:chExt cx="3613151" cy="2790825"/>
          </a:xfrm>
          <a:solidFill>
            <a:schemeClr val="tx1">
              <a:lumMod val="50000"/>
            </a:schemeClr>
          </a:solidFill>
        </p:grpSpPr>
        <p:sp>
          <p:nvSpPr>
            <p:cNvPr id="10"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3"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4"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5"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6"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7"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8"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9"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0"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1"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6" name="Picture Placeholder 33" descr="An empty placeholder to add an image. Click on the placeholder and select the image that you wish to add."/>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39" name="Text Placeholder 3"/>
          <p:cNvSpPr>
            <a:spLocks noGrp="1"/>
          </p:cNvSpPr>
          <p:nvPr>
            <p:ph type="body" sz="half" idx="2"/>
          </p:nvPr>
        </p:nvSpPr>
        <p:spPr>
          <a:xfrm>
            <a:off x="1052423"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22" name="Group 21"/>
          <p:cNvGrpSpPr/>
          <p:nvPr/>
        </p:nvGrpSpPr>
        <p:grpSpPr>
          <a:xfrm>
            <a:off x="6763111" y="1733550"/>
            <a:ext cx="4360503" cy="3050038"/>
            <a:chOff x="895350" y="3313113"/>
            <a:chExt cx="3613151" cy="2790825"/>
          </a:xfrm>
          <a:solidFill>
            <a:schemeClr val="tx1">
              <a:lumMod val="50000"/>
            </a:schemeClr>
          </a:solidFill>
        </p:grpSpPr>
        <p:sp>
          <p:nvSpPr>
            <p:cNvPr id="2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7" name="Picture Placeholder 33" descr="An empty placeholder to add an image. Click on the placeholder and select the image that you wish to add."/>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40" name="Text Placeholder 3"/>
          <p:cNvSpPr>
            <a:spLocks noGrp="1"/>
          </p:cNvSpPr>
          <p:nvPr>
            <p:ph type="body" sz="half" idx="19"/>
          </p:nvPr>
        </p:nvSpPr>
        <p:spPr>
          <a:xfrm>
            <a:off x="6742908"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3/12/2023</a:t>
            </a:fld>
            <a:endParaRPr/>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grpSp>
        <p:nvGrpSpPr>
          <p:cNvPr id="52" name="Group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9" name="Picture Placeholder 33" descr="An empty placeholder to add an image. Click on the placeholder and select the image that you wish to add."/>
          <p:cNvSpPr>
            <a:spLocks noGrp="1"/>
          </p:cNvSpPr>
          <p:nvPr>
            <p:ph type="pic" sz="quarter" idx="19"/>
          </p:nvPr>
        </p:nvSpPr>
        <p:spPr>
          <a:xfrm>
            <a:off x="1249168" y="1824285"/>
            <a:ext cx="2715289" cy="277630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81" name="Text Placeholder 3"/>
          <p:cNvSpPr>
            <a:spLocks noGrp="1"/>
          </p:cNvSpPr>
          <p:nvPr>
            <p:ph type="body" sz="half" idx="2"/>
          </p:nvPr>
        </p:nvSpPr>
        <p:spPr>
          <a:xfrm>
            <a:off x="123521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4" name="Group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8" name="Picture Placeholder 33" descr="An empty placeholder to add an image. Click on the placeholder and select the image that you wish to add."/>
          <p:cNvSpPr>
            <a:spLocks noGrp="1"/>
          </p:cNvSpPr>
          <p:nvPr>
            <p:ph type="pic" sz="quarter" idx="18"/>
          </p:nvPr>
        </p:nvSpPr>
        <p:spPr>
          <a:xfrm>
            <a:off x="4720924" y="1824285"/>
            <a:ext cx="2715768" cy="277630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82" name="Text Placeholder 3"/>
          <p:cNvSpPr>
            <a:spLocks noGrp="1"/>
          </p:cNvSpPr>
          <p:nvPr>
            <p:ph type="body" sz="half" idx="21"/>
          </p:nvPr>
        </p:nvSpPr>
        <p:spPr>
          <a:xfrm>
            <a:off x="4707208"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97" name="Group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9"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80" name="Picture Placeholder 33" descr="An empty placeholder to add an image. Click on the placeholder and select the image that you wish to add."/>
          <p:cNvSpPr>
            <a:spLocks noGrp="1"/>
          </p:cNvSpPr>
          <p:nvPr>
            <p:ph type="pic" sz="quarter" idx="20"/>
          </p:nvPr>
        </p:nvSpPr>
        <p:spPr>
          <a:xfrm>
            <a:off x="8222798" y="1824285"/>
            <a:ext cx="2715768" cy="277630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83" name="Text Placeholder 3"/>
          <p:cNvSpPr>
            <a:spLocks noGrp="1"/>
          </p:cNvSpPr>
          <p:nvPr>
            <p:ph type="body" sz="half" idx="22"/>
          </p:nvPr>
        </p:nvSpPr>
        <p:spPr>
          <a:xfrm>
            <a:off x="820908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3/12/2023</a:t>
            </a:fld>
            <a:endParaRPr/>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66214" y="421594"/>
            <a:ext cx="2286000" cy="1885508"/>
          </a:xfrm>
        </p:spPr>
        <p:txBody>
          <a:bodyPr>
            <a:normAutofit/>
          </a:bodyPr>
          <a:lstStyle>
            <a:lvl1pPr>
              <a:defRPr sz="2400"/>
            </a:lvl1pPr>
          </a:lstStyle>
          <a:p>
            <a:r>
              <a:rPr lang="en-US"/>
              <a:t>Click to edit Master title style</a:t>
            </a:r>
          </a:p>
        </p:txBody>
      </p:sp>
      <p:grpSp>
        <p:nvGrpSpPr>
          <p:cNvPr id="84" name="Group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97" name="Picture Placeholder 33" descr="An empty placeholder to add an image. Click on the placeholder and select the image that you wish to add."/>
          <p:cNvSpPr>
            <a:spLocks noGrp="1"/>
          </p:cNvSpPr>
          <p:nvPr>
            <p:ph type="pic" sz="quarter" idx="17"/>
          </p:nvPr>
        </p:nvSpPr>
        <p:spPr>
          <a:xfrm>
            <a:off x="840795" y="1020193"/>
            <a:ext cx="3886200" cy="4572000"/>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grpSp>
        <p:nvGrpSpPr>
          <p:cNvPr id="98" name="Group 97"/>
          <p:cNvGrpSpPr/>
          <p:nvPr/>
        </p:nvGrpSpPr>
        <p:grpSpPr>
          <a:xfrm>
            <a:off x="5322489" y="319177"/>
            <a:ext cx="3389607" cy="2710838"/>
            <a:chOff x="895350" y="3313113"/>
            <a:chExt cx="3613151" cy="2790825"/>
          </a:xfrm>
          <a:solidFill>
            <a:schemeClr val="tx1">
              <a:lumMod val="50000"/>
            </a:schemeClr>
          </a:solidFill>
        </p:grpSpPr>
        <p:sp>
          <p:nvSpPr>
            <p:cNvPr id="99"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0"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11" name="Picture Placeholder 33" descr="An empty placeholder to add an image. Click on the placeholder and select the image that you wish to add."/>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grpSp>
        <p:nvGrpSpPr>
          <p:cNvPr id="112" name="Group 111"/>
          <p:cNvGrpSpPr/>
          <p:nvPr/>
        </p:nvGrpSpPr>
        <p:grpSpPr>
          <a:xfrm>
            <a:off x="5322489" y="3245640"/>
            <a:ext cx="3389607" cy="2710838"/>
            <a:chOff x="895350" y="3313113"/>
            <a:chExt cx="3613151" cy="2790825"/>
          </a:xfrm>
          <a:solidFill>
            <a:schemeClr val="tx1">
              <a:lumMod val="50000"/>
            </a:schemeClr>
          </a:solidFill>
        </p:grpSpPr>
        <p:sp>
          <p:nvSpPr>
            <p:cNvPr id="11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25" name="Picture Placeholder 33" descr="An empty placeholder to add an image. Click on the placeholder and select the image that you wish to add."/>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126" name="Text Placeholder 3"/>
          <p:cNvSpPr>
            <a:spLocks noGrp="1"/>
          </p:cNvSpPr>
          <p:nvPr>
            <p:ph type="body" sz="half" idx="21"/>
          </p:nvPr>
        </p:nvSpPr>
        <p:spPr>
          <a:xfrm>
            <a:off x="9066214" y="2484992"/>
            <a:ext cx="2286000" cy="3248729"/>
          </a:xfrm>
        </p:spPr>
        <p:txBody>
          <a:bodyPr anchor="t" anchorCtr="0">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3/12/2023</a:t>
            </a:fld>
            <a:endParaRPr/>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F99945-0A15-4715-AB6C-F5E56CF20F70}"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B156B-59AE-415F-B24B-8756D48BB977}"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EAB0777-4C60-462E-A92C-CDAFD498799C}"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CF99945-0A15-4715-AB6C-F5E56CF20F70}" type="datetimeFigureOut">
              <a:rPr lang="en-US" smtClean="0"/>
              <a:pPr/>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B156B-59AE-415F-B24B-8756D48BB97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CF99945-0A15-4715-AB6C-F5E56CF20F70}" type="datetimeFigureOut">
              <a:rPr lang="en-US" smtClean="0"/>
              <a:pPr/>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2B156B-59AE-415F-B24B-8756D48BB97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CF99945-0A15-4715-AB6C-F5E56CF20F70}" type="datetimeFigureOut">
              <a:rPr lang="en-US" smtClean="0"/>
              <a:pPr/>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2B156B-59AE-415F-B24B-8756D48BB97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99945-0A15-4715-AB6C-F5E56CF20F70}" type="datetimeFigureOut">
              <a:rPr lang="en-US" smtClean="0"/>
              <a:pPr/>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2B156B-59AE-415F-B24B-8756D48BB97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CF99945-0A15-4715-AB6C-F5E56CF20F70}" type="datetimeFigureOut">
              <a:rPr lang="en-US" smtClean="0"/>
              <a:pPr/>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B156B-59AE-415F-B24B-8756D48BB97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CF99945-0A15-4715-AB6C-F5E56CF20F70}" type="datetimeFigureOut">
              <a:rPr lang="en-US" smtClean="0"/>
              <a:pPr/>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022B156B-59AE-415F-B24B-8756D48BB977}"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CF99945-0A15-4715-AB6C-F5E56CF20F70}" type="datetimeFigureOut">
              <a:rPr lang="en-US" smtClean="0"/>
              <a:pPr/>
              <a:t>3/12/2023</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22B156B-59AE-415F-B24B-8756D48BB977}"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9550" y="2138641"/>
            <a:ext cx="10400372" cy="742406"/>
          </a:xfrm>
        </p:spPr>
        <p:txBody>
          <a:bodyPr>
            <a:noAutofit/>
          </a:bodyPr>
          <a:lstStyle/>
          <a:p>
            <a:r>
              <a:rPr lang="en-US" sz="4800" dirty="0">
                <a:solidFill>
                  <a:schemeClr val="accent3">
                    <a:lumMod val="50000"/>
                  </a:schemeClr>
                </a:solidFill>
              </a:rPr>
              <a:t>Entity Relationship (ER) Model in DBMS </a:t>
            </a:r>
          </a:p>
        </p:txBody>
      </p:sp>
      <p:sp>
        <p:nvSpPr>
          <p:cNvPr id="6" name="Subtitle 5"/>
          <p:cNvSpPr>
            <a:spLocks noGrp="1"/>
          </p:cNvSpPr>
          <p:nvPr>
            <p:ph type="subTitle" idx="1"/>
          </p:nvPr>
        </p:nvSpPr>
        <p:spPr/>
        <p:txBody>
          <a:bodyPr/>
          <a:lstStyle/>
          <a:p>
            <a:endParaRPr lang="en-US" dirty="0">
              <a:solidFill>
                <a:schemeClr val="bg1"/>
              </a:solidFill>
            </a:endParaRPr>
          </a:p>
        </p:txBody>
      </p:sp>
    </p:spTree>
    <p:extLst>
      <p:ext uri="{BB962C8B-B14F-4D97-AF65-F5344CB8AC3E}">
        <p14:creationId xmlns:p14="http://schemas.microsoft.com/office/powerpoint/2010/main" val="76967509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215" y="1752600"/>
            <a:ext cx="6633444" cy="3574774"/>
          </a:xfrm>
        </p:spPr>
        <p:txBody>
          <a:bodyPr>
            <a:normAutofit/>
          </a:bodyPr>
          <a:lstStyle/>
          <a:p>
            <a:r>
              <a:rPr lang="en-US" sz="1800" dirty="0"/>
              <a:t>An attribute which can be</a:t>
            </a:r>
            <a:r>
              <a:rPr lang="en-US" sz="1800" b="1" dirty="0"/>
              <a:t> </a:t>
            </a:r>
            <a:r>
              <a:rPr lang="en-US" sz="1800" dirty="0"/>
              <a:t>derived from other attributes of the entity type is known as derived attribute.</a:t>
            </a:r>
          </a:p>
          <a:p>
            <a:pPr marL="0" indent="0">
              <a:buNone/>
            </a:pPr>
            <a:endParaRPr lang="en-US" sz="1800" dirty="0"/>
          </a:p>
          <a:p>
            <a:pPr algn="ctr">
              <a:buFont typeface="Wingdings" panose="05000000000000000000" pitchFamily="2" charset="2"/>
              <a:buChar char="ü"/>
            </a:pPr>
            <a:r>
              <a:rPr lang="en-US" sz="1600" dirty="0"/>
              <a:t>Example: Age (can be derived from DOB)</a:t>
            </a:r>
          </a:p>
          <a:p>
            <a:pPr algn="ctr">
              <a:buFont typeface="Wingdings" panose="05000000000000000000" pitchFamily="2" charset="2"/>
              <a:buChar char="ü"/>
            </a:pPr>
            <a:endParaRPr lang="en-US" sz="1800" dirty="0"/>
          </a:p>
          <a:p>
            <a:r>
              <a:rPr lang="en-US" sz="1800" dirty="0"/>
              <a:t>In ER diagram, derived attribute is represented by dashed oval.</a:t>
            </a:r>
          </a:p>
        </p:txBody>
      </p:sp>
      <p:sp>
        <p:nvSpPr>
          <p:cNvPr id="5" name="Title 12"/>
          <p:cNvSpPr txBox="1">
            <a:spLocks/>
          </p:cNvSpPr>
          <p:nvPr/>
        </p:nvSpPr>
        <p:spPr>
          <a:xfrm>
            <a:off x="879682" y="662609"/>
            <a:ext cx="7840248" cy="556591"/>
          </a:xfrm>
          <a:prstGeom prst="rect">
            <a:avLst/>
          </a:prstGeom>
        </p:spPr>
        <p:txBody>
          <a:bodyPr vert="horz" lIns="91440" tIns="45720" rIns="91440" bIns="45720" rtlCol="0" anchor="b">
            <a:normAutofit fontScale="97500"/>
          </a:bodyPr>
          <a:lstStyle/>
          <a:p>
            <a:pPr lvl="0">
              <a:lnSpc>
                <a:spcPct val="90000"/>
              </a:lnSpc>
              <a:spcBef>
                <a:spcPct val="0"/>
              </a:spcBef>
              <a:defRPr/>
            </a:pPr>
            <a:r>
              <a:rPr lang="en-US" sz="3200" dirty="0">
                <a:solidFill>
                  <a:schemeClr val="accent6">
                    <a:lumMod val="75000"/>
                  </a:schemeClr>
                </a:solidFill>
              </a:rPr>
              <a:t>Derived Attribute Notations</a:t>
            </a:r>
            <a:endParaRPr kumimoji="0" lang="en-US" sz="3200" i="0" u="none" strike="noStrike" kern="1200" cap="none" spc="0" normalizeH="0" baseline="0" noProof="0" dirty="0">
              <a:ln>
                <a:noFill/>
              </a:ln>
              <a:solidFill>
                <a:schemeClr val="accent6">
                  <a:lumMod val="75000"/>
                </a:schemeClr>
              </a:solidFill>
              <a:effectLst/>
              <a:uLnTx/>
              <a:uFillTx/>
              <a:latin typeface="+mj-lt"/>
              <a:ea typeface="+mj-ea"/>
              <a:cs typeface="+mj-cs"/>
            </a:endParaRPr>
          </a:p>
        </p:txBody>
      </p:sp>
      <p:sp>
        <p:nvSpPr>
          <p:cNvPr id="6" name="Oval 5"/>
          <p:cNvSpPr/>
          <p:nvPr/>
        </p:nvSpPr>
        <p:spPr>
          <a:xfrm>
            <a:off x="8719929" y="2526413"/>
            <a:ext cx="2065245" cy="976641"/>
          </a:xfrm>
          <a:prstGeom prst="ellipse">
            <a:avLst/>
          </a:prstGeom>
          <a:ln>
            <a:prstDash val="dash"/>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dirty="0">
                <a:solidFill>
                  <a:schemeClr val="tx1"/>
                </a:solidFill>
              </a:rPr>
              <a:t>Age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01807"/>
            <a:ext cx="10972800" cy="1143000"/>
          </a:xfrm>
        </p:spPr>
        <p:txBody>
          <a:bodyPr>
            <a:normAutofit/>
          </a:bodyPr>
          <a:lstStyle/>
          <a:p>
            <a:pPr algn="ctr"/>
            <a:r>
              <a:rPr lang="en-US" sz="2400" dirty="0">
                <a:solidFill>
                  <a:schemeClr val="accent6">
                    <a:lumMod val="75000"/>
                  </a:schemeClr>
                </a:solidFill>
              </a:rPr>
              <a:t>SUMMARY OF SYMBOLS USED IN E-R NOTATION(CONT’D)</a:t>
            </a:r>
            <a:endParaRPr lang="en-US" sz="2400" dirty="0"/>
          </a:p>
        </p:txBody>
      </p:sp>
      <p:sp>
        <p:nvSpPr>
          <p:cNvPr id="3" name="Content Placeholder 2"/>
          <p:cNvSpPr>
            <a:spLocks noGrp="1"/>
          </p:cNvSpPr>
          <p:nvPr>
            <p:ph idx="1"/>
          </p:nvPr>
        </p:nvSpPr>
        <p:spPr>
          <a:xfrm>
            <a:off x="717481" y="1752600"/>
            <a:ext cx="6323728" cy="4229100"/>
          </a:xfrm>
        </p:spPr>
        <p:txBody>
          <a:bodyPr>
            <a:normAutofit/>
          </a:bodyPr>
          <a:lstStyle/>
          <a:p>
            <a:pPr>
              <a:buFont typeface="Wingdings" panose="05000000000000000000" pitchFamily="2" charset="2"/>
              <a:buChar char="q"/>
            </a:pPr>
            <a:r>
              <a:rPr lang="en-US" sz="1800" dirty="0"/>
              <a:t>Representing attributes:</a:t>
            </a:r>
          </a:p>
          <a:p>
            <a:pPr>
              <a:buFont typeface="Wingdings" panose="05000000000000000000" pitchFamily="2" charset="2"/>
              <a:buChar char="Ø"/>
            </a:pPr>
            <a:r>
              <a:rPr lang="en-US" sz="1800" dirty="0"/>
              <a:t>Rectangle – Entity</a:t>
            </a:r>
          </a:p>
          <a:p>
            <a:pPr>
              <a:buFont typeface="Wingdings" panose="05000000000000000000" pitchFamily="2" charset="2"/>
              <a:buChar char="Ø"/>
            </a:pPr>
            <a:r>
              <a:rPr lang="en-US" sz="1800" dirty="0"/>
              <a:t>Ellipses -- Attribute (underlined attributes are [part of] the primary key)</a:t>
            </a:r>
          </a:p>
          <a:p>
            <a:pPr>
              <a:buFont typeface="Wingdings" panose="05000000000000000000" pitchFamily="2" charset="2"/>
              <a:buChar char="Ø"/>
            </a:pPr>
            <a:r>
              <a:rPr lang="en-US" sz="1800" dirty="0"/>
              <a:t>Double ellipses -- multi-valued attribute</a:t>
            </a:r>
          </a:p>
          <a:p>
            <a:pPr>
              <a:buFont typeface="Wingdings" panose="05000000000000000000" pitchFamily="2" charset="2"/>
              <a:buChar char="Ø"/>
            </a:pPr>
            <a:r>
              <a:rPr lang="en-US" sz="1800" dirty="0"/>
              <a:t>Dashed ellipses-- derived attribute, </a:t>
            </a:r>
          </a:p>
          <a:p>
            <a:pPr algn="ctr">
              <a:buFont typeface="Wingdings" panose="05000000000000000000" pitchFamily="2" charset="2"/>
              <a:buChar char="ü"/>
            </a:pPr>
            <a:r>
              <a:rPr lang="en-US" sz="1800" dirty="0"/>
              <a:t>Example: age is derivable from birthdate and current</a:t>
            </a:r>
          </a:p>
          <a:p>
            <a:pPr marL="0" indent="0" algn="ctr">
              <a:buNone/>
            </a:pPr>
            <a:r>
              <a:rPr lang="en-US" sz="1800" dirty="0"/>
              <a:t>date.</a:t>
            </a:r>
          </a:p>
        </p:txBody>
      </p:sp>
      <p:sp>
        <p:nvSpPr>
          <p:cNvPr id="5" name="Rectangle 4"/>
          <p:cNvSpPr/>
          <p:nvPr/>
        </p:nvSpPr>
        <p:spPr>
          <a:xfrm>
            <a:off x="9195594" y="4640730"/>
            <a:ext cx="1944711" cy="79415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Employee</a:t>
            </a:r>
          </a:p>
        </p:txBody>
      </p:sp>
      <p:sp>
        <p:nvSpPr>
          <p:cNvPr id="7" name="Oval 6"/>
          <p:cNvSpPr/>
          <p:nvPr/>
        </p:nvSpPr>
        <p:spPr>
          <a:xfrm>
            <a:off x="8342362" y="2060643"/>
            <a:ext cx="1357652" cy="450761"/>
          </a:xfrm>
          <a:prstGeom prst="ellipse">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dirty="0">
                <a:solidFill>
                  <a:schemeClr val="tx1"/>
                </a:solidFill>
              </a:rPr>
              <a:t>Mname</a:t>
            </a:r>
          </a:p>
        </p:txBody>
      </p:sp>
      <p:sp>
        <p:nvSpPr>
          <p:cNvPr id="8" name="Oval 7"/>
          <p:cNvSpPr/>
          <p:nvPr/>
        </p:nvSpPr>
        <p:spPr>
          <a:xfrm>
            <a:off x="9896384" y="2213058"/>
            <a:ext cx="1251397" cy="545209"/>
          </a:xfrm>
          <a:prstGeom prst="ellipse">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dirty="0">
                <a:solidFill>
                  <a:schemeClr val="tx1"/>
                </a:solidFill>
              </a:rPr>
              <a:t>Lname</a:t>
            </a:r>
          </a:p>
        </p:txBody>
      </p:sp>
      <p:sp>
        <p:nvSpPr>
          <p:cNvPr id="10" name="Oval 9"/>
          <p:cNvSpPr/>
          <p:nvPr/>
        </p:nvSpPr>
        <p:spPr>
          <a:xfrm>
            <a:off x="7315272" y="2599428"/>
            <a:ext cx="1251397" cy="545209"/>
          </a:xfrm>
          <a:prstGeom prst="ellipse">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dirty="0">
                <a:solidFill>
                  <a:schemeClr val="tx1"/>
                </a:solidFill>
              </a:rPr>
              <a:t>Fname</a:t>
            </a:r>
          </a:p>
        </p:txBody>
      </p:sp>
      <p:sp>
        <p:nvSpPr>
          <p:cNvPr id="11" name="Oval 10"/>
          <p:cNvSpPr/>
          <p:nvPr/>
        </p:nvSpPr>
        <p:spPr>
          <a:xfrm>
            <a:off x="7675884" y="4189962"/>
            <a:ext cx="1251397" cy="545209"/>
          </a:xfrm>
          <a:prstGeom prst="ellipse">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u="sng" dirty="0">
                <a:solidFill>
                  <a:schemeClr val="tx1"/>
                </a:solidFill>
              </a:rPr>
              <a:t>Ssn</a:t>
            </a:r>
          </a:p>
        </p:txBody>
      </p:sp>
      <p:sp>
        <p:nvSpPr>
          <p:cNvPr id="12" name="Oval 11"/>
          <p:cNvSpPr/>
          <p:nvPr/>
        </p:nvSpPr>
        <p:spPr>
          <a:xfrm>
            <a:off x="8768428" y="3256269"/>
            <a:ext cx="1251397" cy="545209"/>
          </a:xfrm>
          <a:prstGeom prst="ellipse">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13" name="Oval 12"/>
          <p:cNvSpPr/>
          <p:nvPr/>
        </p:nvSpPr>
        <p:spPr>
          <a:xfrm>
            <a:off x="10796857" y="3661932"/>
            <a:ext cx="1251397" cy="545209"/>
          </a:xfrm>
          <a:prstGeom prst="ellipse">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dirty="0">
                <a:solidFill>
                  <a:schemeClr val="tx1"/>
                </a:solidFill>
              </a:rPr>
              <a:t>Salary</a:t>
            </a:r>
          </a:p>
        </p:txBody>
      </p:sp>
      <p:cxnSp>
        <p:nvCxnSpPr>
          <p:cNvPr id="14" name="Straight Connector 13"/>
          <p:cNvCxnSpPr>
            <a:stCxn id="11" idx="5"/>
            <a:endCxn id="5" idx="1"/>
          </p:cNvCxnSpPr>
          <p:nvPr/>
        </p:nvCxnSpPr>
        <p:spPr>
          <a:xfrm>
            <a:off x="8744018" y="4655327"/>
            <a:ext cx="451576" cy="3824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20" idx="5"/>
          </p:cNvCxnSpPr>
          <p:nvPr/>
        </p:nvCxnSpPr>
        <p:spPr>
          <a:xfrm>
            <a:off x="8465980" y="3854692"/>
            <a:ext cx="928149" cy="78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4"/>
          </p:cNvCxnSpPr>
          <p:nvPr/>
        </p:nvCxnSpPr>
        <p:spPr>
          <a:xfrm>
            <a:off x="9394127" y="3801478"/>
            <a:ext cx="468267" cy="808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0"/>
          </p:cNvCxnSpPr>
          <p:nvPr/>
        </p:nvCxnSpPr>
        <p:spPr>
          <a:xfrm flipH="1">
            <a:off x="10167950" y="3595039"/>
            <a:ext cx="444292" cy="1045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3" idx="4"/>
          </p:cNvCxnSpPr>
          <p:nvPr/>
        </p:nvCxnSpPr>
        <p:spPr>
          <a:xfrm flipH="1">
            <a:off x="10612240" y="4207133"/>
            <a:ext cx="810319" cy="433589"/>
          </a:xfrm>
          <a:prstGeom prst="line">
            <a:avLst/>
          </a:prstGeom>
        </p:spPr>
        <p:style>
          <a:lnRef idx="1">
            <a:schemeClr val="accent1"/>
          </a:lnRef>
          <a:fillRef idx="0">
            <a:schemeClr val="accent1"/>
          </a:fillRef>
          <a:effectRef idx="0">
            <a:schemeClr val="accent1"/>
          </a:effectRef>
          <a:fontRef idx="minor">
            <a:schemeClr val="tx1"/>
          </a:fontRef>
        </p:style>
      </p:cxnSp>
      <p:sp>
        <p:nvSpPr>
          <p:cNvPr id="19" name="Title 26"/>
          <p:cNvSpPr txBox="1">
            <a:spLocks/>
          </p:cNvSpPr>
          <p:nvPr/>
        </p:nvSpPr>
        <p:spPr>
          <a:xfrm>
            <a:off x="609600" y="704088"/>
            <a:ext cx="109728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t> </a:t>
            </a:r>
            <a:endParaRPr lang="en-US" dirty="0"/>
          </a:p>
        </p:txBody>
      </p:sp>
      <p:sp>
        <p:nvSpPr>
          <p:cNvPr id="20" name="Oval 19"/>
          <p:cNvSpPr/>
          <p:nvPr/>
        </p:nvSpPr>
        <p:spPr>
          <a:xfrm>
            <a:off x="6703183" y="3389327"/>
            <a:ext cx="2065245" cy="545209"/>
          </a:xfrm>
          <a:prstGeom prst="ellipse">
            <a:avLst/>
          </a:prstGeom>
          <a:ln>
            <a:prstDash val="dash"/>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200" dirty="0">
                <a:solidFill>
                  <a:schemeClr val="tx1"/>
                </a:solidFill>
              </a:rPr>
              <a:t>No_of_employee</a:t>
            </a:r>
          </a:p>
        </p:txBody>
      </p:sp>
      <p:sp>
        <p:nvSpPr>
          <p:cNvPr id="21" name="Oval 20"/>
          <p:cNvSpPr/>
          <p:nvPr/>
        </p:nvSpPr>
        <p:spPr>
          <a:xfrm>
            <a:off x="9944715" y="2867306"/>
            <a:ext cx="1750452" cy="708795"/>
          </a:xfrm>
          <a:prstGeom prst="ellipse">
            <a:avLst/>
          </a:prstGeom>
        </p:spPr>
        <p:style>
          <a:lnRef idx="2">
            <a:schemeClr val="accent1"/>
          </a:lnRef>
          <a:fillRef idx="1001">
            <a:schemeClr val="lt2"/>
          </a:fillRef>
          <a:effectRef idx="0">
            <a:schemeClr val="accent1"/>
          </a:effectRef>
          <a:fontRef idx="minor">
            <a:schemeClr val="dk1"/>
          </a:fontRef>
        </p:style>
        <p:txBody>
          <a:bodyPr rtlCol="0" anchor="ctr"/>
          <a:lstStyle/>
          <a:p>
            <a:pPr algn="ctr"/>
            <a:endParaRPr lang="en-US"/>
          </a:p>
        </p:txBody>
      </p:sp>
      <p:sp>
        <p:nvSpPr>
          <p:cNvPr id="22" name="Oval 21"/>
          <p:cNvSpPr/>
          <p:nvPr/>
        </p:nvSpPr>
        <p:spPr>
          <a:xfrm>
            <a:off x="10048012" y="2925322"/>
            <a:ext cx="1543857" cy="597131"/>
          </a:xfrm>
          <a:prstGeom prst="ellipse">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dirty="0">
                <a:solidFill>
                  <a:schemeClr val="tx1"/>
                </a:solidFill>
              </a:rPr>
              <a:t>Location</a:t>
            </a:r>
          </a:p>
        </p:txBody>
      </p:sp>
      <p:cxnSp>
        <p:nvCxnSpPr>
          <p:cNvPr id="25" name="Straight Connector 24"/>
          <p:cNvCxnSpPr>
            <a:stCxn id="10" idx="5"/>
            <a:endCxn id="12" idx="1"/>
          </p:cNvCxnSpPr>
          <p:nvPr/>
        </p:nvCxnSpPr>
        <p:spPr>
          <a:xfrm>
            <a:off x="8383406" y="3064793"/>
            <a:ext cx="568285" cy="271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4"/>
            <a:endCxn id="12" idx="0"/>
          </p:cNvCxnSpPr>
          <p:nvPr/>
        </p:nvCxnSpPr>
        <p:spPr>
          <a:xfrm>
            <a:off x="9021188" y="2511404"/>
            <a:ext cx="372939" cy="744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3"/>
            <a:endCxn id="12" idx="7"/>
          </p:cNvCxnSpPr>
          <p:nvPr/>
        </p:nvCxnSpPr>
        <p:spPr>
          <a:xfrm flipH="1">
            <a:off x="9836562" y="2678423"/>
            <a:ext cx="243085" cy="6576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391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5" name="Title 12"/>
          <p:cNvSpPr txBox="1">
            <a:spLocks/>
          </p:cNvSpPr>
          <p:nvPr/>
        </p:nvSpPr>
        <p:spPr>
          <a:xfrm>
            <a:off x="879682" y="662609"/>
            <a:ext cx="10118876" cy="556591"/>
          </a:xfrm>
          <a:prstGeom prst="rect">
            <a:avLst/>
          </a:prstGeom>
        </p:spPr>
        <p:txBody>
          <a:bodyPr vert="horz" lIns="91440" tIns="45720" rIns="91440" bIns="45720" rtlCol="0" anchor="b">
            <a:normAutofit fontScale="97500"/>
          </a:bodyPr>
          <a:lstStyle/>
          <a:p>
            <a:pPr lvl="0" algn="ctr">
              <a:lnSpc>
                <a:spcPct val="90000"/>
              </a:lnSpc>
              <a:spcBef>
                <a:spcPct val="0"/>
              </a:spcBef>
              <a:defRPr/>
            </a:pPr>
            <a:r>
              <a:rPr lang="en-US" sz="3200" dirty="0">
                <a:solidFill>
                  <a:schemeClr val="accent6">
                    <a:lumMod val="75000"/>
                  </a:schemeClr>
                </a:solidFill>
              </a:rPr>
              <a:t>Relation Notations</a:t>
            </a:r>
            <a:endParaRPr kumimoji="0" lang="en-US" sz="3200" i="0" u="none" strike="noStrike" kern="1200" cap="none" spc="0" normalizeH="0" baseline="0" noProof="0" dirty="0">
              <a:ln>
                <a:noFill/>
              </a:ln>
              <a:solidFill>
                <a:schemeClr val="accent6">
                  <a:lumMod val="75000"/>
                </a:schemeClr>
              </a:solidFill>
              <a:effectLst/>
              <a:uLnTx/>
              <a:uFillTx/>
              <a:latin typeface="+mj-lt"/>
              <a:ea typeface="+mj-ea"/>
              <a:cs typeface="+mj-cs"/>
            </a:endParaRPr>
          </a:p>
        </p:txBody>
      </p:sp>
      <p:sp>
        <p:nvSpPr>
          <p:cNvPr id="19" name="Rectangle 18"/>
          <p:cNvSpPr/>
          <p:nvPr/>
        </p:nvSpPr>
        <p:spPr>
          <a:xfrm>
            <a:off x="1823575" y="4202827"/>
            <a:ext cx="1944711" cy="871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Employee</a:t>
            </a:r>
          </a:p>
        </p:txBody>
      </p:sp>
      <p:sp>
        <p:nvSpPr>
          <p:cNvPr id="20" name="Rectangle 19"/>
          <p:cNvSpPr/>
          <p:nvPr/>
        </p:nvSpPr>
        <p:spPr>
          <a:xfrm>
            <a:off x="7495514" y="4189948"/>
            <a:ext cx="1944711" cy="8843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Department</a:t>
            </a:r>
          </a:p>
        </p:txBody>
      </p:sp>
      <p:sp>
        <p:nvSpPr>
          <p:cNvPr id="21" name="Diamond 20"/>
          <p:cNvSpPr/>
          <p:nvPr/>
        </p:nvSpPr>
        <p:spPr>
          <a:xfrm>
            <a:off x="2736766" y="1615699"/>
            <a:ext cx="2063040" cy="1767164"/>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solidFill>
                  <a:schemeClr val="tx1"/>
                </a:solidFill>
              </a:rPr>
              <a:t>Relation</a:t>
            </a:r>
          </a:p>
        </p:txBody>
      </p:sp>
      <p:sp>
        <p:nvSpPr>
          <p:cNvPr id="23" name="Diamond 22"/>
          <p:cNvSpPr/>
          <p:nvPr/>
        </p:nvSpPr>
        <p:spPr>
          <a:xfrm>
            <a:off x="4799806" y="4026813"/>
            <a:ext cx="1700012" cy="1227794"/>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solidFill>
                  <a:schemeClr val="tx1"/>
                </a:solidFill>
              </a:rPr>
              <a:t>Works for</a:t>
            </a:r>
          </a:p>
        </p:txBody>
      </p:sp>
      <p:cxnSp>
        <p:nvCxnSpPr>
          <p:cNvPr id="6" name="Straight Connector 5"/>
          <p:cNvCxnSpPr>
            <a:stCxn id="19" idx="3"/>
            <a:endCxn id="23" idx="1"/>
          </p:cNvCxnSpPr>
          <p:nvPr/>
        </p:nvCxnSpPr>
        <p:spPr>
          <a:xfrm>
            <a:off x="3768286" y="4638564"/>
            <a:ext cx="1031520" cy="2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3" idx="3"/>
            <a:endCxn id="20" idx="1"/>
          </p:cNvCxnSpPr>
          <p:nvPr/>
        </p:nvCxnSpPr>
        <p:spPr>
          <a:xfrm flipV="1">
            <a:off x="6499818" y="4632125"/>
            <a:ext cx="995696" cy="8585"/>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76049"/>
            <a:ext cx="10972800" cy="1143000"/>
          </a:xfrm>
        </p:spPr>
        <p:txBody>
          <a:bodyPr>
            <a:normAutofit/>
          </a:bodyPr>
          <a:lstStyle/>
          <a:p>
            <a:pPr algn="ctr"/>
            <a:r>
              <a:rPr lang="en-US" sz="2800" dirty="0">
                <a:solidFill>
                  <a:schemeClr val="accent6">
                    <a:lumMod val="75000"/>
                  </a:schemeClr>
                </a:solidFill>
              </a:rPr>
              <a:t>Types of Relationships in ER Model</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1800" dirty="0">
                <a:solidFill>
                  <a:srgbClr val="FF0000"/>
                </a:solidFill>
              </a:rPr>
              <a:t>Types of Relationships</a:t>
            </a:r>
          </a:p>
          <a:p>
            <a:r>
              <a:rPr lang="en-US" sz="1800" dirty="0"/>
              <a:t>Three types of relationships can exist between entities</a:t>
            </a:r>
          </a:p>
          <a:p>
            <a:endParaRPr lang="en-US" sz="1800" dirty="0"/>
          </a:p>
          <a:p>
            <a:r>
              <a:rPr lang="en-US" sz="1800" dirty="0"/>
              <a:t>One-to-one relationship One-to-one relationship (1:1): One instance in an entity (parent) refers to one and only one instance in the related entity (child).</a:t>
            </a:r>
          </a:p>
          <a:p>
            <a:r>
              <a:rPr lang="en-US" sz="1800" dirty="0"/>
              <a:t>One-to-many relationship One-to-many relationship (1:M): One instance in an entity (parent) refers to one or more instances in the related entity (child)</a:t>
            </a:r>
          </a:p>
          <a:p>
            <a:r>
              <a:rPr lang="en-US" sz="1800" dirty="0"/>
              <a:t>Many-to-many relationship Many-to-many relationship (M:N): exists when one instance of the first entity (parent) can relate to many instances of the second entity (child), and one instance of the second entity can relate to many instances of the first entity.</a:t>
            </a:r>
          </a:p>
          <a:p>
            <a:endParaRPr lang="en-US" sz="1800" dirty="0"/>
          </a:p>
        </p:txBody>
      </p:sp>
    </p:spTree>
    <p:extLst>
      <p:ext uri="{BB962C8B-B14F-4D97-AF65-F5344CB8AC3E}">
        <p14:creationId xmlns:p14="http://schemas.microsoft.com/office/powerpoint/2010/main" val="1629246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88928"/>
            <a:ext cx="10972800" cy="1143000"/>
          </a:xfrm>
        </p:spPr>
        <p:txBody>
          <a:bodyPr>
            <a:normAutofit/>
          </a:bodyPr>
          <a:lstStyle/>
          <a:p>
            <a:pPr algn="ctr"/>
            <a:r>
              <a:rPr lang="en-US" sz="2800" dirty="0">
                <a:solidFill>
                  <a:schemeClr val="accent6">
                    <a:lumMod val="75000"/>
                  </a:schemeClr>
                </a:solidFill>
              </a:rPr>
              <a:t>ONE-TO-ONE RELATIONSHIP</a:t>
            </a:r>
          </a:p>
        </p:txBody>
      </p:sp>
      <p:sp>
        <p:nvSpPr>
          <p:cNvPr id="3" name="Content Placeholder 2"/>
          <p:cNvSpPr>
            <a:spLocks noGrp="1"/>
          </p:cNvSpPr>
          <p:nvPr>
            <p:ph idx="1"/>
          </p:nvPr>
        </p:nvSpPr>
        <p:spPr>
          <a:xfrm>
            <a:off x="627328" y="1752600"/>
            <a:ext cx="5910773" cy="4229100"/>
          </a:xfrm>
        </p:spPr>
        <p:txBody>
          <a:bodyPr>
            <a:normAutofit/>
          </a:bodyPr>
          <a:lstStyle/>
          <a:p>
            <a:pPr algn="just"/>
            <a:r>
              <a:rPr lang="en-US" sz="1800" dirty="0"/>
              <a:t>We express cardinality constraints by drawing either a directed line (→),signifying “one,” or an undirected line (—), signifying “many,” between the relationship set and the entity set.</a:t>
            </a:r>
          </a:p>
          <a:p>
            <a:pPr algn="just"/>
            <a:r>
              <a:rPr lang="en-US" sz="1800" dirty="0"/>
              <a:t>Or, by numbering each entity. * or, m for many.</a:t>
            </a:r>
          </a:p>
          <a:p>
            <a:pPr algn="just"/>
            <a:r>
              <a:rPr lang="en-US" sz="1800" dirty="0"/>
              <a:t>One-to-one relationship:</a:t>
            </a:r>
          </a:p>
          <a:p>
            <a:pPr algn="ctr">
              <a:buFont typeface="Wingdings" panose="05000000000000000000" pitchFamily="2" charset="2"/>
              <a:buChar char="ü"/>
            </a:pPr>
            <a:r>
              <a:rPr lang="en-US" sz="1800" dirty="0"/>
              <a:t>A student is associated with at most one instructor via the relationship advisor</a:t>
            </a:r>
          </a:p>
          <a:p>
            <a:pPr algn="ctr">
              <a:buFont typeface="Wingdings" panose="05000000000000000000" pitchFamily="2" charset="2"/>
              <a:buChar char="ü"/>
            </a:pPr>
            <a:r>
              <a:rPr lang="en-US" sz="1800" dirty="0"/>
              <a:t>A student is associated with at most one department via </a:t>
            </a:r>
            <a:r>
              <a:rPr lang="en-US" sz="1800" dirty="0" err="1"/>
              <a:t>stud_dept</a:t>
            </a:r>
            <a:endParaRPr lang="en-US" sz="1800" dirty="0"/>
          </a:p>
        </p:txBody>
      </p:sp>
      <p:sp>
        <p:nvSpPr>
          <p:cNvPr id="5" name="Rectangle 4"/>
          <p:cNvSpPr/>
          <p:nvPr/>
        </p:nvSpPr>
        <p:spPr>
          <a:xfrm>
            <a:off x="6679851" y="3146761"/>
            <a:ext cx="1317929" cy="98735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Instructor</a:t>
            </a:r>
          </a:p>
        </p:txBody>
      </p:sp>
      <p:sp>
        <p:nvSpPr>
          <p:cNvPr id="6" name="Rectangle 5"/>
          <p:cNvSpPr/>
          <p:nvPr/>
        </p:nvSpPr>
        <p:spPr>
          <a:xfrm>
            <a:off x="10663707" y="3142452"/>
            <a:ext cx="1369469" cy="98735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Student</a:t>
            </a:r>
          </a:p>
        </p:txBody>
      </p:sp>
      <p:sp>
        <p:nvSpPr>
          <p:cNvPr id="7" name="Diamond 6"/>
          <p:cNvSpPr/>
          <p:nvPr/>
        </p:nvSpPr>
        <p:spPr>
          <a:xfrm>
            <a:off x="8590208" y="3026542"/>
            <a:ext cx="1700012" cy="1227794"/>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solidFill>
                  <a:schemeClr val="tx1"/>
                </a:solidFill>
              </a:rPr>
              <a:t>Advisor</a:t>
            </a:r>
          </a:p>
        </p:txBody>
      </p:sp>
      <p:sp>
        <p:nvSpPr>
          <p:cNvPr id="8" name="TextBox 7"/>
          <p:cNvSpPr txBox="1"/>
          <p:nvPr/>
        </p:nvSpPr>
        <p:spPr>
          <a:xfrm>
            <a:off x="8170572" y="3271107"/>
            <a:ext cx="458273" cy="369332"/>
          </a:xfrm>
          <a:prstGeom prst="rect">
            <a:avLst/>
          </a:prstGeom>
          <a:noFill/>
        </p:spPr>
        <p:txBody>
          <a:bodyPr wrap="square" rtlCol="0">
            <a:spAutoFit/>
          </a:bodyPr>
          <a:lstStyle/>
          <a:p>
            <a:r>
              <a:rPr lang="en-US" b="1" dirty="0">
                <a:solidFill>
                  <a:srgbClr val="FF0000"/>
                </a:solidFill>
              </a:rPr>
              <a:t>1</a:t>
            </a:r>
          </a:p>
        </p:txBody>
      </p:sp>
      <p:sp>
        <p:nvSpPr>
          <p:cNvPr id="9" name="TextBox 8"/>
          <p:cNvSpPr txBox="1"/>
          <p:nvPr/>
        </p:nvSpPr>
        <p:spPr>
          <a:xfrm>
            <a:off x="10372861" y="3271107"/>
            <a:ext cx="458273" cy="369332"/>
          </a:xfrm>
          <a:prstGeom prst="rect">
            <a:avLst/>
          </a:prstGeom>
          <a:noFill/>
        </p:spPr>
        <p:txBody>
          <a:bodyPr wrap="square" rtlCol="0">
            <a:spAutoFit/>
          </a:bodyPr>
          <a:lstStyle/>
          <a:p>
            <a:r>
              <a:rPr lang="en-US" b="1" dirty="0">
                <a:solidFill>
                  <a:srgbClr val="FF0000"/>
                </a:solidFill>
              </a:rPr>
              <a:t>1</a:t>
            </a:r>
          </a:p>
        </p:txBody>
      </p:sp>
      <p:cxnSp>
        <p:nvCxnSpPr>
          <p:cNvPr id="10" name="Straight Connector 9"/>
          <p:cNvCxnSpPr>
            <a:stCxn id="5" idx="3"/>
            <a:endCxn id="7" idx="1"/>
          </p:cNvCxnSpPr>
          <p:nvPr/>
        </p:nvCxnSpPr>
        <p:spPr>
          <a:xfrm flipV="1">
            <a:off x="7997780" y="3640439"/>
            <a:ext cx="59242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3"/>
            <a:endCxn id="6" idx="1"/>
          </p:cNvCxnSpPr>
          <p:nvPr/>
        </p:nvCxnSpPr>
        <p:spPr>
          <a:xfrm flipV="1">
            <a:off x="10290220" y="3636131"/>
            <a:ext cx="373487" cy="43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9244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14686"/>
            <a:ext cx="10972800" cy="1143000"/>
          </a:xfrm>
        </p:spPr>
        <p:txBody>
          <a:bodyPr>
            <a:normAutofit/>
          </a:bodyPr>
          <a:lstStyle/>
          <a:p>
            <a:pPr algn="ctr"/>
            <a:r>
              <a:rPr lang="en-US" sz="2800" dirty="0">
                <a:solidFill>
                  <a:schemeClr val="accent6">
                    <a:lumMod val="75000"/>
                  </a:schemeClr>
                </a:solidFill>
              </a:rPr>
              <a:t>ONE-TO-MANY RELATIONSHIP</a:t>
            </a:r>
          </a:p>
        </p:txBody>
      </p:sp>
      <p:sp>
        <p:nvSpPr>
          <p:cNvPr id="3" name="Content Placeholder 2"/>
          <p:cNvSpPr>
            <a:spLocks noGrp="1"/>
          </p:cNvSpPr>
          <p:nvPr>
            <p:ph idx="1"/>
          </p:nvPr>
        </p:nvSpPr>
        <p:spPr>
          <a:xfrm>
            <a:off x="691723" y="1752600"/>
            <a:ext cx="5512567" cy="4229100"/>
          </a:xfrm>
        </p:spPr>
        <p:txBody>
          <a:bodyPr>
            <a:normAutofit/>
          </a:bodyPr>
          <a:lstStyle/>
          <a:p>
            <a:pPr algn="just"/>
            <a:r>
              <a:rPr lang="en-US" sz="1800" dirty="0"/>
              <a:t>one-to-many relationship between an instructor and a student</a:t>
            </a:r>
          </a:p>
          <a:p>
            <a:pPr algn="just"/>
            <a:endParaRPr lang="en-US" sz="1800" dirty="0"/>
          </a:p>
          <a:p>
            <a:pPr algn="ctr">
              <a:buFont typeface="Wingdings" panose="05000000000000000000" pitchFamily="2" charset="2"/>
              <a:buChar char="ü"/>
            </a:pPr>
            <a:r>
              <a:rPr lang="en-US" sz="1800" dirty="0"/>
              <a:t>an instructor is associated with several (including 0) students via advisor</a:t>
            </a:r>
          </a:p>
          <a:p>
            <a:pPr algn="ctr">
              <a:buFont typeface="Wingdings" panose="05000000000000000000" pitchFamily="2" charset="2"/>
              <a:buChar char="ü"/>
            </a:pPr>
            <a:r>
              <a:rPr lang="en-US" sz="1800" dirty="0"/>
              <a:t>a student is associated with at most one instructor via advisor,</a:t>
            </a:r>
          </a:p>
        </p:txBody>
      </p:sp>
      <p:sp>
        <p:nvSpPr>
          <p:cNvPr id="5" name="Rectangle 4"/>
          <p:cNvSpPr/>
          <p:nvPr/>
        </p:nvSpPr>
        <p:spPr>
          <a:xfrm>
            <a:off x="6679851" y="3146761"/>
            <a:ext cx="1317929" cy="98735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Instructor</a:t>
            </a:r>
          </a:p>
        </p:txBody>
      </p:sp>
      <p:sp>
        <p:nvSpPr>
          <p:cNvPr id="6" name="Rectangle 5"/>
          <p:cNvSpPr/>
          <p:nvPr/>
        </p:nvSpPr>
        <p:spPr>
          <a:xfrm>
            <a:off x="10663707" y="3142452"/>
            <a:ext cx="1369469" cy="98735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Student</a:t>
            </a:r>
          </a:p>
        </p:txBody>
      </p:sp>
      <p:sp>
        <p:nvSpPr>
          <p:cNvPr id="7" name="TextBox 6"/>
          <p:cNvSpPr txBox="1"/>
          <p:nvPr/>
        </p:nvSpPr>
        <p:spPr>
          <a:xfrm>
            <a:off x="8170572" y="3271107"/>
            <a:ext cx="458273" cy="369332"/>
          </a:xfrm>
          <a:prstGeom prst="rect">
            <a:avLst/>
          </a:prstGeom>
          <a:noFill/>
        </p:spPr>
        <p:txBody>
          <a:bodyPr wrap="square" rtlCol="0">
            <a:spAutoFit/>
          </a:bodyPr>
          <a:lstStyle/>
          <a:p>
            <a:r>
              <a:rPr lang="en-US" b="1" dirty="0">
                <a:solidFill>
                  <a:srgbClr val="FF0000"/>
                </a:solidFill>
              </a:rPr>
              <a:t>1</a:t>
            </a:r>
          </a:p>
        </p:txBody>
      </p:sp>
      <p:sp>
        <p:nvSpPr>
          <p:cNvPr id="8" name="TextBox 7"/>
          <p:cNvSpPr txBox="1"/>
          <p:nvPr/>
        </p:nvSpPr>
        <p:spPr>
          <a:xfrm>
            <a:off x="10372861" y="3271107"/>
            <a:ext cx="458273" cy="369332"/>
          </a:xfrm>
          <a:prstGeom prst="rect">
            <a:avLst/>
          </a:prstGeom>
          <a:noFill/>
        </p:spPr>
        <p:txBody>
          <a:bodyPr wrap="square" rtlCol="0">
            <a:spAutoFit/>
          </a:bodyPr>
          <a:lstStyle/>
          <a:p>
            <a:r>
              <a:rPr lang="en-US" b="1" dirty="0">
                <a:solidFill>
                  <a:srgbClr val="FF0000"/>
                </a:solidFill>
              </a:rPr>
              <a:t>*</a:t>
            </a:r>
          </a:p>
        </p:txBody>
      </p:sp>
      <p:cxnSp>
        <p:nvCxnSpPr>
          <p:cNvPr id="9" name="Straight Connector 8"/>
          <p:cNvCxnSpPr>
            <a:stCxn id="5" idx="3"/>
          </p:cNvCxnSpPr>
          <p:nvPr/>
        </p:nvCxnSpPr>
        <p:spPr>
          <a:xfrm flipV="1">
            <a:off x="7997780" y="3640439"/>
            <a:ext cx="59242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6" idx="1"/>
          </p:cNvCxnSpPr>
          <p:nvPr/>
        </p:nvCxnSpPr>
        <p:spPr>
          <a:xfrm flipV="1">
            <a:off x="10290220" y="3636131"/>
            <a:ext cx="373487" cy="4308"/>
          </a:xfrm>
          <a:prstGeom prst="line">
            <a:avLst/>
          </a:prstGeom>
        </p:spPr>
        <p:style>
          <a:lnRef idx="1">
            <a:schemeClr val="accent1"/>
          </a:lnRef>
          <a:fillRef idx="0">
            <a:schemeClr val="accent1"/>
          </a:fillRef>
          <a:effectRef idx="0">
            <a:schemeClr val="accent1"/>
          </a:effectRef>
          <a:fontRef idx="minor">
            <a:schemeClr val="tx1"/>
          </a:fontRef>
        </p:style>
      </p:cxnSp>
      <p:sp>
        <p:nvSpPr>
          <p:cNvPr id="11" name="Diamond 10"/>
          <p:cNvSpPr/>
          <p:nvPr/>
        </p:nvSpPr>
        <p:spPr>
          <a:xfrm>
            <a:off x="8590208" y="3026542"/>
            <a:ext cx="1700012" cy="1227794"/>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solidFill>
                  <a:schemeClr val="tx1"/>
                </a:solidFill>
              </a:rPr>
              <a:t>Advisor</a:t>
            </a:r>
          </a:p>
        </p:txBody>
      </p:sp>
    </p:spTree>
    <p:extLst>
      <p:ext uri="{BB962C8B-B14F-4D97-AF65-F5344CB8AC3E}">
        <p14:creationId xmlns:p14="http://schemas.microsoft.com/office/powerpoint/2010/main" val="5176459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50291"/>
            <a:ext cx="10972800" cy="1143000"/>
          </a:xfrm>
        </p:spPr>
        <p:txBody>
          <a:bodyPr>
            <a:normAutofit/>
          </a:bodyPr>
          <a:lstStyle/>
          <a:p>
            <a:pPr algn="ctr"/>
            <a:r>
              <a:rPr lang="en-US" sz="2800" dirty="0">
                <a:solidFill>
                  <a:schemeClr val="accent6">
                    <a:lumMod val="75000"/>
                  </a:schemeClr>
                </a:solidFill>
              </a:rPr>
              <a:t>MANY-TO-MANY RELATIONSHIP</a:t>
            </a:r>
          </a:p>
        </p:txBody>
      </p:sp>
      <p:sp>
        <p:nvSpPr>
          <p:cNvPr id="3" name="Content Placeholder 2"/>
          <p:cNvSpPr>
            <a:spLocks noGrp="1"/>
          </p:cNvSpPr>
          <p:nvPr>
            <p:ph idx="1"/>
          </p:nvPr>
        </p:nvSpPr>
        <p:spPr>
          <a:xfrm>
            <a:off x="743239" y="2177607"/>
            <a:ext cx="3890244" cy="4229100"/>
          </a:xfrm>
        </p:spPr>
        <p:txBody>
          <a:bodyPr>
            <a:normAutofit/>
          </a:bodyPr>
          <a:lstStyle/>
          <a:p>
            <a:pPr algn="just"/>
            <a:r>
              <a:rPr lang="en-US" sz="1800" dirty="0"/>
              <a:t>An instructor is associated with several (possibly 0) students via advisor</a:t>
            </a:r>
          </a:p>
          <a:p>
            <a:pPr algn="just"/>
            <a:r>
              <a:rPr lang="en-US" sz="1800" dirty="0"/>
              <a:t>A student is associated with several (possibly 0) instructors via advisor</a:t>
            </a:r>
          </a:p>
        </p:txBody>
      </p:sp>
      <p:sp>
        <p:nvSpPr>
          <p:cNvPr id="5" name="Rectangle 4"/>
          <p:cNvSpPr/>
          <p:nvPr/>
        </p:nvSpPr>
        <p:spPr>
          <a:xfrm>
            <a:off x="10663707" y="3142452"/>
            <a:ext cx="1369469" cy="98735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Student</a:t>
            </a:r>
          </a:p>
        </p:txBody>
      </p:sp>
      <p:sp>
        <p:nvSpPr>
          <p:cNvPr id="6" name="TextBox 5"/>
          <p:cNvSpPr txBox="1"/>
          <p:nvPr/>
        </p:nvSpPr>
        <p:spPr>
          <a:xfrm>
            <a:off x="8170572" y="3271107"/>
            <a:ext cx="458273" cy="369332"/>
          </a:xfrm>
          <a:prstGeom prst="rect">
            <a:avLst/>
          </a:prstGeom>
          <a:noFill/>
        </p:spPr>
        <p:txBody>
          <a:bodyPr wrap="square" rtlCol="0">
            <a:spAutoFit/>
          </a:bodyPr>
          <a:lstStyle/>
          <a:p>
            <a:r>
              <a:rPr lang="en-US" b="1" dirty="0">
                <a:solidFill>
                  <a:srgbClr val="FF0000"/>
                </a:solidFill>
              </a:rPr>
              <a:t>*</a:t>
            </a:r>
          </a:p>
        </p:txBody>
      </p:sp>
      <p:sp>
        <p:nvSpPr>
          <p:cNvPr id="7" name="TextBox 6"/>
          <p:cNvSpPr txBox="1"/>
          <p:nvPr/>
        </p:nvSpPr>
        <p:spPr>
          <a:xfrm>
            <a:off x="10372861" y="3271107"/>
            <a:ext cx="458273" cy="369332"/>
          </a:xfrm>
          <a:prstGeom prst="rect">
            <a:avLst/>
          </a:prstGeom>
          <a:noFill/>
        </p:spPr>
        <p:txBody>
          <a:bodyPr wrap="square" rtlCol="0">
            <a:spAutoFit/>
          </a:bodyPr>
          <a:lstStyle/>
          <a:p>
            <a:r>
              <a:rPr lang="en-US" b="1" dirty="0">
                <a:solidFill>
                  <a:srgbClr val="FF0000"/>
                </a:solidFill>
              </a:rPr>
              <a:t>*</a:t>
            </a:r>
          </a:p>
        </p:txBody>
      </p:sp>
      <p:cxnSp>
        <p:nvCxnSpPr>
          <p:cNvPr id="8" name="Straight Connector 7"/>
          <p:cNvCxnSpPr/>
          <p:nvPr/>
        </p:nvCxnSpPr>
        <p:spPr>
          <a:xfrm flipV="1">
            <a:off x="7997780" y="3640439"/>
            <a:ext cx="59242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5" idx="1"/>
          </p:cNvCxnSpPr>
          <p:nvPr/>
        </p:nvCxnSpPr>
        <p:spPr>
          <a:xfrm flipV="1">
            <a:off x="10290220" y="3636131"/>
            <a:ext cx="373487" cy="4308"/>
          </a:xfrm>
          <a:prstGeom prst="line">
            <a:avLst/>
          </a:prstGeom>
        </p:spPr>
        <p:style>
          <a:lnRef idx="1">
            <a:schemeClr val="accent1"/>
          </a:lnRef>
          <a:fillRef idx="0">
            <a:schemeClr val="accent1"/>
          </a:fillRef>
          <a:effectRef idx="0">
            <a:schemeClr val="accent1"/>
          </a:effectRef>
          <a:fontRef idx="minor">
            <a:schemeClr val="tx1"/>
          </a:fontRef>
        </p:style>
      </p:cxnSp>
      <p:sp>
        <p:nvSpPr>
          <p:cNvPr id="10" name="Diamond 9"/>
          <p:cNvSpPr/>
          <p:nvPr/>
        </p:nvSpPr>
        <p:spPr>
          <a:xfrm>
            <a:off x="8590208" y="3026542"/>
            <a:ext cx="1700012" cy="1227794"/>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solidFill>
                  <a:schemeClr val="tx1"/>
                </a:solidFill>
              </a:rPr>
              <a:t>Advisor</a:t>
            </a:r>
          </a:p>
        </p:txBody>
      </p:sp>
      <p:sp>
        <p:nvSpPr>
          <p:cNvPr id="11" name="Rectangle 10"/>
          <p:cNvSpPr/>
          <p:nvPr/>
        </p:nvSpPr>
        <p:spPr>
          <a:xfrm>
            <a:off x="6654093" y="3146761"/>
            <a:ext cx="1317929" cy="98735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Instructor</a:t>
            </a:r>
          </a:p>
        </p:txBody>
      </p:sp>
    </p:spTree>
    <p:extLst>
      <p:ext uri="{BB962C8B-B14F-4D97-AF65-F5344CB8AC3E}">
        <p14:creationId xmlns:p14="http://schemas.microsoft.com/office/powerpoint/2010/main" val="4185469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015"/>
            <a:ext cx="10972800" cy="1143000"/>
          </a:xfrm>
        </p:spPr>
        <p:txBody>
          <a:bodyPr>
            <a:normAutofit/>
          </a:bodyPr>
          <a:lstStyle/>
          <a:p>
            <a:pPr algn="ctr"/>
            <a:r>
              <a:rPr lang="en-US" sz="2800" cap="small" dirty="0">
                <a:solidFill>
                  <a:schemeClr val="accent6">
                    <a:lumMod val="75000"/>
                  </a:schemeClr>
                </a:solidFill>
                <a:latin typeface="Times New Roman" pitchFamily="18" charset="0"/>
                <a:cs typeface="Times New Roman" pitchFamily="18" charset="0"/>
              </a:rPr>
              <a:t>WEAK ENTITY SETS</a:t>
            </a:r>
            <a:endParaRPr lang="en-US" sz="2800" dirty="0">
              <a:solidFill>
                <a:schemeClr val="accent6">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764425" y="1752600"/>
            <a:ext cx="5512567" cy="4229100"/>
          </a:xfrm>
        </p:spPr>
        <p:txBody>
          <a:bodyPr/>
          <a:lstStyle/>
          <a:p>
            <a:pPr algn="just"/>
            <a:r>
              <a:rPr lang="en-US" sz="1800" dirty="0"/>
              <a:t>An entity set that does not have a primary key is referred to as a </a:t>
            </a:r>
            <a:r>
              <a:rPr lang="en-US" sz="1800" b="1" dirty="0"/>
              <a:t>weak entity set</a:t>
            </a:r>
          </a:p>
          <a:p>
            <a:pPr algn="just" fontAlgn="base"/>
            <a:r>
              <a:rPr lang="en-US" sz="1800" dirty="0"/>
              <a:t>We underline the discriminator of a weak entity set  with a dashed line.</a:t>
            </a:r>
          </a:p>
          <a:p>
            <a:pPr algn="just" fontAlgn="base"/>
            <a:r>
              <a:rPr lang="en-US" sz="1800" dirty="0"/>
              <a:t>We put the identifying relationship of a weak entity in a double diamond. </a:t>
            </a:r>
          </a:p>
        </p:txBody>
      </p:sp>
      <p:sp>
        <p:nvSpPr>
          <p:cNvPr id="5" name="Rectangle 4"/>
          <p:cNvSpPr/>
          <p:nvPr/>
        </p:nvSpPr>
        <p:spPr>
          <a:xfrm>
            <a:off x="10663707" y="3026541"/>
            <a:ext cx="1369469" cy="98735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Student</a:t>
            </a:r>
          </a:p>
        </p:txBody>
      </p:sp>
      <p:cxnSp>
        <p:nvCxnSpPr>
          <p:cNvPr id="8" name="Straight Connector 7"/>
          <p:cNvCxnSpPr/>
          <p:nvPr/>
        </p:nvCxnSpPr>
        <p:spPr>
          <a:xfrm flipV="1">
            <a:off x="7972022" y="3546004"/>
            <a:ext cx="59242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0193629" y="3571736"/>
            <a:ext cx="470078" cy="4308"/>
          </a:xfrm>
          <a:prstGeom prst="line">
            <a:avLst/>
          </a:prstGeom>
        </p:spPr>
        <p:style>
          <a:lnRef idx="1">
            <a:schemeClr val="accent1"/>
          </a:lnRef>
          <a:fillRef idx="0">
            <a:schemeClr val="accent1"/>
          </a:fillRef>
          <a:effectRef idx="0">
            <a:schemeClr val="accent1"/>
          </a:effectRef>
          <a:fontRef idx="minor">
            <a:schemeClr val="tx1"/>
          </a:fontRef>
        </p:style>
      </p:cxnSp>
      <p:sp>
        <p:nvSpPr>
          <p:cNvPr id="10" name="Diamond 9"/>
          <p:cNvSpPr/>
          <p:nvPr/>
        </p:nvSpPr>
        <p:spPr>
          <a:xfrm>
            <a:off x="8590208" y="2794715"/>
            <a:ext cx="1700012" cy="1459621"/>
          </a:xfrm>
          <a:prstGeom prst="diamond">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400" dirty="0">
              <a:solidFill>
                <a:schemeClr val="tx1"/>
              </a:solidFill>
            </a:endParaRPr>
          </a:p>
        </p:txBody>
      </p:sp>
      <p:sp>
        <p:nvSpPr>
          <p:cNvPr id="11" name="Rectangle 10"/>
          <p:cNvSpPr/>
          <p:nvPr/>
        </p:nvSpPr>
        <p:spPr>
          <a:xfrm>
            <a:off x="6654093" y="3056608"/>
            <a:ext cx="1317929" cy="98735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Instructor</a:t>
            </a:r>
          </a:p>
        </p:txBody>
      </p:sp>
      <p:sp>
        <p:nvSpPr>
          <p:cNvPr id="4" name="Diamond 3"/>
          <p:cNvSpPr/>
          <p:nvPr/>
        </p:nvSpPr>
        <p:spPr>
          <a:xfrm>
            <a:off x="8680361" y="2871990"/>
            <a:ext cx="1513268" cy="1287886"/>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300" dirty="0">
                <a:solidFill>
                  <a:schemeClr val="tx1"/>
                </a:solidFill>
              </a:rPr>
              <a:t>Advisor</a:t>
            </a:r>
          </a:p>
        </p:txBody>
      </p:sp>
      <p:cxnSp>
        <p:nvCxnSpPr>
          <p:cNvPr id="13" name="Straight Connector 12"/>
          <p:cNvCxnSpPr/>
          <p:nvPr/>
        </p:nvCxnSpPr>
        <p:spPr>
          <a:xfrm flipV="1">
            <a:off x="10193629" y="3438660"/>
            <a:ext cx="470078" cy="1287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7033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6">
                    <a:lumMod val="75000"/>
                  </a:schemeClr>
                </a:solidFill>
              </a:rPr>
              <a:t>PARTICIPATION CONSTRAINT</a:t>
            </a:r>
          </a:p>
        </p:txBody>
      </p:sp>
      <p:sp>
        <p:nvSpPr>
          <p:cNvPr id="3" name="Content Placeholder 2"/>
          <p:cNvSpPr>
            <a:spLocks noGrp="1"/>
          </p:cNvSpPr>
          <p:nvPr>
            <p:ph idx="1"/>
          </p:nvPr>
        </p:nvSpPr>
        <p:spPr/>
        <p:txBody>
          <a:bodyPr>
            <a:normAutofit/>
          </a:bodyPr>
          <a:lstStyle/>
          <a:p>
            <a:pPr algn="just"/>
            <a:r>
              <a:rPr lang="en-US" sz="1800" dirty="0"/>
              <a:t>Participation Constraint is applied on the entity participating in the relationship set.</a:t>
            </a:r>
          </a:p>
          <a:p>
            <a:pPr algn="just" fontAlgn="base"/>
            <a:r>
              <a:rPr lang="en-US" sz="1800" b="1" dirty="0"/>
              <a:t>Total Participation –</a:t>
            </a:r>
            <a:r>
              <a:rPr lang="en-US" sz="1800" dirty="0"/>
              <a:t> Each entity in the entity set</a:t>
            </a:r>
            <a:r>
              <a:rPr lang="en-US" sz="1800" b="1" dirty="0"/>
              <a:t> must participate</a:t>
            </a:r>
            <a:r>
              <a:rPr lang="en-US" sz="1800" dirty="0"/>
              <a:t> in the relationship. If each student must enroll in a course, the participation of student will be total. Total participation is shown by double line in ER diagram.</a:t>
            </a:r>
          </a:p>
          <a:p>
            <a:pPr algn="just" fontAlgn="base"/>
            <a:r>
              <a:rPr lang="en-US" sz="1800" b="1" dirty="0"/>
              <a:t>Partial Participation –</a:t>
            </a:r>
            <a:r>
              <a:rPr lang="en-US" sz="1800" dirty="0"/>
              <a:t> The entity in the entity set </a:t>
            </a:r>
            <a:r>
              <a:rPr lang="en-US" sz="1800" b="1" dirty="0"/>
              <a:t>may or may NOT participat</a:t>
            </a:r>
            <a:r>
              <a:rPr lang="en-US" sz="1800" dirty="0"/>
              <a:t>e in the relationship. If some courses are not enrolled by any of the student, the participation of course will be partial. The diagram depicts the ‘Enrolled in’ relationship set with Student Entity set having total participation and Course Entity set having partial participation.</a:t>
            </a:r>
          </a:p>
          <a:p>
            <a:pPr marL="0" indent="0">
              <a:buNone/>
            </a:pPr>
            <a:endParaRPr lang="en-US" dirty="0"/>
          </a:p>
        </p:txBody>
      </p:sp>
      <p:sp>
        <p:nvSpPr>
          <p:cNvPr id="4" name="Rectangle 3"/>
          <p:cNvSpPr/>
          <p:nvPr/>
        </p:nvSpPr>
        <p:spPr>
          <a:xfrm>
            <a:off x="7534110" y="4971270"/>
            <a:ext cx="1369469" cy="98735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Course</a:t>
            </a:r>
          </a:p>
        </p:txBody>
      </p:sp>
      <p:cxnSp>
        <p:nvCxnSpPr>
          <p:cNvPr id="7" name="Straight Connector 6"/>
          <p:cNvCxnSpPr/>
          <p:nvPr/>
        </p:nvCxnSpPr>
        <p:spPr>
          <a:xfrm flipV="1">
            <a:off x="4868183" y="5469257"/>
            <a:ext cx="59242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4" idx="1"/>
          </p:cNvCxnSpPr>
          <p:nvPr/>
        </p:nvCxnSpPr>
        <p:spPr>
          <a:xfrm flipV="1">
            <a:off x="7160623" y="5464949"/>
            <a:ext cx="373487" cy="4308"/>
          </a:xfrm>
          <a:prstGeom prst="line">
            <a:avLst/>
          </a:prstGeom>
        </p:spPr>
        <p:style>
          <a:lnRef idx="1">
            <a:schemeClr val="accent1"/>
          </a:lnRef>
          <a:fillRef idx="0">
            <a:schemeClr val="accent1"/>
          </a:fillRef>
          <a:effectRef idx="0">
            <a:schemeClr val="accent1"/>
          </a:effectRef>
          <a:fontRef idx="minor">
            <a:schemeClr val="tx1"/>
          </a:fontRef>
        </p:style>
      </p:cxnSp>
      <p:sp>
        <p:nvSpPr>
          <p:cNvPr id="9" name="Diamond 8"/>
          <p:cNvSpPr/>
          <p:nvPr/>
        </p:nvSpPr>
        <p:spPr>
          <a:xfrm>
            <a:off x="5460611" y="4855360"/>
            <a:ext cx="1700012" cy="1227794"/>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solidFill>
                  <a:schemeClr val="tx1"/>
                </a:solidFill>
              </a:rPr>
              <a:t>Enrolled in</a:t>
            </a:r>
          </a:p>
        </p:txBody>
      </p:sp>
      <p:sp>
        <p:nvSpPr>
          <p:cNvPr id="10" name="Rectangle 9"/>
          <p:cNvSpPr/>
          <p:nvPr/>
        </p:nvSpPr>
        <p:spPr>
          <a:xfrm>
            <a:off x="3524496" y="4975579"/>
            <a:ext cx="1317929" cy="98735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Student</a:t>
            </a:r>
          </a:p>
        </p:txBody>
      </p:sp>
      <p:cxnSp>
        <p:nvCxnSpPr>
          <p:cNvPr id="12" name="Straight Connector 11"/>
          <p:cNvCxnSpPr/>
          <p:nvPr/>
        </p:nvCxnSpPr>
        <p:spPr>
          <a:xfrm>
            <a:off x="4868183" y="5576552"/>
            <a:ext cx="7341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561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14686"/>
            <a:ext cx="10972800" cy="1143000"/>
          </a:xfrm>
        </p:spPr>
        <p:txBody>
          <a:bodyPr>
            <a:normAutofit/>
          </a:bodyPr>
          <a:lstStyle/>
          <a:p>
            <a:pPr algn="ctr"/>
            <a:r>
              <a:rPr lang="en-US" sz="2400" dirty="0">
                <a:solidFill>
                  <a:schemeClr val="accent6">
                    <a:lumMod val="75000"/>
                  </a:schemeClr>
                </a:solidFill>
              </a:rPr>
              <a:t>SUMMARY OF SYMBOLS USED IN E-R NOTATION</a:t>
            </a: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506779" y="1711734"/>
            <a:ext cx="7376992" cy="4426974"/>
          </a:xfrm>
        </p:spPr>
      </p:pic>
    </p:spTree>
    <p:extLst>
      <p:ext uri="{BB962C8B-B14F-4D97-AF65-F5344CB8AC3E}">
        <p14:creationId xmlns:p14="http://schemas.microsoft.com/office/powerpoint/2010/main" val="21563366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879682" y="662609"/>
            <a:ext cx="5812666" cy="556591"/>
          </a:xfrm>
        </p:spPr>
        <p:txBody>
          <a:bodyPr>
            <a:normAutofit fontScale="90000"/>
          </a:bodyPr>
          <a:lstStyle/>
          <a:p>
            <a:r>
              <a:rPr lang="en-US" dirty="0">
                <a:solidFill>
                  <a:schemeClr val="accent6">
                    <a:lumMod val="75000"/>
                  </a:schemeClr>
                </a:solidFill>
              </a:rPr>
              <a:t>Topic of discussion</a:t>
            </a:r>
            <a:endParaRPr dirty="0">
              <a:solidFill>
                <a:schemeClr val="accent6">
                  <a:lumMod val="75000"/>
                </a:schemeClr>
              </a:solidFill>
            </a:endParaRPr>
          </a:p>
        </p:txBody>
      </p:sp>
      <p:sp>
        <p:nvSpPr>
          <p:cNvPr id="14" name="Content Placeholder 13"/>
          <p:cNvSpPr>
            <a:spLocks noGrp="1"/>
          </p:cNvSpPr>
          <p:nvPr>
            <p:ph idx="1"/>
          </p:nvPr>
        </p:nvSpPr>
        <p:spPr>
          <a:xfrm>
            <a:off x="1065214" y="1630016"/>
            <a:ext cx="10058400" cy="4351683"/>
          </a:xfrm>
        </p:spPr>
        <p:txBody>
          <a:bodyPr>
            <a:normAutofit/>
          </a:bodyPr>
          <a:lstStyle/>
          <a:p>
            <a:r>
              <a:rPr lang="en-US" sz="3200" dirty="0"/>
              <a:t>Entity Relationship Model</a:t>
            </a:r>
            <a:r>
              <a:rPr lang="as-IN" sz="3200" dirty="0"/>
              <a:t>?</a:t>
            </a:r>
          </a:p>
          <a:p>
            <a:r>
              <a:rPr lang="en-US" sz="3200" dirty="0"/>
              <a:t>Symbols for Entity Type</a:t>
            </a:r>
          </a:p>
          <a:p>
            <a:r>
              <a:rPr lang="en-US" sz="3200" dirty="0"/>
              <a:t>Relationship Type and Relationship Set</a:t>
            </a:r>
          </a:p>
          <a:p>
            <a:endParaRPr lang="as-IN" sz="3200" dirty="0"/>
          </a:p>
          <a:p>
            <a:endParaRPr sz="3200" dirty="0"/>
          </a:p>
        </p:txBody>
      </p:sp>
    </p:spTree>
    <p:extLst>
      <p:ext uri="{BB962C8B-B14F-4D97-AF65-F5344CB8AC3E}">
        <p14:creationId xmlns:p14="http://schemas.microsoft.com/office/powerpoint/2010/main" val="30810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69234"/>
            <a:ext cx="10972800" cy="1143000"/>
          </a:xfrm>
        </p:spPr>
        <p:txBody>
          <a:bodyPr>
            <a:normAutofit/>
          </a:bodyPr>
          <a:lstStyle/>
          <a:p>
            <a:pPr algn="ctr"/>
            <a:r>
              <a:rPr lang="en-US" sz="2800" dirty="0">
                <a:solidFill>
                  <a:schemeClr val="accent6">
                    <a:lumMod val="75000"/>
                  </a:schemeClr>
                </a:solidFill>
                <a:latin typeface="Times New Roman" pitchFamily="18" charset="0"/>
                <a:cs typeface="Times New Roman" pitchFamily="18" charset="0"/>
              </a:rPr>
              <a:t>ENTITY-RELATIONSHIP (Example)</a:t>
            </a:r>
          </a:p>
        </p:txBody>
      </p:sp>
      <p:pic>
        <p:nvPicPr>
          <p:cNvPr id="6" name="Picture 5" descr="dbms-reduction-of-er-diagram-into-table.png"/>
          <p:cNvPicPr>
            <a:picLocks noChangeAspect="1"/>
          </p:cNvPicPr>
          <p:nvPr/>
        </p:nvPicPr>
        <p:blipFill>
          <a:blip r:embed="rId4"/>
          <a:stretch>
            <a:fillRect/>
          </a:stretch>
        </p:blipFill>
        <p:spPr>
          <a:xfrm>
            <a:off x="2190748" y="1860965"/>
            <a:ext cx="7001377" cy="4515219"/>
          </a:xfrm>
          <a:prstGeom prst="rect">
            <a:avLst/>
          </a:prstGeom>
        </p:spPr>
      </p:pic>
    </p:spTree>
    <p:extLst>
      <p:ext uri="{BB962C8B-B14F-4D97-AF65-F5344CB8AC3E}">
        <p14:creationId xmlns:p14="http://schemas.microsoft.com/office/powerpoint/2010/main" val="442961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27565"/>
            <a:ext cx="10972800" cy="1143000"/>
          </a:xfrm>
        </p:spPr>
        <p:txBody>
          <a:bodyPr>
            <a:normAutofit/>
          </a:bodyPr>
          <a:lstStyle/>
          <a:p>
            <a:pPr algn="ctr"/>
            <a:r>
              <a:rPr lang="en-US" sz="2800" dirty="0">
                <a:solidFill>
                  <a:schemeClr val="accent6">
                    <a:lumMod val="75000"/>
                  </a:schemeClr>
                </a:solidFill>
                <a:latin typeface="Times New Roman" pitchFamily="18" charset="0"/>
                <a:cs typeface="Times New Roman" pitchFamily="18" charset="0"/>
              </a:rPr>
              <a:t>ENTITY-RELATIONSHIP (Example)</a:t>
            </a:r>
            <a:endParaRPr lang="en-US" sz="2800" dirty="0">
              <a:latin typeface="Times New Roman" pitchFamily="18" charset="0"/>
              <a:cs typeface="Times New Roman" pitchFamily="18" charset="0"/>
            </a:endParaRPr>
          </a:p>
        </p:txBody>
      </p:sp>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64964" y="1729101"/>
            <a:ext cx="7624189" cy="4389437"/>
          </a:xfr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56676"/>
            <a:ext cx="10972800" cy="4389120"/>
          </a:xfrm>
        </p:spPr>
        <p:txBody>
          <a:bodyPr/>
          <a:lstStyle/>
          <a:p>
            <a:pPr marL="0" indent="0">
              <a:buNone/>
            </a:pPr>
            <a:endParaRPr lang="en-US" dirty="0">
              <a:solidFill>
                <a:schemeClr val="bg2">
                  <a:lumMod val="50000"/>
                </a:schemeClr>
              </a:solidFill>
            </a:endParaRPr>
          </a:p>
          <a:p>
            <a:pPr marL="0" indent="0">
              <a:buNone/>
            </a:pPr>
            <a:endParaRPr lang="en-US" dirty="0">
              <a:solidFill>
                <a:schemeClr val="bg2">
                  <a:lumMod val="50000"/>
                </a:schemeClr>
              </a:solidFill>
            </a:endParaRPr>
          </a:p>
          <a:p>
            <a:pPr marL="0" indent="0">
              <a:buNone/>
            </a:pPr>
            <a:endParaRPr lang="en-US" dirty="0">
              <a:solidFill>
                <a:schemeClr val="bg2">
                  <a:lumMod val="50000"/>
                </a:schemeClr>
              </a:solidFill>
            </a:endParaRPr>
          </a:p>
          <a:p>
            <a:pPr marL="0" indent="0">
              <a:buNone/>
            </a:pPr>
            <a:endParaRPr lang="en-US" dirty="0">
              <a:solidFill>
                <a:schemeClr val="bg2">
                  <a:lumMod val="50000"/>
                </a:schemeClr>
              </a:solidFill>
            </a:endParaRPr>
          </a:p>
          <a:p>
            <a:pPr marL="0" indent="0">
              <a:buNone/>
            </a:pPr>
            <a:r>
              <a:rPr lang="en-US" dirty="0">
                <a:solidFill>
                  <a:schemeClr val="bg2">
                    <a:lumMod val="50000"/>
                  </a:schemeClr>
                </a:solidFill>
              </a:rPr>
              <a:t>		</a:t>
            </a:r>
            <a:r>
              <a:rPr lang="en-US" sz="4000" dirty="0">
                <a:solidFill>
                  <a:schemeClr val="bg2">
                    <a:lumMod val="50000"/>
                  </a:schemeClr>
                </a:solidFill>
              </a:rPr>
              <a:t>                   Thank you</a:t>
            </a:r>
          </a:p>
        </p:txBody>
      </p:sp>
    </p:spTree>
    <p:extLst>
      <p:ext uri="{BB962C8B-B14F-4D97-AF65-F5344CB8AC3E}">
        <p14:creationId xmlns:p14="http://schemas.microsoft.com/office/powerpoint/2010/main" val="15376091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40444"/>
            <a:ext cx="10972800" cy="1143000"/>
          </a:xfrm>
        </p:spPr>
        <p:txBody>
          <a:bodyPr>
            <a:normAutofit/>
          </a:bodyPr>
          <a:lstStyle/>
          <a:p>
            <a:pPr algn="ctr"/>
            <a:r>
              <a:rPr lang="en-US" sz="2800" dirty="0">
                <a:solidFill>
                  <a:schemeClr val="accent6">
                    <a:lumMod val="75000"/>
                  </a:schemeClr>
                </a:solidFill>
                <a:latin typeface="Times New Roman" pitchFamily="18" charset="0"/>
                <a:cs typeface="Times New Roman" pitchFamily="18" charset="0"/>
              </a:rPr>
              <a:t>E-R MODEL</a:t>
            </a:r>
          </a:p>
        </p:txBody>
      </p:sp>
      <p:sp>
        <p:nvSpPr>
          <p:cNvPr id="38" name="Content Placeholder 37"/>
          <p:cNvSpPr>
            <a:spLocks noGrp="1"/>
          </p:cNvSpPr>
          <p:nvPr>
            <p:ph idx="1"/>
          </p:nvPr>
        </p:nvSpPr>
        <p:spPr>
          <a:xfrm>
            <a:off x="980992" y="1812758"/>
            <a:ext cx="10629482" cy="1026695"/>
          </a:xfrm>
        </p:spPr>
        <p:txBody>
          <a:bodyPr>
            <a:normAutofit/>
          </a:bodyPr>
          <a:lstStyle/>
          <a:p>
            <a:r>
              <a:rPr lang="en-US" sz="2000" dirty="0"/>
              <a:t>A basic ER model is composed of entity types (which classify the things of interest) and specifies relationships that can exist between entities(instances of those entity types). </a:t>
            </a:r>
          </a:p>
        </p:txBody>
      </p:sp>
      <p:grpSp>
        <p:nvGrpSpPr>
          <p:cNvPr id="40" name="Group 39"/>
          <p:cNvGrpSpPr/>
          <p:nvPr/>
        </p:nvGrpSpPr>
        <p:grpSpPr>
          <a:xfrm>
            <a:off x="3957997" y="3078581"/>
            <a:ext cx="4197760" cy="2495550"/>
            <a:chOff x="4400550" y="2181225"/>
            <a:chExt cx="4197760" cy="2495550"/>
          </a:xfrm>
        </p:grpSpPr>
        <p:grpSp>
          <p:nvGrpSpPr>
            <p:cNvPr id="11" name="Group 10"/>
            <p:cNvGrpSpPr/>
            <p:nvPr/>
          </p:nvGrpSpPr>
          <p:grpSpPr>
            <a:xfrm>
              <a:off x="4400550" y="2181225"/>
              <a:ext cx="4197760" cy="2495550"/>
              <a:chOff x="0" y="0"/>
              <a:chExt cx="3390900" cy="2495550"/>
            </a:xfrm>
          </p:grpSpPr>
          <p:sp>
            <p:nvSpPr>
              <p:cNvPr id="12" name="Text Box 2"/>
              <p:cNvSpPr txBox="1">
                <a:spLocks noChangeArrowheads="1"/>
              </p:cNvSpPr>
              <p:nvPr/>
            </p:nvSpPr>
            <p:spPr bwMode="auto">
              <a:xfrm>
                <a:off x="714375" y="0"/>
                <a:ext cx="800100" cy="2857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ER MODEL</a:t>
                </a:r>
              </a:p>
            </p:txBody>
          </p:sp>
          <p:cxnSp>
            <p:nvCxnSpPr>
              <p:cNvPr id="13" name="Straight Arrow Connector 12"/>
              <p:cNvCxnSpPr/>
              <p:nvPr/>
            </p:nvCxnSpPr>
            <p:spPr>
              <a:xfrm flipH="1">
                <a:off x="333375" y="371475"/>
                <a:ext cx="666750" cy="723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1000125" y="371475"/>
                <a:ext cx="9525" cy="752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990600" y="361950"/>
                <a:ext cx="742950" cy="733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 Box 2"/>
              <p:cNvSpPr txBox="1">
                <a:spLocks noChangeArrowheads="1"/>
              </p:cNvSpPr>
              <p:nvPr/>
            </p:nvSpPr>
            <p:spPr bwMode="auto">
              <a:xfrm>
                <a:off x="0" y="1114425"/>
                <a:ext cx="57150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Entity</a:t>
                </a:r>
              </a:p>
            </p:txBody>
          </p:sp>
          <p:sp>
            <p:nvSpPr>
              <p:cNvPr id="17" name="Text Box 2"/>
              <p:cNvSpPr txBox="1">
                <a:spLocks noChangeArrowheads="1"/>
              </p:cNvSpPr>
              <p:nvPr/>
            </p:nvSpPr>
            <p:spPr bwMode="auto">
              <a:xfrm>
                <a:off x="628650" y="1162050"/>
                <a:ext cx="733425" cy="2190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Attribute</a:t>
                </a:r>
              </a:p>
            </p:txBody>
          </p:sp>
          <p:cxnSp>
            <p:nvCxnSpPr>
              <p:cNvPr id="18" name="Straight Connector 17"/>
              <p:cNvCxnSpPr/>
              <p:nvPr/>
            </p:nvCxnSpPr>
            <p:spPr>
              <a:xfrm>
                <a:off x="809625" y="1438275"/>
                <a:ext cx="9525" cy="93345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819150" y="1590675"/>
                <a:ext cx="228600" cy="0"/>
              </a:xfrm>
              <a:prstGeom prst="line">
                <a:avLst/>
              </a:prstGeom>
            </p:spPr>
            <p:style>
              <a:lnRef idx="1">
                <a:schemeClr val="dk1"/>
              </a:lnRef>
              <a:fillRef idx="0">
                <a:schemeClr val="dk1"/>
              </a:fillRef>
              <a:effectRef idx="0">
                <a:schemeClr val="dk1"/>
              </a:effectRef>
              <a:fontRef idx="minor">
                <a:schemeClr val="tx1"/>
              </a:fontRef>
            </p:style>
          </p:cxnSp>
          <p:sp>
            <p:nvSpPr>
              <p:cNvPr id="20" name="Text Box 2"/>
              <p:cNvSpPr txBox="1">
                <a:spLocks noChangeArrowheads="1"/>
              </p:cNvSpPr>
              <p:nvPr/>
            </p:nvSpPr>
            <p:spPr bwMode="auto">
              <a:xfrm>
                <a:off x="1000125" y="1466850"/>
                <a:ext cx="40005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Key</a:t>
                </a:r>
              </a:p>
            </p:txBody>
          </p:sp>
          <p:cxnSp>
            <p:nvCxnSpPr>
              <p:cNvPr id="21" name="Straight Connector 20"/>
              <p:cNvCxnSpPr/>
              <p:nvPr/>
            </p:nvCxnSpPr>
            <p:spPr>
              <a:xfrm>
                <a:off x="819150" y="1866900"/>
                <a:ext cx="190500" cy="0"/>
              </a:xfrm>
              <a:prstGeom prst="line">
                <a:avLst/>
              </a:prstGeom>
            </p:spPr>
            <p:style>
              <a:lnRef idx="1">
                <a:schemeClr val="dk1"/>
              </a:lnRef>
              <a:fillRef idx="0">
                <a:schemeClr val="dk1"/>
              </a:fillRef>
              <a:effectRef idx="0">
                <a:schemeClr val="dk1"/>
              </a:effectRef>
              <a:fontRef idx="minor">
                <a:schemeClr val="tx1"/>
              </a:fontRef>
            </p:style>
          </p:cxnSp>
          <p:sp>
            <p:nvSpPr>
              <p:cNvPr id="22" name="Text Box 2"/>
              <p:cNvSpPr txBox="1">
                <a:spLocks noChangeArrowheads="1"/>
              </p:cNvSpPr>
              <p:nvPr/>
            </p:nvSpPr>
            <p:spPr bwMode="auto">
              <a:xfrm>
                <a:off x="981075" y="1724025"/>
                <a:ext cx="809625"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Composite</a:t>
                </a:r>
              </a:p>
            </p:txBody>
          </p:sp>
          <p:cxnSp>
            <p:nvCxnSpPr>
              <p:cNvPr id="23" name="Straight Connector 22"/>
              <p:cNvCxnSpPr/>
              <p:nvPr/>
            </p:nvCxnSpPr>
            <p:spPr>
              <a:xfrm>
                <a:off x="828675" y="2095500"/>
                <a:ext cx="180975" cy="0"/>
              </a:xfrm>
              <a:prstGeom prst="line">
                <a:avLst/>
              </a:prstGeom>
            </p:spPr>
            <p:style>
              <a:lnRef idx="1">
                <a:schemeClr val="dk1"/>
              </a:lnRef>
              <a:fillRef idx="0">
                <a:schemeClr val="dk1"/>
              </a:fillRef>
              <a:effectRef idx="0">
                <a:schemeClr val="dk1"/>
              </a:effectRef>
              <a:fontRef idx="minor">
                <a:schemeClr val="tx1"/>
              </a:fontRef>
            </p:style>
          </p:cxnSp>
          <p:sp>
            <p:nvSpPr>
              <p:cNvPr id="24" name="Text Box 2"/>
              <p:cNvSpPr txBox="1">
                <a:spLocks noChangeArrowheads="1"/>
              </p:cNvSpPr>
              <p:nvPr/>
            </p:nvSpPr>
            <p:spPr bwMode="auto">
              <a:xfrm>
                <a:off x="981075" y="1981200"/>
                <a:ext cx="885825"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Multivalued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5" name="Straight Connector 24"/>
              <p:cNvCxnSpPr/>
              <p:nvPr/>
            </p:nvCxnSpPr>
            <p:spPr>
              <a:xfrm>
                <a:off x="819150" y="2352675"/>
                <a:ext cx="171450" cy="0"/>
              </a:xfrm>
              <a:prstGeom prst="line">
                <a:avLst/>
              </a:prstGeom>
            </p:spPr>
            <p:style>
              <a:lnRef idx="1">
                <a:schemeClr val="dk1"/>
              </a:lnRef>
              <a:fillRef idx="0">
                <a:schemeClr val="dk1"/>
              </a:fillRef>
              <a:effectRef idx="0">
                <a:schemeClr val="dk1"/>
              </a:effectRef>
              <a:fontRef idx="minor">
                <a:schemeClr val="tx1"/>
              </a:fontRef>
            </p:style>
          </p:cxnSp>
          <p:sp>
            <p:nvSpPr>
              <p:cNvPr id="26" name="Text Box 2"/>
              <p:cNvSpPr txBox="1">
                <a:spLocks noChangeArrowheads="1"/>
              </p:cNvSpPr>
              <p:nvPr/>
            </p:nvSpPr>
            <p:spPr bwMode="auto">
              <a:xfrm>
                <a:off x="981075" y="2228850"/>
                <a:ext cx="66675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Derived</a:t>
                </a:r>
              </a:p>
            </p:txBody>
          </p:sp>
          <p:sp>
            <p:nvSpPr>
              <p:cNvPr id="27" name="Text Box 2"/>
              <p:cNvSpPr txBox="1">
                <a:spLocks noChangeArrowheads="1"/>
              </p:cNvSpPr>
              <p:nvPr/>
            </p:nvSpPr>
            <p:spPr bwMode="auto">
              <a:xfrm>
                <a:off x="1619250" y="1133475"/>
                <a:ext cx="942975"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Relationship</a:t>
                </a:r>
              </a:p>
            </p:txBody>
          </p:sp>
          <p:cxnSp>
            <p:nvCxnSpPr>
              <p:cNvPr id="28" name="Straight Connector 27"/>
              <p:cNvCxnSpPr/>
              <p:nvPr/>
            </p:nvCxnSpPr>
            <p:spPr>
              <a:xfrm>
                <a:off x="2133600" y="1362075"/>
                <a:ext cx="9525" cy="100012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2143125" y="1533525"/>
                <a:ext cx="190500"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2143125" y="1790700"/>
                <a:ext cx="200025" cy="0"/>
              </a:xfrm>
              <a:prstGeom prst="line">
                <a:avLst/>
              </a:prstGeom>
            </p:spPr>
            <p:style>
              <a:lnRef idx="1">
                <a:schemeClr val="dk1"/>
              </a:lnRef>
              <a:fillRef idx="0">
                <a:schemeClr val="dk1"/>
              </a:fillRef>
              <a:effectRef idx="0">
                <a:schemeClr val="dk1"/>
              </a:effectRef>
              <a:fontRef idx="minor">
                <a:schemeClr val="tx1"/>
              </a:fontRef>
            </p:style>
          </p:cxnSp>
          <p:sp>
            <p:nvSpPr>
              <p:cNvPr id="31" name="Text Box 2"/>
              <p:cNvSpPr txBox="1">
                <a:spLocks noChangeArrowheads="1"/>
              </p:cNvSpPr>
              <p:nvPr/>
            </p:nvSpPr>
            <p:spPr bwMode="auto">
              <a:xfrm>
                <a:off x="2343150" y="1676400"/>
                <a:ext cx="99060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One to Many</a:t>
                </a:r>
              </a:p>
            </p:txBody>
          </p:sp>
          <p:cxnSp>
            <p:nvCxnSpPr>
              <p:cNvPr id="32" name="Straight Connector 31"/>
              <p:cNvCxnSpPr/>
              <p:nvPr/>
            </p:nvCxnSpPr>
            <p:spPr>
              <a:xfrm flipV="1">
                <a:off x="2143125" y="2057400"/>
                <a:ext cx="209550" cy="0"/>
              </a:xfrm>
              <a:prstGeom prst="line">
                <a:avLst/>
              </a:prstGeom>
            </p:spPr>
            <p:style>
              <a:lnRef idx="1">
                <a:schemeClr val="dk1"/>
              </a:lnRef>
              <a:fillRef idx="0">
                <a:schemeClr val="dk1"/>
              </a:fillRef>
              <a:effectRef idx="0">
                <a:schemeClr val="dk1"/>
              </a:effectRef>
              <a:fontRef idx="minor">
                <a:schemeClr val="tx1"/>
              </a:fontRef>
            </p:style>
          </p:cxnSp>
          <p:sp>
            <p:nvSpPr>
              <p:cNvPr id="33" name="Text Box 2"/>
              <p:cNvSpPr txBox="1">
                <a:spLocks noChangeArrowheads="1"/>
              </p:cNvSpPr>
              <p:nvPr/>
            </p:nvSpPr>
            <p:spPr bwMode="auto">
              <a:xfrm>
                <a:off x="2343150" y="1971675"/>
                <a:ext cx="1019175"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Many to One</a:t>
                </a:r>
              </a:p>
            </p:txBody>
          </p:sp>
          <p:cxnSp>
            <p:nvCxnSpPr>
              <p:cNvPr id="34" name="Straight Connector 33"/>
              <p:cNvCxnSpPr/>
              <p:nvPr/>
            </p:nvCxnSpPr>
            <p:spPr>
              <a:xfrm>
                <a:off x="2143125" y="2343150"/>
                <a:ext cx="209550" cy="0"/>
              </a:xfrm>
              <a:prstGeom prst="line">
                <a:avLst/>
              </a:prstGeom>
            </p:spPr>
            <p:style>
              <a:lnRef idx="1">
                <a:schemeClr val="dk1"/>
              </a:lnRef>
              <a:fillRef idx="0">
                <a:schemeClr val="dk1"/>
              </a:fillRef>
              <a:effectRef idx="0">
                <a:schemeClr val="dk1"/>
              </a:effectRef>
              <a:fontRef idx="minor">
                <a:schemeClr val="tx1"/>
              </a:fontRef>
            </p:style>
          </p:cxnSp>
          <p:sp>
            <p:nvSpPr>
              <p:cNvPr id="35" name="Text Box 2"/>
              <p:cNvSpPr txBox="1">
                <a:spLocks noChangeArrowheads="1"/>
              </p:cNvSpPr>
              <p:nvPr/>
            </p:nvSpPr>
            <p:spPr bwMode="auto">
              <a:xfrm>
                <a:off x="2343150" y="2209800"/>
                <a:ext cx="104775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Many to Many</a:t>
                </a:r>
              </a:p>
            </p:txBody>
          </p:sp>
        </p:grpSp>
        <p:cxnSp>
          <p:nvCxnSpPr>
            <p:cNvPr id="37" name="Straight Connector 36"/>
            <p:cNvCxnSpPr/>
            <p:nvPr/>
          </p:nvCxnSpPr>
          <p:spPr>
            <a:xfrm>
              <a:off x="4630994" y="3562350"/>
              <a:ext cx="14748" cy="96202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4645742" y="3905250"/>
              <a:ext cx="167509" cy="0"/>
            </a:xfrm>
            <a:prstGeom prst="line">
              <a:avLst/>
            </a:prstGeom>
          </p:spPr>
          <p:style>
            <a:lnRef idx="1">
              <a:schemeClr val="dk1"/>
            </a:lnRef>
            <a:fillRef idx="0">
              <a:schemeClr val="dk1"/>
            </a:fillRef>
            <a:effectRef idx="0">
              <a:schemeClr val="dk1"/>
            </a:effectRef>
            <a:fontRef idx="minor">
              <a:schemeClr val="tx1"/>
            </a:fontRef>
          </p:style>
        </p:cxnSp>
        <p:sp>
          <p:nvSpPr>
            <p:cNvPr id="41" name="Rectangle 40"/>
            <p:cNvSpPr/>
            <p:nvPr/>
          </p:nvSpPr>
          <p:spPr>
            <a:xfrm>
              <a:off x="4813251" y="3771900"/>
              <a:ext cx="565990" cy="61912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Calibri" panose="020F0502020204030204" pitchFamily="34" charset="0"/>
                  <a:cs typeface="Times New Roman" panose="02020603050405020304" pitchFamily="18" charset="0"/>
                </a:rPr>
                <a:t>Weak Entity</a:t>
              </a:r>
            </a:p>
          </p:txBody>
        </p:sp>
      </p:grpSp>
    </p:spTree>
    <p:extLst>
      <p:ext uri="{BB962C8B-B14F-4D97-AF65-F5344CB8AC3E}">
        <p14:creationId xmlns:p14="http://schemas.microsoft.com/office/powerpoint/2010/main" val="30532383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879681" y="662609"/>
            <a:ext cx="10080239" cy="556591"/>
          </a:xfrm>
        </p:spPr>
        <p:txBody>
          <a:bodyPr>
            <a:normAutofit/>
          </a:bodyPr>
          <a:lstStyle/>
          <a:p>
            <a:pPr algn="ctr"/>
            <a:r>
              <a:rPr lang="en-US" sz="2800" dirty="0">
                <a:solidFill>
                  <a:schemeClr val="accent6">
                    <a:lumMod val="75000"/>
                  </a:schemeClr>
                </a:solidFill>
                <a:latin typeface="Times New Roman" pitchFamily="18" charset="0"/>
                <a:cs typeface="Times New Roman" pitchFamily="18" charset="0"/>
              </a:rPr>
              <a:t>ENTITY</a:t>
            </a:r>
            <a:endParaRPr lang="as-IN" sz="2800" dirty="0">
              <a:solidFill>
                <a:schemeClr val="accent6">
                  <a:lumMod val="75000"/>
                </a:schemeClr>
              </a:solidFill>
              <a:latin typeface="Times New Roman" pitchFamily="18" charset="0"/>
            </a:endParaRPr>
          </a:p>
        </p:txBody>
      </p:sp>
      <p:sp>
        <p:nvSpPr>
          <p:cNvPr id="14" name="Content Placeholder 13"/>
          <p:cNvSpPr>
            <a:spLocks noGrp="1"/>
          </p:cNvSpPr>
          <p:nvPr>
            <p:ph idx="1"/>
          </p:nvPr>
        </p:nvSpPr>
        <p:spPr>
          <a:xfrm>
            <a:off x="1065214" y="1630016"/>
            <a:ext cx="6190991" cy="4770784"/>
          </a:xfrm>
        </p:spPr>
        <p:txBody>
          <a:bodyPr>
            <a:normAutofit/>
          </a:bodyPr>
          <a:lstStyle/>
          <a:p>
            <a:r>
              <a:rPr lang="en-US" sz="1900" dirty="0"/>
              <a:t>An entity is an object that exists and is distinguishable from other objects.</a:t>
            </a:r>
          </a:p>
          <a:p>
            <a:pPr algn="r">
              <a:buFont typeface="Wingdings" panose="05000000000000000000" pitchFamily="2" charset="2"/>
              <a:buChar char="ü"/>
            </a:pPr>
            <a:r>
              <a:rPr lang="en-US" sz="1700" dirty="0"/>
              <a:t>Example: specific person, company, event, plant</a:t>
            </a:r>
          </a:p>
          <a:p>
            <a:r>
              <a:rPr lang="en-US" sz="1900" dirty="0"/>
              <a:t>Entities have attributes</a:t>
            </a:r>
          </a:p>
          <a:p>
            <a:pPr algn="ctr">
              <a:buFont typeface="Wingdings" panose="05000000000000000000" pitchFamily="2" charset="2"/>
              <a:buChar char="ü"/>
            </a:pPr>
            <a:r>
              <a:rPr lang="en-US" sz="1700" dirty="0"/>
              <a:t>Example: people have names and addresses</a:t>
            </a:r>
          </a:p>
          <a:p>
            <a:r>
              <a:rPr lang="en-US" sz="1900" dirty="0"/>
              <a:t>An entity type defines a collection of entities that have the same attributes.</a:t>
            </a:r>
          </a:p>
          <a:p>
            <a:pPr algn="ctr">
              <a:buFont typeface="Wingdings" panose="05000000000000000000" pitchFamily="2" charset="2"/>
              <a:buChar char="ü"/>
            </a:pPr>
            <a:r>
              <a:rPr lang="en-US" sz="1700" dirty="0"/>
              <a:t>Each entity type is described by its name and attributes. </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162" y="1890735"/>
            <a:ext cx="4203290" cy="2976233"/>
          </a:xfrm>
          <a:prstGeom prst="rect">
            <a:avLst/>
          </a:prstGeom>
        </p:spPr>
      </p:pic>
    </p:spTree>
    <p:extLst>
      <p:ext uri="{BB962C8B-B14F-4D97-AF65-F5344CB8AC3E}">
        <p14:creationId xmlns:p14="http://schemas.microsoft.com/office/powerpoint/2010/main" val="3281364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5" name="Title 12"/>
          <p:cNvSpPr txBox="1">
            <a:spLocks/>
          </p:cNvSpPr>
          <p:nvPr/>
        </p:nvSpPr>
        <p:spPr>
          <a:xfrm>
            <a:off x="879681" y="662609"/>
            <a:ext cx="10286301" cy="556591"/>
          </a:xfrm>
          <a:prstGeom prst="rect">
            <a:avLst/>
          </a:prstGeom>
        </p:spPr>
        <p:txBody>
          <a:bodyPr vert="horz" lIns="91440" tIns="45720" rIns="91440" bIns="45720" rtlCol="0" anchor="b">
            <a:normAutofit fontScale="97500"/>
          </a:bodyPr>
          <a:lstStyle/>
          <a:p>
            <a:pPr lvl="0" algn="ctr">
              <a:lnSpc>
                <a:spcPct val="90000"/>
              </a:lnSpc>
              <a:spcBef>
                <a:spcPct val="0"/>
              </a:spcBef>
              <a:defRPr/>
            </a:pPr>
            <a:r>
              <a:rPr lang="en-US" sz="3200" dirty="0">
                <a:solidFill>
                  <a:schemeClr val="accent6">
                    <a:lumMod val="75000"/>
                  </a:schemeClr>
                </a:solidFill>
              </a:rPr>
              <a:t>Entity type Notations</a:t>
            </a:r>
            <a:endParaRPr kumimoji="0" lang="en-US" sz="3200" i="0" u="none" strike="noStrike" kern="1200" cap="none" spc="0" normalizeH="0" baseline="0" noProof="0" dirty="0">
              <a:ln>
                <a:noFill/>
              </a:ln>
              <a:solidFill>
                <a:schemeClr val="accent6">
                  <a:lumMod val="75000"/>
                </a:schemeClr>
              </a:solidFill>
              <a:effectLst/>
              <a:uLnTx/>
              <a:uFillTx/>
              <a:latin typeface="+mj-lt"/>
              <a:ea typeface="+mj-ea"/>
              <a:cs typeface="+mj-cs"/>
            </a:endParaRPr>
          </a:p>
        </p:txBody>
      </p:sp>
      <p:sp>
        <p:nvSpPr>
          <p:cNvPr id="10" name="Content Placeholder 9"/>
          <p:cNvSpPr>
            <a:spLocks noGrp="1"/>
          </p:cNvSpPr>
          <p:nvPr>
            <p:ph idx="1"/>
          </p:nvPr>
        </p:nvSpPr>
        <p:spPr>
          <a:xfrm>
            <a:off x="1065213" y="1752600"/>
            <a:ext cx="7128291" cy="1219200"/>
          </a:xfrm>
        </p:spPr>
        <p:txBody>
          <a:bodyPr/>
          <a:lstStyle/>
          <a:p>
            <a:r>
              <a:rPr lang="en-US" dirty="0"/>
              <a:t>Entity type represents in Rectangle shape</a:t>
            </a:r>
          </a:p>
        </p:txBody>
      </p:sp>
      <p:sp>
        <p:nvSpPr>
          <p:cNvPr id="7" name="Rectangle 6"/>
          <p:cNvSpPr/>
          <p:nvPr/>
        </p:nvSpPr>
        <p:spPr>
          <a:xfrm>
            <a:off x="9053856" y="3116722"/>
            <a:ext cx="1944711" cy="87572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Teacher</a:t>
            </a:r>
          </a:p>
        </p:txBody>
      </p:sp>
      <p:sp>
        <p:nvSpPr>
          <p:cNvPr id="11" name="Rectangle 10"/>
          <p:cNvSpPr/>
          <p:nvPr/>
        </p:nvSpPr>
        <p:spPr>
          <a:xfrm>
            <a:off x="5806234" y="3116722"/>
            <a:ext cx="1944711" cy="87572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Student</a:t>
            </a:r>
          </a:p>
        </p:txBody>
      </p:sp>
      <p:sp>
        <p:nvSpPr>
          <p:cNvPr id="12" name="Rectangle 11"/>
          <p:cNvSpPr/>
          <p:nvPr/>
        </p:nvSpPr>
        <p:spPr>
          <a:xfrm>
            <a:off x="2236639" y="3108119"/>
            <a:ext cx="1944711" cy="8843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Employee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4" name="Title 12"/>
          <p:cNvSpPr>
            <a:spLocks noGrp="1"/>
          </p:cNvSpPr>
          <p:nvPr>
            <p:ph type="title"/>
          </p:nvPr>
        </p:nvSpPr>
        <p:spPr>
          <a:xfrm>
            <a:off x="879682" y="662609"/>
            <a:ext cx="9801570" cy="556591"/>
          </a:xfrm>
        </p:spPr>
        <p:txBody>
          <a:bodyPr>
            <a:normAutofit/>
          </a:bodyPr>
          <a:lstStyle/>
          <a:p>
            <a:pPr lvl="0" algn="ctr"/>
            <a:r>
              <a:rPr lang="en-US" sz="2800" dirty="0">
                <a:solidFill>
                  <a:schemeClr val="accent6">
                    <a:lumMod val="75000"/>
                  </a:schemeClr>
                </a:solidFill>
                <a:latin typeface="Times New Roman" pitchFamily="18" charset="0"/>
                <a:cs typeface="Times New Roman" pitchFamily="18" charset="0"/>
              </a:rPr>
              <a:t>ATTRIBUTE Notations</a:t>
            </a:r>
            <a:endParaRPr lang="as-IN" sz="2800" dirty="0">
              <a:solidFill>
                <a:schemeClr val="accent6">
                  <a:lumMod val="75000"/>
                </a:schemeClr>
              </a:solidFill>
              <a:latin typeface="Times New Roman" pitchFamily="18" charset="0"/>
            </a:endParaRPr>
          </a:p>
        </p:txBody>
      </p:sp>
      <p:sp>
        <p:nvSpPr>
          <p:cNvPr id="3" name="Content Placeholder 2"/>
          <p:cNvSpPr>
            <a:spLocks noGrp="1"/>
          </p:cNvSpPr>
          <p:nvPr>
            <p:ph idx="1"/>
          </p:nvPr>
        </p:nvSpPr>
        <p:spPr>
          <a:xfrm>
            <a:off x="1229790" y="1618334"/>
            <a:ext cx="5581276" cy="4313234"/>
          </a:xfrm>
        </p:spPr>
        <p:txBody>
          <a:bodyPr>
            <a:normAutofit/>
          </a:bodyPr>
          <a:lstStyle/>
          <a:p>
            <a:r>
              <a:rPr lang="en-US" sz="1800" dirty="0"/>
              <a:t>Attributes are the properties which define the entity type.</a:t>
            </a:r>
          </a:p>
          <a:p>
            <a:pPr marL="0" indent="0">
              <a:buNone/>
            </a:pPr>
            <a:endParaRPr lang="en-US" sz="1800" dirty="0"/>
          </a:p>
          <a:p>
            <a:pPr algn="ctr">
              <a:buFont typeface="Wingdings" panose="05000000000000000000" pitchFamily="2" charset="2"/>
              <a:buChar char="ü"/>
            </a:pPr>
            <a:r>
              <a:rPr lang="en-US" sz="1600" dirty="0"/>
              <a:t>Example: Roll_No, Name, DOB, Age, Address, </a:t>
            </a:r>
            <a:r>
              <a:rPr lang="en-US" sz="1600" dirty="0" err="1"/>
              <a:t>Mobile_No</a:t>
            </a:r>
            <a:r>
              <a:rPr lang="en-US" sz="1600" dirty="0"/>
              <a:t> are the attributes which defines entity type Student</a:t>
            </a:r>
          </a:p>
          <a:p>
            <a:pPr marL="0" indent="0" algn="ctr">
              <a:buNone/>
            </a:pPr>
            <a:endParaRPr lang="en-US" sz="1600" dirty="0"/>
          </a:p>
          <a:p>
            <a:r>
              <a:rPr lang="en-US" sz="1800" dirty="0"/>
              <a:t>In ER diagram, attribute is represented by an oval.</a:t>
            </a:r>
          </a:p>
          <a:p>
            <a:pPr marL="0" indent="0" algn="ctr">
              <a:buNone/>
            </a:pPr>
            <a:endParaRPr lang="en-US" sz="1800" dirty="0"/>
          </a:p>
        </p:txBody>
      </p:sp>
      <p:sp>
        <p:nvSpPr>
          <p:cNvPr id="5" name="Oval 4"/>
          <p:cNvSpPr/>
          <p:nvPr/>
        </p:nvSpPr>
        <p:spPr>
          <a:xfrm>
            <a:off x="8446384" y="2122902"/>
            <a:ext cx="1740805" cy="1122574"/>
          </a:xfrm>
          <a:prstGeom prst="ellipse">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dirty="0">
                <a:solidFill>
                  <a:schemeClr val="tx1"/>
                </a:solidFill>
              </a:rPr>
              <a:t>Attribute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4" name="Title 12"/>
          <p:cNvSpPr>
            <a:spLocks noGrp="1"/>
          </p:cNvSpPr>
          <p:nvPr>
            <p:ph type="title"/>
          </p:nvPr>
        </p:nvSpPr>
        <p:spPr>
          <a:xfrm>
            <a:off x="879681" y="662609"/>
            <a:ext cx="8317327" cy="556591"/>
          </a:xfrm>
        </p:spPr>
        <p:txBody>
          <a:bodyPr>
            <a:normAutofit/>
          </a:bodyPr>
          <a:lstStyle/>
          <a:p>
            <a:pPr lvl="0" algn="ctr"/>
            <a:r>
              <a:rPr lang="en-US" sz="2800" dirty="0">
                <a:solidFill>
                  <a:schemeClr val="accent6">
                    <a:lumMod val="75000"/>
                  </a:schemeClr>
                </a:solidFill>
                <a:latin typeface="Times New Roman" pitchFamily="18" charset="0"/>
                <a:cs typeface="Times New Roman" pitchFamily="18" charset="0"/>
              </a:rPr>
              <a:t>KEY ATTRIBUTE Notations</a:t>
            </a:r>
          </a:p>
        </p:txBody>
      </p:sp>
      <p:sp>
        <p:nvSpPr>
          <p:cNvPr id="8" name="Rectangle 7"/>
          <p:cNvSpPr/>
          <p:nvPr/>
        </p:nvSpPr>
        <p:spPr>
          <a:xfrm>
            <a:off x="1106904" y="1805607"/>
            <a:ext cx="6016567" cy="2954655"/>
          </a:xfrm>
          <a:prstGeom prst="rect">
            <a:avLst/>
          </a:prstGeom>
        </p:spPr>
        <p:txBody>
          <a:bodyPr wrap="square">
            <a:spAutoFit/>
          </a:bodyPr>
          <a:lstStyle/>
          <a:p>
            <a:pPr>
              <a:buFont typeface="Arial" pitchFamily="34" charset="0"/>
              <a:buChar char="•"/>
            </a:pPr>
            <a:r>
              <a:rPr lang="en-US" dirty="0"/>
              <a:t>The attribute which uniquely identifies each entity in the entity set is called key attribute.</a:t>
            </a:r>
          </a:p>
          <a:p>
            <a:endParaRPr lang="en-US" dirty="0"/>
          </a:p>
          <a:p>
            <a:pPr>
              <a:buFont typeface="Arial" pitchFamily="34" charset="0"/>
              <a:buChar char="•"/>
            </a:pPr>
            <a:endParaRPr lang="en-US" sz="2000" dirty="0"/>
          </a:p>
          <a:p>
            <a:pPr marL="342900" indent="-342900" algn="ctr">
              <a:buFont typeface="Wingdings" panose="05000000000000000000" pitchFamily="2" charset="2"/>
              <a:buChar char="ü"/>
            </a:pPr>
            <a:r>
              <a:rPr lang="en-US" sz="1600" dirty="0"/>
              <a:t>Example:  Roll_No will be unique for each student</a:t>
            </a:r>
          </a:p>
          <a:p>
            <a:pPr algn="ctr"/>
            <a:endParaRPr lang="en-US" sz="1600" dirty="0"/>
          </a:p>
          <a:p>
            <a:pPr marL="342900" indent="-342900" algn="ctr">
              <a:buFont typeface="Wingdings" panose="05000000000000000000" pitchFamily="2" charset="2"/>
              <a:buChar char="ü"/>
            </a:pPr>
            <a:endParaRPr lang="en-US" sz="2000" dirty="0"/>
          </a:p>
          <a:p>
            <a:pPr marL="342900" indent="-342900">
              <a:buFont typeface="Arial" panose="020B0604020202020204" pitchFamily="34" charset="0"/>
              <a:buChar char="•"/>
            </a:pPr>
            <a:r>
              <a:rPr lang="en-US" dirty="0"/>
              <a:t>In ER diagram, key attribute is represented by an oval with underlying lines.</a:t>
            </a:r>
          </a:p>
          <a:p>
            <a:pPr>
              <a:buFont typeface="Arial" pitchFamily="34" charset="0"/>
              <a:buChar char="•"/>
            </a:pPr>
            <a:endParaRPr lang="en-US" sz="2400" dirty="0">
              <a:solidFill>
                <a:srgbClr val="00B050"/>
              </a:solidFill>
            </a:endParaRPr>
          </a:p>
        </p:txBody>
      </p:sp>
      <p:sp>
        <p:nvSpPr>
          <p:cNvPr id="5" name="Oval 4"/>
          <p:cNvSpPr/>
          <p:nvPr/>
        </p:nvSpPr>
        <p:spPr>
          <a:xfrm>
            <a:off x="8474299" y="2419116"/>
            <a:ext cx="1841678" cy="1006664"/>
          </a:xfrm>
          <a:prstGeom prst="ellipse">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u="sng" dirty="0">
                <a:solidFill>
                  <a:schemeClr val="tx1"/>
                </a:solidFill>
              </a:rPr>
              <a:t>Roll_No</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4" name="Title 12"/>
          <p:cNvSpPr>
            <a:spLocks noGrp="1"/>
          </p:cNvSpPr>
          <p:nvPr>
            <p:ph type="title"/>
          </p:nvPr>
        </p:nvSpPr>
        <p:spPr>
          <a:xfrm>
            <a:off x="879682" y="662609"/>
            <a:ext cx="7045118" cy="556591"/>
          </a:xfrm>
        </p:spPr>
        <p:txBody>
          <a:bodyPr>
            <a:normAutofit/>
          </a:bodyPr>
          <a:lstStyle/>
          <a:p>
            <a:pPr lvl="0" algn="ctr"/>
            <a:r>
              <a:rPr lang="en-US" sz="2800" dirty="0">
                <a:solidFill>
                  <a:schemeClr val="accent6">
                    <a:lumMod val="75000"/>
                  </a:schemeClr>
                </a:solidFill>
                <a:latin typeface="Times New Roman" pitchFamily="18" charset="0"/>
                <a:cs typeface="Times New Roman" pitchFamily="18" charset="0"/>
              </a:rPr>
              <a:t>COMPOSITE ATTRIBUTE Notations</a:t>
            </a:r>
          </a:p>
        </p:txBody>
      </p:sp>
      <p:sp>
        <p:nvSpPr>
          <p:cNvPr id="9" name="Content Placeholder 8"/>
          <p:cNvSpPr>
            <a:spLocks noGrp="1"/>
          </p:cNvSpPr>
          <p:nvPr>
            <p:ph idx="1"/>
          </p:nvPr>
        </p:nvSpPr>
        <p:spPr>
          <a:xfrm>
            <a:off x="641145" y="1593573"/>
            <a:ext cx="5282577" cy="4229100"/>
          </a:xfrm>
        </p:spPr>
        <p:txBody>
          <a:bodyPr>
            <a:normAutofit/>
          </a:bodyPr>
          <a:lstStyle/>
          <a:p>
            <a:r>
              <a:rPr lang="en-US" sz="1800" dirty="0"/>
              <a:t>An attribute composed of many other attribute is called as composite attribute.</a:t>
            </a:r>
          </a:p>
          <a:p>
            <a:pPr marL="0" indent="0">
              <a:buNone/>
            </a:pPr>
            <a:endParaRPr lang="en-US" sz="1800" dirty="0"/>
          </a:p>
          <a:p>
            <a:pPr algn="ctr">
              <a:buFont typeface="Wingdings" panose="05000000000000000000" pitchFamily="2" charset="2"/>
              <a:buChar char="ü"/>
            </a:pPr>
            <a:r>
              <a:rPr lang="en-US" sz="1600" dirty="0"/>
              <a:t>Example:  Address attribute of student Entity type consists of Street, City, and Country.</a:t>
            </a:r>
          </a:p>
          <a:p>
            <a:pPr marL="0" indent="0" algn="ctr">
              <a:buNone/>
            </a:pPr>
            <a:endParaRPr lang="en-US" sz="1600" dirty="0"/>
          </a:p>
          <a:p>
            <a:r>
              <a:rPr lang="en-US" sz="1800" dirty="0"/>
              <a:t> In ER diagram, composite attribute is represented by an oval comprising of ovals.</a:t>
            </a:r>
          </a:p>
        </p:txBody>
      </p:sp>
      <p:sp>
        <p:nvSpPr>
          <p:cNvPr id="5" name="Oval 4"/>
          <p:cNvSpPr/>
          <p:nvPr/>
        </p:nvSpPr>
        <p:spPr>
          <a:xfrm>
            <a:off x="8062175" y="1506846"/>
            <a:ext cx="1470412" cy="628938"/>
          </a:xfrm>
          <a:prstGeom prst="ellipse">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dirty="0">
                <a:solidFill>
                  <a:schemeClr val="tx1"/>
                </a:solidFill>
              </a:rPr>
              <a:t>City</a:t>
            </a:r>
          </a:p>
        </p:txBody>
      </p:sp>
      <p:sp>
        <p:nvSpPr>
          <p:cNvPr id="6" name="Oval 5"/>
          <p:cNvSpPr/>
          <p:nvPr/>
        </p:nvSpPr>
        <p:spPr>
          <a:xfrm>
            <a:off x="9484256" y="2135784"/>
            <a:ext cx="1449907" cy="601025"/>
          </a:xfrm>
          <a:prstGeom prst="ellipse">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dirty="0">
                <a:solidFill>
                  <a:schemeClr val="tx1"/>
                </a:solidFill>
              </a:rPr>
              <a:t>Country</a:t>
            </a:r>
          </a:p>
        </p:txBody>
      </p:sp>
      <p:sp>
        <p:nvSpPr>
          <p:cNvPr id="7" name="Oval 6"/>
          <p:cNvSpPr/>
          <p:nvPr/>
        </p:nvSpPr>
        <p:spPr>
          <a:xfrm>
            <a:off x="6568226" y="2135784"/>
            <a:ext cx="1586316" cy="736685"/>
          </a:xfrm>
          <a:prstGeom prst="ellipse">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dirty="0">
                <a:solidFill>
                  <a:schemeClr val="tx1"/>
                </a:solidFill>
              </a:rPr>
              <a:t>Street</a:t>
            </a:r>
          </a:p>
        </p:txBody>
      </p:sp>
      <p:sp>
        <p:nvSpPr>
          <p:cNvPr id="8" name="Oval 7"/>
          <p:cNvSpPr/>
          <p:nvPr/>
        </p:nvSpPr>
        <p:spPr>
          <a:xfrm>
            <a:off x="8186732" y="2837225"/>
            <a:ext cx="1560432" cy="800581"/>
          </a:xfrm>
          <a:prstGeom prst="ellipse">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10" name="Straight Connector 9"/>
          <p:cNvCxnSpPr>
            <a:stCxn id="7" idx="5"/>
            <a:endCxn id="8" idx="1"/>
          </p:cNvCxnSpPr>
          <p:nvPr/>
        </p:nvCxnSpPr>
        <p:spPr>
          <a:xfrm>
            <a:off x="7922231" y="2764584"/>
            <a:ext cx="493021" cy="189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3"/>
            <a:endCxn id="8" idx="7"/>
          </p:cNvCxnSpPr>
          <p:nvPr/>
        </p:nvCxnSpPr>
        <p:spPr>
          <a:xfrm flipH="1">
            <a:off x="9518644" y="2648791"/>
            <a:ext cx="177946" cy="3056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4"/>
            <a:endCxn id="8" idx="0"/>
          </p:cNvCxnSpPr>
          <p:nvPr/>
        </p:nvCxnSpPr>
        <p:spPr>
          <a:xfrm>
            <a:off x="8797381" y="2135784"/>
            <a:ext cx="169567" cy="701441"/>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879682" y="742122"/>
            <a:ext cx="10389332" cy="556591"/>
          </a:xfrm>
        </p:spPr>
        <p:txBody>
          <a:bodyPr>
            <a:normAutofit/>
          </a:bodyPr>
          <a:lstStyle/>
          <a:p>
            <a:pPr algn="ctr"/>
            <a:r>
              <a:rPr lang="en-US" sz="2800" dirty="0">
                <a:solidFill>
                  <a:schemeClr val="accent6">
                    <a:lumMod val="75000"/>
                  </a:schemeClr>
                </a:solidFill>
                <a:latin typeface="Times New Roman" pitchFamily="18" charset="0"/>
                <a:ea typeface="Tahoma" pitchFamily="34" charset="0"/>
                <a:cs typeface="Times New Roman" pitchFamily="18" charset="0"/>
              </a:rPr>
              <a:t>MULTIVALUED ATTRIBUTE Notations</a:t>
            </a:r>
          </a:p>
        </p:txBody>
      </p:sp>
      <p:sp>
        <p:nvSpPr>
          <p:cNvPr id="14" name="Content Placeholder 13"/>
          <p:cNvSpPr>
            <a:spLocks noGrp="1"/>
          </p:cNvSpPr>
          <p:nvPr>
            <p:ph idx="1"/>
          </p:nvPr>
        </p:nvSpPr>
        <p:spPr>
          <a:xfrm>
            <a:off x="1065213" y="1630016"/>
            <a:ext cx="10482773" cy="4351683"/>
          </a:xfrm>
        </p:spPr>
        <p:txBody>
          <a:bodyPr>
            <a:normAutofit/>
          </a:bodyPr>
          <a:lstStyle/>
          <a:p>
            <a:endParaRPr lang="as-IN" sz="3200" dirty="0"/>
          </a:p>
          <a:p>
            <a:endParaRPr sz="3200" dirty="0"/>
          </a:p>
        </p:txBody>
      </p:sp>
      <p:sp>
        <p:nvSpPr>
          <p:cNvPr id="6" name="Rectangle 5"/>
          <p:cNvSpPr/>
          <p:nvPr/>
        </p:nvSpPr>
        <p:spPr>
          <a:xfrm>
            <a:off x="1285461" y="1940940"/>
            <a:ext cx="6132978" cy="2769989"/>
          </a:xfrm>
          <a:prstGeom prst="rect">
            <a:avLst/>
          </a:prstGeom>
        </p:spPr>
        <p:txBody>
          <a:bodyPr wrap="square">
            <a:spAutoFit/>
          </a:bodyPr>
          <a:lstStyle/>
          <a:p>
            <a:pPr marL="342900" indent="-342900">
              <a:buFont typeface="Arial" panose="020B0604020202020204" pitchFamily="34" charset="0"/>
              <a:buChar char="•"/>
            </a:pPr>
            <a:r>
              <a:rPr lang="en-US" dirty="0"/>
              <a:t>An attribute consisting more than one value for a given entity.</a:t>
            </a:r>
          </a:p>
          <a:p>
            <a:endParaRPr lang="en-US" dirty="0"/>
          </a:p>
          <a:p>
            <a:endParaRPr lang="en-US" dirty="0"/>
          </a:p>
          <a:p>
            <a:pPr marL="342900" indent="-342900" algn="ctr">
              <a:buFont typeface="Wingdings" panose="05000000000000000000" pitchFamily="2" charset="2"/>
              <a:buChar char="ü"/>
            </a:pPr>
            <a:r>
              <a:rPr lang="en-US" sz="1600" dirty="0"/>
              <a:t>Example: </a:t>
            </a:r>
            <a:r>
              <a:rPr lang="en-US" sz="1600" dirty="0" err="1"/>
              <a:t>Phone_No</a:t>
            </a:r>
            <a:r>
              <a:rPr lang="en-US" sz="1600" dirty="0"/>
              <a:t> (can be more than one for a given student).</a:t>
            </a:r>
          </a:p>
          <a:p>
            <a:pPr algn="ctr"/>
            <a:endParaRPr lang="en-US" sz="1600" dirty="0"/>
          </a:p>
          <a:p>
            <a:pPr marL="342900" indent="-342900" algn="ctr">
              <a:buFont typeface="Wingdings" panose="05000000000000000000" pitchFamily="2" charset="2"/>
              <a:buChar char="ü"/>
            </a:pPr>
            <a:endParaRPr lang="en-US" dirty="0"/>
          </a:p>
          <a:p>
            <a:pPr marL="285750" indent="-285750">
              <a:buFont typeface="Arial" panose="020B0604020202020204" pitchFamily="34" charset="0"/>
              <a:buChar char="•"/>
            </a:pPr>
            <a:r>
              <a:rPr lang="en-US" dirty="0"/>
              <a:t>In ER diagram, multivalued attribute is represented by double oval.</a:t>
            </a:r>
          </a:p>
        </p:txBody>
      </p:sp>
      <p:sp>
        <p:nvSpPr>
          <p:cNvPr id="8" name="Oval 7"/>
          <p:cNvSpPr/>
          <p:nvPr/>
        </p:nvSpPr>
        <p:spPr>
          <a:xfrm>
            <a:off x="8983367" y="2394864"/>
            <a:ext cx="2182616" cy="931070"/>
          </a:xfrm>
          <a:prstGeom prst="ellipse">
            <a:avLst/>
          </a:prstGeom>
        </p:spPr>
        <p:style>
          <a:lnRef idx="2">
            <a:schemeClr val="accent1"/>
          </a:lnRef>
          <a:fillRef idx="1001">
            <a:schemeClr val="lt2"/>
          </a:fillRef>
          <a:effectRef idx="0">
            <a:schemeClr val="accent1"/>
          </a:effectRef>
          <a:fontRef idx="minor">
            <a:schemeClr val="dk1"/>
          </a:fontRef>
        </p:style>
        <p:txBody>
          <a:bodyPr rtlCol="0" anchor="ctr"/>
          <a:lstStyle/>
          <a:p>
            <a:pPr algn="ctr"/>
            <a:endParaRPr lang="en-US"/>
          </a:p>
        </p:txBody>
      </p:sp>
      <p:sp>
        <p:nvSpPr>
          <p:cNvPr id="9" name="Oval 8"/>
          <p:cNvSpPr/>
          <p:nvPr/>
        </p:nvSpPr>
        <p:spPr>
          <a:xfrm>
            <a:off x="9141759" y="2471680"/>
            <a:ext cx="1843920" cy="764101"/>
          </a:xfrm>
          <a:prstGeom prst="ellipse">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dirty="0">
                <a:solidFill>
                  <a:schemeClr val="tx1"/>
                </a:solidFill>
              </a:rPr>
              <a:t>Phone_N0</a:t>
            </a:r>
          </a:p>
        </p:txBody>
      </p:sp>
    </p:spTree>
    <p:extLst>
      <p:ext uri="{BB962C8B-B14F-4D97-AF65-F5344CB8AC3E}">
        <p14:creationId xmlns:p14="http://schemas.microsoft.com/office/powerpoint/2010/main" val="3081074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0.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5.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6.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7.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8.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9.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0.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5.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6.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7.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8.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9.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3286</TotalTime>
  <Words>601</Words>
  <Application>Microsoft Office PowerPoint</Application>
  <PresentationFormat>Widescreen</PresentationFormat>
  <Paragraphs>154</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Constantia</vt:lpstr>
      <vt:lpstr>Segoe Print</vt:lpstr>
      <vt:lpstr>Tahoma</vt:lpstr>
      <vt:lpstr>Times New Roman</vt:lpstr>
      <vt:lpstr>Vrinda</vt:lpstr>
      <vt:lpstr>Wingdings</vt:lpstr>
      <vt:lpstr>Wingdings 2</vt:lpstr>
      <vt:lpstr>Flow</vt:lpstr>
      <vt:lpstr>Entity Relationship (ER) Model in DBMS </vt:lpstr>
      <vt:lpstr>Topic of discussion</vt:lpstr>
      <vt:lpstr>E-R MODEL</vt:lpstr>
      <vt:lpstr>ENTITY</vt:lpstr>
      <vt:lpstr>PowerPoint Presentation</vt:lpstr>
      <vt:lpstr>ATTRIBUTE Notations</vt:lpstr>
      <vt:lpstr>KEY ATTRIBUTE Notations</vt:lpstr>
      <vt:lpstr>COMPOSITE ATTRIBUTE Notations</vt:lpstr>
      <vt:lpstr>MULTIVALUED ATTRIBUTE Notations</vt:lpstr>
      <vt:lpstr>PowerPoint Presentation</vt:lpstr>
      <vt:lpstr>SUMMARY OF SYMBOLS USED IN E-R NOTATION(CONT’D)</vt:lpstr>
      <vt:lpstr>PowerPoint Presentation</vt:lpstr>
      <vt:lpstr>Types of Relationships in ER Model</vt:lpstr>
      <vt:lpstr>ONE-TO-ONE RELATIONSHIP</vt:lpstr>
      <vt:lpstr>ONE-TO-MANY RELATIONSHIP</vt:lpstr>
      <vt:lpstr>MANY-TO-MANY RELATIONSHIP</vt:lpstr>
      <vt:lpstr>WEAK ENTITY SETS</vt:lpstr>
      <vt:lpstr>PARTICIPATION CONSTRAINT</vt:lpstr>
      <vt:lpstr>SUMMARY OF SYMBOLS USED IN E-R NOTATION</vt:lpstr>
      <vt:lpstr>ENTITY-RELATIONSHIP (Example)</vt:lpstr>
      <vt:lpstr>ENTITY-RELATIONSHIP (Example)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Introduction</dc:title>
  <dc:creator>User</dc:creator>
  <cp:lastModifiedBy>Fourcan Karim</cp:lastModifiedBy>
  <cp:revision>212</cp:revision>
  <dcterms:created xsi:type="dcterms:W3CDTF">2020-04-17T10:09:40Z</dcterms:created>
  <dcterms:modified xsi:type="dcterms:W3CDTF">2023-03-12T08:59:05Z</dcterms:modified>
</cp:coreProperties>
</file>