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3"/>
    <p:sldId id="275" r:id="rId4"/>
    <p:sldId id="259" r:id="rId5"/>
    <p:sldId id="272" r:id="rId6"/>
    <p:sldId id="271" r:id="rId7"/>
    <p:sldId id="273" r:id="rId8"/>
    <p:sldId id="276" r:id="rId9"/>
    <p:sldId id="279" r:id="rId10"/>
    <p:sldId id="281" r:id="rId11"/>
    <p:sldId id="280" r:id="rId12"/>
    <p:sldId id="284" r:id="rId13"/>
    <p:sldId id="285" r:id="rId14"/>
    <p:sldId id="287" r:id="rId15"/>
    <p:sldId id="260" r:id="rId16"/>
    <p:sldId id="289" r:id="rId17"/>
    <p:sldId id="290" r:id="rId18"/>
    <p:sldId id="291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5AB1C69-6EDB-4FF4-983F-18BD219EF32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304799"/>
            <a:ext cx="10058403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6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2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3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763115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4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5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11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43" y="1678107"/>
            <a:ext cx="3123347" cy="3089731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54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55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56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72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9" y="1678107"/>
            <a:ext cx="3123347" cy="3089731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6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7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8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13" y="1678107"/>
            <a:ext cx="3123347" cy="3089731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9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0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1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9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3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5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7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6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7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8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93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0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1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2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3" y="529603"/>
            <a:ext cx="2993367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93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4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5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6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3" y="3456066"/>
            <a:ext cx="2993367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5" y="2484995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022B156B-59AE-415F-B24B-8756D48BB977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2B156B-59AE-415F-B24B-8756D48BB977}" type="slidenum">
              <a:rPr lang="en-US" smtClean="0"/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254" y="2210831"/>
            <a:ext cx="9805585" cy="742406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ER Model to Relational Schema</a:t>
            </a:r>
            <a:endParaRPr lang="en-US" sz="5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875708" y="3313055"/>
            <a:ext cx="8534400" cy="178241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>
          <a:xfrm>
            <a:off x="609600" y="54740"/>
            <a:ext cx="1158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ER to Relational schema (Many to Many relation)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36" y="1511385"/>
            <a:ext cx="8959145" cy="2835328"/>
          </a:xfrm>
        </p:spPr>
      </p:pic>
      <p:sp>
        <p:nvSpPr>
          <p:cNvPr id="14" name="Content Placeholder 50"/>
          <p:cNvSpPr txBox="1"/>
          <p:nvPr/>
        </p:nvSpPr>
        <p:spPr>
          <a:xfrm>
            <a:off x="1188032" y="4512970"/>
            <a:ext cx="11176249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Employee(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Bdate, Name, Address, salary )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Department( Dname, location, 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Dnum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Manages(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Mng_Start_date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>
          <a:xfrm>
            <a:off x="609600" y="213764"/>
            <a:ext cx="10972800" cy="1143000"/>
          </a:xfrm>
        </p:spPr>
        <p:txBody>
          <a:bodyPr>
            <a:normAutofit/>
          </a:bodyPr>
          <a:lstStyle/>
          <a:p>
            <a:r>
              <a:rPr lang="en-US" sz="4500" dirty="0"/>
              <a:t>ER to Relational schema (Weak Entity)</a:t>
            </a:r>
            <a:endParaRPr lang="en-US" sz="45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49" y="1656126"/>
            <a:ext cx="9414715" cy="2836365"/>
          </a:xfrm>
        </p:spPr>
      </p:pic>
      <p:sp>
        <p:nvSpPr>
          <p:cNvPr id="14" name="Content Placeholder 50"/>
          <p:cNvSpPr txBox="1"/>
          <p:nvPr/>
        </p:nvSpPr>
        <p:spPr>
          <a:xfrm>
            <a:off x="1360310" y="4632237"/>
            <a:ext cx="11176249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(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Relatinship, Bdate, Depname, sex 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>
          <a:xfrm>
            <a:off x="609600" y="1732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ER to Relational schema (1 to many Unary recursive)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576" y="1278985"/>
            <a:ext cx="4343243" cy="3518302"/>
          </a:xfrm>
        </p:spPr>
      </p:pic>
      <p:sp>
        <p:nvSpPr>
          <p:cNvPr id="14" name="Content Placeholder 50"/>
          <p:cNvSpPr txBox="1"/>
          <p:nvPr/>
        </p:nvSpPr>
        <p:spPr>
          <a:xfrm>
            <a:off x="1214536" y="4937032"/>
            <a:ext cx="11176249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Employee(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Bdate, Name, Address, salary, Super_Ssn )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>
          <a:xfrm>
            <a:off x="278296" y="-83166"/>
            <a:ext cx="11913704" cy="1143000"/>
          </a:xfrm>
        </p:spPr>
        <p:txBody>
          <a:bodyPr>
            <a:normAutofit/>
          </a:bodyPr>
          <a:lstStyle/>
          <a:p>
            <a:r>
              <a:rPr lang="en-US" sz="4000" dirty="0"/>
              <a:t>ER to Relational schema (many to many Unary recursive)</a:t>
            </a:r>
            <a:endParaRPr lang="en-US" sz="4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075" y="1201128"/>
            <a:ext cx="4121492" cy="3557181"/>
          </a:xfrm>
        </p:spPr>
      </p:pic>
      <p:sp>
        <p:nvSpPr>
          <p:cNvPr id="14" name="Content Placeholder 50"/>
          <p:cNvSpPr txBox="1"/>
          <p:nvPr/>
        </p:nvSpPr>
        <p:spPr>
          <a:xfrm>
            <a:off x="1559092" y="4658737"/>
            <a:ext cx="11176249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Employee(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Bdate, Name, Address, salary)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Emp_Supervisor(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Super_Ssn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ublic\Pictures\Sample Pictures\maruf\unna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22918"/>
            <a:ext cx="5658679" cy="636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ublic\Pictures\Sample Pictures\maruf\rm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39" y="1081960"/>
            <a:ext cx="5783263" cy="487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5658680" y="3127515"/>
            <a:ext cx="750059" cy="53008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49357" y="556595"/>
            <a:ext cx="12231747" cy="583099"/>
          </a:xfrm>
        </p:spPr>
        <p:txBody>
          <a:bodyPr>
            <a:noAutofit/>
          </a:bodyPr>
          <a:lstStyle/>
          <a:p>
            <a:r>
              <a:rPr lang="en-US" sz="4000" dirty="0"/>
              <a:t>ER to Relational schema (Specialization/Generalization)</a:t>
            </a:r>
            <a:endParaRPr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924" y="1367737"/>
            <a:ext cx="3995597" cy="3959601"/>
          </a:xfrm>
        </p:spPr>
      </p:pic>
      <p:sp>
        <p:nvSpPr>
          <p:cNvPr id="4" name="TextBox 3"/>
          <p:cNvSpPr txBox="1"/>
          <p:nvPr/>
        </p:nvSpPr>
        <p:spPr>
          <a:xfrm>
            <a:off x="1364977" y="5327336"/>
            <a:ext cx="1003189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( </a:t>
            </a:r>
            <a:r>
              <a:rPr lang="en-US" sz="23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Bdate, Fname, Mname, Lname, Address, salary )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Secretary (</a:t>
            </a:r>
            <a:r>
              <a:rPr lang="en-US" sz="23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Ssn</a:t>
            </a:r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TypingSpeed )</a:t>
            </a:r>
            <a:endParaRPr lang="en-US" sz="23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Technician ( </a:t>
            </a:r>
            <a:r>
              <a:rPr lang="en-US" sz="23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Tgrade )</a:t>
            </a:r>
            <a:endParaRPr lang="en-US" sz="23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 (</a:t>
            </a:r>
            <a:r>
              <a:rPr lang="en-US" sz="23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EngType)</a:t>
            </a:r>
            <a:endParaRPr lang="en-US" sz="23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83088" y="596351"/>
            <a:ext cx="12192000" cy="556591"/>
          </a:xfrm>
        </p:spPr>
        <p:txBody>
          <a:bodyPr>
            <a:noAutofit/>
          </a:bodyPr>
          <a:lstStyle/>
          <a:p>
            <a:r>
              <a:rPr lang="en-US" sz="4000" dirty="0"/>
              <a:t>ER to Relational schema (Specialization/Generalization)</a:t>
            </a:r>
            <a:endParaRPr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924" y="1367737"/>
            <a:ext cx="3995597" cy="3959601"/>
          </a:xfrm>
        </p:spPr>
      </p:pic>
      <p:sp>
        <p:nvSpPr>
          <p:cNvPr id="4" name="TextBox 3"/>
          <p:cNvSpPr txBox="1"/>
          <p:nvPr/>
        </p:nvSpPr>
        <p:spPr>
          <a:xfrm>
            <a:off x="1364977" y="5327334"/>
            <a:ext cx="100318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Secretary (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Bdate, Fname, Mname, Lname, Address, salary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TypingSpeed )</a:t>
            </a: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Technician (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Bdate, Fname, Mname, Lname, Address, salary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Tgrade )</a:t>
            </a: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 (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Bdate, Fname, Mname, Lname, Address, salary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EngType)</a:t>
            </a: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90324" y="662610"/>
            <a:ext cx="12192000" cy="556591"/>
          </a:xfrm>
        </p:spPr>
        <p:txBody>
          <a:bodyPr>
            <a:noAutofit/>
          </a:bodyPr>
          <a:lstStyle/>
          <a:p>
            <a:r>
              <a:rPr lang="en-US" sz="4000" dirty="0"/>
              <a:t>ER to Relational schema (Specialization/Generalization)</a:t>
            </a:r>
            <a:endParaRPr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11" y="1256967"/>
            <a:ext cx="4791744" cy="4258270"/>
          </a:xfrm>
        </p:spPr>
      </p:pic>
      <p:sp>
        <p:nvSpPr>
          <p:cNvPr id="6" name="TextBox 5"/>
          <p:cNvSpPr txBox="1"/>
          <p:nvPr/>
        </p:nvSpPr>
        <p:spPr>
          <a:xfrm>
            <a:off x="1007167" y="5499652"/>
            <a:ext cx="107210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( 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Bdate, Fname, Mname, Lname, Address, salary, JobType, TypingSpeed, Tgread, EngType)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5" y="1630020"/>
            <a:ext cx="9618828" cy="39526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			</a:t>
            </a:r>
            <a:r>
              <a:rPr lang="en-US" sz="4000" dirty="0"/>
              <a:t>Thank you</a:t>
            </a:r>
            <a:endParaRPr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-3" y="0"/>
            <a:ext cx="12222051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  <a:endParaRPr sz="3200" dirty="0"/>
          </a:p>
        </p:txBody>
      </p:sp>
      <p:sp>
        <p:nvSpPr>
          <p:cNvPr id="2" name="Rectangle 1"/>
          <p:cNvSpPr/>
          <p:nvPr/>
        </p:nvSpPr>
        <p:spPr>
          <a:xfrm>
            <a:off x="1880321" y="2013412"/>
            <a:ext cx="1944711" cy="51515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74435" y="4194230"/>
            <a:ext cx="1944711" cy="51515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14741" y="4773662"/>
            <a:ext cx="2077779" cy="7582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7167" y="1652797"/>
            <a:ext cx="1944711" cy="51515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Department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iamond 3"/>
          <p:cNvSpPr/>
          <p:nvPr/>
        </p:nvSpPr>
        <p:spPr>
          <a:xfrm>
            <a:off x="5576559" y="433634"/>
            <a:ext cx="1700012" cy="1227794"/>
          </a:xfrm>
          <a:prstGeom prst="diamon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 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5370494" y="2509254"/>
            <a:ext cx="2189409" cy="1227794"/>
          </a:xfrm>
          <a:prstGeom prst="diamon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6138935" y="3816444"/>
            <a:ext cx="1700012" cy="1227794"/>
          </a:xfrm>
          <a:prstGeom prst="diamon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 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2846209" y="3249208"/>
            <a:ext cx="1962443" cy="1309918"/>
          </a:xfrm>
          <a:prstGeom prst="diamon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9058145" y="2464154"/>
            <a:ext cx="2159355" cy="1227794"/>
          </a:xfrm>
          <a:prstGeom prst="diamon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463645" y="3970987"/>
            <a:ext cx="2165799" cy="1227794"/>
          </a:xfrm>
          <a:prstGeom prst="diamon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Supervision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86311" y="5980094"/>
            <a:ext cx="1576575" cy="54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DepName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586496" y="6252699"/>
            <a:ext cx="1251397" cy="54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914093" y="6265578"/>
            <a:ext cx="1456401" cy="54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Bdate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2525" y="5911408"/>
            <a:ext cx="1681767" cy="54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Relationship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295095" y="2167954"/>
            <a:ext cx="1719340" cy="54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Start_date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447216" y="3464449"/>
            <a:ext cx="1251397" cy="54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Hours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457392" y="5228842"/>
            <a:ext cx="1556465" cy="54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9058144" y="5501447"/>
            <a:ext cx="1589472" cy="54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885096" y="5179471"/>
            <a:ext cx="1251397" cy="54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950788" y="1779438"/>
            <a:ext cx="2065245" cy="545209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No_of_employee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41792" y="762009"/>
            <a:ext cx="1251397" cy="54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Dname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274124" y="762004"/>
            <a:ext cx="1251397" cy="54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Dnum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0088" y="845763"/>
            <a:ext cx="1251397" cy="54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271791" y="25762"/>
            <a:ext cx="1357652" cy="450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581112" y="36511"/>
            <a:ext cx="1251397" cy="54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852672" y="609643"/>
            <a:ext cx="1251397" cy="54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0" y="36511"/>
            <a:ext cx="1251397" cy="54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60612" y="1562646"/>
            <a:ext cx="1251397" cy="54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Ssn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53156" y="628953"/>
            <a:ext cx="1251397" cy="54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391432" y="1150525"/>
            <a:ext cx="1251397" cy="54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Salary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8897169" y="1307218"/>
            <a:ext cx="671839" cy="345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9691369" y="729812"/>
            <a:ext cx="20383" cy="931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8" idx="3"/>
            <a:endCxn id="7" idx="0"/>
          </p:cNvCxnSpPr>
          <p:nvPr/>
        </p:nvCxnSpPr>
        <p:spPr>
          <a:xfrm flipH="1">
            <a:off x="9869519" y="1227369"/>
            <a:ext cx="587868" cy="425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0163456" y="4709385"/>
            <a:ext cx="1054045" cy="519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24" idx="0"/>
          </p:cNvCxnSpPr>
          <p:nvPr/>
        </p:nvCxnSpPr>
        <p:spPr>
          <a:xfrm flipH="1">
            <a:off x="8510796" y="4730868"/>
            <a:ext cx="1180573" cy="448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23" idx="0"/>
          </p:cNvCxnSpPr>
          <p:nvPr/>
        </p:nvCxnSpPr>
        <p:spPr>
          <a:xfrm flipH="1">
            <a:off x="9852881" y="4730868"/>
            <a:ext cx="138467" cy="770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5" idx="1"/>
          </p:cNvCxnSpPr>
          <p:nvPr/>
        </p:nvCxnSpPr>
        <p:spPr>
          <a:xfrm>
            <a:off x="7838944" y="4430347"/>
            <a:ext cx="1135488" cy="21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6" idx="1"/>
          </p:cNvCxnSpPr>
          <p:nvPr/>
        </p:nvCxnSpPr>
        <p:spPr>
          <a:xfrm flipV="1">
            <a:off x="463641" y="2528567"/>
            <a:ext cx="1615211" cy="2056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6" idx="3"/>
          </p:cNvCxnSpPr>
          <p:nvPr/>
        </p:nvCxnSpPr>
        <p:spPr>
          <a:xfrm flipH="1" flipV="1">
            <a:off x="2279565" y="2528567"/>
            <a:ext cx="349879" cy="2056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" idx="2"/>
          </p:cNvCxnSpPr>
          <p:nvPr/>
        </p:nvCxnSpPr>
        <p:spPr>
          <a:xfrm>
            <a:off x="2852673" y="2528567"/>
            <a:ext cx="972355" cy="720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8" idx="0"/>
          </p:cNvCxnSpPr>
          <p:nvPr/>
        </p:nvCxnSpPr>
        <p:spPr>
          <a:xfrm flipV="1">
            <a:off x="1774599" y="5531945"/>
            <a:ext cx="1300751" cy="448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3340193" y="5531945"/>
            <a:ext cx="132825" cy="720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8" idx="0"/>
          </p:cNvCxnSpPr>
          <p:nvPr/>
        </p:nvCxnSpPr>
        <p:spPr>
          <a:xfrm flipH="1" flipV="1">
            <a:off x="4104072" y="5531945"/>
            <a:ext cx="538221" cy="733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9" idx="0"/>
          </p:cNvCxnSpPr>
          <p:nvPr/>
        </p:nvCxnSpPr>
        <p:spPr>
          <a:xfrm flipH="1" flipV="1">
            <a:off x="5061394" y="5531945"/>
            <a:ext cx="872012" cy="379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4" idx="1"/>
          </p:cNvCxnSpPr>
          <p:nvPr/>
        </p:nvCxnSpPr>
        <p:spPr>
          <a:xfrm flipV="1">
            <a:off x="3825029" y="1047537"/>
            <a:ext cx="1751531" cy="96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" idx="3"/>
          </p:cNvCxnSpPr>
          <p:nvPr/>
        </p:nvCxnSpPr>
        <p:spPr>
          <a:xfrm>
            <a:off x="7276569" y="1047537"/>
            <a:ext cx="1620595" cy="613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825027" y="2440552"/>
            <a:ext cx="0" cy="23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" idx="1"/>
          </p:cNvCxnSpPr>
          <p:nvPr/>
        </p:nvCxnSpPr>
        <p:spPr>
          <a:xfrm>
            <a:off x="3837891" y="2528561"/>
            <a:ext cx="1532600" cy="594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0" idx="3"/>
          </p:cNvCxnSpPr>
          <p:nvPr/>
        </p:nvCxnSpPr>
        <p:spPr>
          <a:xfrm flipV="1">
            <a:off x="7559904" y="2167954"/>
            <a:ext cx="1337265" cy="955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0" idx="5"/>
          </p:cNvCxnSpPr>
          <p:nvPr/>
        </p:nvCxnSpPr>
        <p:spPr>
          <a:xfrm>
            <a:off x="5762641" y="2633313"/>
            <a:ext cx="376291" cy="79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5" idx="6"/>
          </p:cNvCxnSpPr>
          <p:nvPr/>
        </p:nvCxnSpPr>
        <p:spPr>
          <a:xfrm>
            <a:off x="8016032" y="2052042"/>
            <a:ext cx="88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4" idx="5"/>
            <a:endCxn id="2" idx="1"/>
          </p:cNvCxnSpPr>
          <p:nvPr/>
        </p:nvCxnSpPr>
        <p:spPr>
          <a:xfrm>
            <a:off x="1428746" y="2028015"/>
            <a:ext cx="451575" cy="24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9" idx="5"/>
          </p:cNvCxnSpPr>
          <p:nvPr/>
        </p:nvCxnSpPr>
        <p:spPr>
          <a:xfrm>
            <a:off x="1128225" y="1311122"/>
            <a:ext cx="950631" cy="702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35" idx="4"/>
          </p:cNvCxnSpPr>
          <p:nvPr/>
        </p:nvCxnSpPr>
        <p:spPr>
          <a:xfrm>
            <a:off x="2078855" y="1174162"/>
            <a:ext cx="200708" cy="839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32" idx="4"/>
            <a:endCxn id="2" idx="0"/>
          </p:cNvCxnSpPr>
          <p:nvPr/>
        </p:nvCxnSpPr>
        <p:spPr>
          <a:xfrm flipH="1">
            <a:off x="2852677" y="1154855"/>
            <a:ext cx="625697" cy="858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36" idx="4"/>
          </p:cNvCxnSpPr>
          <p:nvPr/>
        </p:nvCxnSpPr>
        <p:spPr>
          <a:xfrm flipH="1">
            <a:off x="3391433" y="1695730"/>
            <a:ext cx="625699" cy="31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21" idx="3"/>
          </p:cNvCxnSpPr>
          <p:nvPr/>
        </p:nvCxnSpPr>
        <p:spPr>
          <a:xfrm flipV="1">
            <a:off x="7559899" y="3929808"/>
            <a:ext cx="70580" cy="264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endCxn id="15" idx="0"/>
          </p:cNvCxnSpPr>
          <p:nvPr/>
        </p:nvCxnSpPr>
        <p:spPr>
          <a:xfrm>
            <a:off x="10137824" y="2167948"/>
            <a:ext cx="1" cy="296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5" idx="2"/>
          </p:cNvCxnSpPr>
          <p:nvPr/>
        </p:nvCxnSpPr>
        <p:spPr>
          <a:xfrm>
            <a:off x="10137821" y="3691948"/>
            <a:ext cx="25632" cy="502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33" idx="5"/>
            <a:endCxn id="35" idx="1"/>
          </p:cNvCxnSpPr>
          <p:nvPr/>
        </p:nvCxnSpPr>
        <p:spPr>
          <a:xfrm>
            <a:off x="1068135" y="501876"/>
            <a:ext cx="568284" cy="206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30" idx="4"/>
            <a:endCxn id="30" idx="4"/>
          </p:cNvCxnSpPr>
          <p:nvPr/>
        </p:nvCxnSpPr>
        <p:spPr>
          <a:xfrm>
            <a:off x="1950615" y="47652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31" idx="3"/>
            <a:endCxn id="35" idx="7"/>
          </p:cNvCxnSpPr>
          <p:nvPr/>
        </p:nvCxnSpPr>
        <p:spPr>
          <a:xfrm flipH="1">
            <a:off x="2521291" y="501876"/>
            <a:ext cx="243087" cy="206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30" idx="4"/>
            <a:endCxn id="35" idx="0"/>
          </p:cNvCxnSpPr>
          <p:nvPr/>
        </p:nvCxnSpPr>
        <p:spPr>
          <a:xfrm>
            <a:off x="1950618" y="476521"/>
            <a:ext cx="128239" cy="152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06066" y="4194224"/>
            <a:ext cx="45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617077" y="4267136"/>
            <a:ext cx="45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10866" y="4499024"/>
            <a:ext cx="45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916785" y="4511708"/>
            <a:ext cx="45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0122197" y="2131839"/>
            <a:ext cx="45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0112004" y="3893584"/>
            <a:ext cx="45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687084" y="4404326"/>
            <a:ext cx="45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814554" y="4335827"/>
            <a:ext cx="45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408574" y="2652911"/>
            <a:ext cx="458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235004" y="2674470"/>
            <a:ext cx="45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049868" y="2453063"/>
            <a:ext cx="45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54" name="Straight Connector 153"/>
          <p:cNvCxnSpPr>
            <a:stCxn id="11" idx="1"/>
          </p:cNvCxnSpPr>
          <p:nvPr/>
        </p:nvCxnSpPr>
        <p:spPr>
          <a:xfrm flipH="1" flipV="1">
            <a:off x="3478369" y="2509254"/>
            <a:ext cx="2660563" cy="1921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350914" y="734001"/>
            <a:ext cx="45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3014745" y="-2936324"/>
            <a:ext cx="45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7179437" y="596696"/>
            <a:ext cx="45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8897166" y="51522"/>
            <a:ext cx="1750452" cy="708795"/>
          </a:xfrm>
          <a:prstGeom prst="ellipse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983900" y="104689"/>
            <a:ext cx="1543857" cy="59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3086009" y="4841288"/>
            <a:ext cx="1922376" cy="610787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Dependent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Diamond 37"/>
          <p:cNvSpPr/>
          <p:nvPr/>
        </p:nvSpPr>
        <p:spPr>
          <a:xfrm>
            <a:off x="3014743" y="3386879"/>
            <a:ext cx="1628087" cy="10345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Dependents of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stCxn id="12" idx="2"/>
          </p:cNvCxnSpPr>
          <p:nvPr/>
        </p:nvCxnSpPr>
        <p:spPr>
          <a:xfrm>
            <a:off x="3827433" y="4559126"/>
            <a:ext cx="86659" cy="282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>
          <a:xfrm>
            <a:off x="609600" y="274642"/>
            <a:ext cx="10972800" cy="768551"/>
          </a:xfrm>
        </p:spPr>
        <p:txBody>
          <a:bodyPr>
            <a:normAutofit fontScale="90000"/>
          </a:bodyPr>
          <a:lstStyle/>
          <a:p>
            <a:r>
              <a:rPr lang="en-US" dirty="0"/>
              <a:t>ER to Relational schema (Strong Entity)</a:t>
            </a:r>
            <a:endParaRPr lang="en-US" dirty="0"/>
          </a:p>
        </p:txBody>
      </p:sp>
      <p:pic>
        <p:nvPicPr>
          <p:cNvPr id="57" name="Content Placeholder 5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24963"/>
            <a:ext cx="5035639" cy="2582749"/>
          </a:xfrm>
        </p:spPr>
      </p:pic>
      <p:sp>
        <p:nvSpPr>
          <p:cNvPr id="51" name="Content Placeholder 50"/>
          <p:cNvSpPr>
            <a:spLocks noGrp="1"/>
          </p:cNvSpPr>
          <p:nvPr>
            <p:ph sz="half" idx="2"/>
          </p:nvPr>
        </p:nvSpPr>
        <p:spPr>
          <a:xfrm>
            <a:off x="5048521" y="1221006"/>
            <a:ext cx="8010659" cy="4799644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(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Pname, location 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>
          <a:xfrm>
            <a:off x="609600" y="274642"/>
            <a:ext cx="10972800" cy="768551"/>
          </a:xfrm>
        </p:spPr>
        <p:txBody>
          <a:bodyPr>
            <a:normAutofit fontScale="90000"/>
          </a:bodyPr>
          <a:lstStyle/>
          <a:p>
            <a:r>
              <a:rPr lang="en-US" dirty="0"/>
              <a:t>ER to Relational schema (Composite Attribute)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/>
          </a:p>
        </p:txBody>
      </p:sp>
      <p:sp>
        <p:nvSpPr>
          <p:cNvPr id="51" name="Content Placeholder 50"/>
          <p:cNvSpPr>
            <a:spLocks noGrp="1"/>
          </p:cNvSpPr>
          <p:nvPr>
            <p:ph sz="half" idx="2"/>
          </p:nvPr>
        </p:nvSpPr>
        <p:spPr>
          <a:xfrm>
            <a:off x="4332913" y="1221006"/>
            <a:ext cx="8010659" cy="4799644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(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Bdate, Fname, Mname, Lname, Address, salary 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" y="2242789"/>
            <a:ext cx="4360675" cy="27542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>
          <a:xfrm>
            <a:off x="172277" y="274642"/>
            <a:ext cx="11410123" cy="768551"/>
          </a:xfrm>
        </p:spPr>
        <p:txBody>
          <a:bodyPr>
            <a:normAutofit fontScale="90000"/>
          </a:bodyPr>
          <a:lstStyle/>
          <a:p>
            <a:r>
              <a:rPr lang="en-US" dirty="0"/>
              <a:t>ER to Relational schema (Multivalued Attribute)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01" y="2240852"/>
            <a:ext cx="4219239" cy="2511452"/>
          </a:xfrm>
        </p:spPr>
      </p:pic>
      <p:sp>
        <p:nvSpPr>
          <p:cNvPr id="51" name="Content Placeholder 50"/>
          <p:cNvSpPr>
            <a:spLocks noGrp="1"/>
          </p:cNvSpPr>
          <p:nvPr>
            <p:ph sz="half" idx="2"/>
          </p:nvPr>
        </p:nvSpPr>
        <p:spPr>
          <a:xfrm>
            <a:off x="4700790" y="1687134"/>
            <a:ext cx="7598535" cy="4799644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( Dname,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Dnum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Dept_location (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Dept_Phone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>
          <a:xfrm>
            <a:off x="609600" y="274642"/>
            <a:ext cx="10972800" cy="768551"/>
          </a:xfrm>
        </p:spPr>
        <p:txBody>
          <a:bodyPr>
            <a:normAutofit fontScale="90000"/>
          </a:bodyPr>
          <a:lstStyle/>
          <a:p>
            <a:r>
              <a:rPr lang="en-US" dirty="0"/>
              <a:t>ER to Relational schema (Derived Attribute)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8616"/>
            <a:ext cx="4866264" cy="2582025"/>
          </a:xfrm>
        </p:spPr>
      </p:pic>
      <p:sp>
        <p:nvSpPr>
          <p:cNvPr id="51" name="Content Placeholder 50"/>
          <p:cNvSpPr>
            <a:spLocks noGrp="1"/>
          </p:cNvSpPr>
          <p:nvPr>
            <p:ph sz="half" idx="2"/>
          </p:nvPr>
        </p:nvSpPr>
        <p:spPr>
          <a:xfrm>
            <a:off x="4881094" y="2058356"/>
            <a:ext cx="7598535" cy="4799644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( Dname,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Dnum,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>
          <a:xfrm>
            <a:off x="609600" y="81244"/>
            <a:ext cx="10972800" cy="1143000"/>
          </a:xfrm>
        </p:spPr>
        <p:txBody>
          <a:bodyPr>
            <a:normAutofit/>
          </a:bodyPr>
          <a:lstStyle/>
          <a:p>
            <a:r>
              <a:rPr lang="en-US" sz="4500" dirty="0"/>
              <a:t>ER to Relational schema (1 to 1 relation)</a:t>
            </a:r>
            <a:endParaRPr lang="en-US" sz="4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76" y="1395792"/>
            <a:ext cx="8855709" cy="2632873"/>
          </a:xfrm>
        </p:spPr>
      </p:pic>
      <p:sp>
        <p:nvSpPr>
          <p:cNvPr id="51" name="Content Placeholder 50"/>
          <p:cNvSpPr>
            <a:spLocks noGrp="1"/>
          </p:cNvSpPr>
          <p:nvPr>
            <p:ph type="subTitle" idx="4294967295"/>
          </p:nvPr>
        </p:nvSpPr>
        <p:spPr>
          <a:xfrm>
            <a:off x="874644" y="4397926"/>
            <a:ext cx="10831513" cy="1684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Employee(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Bdate, Name, Address, salary,)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( Dname, Location,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Dnum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697013" y="5512158"/>
            <a:ext cx="136516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>
          <a:xfrm>
            <a:off x="609600" y="67992"/>
            <a:ext cx="10972800" cy="1143000"/>
          </a:xfrm>
        </p:spPr>
        <p:txBody>
          <a:bodyPr>
            <a:normAutofit/>
          </a:bodyPr>
          <a:lstStyle/>
          <a:p>
            <a:r>
              <a:rPr lang="en-US" sz="4500" dirty="0"/>
              <a:t>ER to Relational schema (1 to 1 relation)</a:t>
            </a:r>
            <a:endParaRPr lang="en-US" sz="45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253" y="1347776"/>
            <a:ext cx="8728243" cy="2813406"/>
          </a:xfrm>
        </p:spPr>
      </p:pic>
      <p:sp>
        <p:nvSpPr>
          <p:cNvPr id="51" name="Content Placeholder 50"/>
          <p:cNvSpPr>
            <a:spLocks noGrp="1"/>
          </p:cNvSpPr>
          <p:nvPr>
            <p:ph type="subTitle" idx="4294967295"/>
          </p:nvPr>
        </p:nvSpPr>
        <p:spPr>
          <a:xfrm>
            <a:off x="702365" y="4341123"/>
            <a:ext cx="10831513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Employee(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Bdate, Name, Address, salary)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( Dname, Location,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Dnum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Mgr_Ssn, Mgr_start_date)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>
          <a:xfrm>
            <a:off x="609600" y="67992"/>
            <a:ext cx="10972800" cy="1143000"/>
          </a:xfrm>
        </p:spPr>
        <p:txBody>
          <a:bodyPr>
            <a:normAutofit/>
          </a:bodyPr>
          <a:lstStyle/>
          <a:p>
            <a:r>
              <a:rPr lang="en-US" sz="4500" dirty="0"/>
              <a:t>ER to Relational schema (1 to many relation)</a:t>
            </a:r>
            <a:endParaRPr lang="en-US" sz="45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041" y="1472057"/>
            <a:ext cx="8481363" cy="2914417"/>
          </a:xfrm>
        </p:spPr>
      </p:pic>
      <p:sp>
        <p:nvSpPr>
          <p:cNvPr id="51" name="Content Placeholder 50"/>
          <p:cNvSpPr>
            <a:spLocks noGrp="1"/>
          </p:cNvSpPr>
          <p:nvPr>
            <p:ph type="subTitle" idx="4294967295"/>
          </p:nvPr>
        </p:nvSpPr>
        <p:spPr>
          <a:xfrm>
            <a:off x="583096" y="4526998"/>
            <a:ext cx="10831513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Employee(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Bdate, Name, Address, salary, Dnum )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( Dname, Location,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Dnum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147774" y="4997003"/>
            <a:ext cx="136516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2176</Words>
  <Application>WPS Presentation</Application>
  <PresentationFormat>Widescreen</PresentationFormat>
  <Paragraphs>190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Wingdings 2</vt:lpstr>
      <vt:lpstr>Times New Roman</vt:lpstr>
      <vt:lpstr>Constantia</vt:lpstr>
      <vt:lpstr>Calibri</vt:lpstr>
      <vt:lpstr>Microsoft YaHei</vt:lpstr>
      <vt:lpstr>Arial Unicode MS</vt:lpstr>
      <vt:lpstr>Segoe Print</vt:lpstr>
      <vt:lpstr>Flow</vt:lpstr>
      <vt:lpstr>ER Model to Relational Schema</vt:lpstr>
      <vt:lpstr>PowerPoint 演示文稿</vt:lpstr>
      <vt:lpstr>ER to Relational schema (Strong Entity)</vt:lpstr>
      <vt:lpstr>ER to Relational schema (Composite Attribute)</vt:lpstr>
      <vt:lpstr>ER to Relational schema (Multivalued Attribute)</vt:lpstr>
      <vt:lpstr>ER to Relational schema (Derived Attribute)</vt:lpstr>
      <vt:lpstr>ER to Relational schema (1 to 1 relation)</vt:lpstr>
      <vt:lpstr>ER to Relational schema (1 to 1 relation)</vt:lpstr>
      <vt:lpstr>ER to Relational schema (1 to many relation)</vt:lpstr>
      <vt:lpstr>ER to Relational schema (Many to Many relation)</vt:lpstr>
      <vt:lpstr>ER to Relational schema (Weak Entity)</vt:lpstr>
      <vt:lpstr>ER to Relational schema (1 to many Unary recursive)</vt:lpstr>
      <vt:lpstr>ER to Relational schema (many to many Unary recursive)</vt:lpstr>
      <vt:lpstr>PowerPoint 演示文稿</vt:lpstr>
      <vt:lpstr>ER to Relational schema (Specialization/Generalization)</vt:lpstr>
      <vt:lpstr>ER to Relational schema (Specialization/Generalization)</vt:lpstr>
      <vt:lpstr>ER to Relational schema (Specialization/Generalization)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Introduction</dc:title>
  <dc:creator>User</dc:creator>
  <cp:lastModifiedBy>DELL</cp:lastModifiedBy>
  <cp:revision>380</cp:revision>
  <dcterms:created xsi:type="dcterms:W3CDTF">2020-04-17T10:09:00Z</dcterms:created>
  <dcterms:modified xsi:type="dcterms:W3CDTF">2022-10-06T09:45:19Z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0686168027F045C1830CB74B3D5E832B</vt:lpwstr>
  </property>
  <property fmtid="{D5CDD505-2E9C-101B-9397-08002B2CF9AE}" pid="3" name="KSOProductBuildVer">
    <vt:lpwstr>1033-11.2.0.11341</vt:lpwstr>
  </property>
</Properties>
</file>