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6" r:id="rId3"/>
    <p:sldId id="321" r:id="rId4"/>
    <p:sldId id="322" r:id="rId5"/>
    <p:sldId id="325" r:id="rId6"/>
    <p:sldId id="261" r:id="rId7"/>
    <p:sldId id="263" r:id="rId8"/>
    <p:sldId id="324" r:id="rId9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31" autoAdjust="0"/>
  </p:normalViewPr>
  <p:slideViewPr>
    <p:cSldViewPr>
      <p:cViewPr varScale="1">
        <p:scale>
          <a:sx n="128" d="100"/>
          <a:sy n="128" d="100"/>
        </p:scale>
        <p:origin x="147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ts val="670"/>
              </a:lnSpc>
            </a:pPr>
            <a:r>
              <a:rPr spc="5" dirty="0"/>
              <a:t>A </a:t>
            </a:r>
            <a:r>
              <a:rPr spc="-20" dirty="0"/>
              <a:t>Study </a:t>
            </a:r>
            <a:r>
              <a:rPr spc="-50" dirty="0"/>
              <a:t>on  </a:t>
            </a:r>
            <a:r>
              <a:rPr spc="-25" dirty="0"/>
              <a:t>Efficient Allocation </a:t>
            </a:r>
            <a:r>
              <a:rPr spc="-40" dirty="0"/>
              <a:t>of Resources </a:t>
            </a:r>
            <a:r>
              <a:rPr spc="-25" dirty="0"/>
              <a:t>with Limited </a:t>
            </a:r>
            <a:r>
              <a:rPr spc="105" dirty="0"/>
              <a:t> </a:t>
            </a:r>
            <a:r>
              <a:rPr spc="-25" dirty="0"/>
              <a:t>Interac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ts val="670"/>
              </a:lnSpc>
            </a:pPr>
            <a:r>
              <a:rPr spc="-25" dirty="0"/>
              <a:t>Sanjana</a:t>
            </a:r>
            <a:r>
              <a:rPr spc="-45" dirty="0"/>
              <a:t> </a:t>
            </a:r>
            <a:r>
              <a:rPr spc="-40" dirty="0"/>
              <a:t>Garg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BF7F3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ts val="670"/>
              </a:lnSpc>
            </a:pPr>
            <a:r>
              <a:rPr spc="5" dirty="0"/>
              <a:t>A </a:t>
            </a:r>
            <a:r>
              <a:rPr spc="-20" dirty="0"/>
              <a:t>Study </a:t>
            </a:r>
            <a:r>
              <a:rPr spc="-50" dirty="0"/>
              <a:t>on  </a:t>
            </a:r>
            <a:r>
              <a:rPr spc="-25" dirty="0"/>
              <a:t>Efficient Allocation </a:t>
            </a:r>
            <a:r>
              <a:rPr spc="-40" dirty="0"/>
              <a:t>of Resources </a:t>
            </a:r>
            <a:r>
              <a:rPr spc="-25" dirty="0"/>
              <a:t>with Limited </a:t>
            </a:r>
            <a:r>
              <a:rPr spc="105" dirty="0"/>
              <a:t> </a:t>
            </a:r>
            <a:r>
              <a:rPr spc="-25" dirty="0"/>
              <a:t>Interac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ts val="670"/>
              </a:lnSpc>
            </a:pPr>
            <a:r>
              <a:rPr spc="-25" dirty="0"/>
              <a:t>Sanjana</a:t>
            </a:r>
            <a:r>
              <a:rPr spc="-45" dirty="0"/>
              <a:t> </a:t>
            </a:r>
            <a:r>
              <a:rPr spc="-40" dirty="0"/>
              <a:t>Garg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ts val="670"/>
              </a:lnSpc>
            </a:pPr>
            <a:r>
              <a:rPr spc="5" dirty="0"/>
              <a:t>A </a:t>
            </a:r>
            <a:r>
              <a:rPr spc="-20" dirty="0"/>
              <a:t>Study </a:t>
            </a:r>
            <a:r>
              <a:rPr spc="-50" dirty="0"/>
              <a:t>on  </a:t>
            </a:r>
            <a:r>
              <a:rPr spc="-25" dirty="0"/>
              <a:t>Efficient Allocation </a:t>
            </a:r>
            <a:r>
              <a:rPr spc="-40" dirty="0"/>
              <a:t>of Resources </a:t>
            </a:r>
            <a:r>
              <a:rPr spc="-25" dirty="0"/>
              <a:t>with Limited </a:t>
            </a:r>
            <a:r>
              <a:rPr spc="105" dirty="0"/>
              <a:t> </a:t>
            </a:r>
            <a:r>
              <a:rPr spc="-25" dirty="0"/>
              <a:t>Interac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ts val="670"/>
              </a:lnSpc>
            </a:pPr>
            <a:r>
              <a:rPr spc="-25" dirty="0"/>
              <a:t>Sanjana</a:t>
            </a:r>
            <a:r>
              <a:rPr spc="-45" dirty="0"/>
              <a:t> </a:t>
            </a:r>
            <a:r>
              <a:rPr spc="-40" dirty="0"/>
              <a:t>Garg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ts val="670"/>
              </a:lnSpc>
            </a:pPr>
            <a:r>
              <a:rPr spc="5" dirty="0"/>
              <a:t>A </a:t>
            </a:r>
            <a:r>
              <a:rPr spc="-20" dirty="0"/>
              <a:t>Study </a:t>
            </a:r>
            <a:r>
              <a:rPr spc="-50" dirty="0"/>
              <a:t>on  </a:t>
            </a:r>
            <a:r>
              <a:rPr spc="-25" dirty="0"/>
              <a:t>Efficient Allocation </a:t>
            </a:r>
            <a:r>
              <a:rPr spc="-40" dirty="0"/>
              <a:t>of Resources </a:t>
            </a:r>
            <a:r>
              <a:rPr spc="-25" dirty="0"/>
              <a:t>with Limited </a:t>
            </a:r>
            <a:r>
              <a:rPr spc="105" dirty="0"/>
              <a:t> </a:t>
            </a:r>
            <a:r>
              <a:rPr spc="-25" dirty="0"/>
              <a:t>Interac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ts val="670"/>
              </a:lnSpc>
            </a:pPr>
            <a:r>
              <a:rPr spc="-25" dirty="0"/>
              <a:t>Sanjana</a:t>
            </a:r>
            <a:r>
              <a:rPr spc="-45" dirty="0"/>
              <a:t> </a:t>
            </a:r>
            <a:r>
              <a:rPr spc="-40" dirty="0"/>
              <a:t>Garg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ts val="670"/>
              </a:lnSpc>
            </a:pPr>
            <a:r>
              <a:rPr spc="5" dirty="0"/>
              <a:t>A </a:t>
            </a:r>
            <a:r>
              <a:rPr spc="-20" dirty="0"/>
              <a:t>Study </a:t>
            </a:r>
            <a:r>
              <a:rPr spc="-50" dirty="0"/>
              <a:t>on  </a:t>
            </a:r>
            <a:r>
              <a:rPr spc="-25" dirty="0"/>
              <a:t>Efficient Allocation </a:t>
            </a:r>
            <a:r>
              <a:rPr spc="-40" dirty="0"/>
              <a:t>of Resources </a:t>
            </a:r>
            <a:r>
              <a:rPr spc="-25" dirty="0"/>
              <a:t>with Limited </a:t>
            </a:r>
            <a:r>
              <a:rPr spc="105" dirty="0"/>
              <a:t> </a:t>
            </a:r>
            <a:r>
              <a:rPr spc="-25" dirty="0"/>
              <a:t>Interac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ts val="670"/>
              </a:lnSpc>
            </a:pPr>
            <a:r>
              <a:rPr spc="-25" dirty="0"/>
              <a:t>Sanjana</a:t>
            </a:r>
            <a:r>
              <a:rPr spc="-45" dirty="0"/>
              <a:t> </a:t>
            </a:r>
            <a:r>
              <a:rPr spc="-40" dirty="0"/>
              <a:t>Garg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6680" y="32489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967063" y="324496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144865" y="324496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305695" y="325904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316186" y="324877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326347" y="323861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242526" y="324496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606877" y="325131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517976" y="324496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594177" y="323861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606877" y="326401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3594177" y="32767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3606877" y="32894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869640" y="323861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882340" y="325131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3882340" y="326401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3793439" y="324496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3869640" y="32767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3882340" y="32894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4145090" y="323861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4157790" y="325131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4157790" y="326401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4145090" y="32767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4157790" y="32894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4451033" y="326909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4423969" y="324259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4344352" y="323861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4329112" y="325639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4496754" y="323861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4532315" y="325639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76974"/>
            <a:ext cx="4419498" cy="236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634400"/>
            <a:ext cx="3915511" cy="1621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rgbClr val="BF7F3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99296" y="3348196"/>
            <a:ext cx="2238375" cy="10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ts val="670"/>
              </a:lnSpc>
            </a:pPr>
            <a:r>
              <a:rPr spc="5" dirty="0"/>
              <a:t>A </a:t>
            </a:r>
            <a:r>
              <a:rPr spc="-20" dirty="0"/>
              <a:t>Study </a:t>
            </a:r>
            <a:r>
              <a:rPr spc="-50" dirty="0"/>
              <a:t>on  </a:t>
            </a:r>
            <a:r>
              <a:rPr spc="-25" dirty="0"/>
              <a:t>Efficient Allocation </a:t>
            </a:r>
            <a:r>
              <a:rPr spc="-40" dirty="0"/>
              <a:t>of Resources </a:t>
            </a:r>
            <a:r>
              <a:rPr spc="-25" dirty="0"/>
              <a:t>with Limited </a:t>
            </a:r>
            <a:r>
              <a:rPr spc="105" dirty="0"/>
              <a:t> </a:t>
            </a:r>
            <a:r>
              <a:rPr spc="-25" dirty="0"/>
              <a:t>Interac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32419" y="3348196"/>
            <a:ext cx="476885" cy="10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ts val="670"/>
              </a:lnSpc>
            </a:pPr>
            <a:r>
              <a:rPr spc="-25" dirty="0"/>
              <a:t>Sanjana</a:t>
            </a:r>
            <a:r>
              <a:rPr spc="-45" dirty="0"/>
              <a:t> </a:t>
            </a:r>
            <a:r>
              <a:rPr spc="-40" dirty="0"/>
              <a:t>Garg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9994" y="733691"/>
            <a:ext cx="3888104" cy="48603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35560" rIns="0" bIns="0" rtlCol="0">
            <a:spAutoFit/>
          </a:bodyPr>
          <a:lstStyle/>
          <a:p>
            <a:pPr marL="100965" marR="93345" algn="ctr">
              <a:lnSpc>
                <a:spcPct val="106700"/>
              </a:lnSpc>
              <a:spcBef>
                <a:spcPts val="280"/>
              </a:spcBef>
            </a:pPr>
            <a:r>
              <a:rPr lang="en-IN" sz="1400" spc="85" dirty="0" smtClean="0">
                <a:solidFill>
                  <a:srgbClr val="FFFFFF"/>
                </a:solidFill>
                <a:latin typeface="Tahoma"/>
                <a:cs typeface="Tahoma"/>
              </a:rPr>
              <a:t>Predicting the word from brain activity</a:t>
            </a:r>
            <a:endParaRPr lang="en-IN" sz="1400" spc="85" dirty="0" smtClean="0">
              <a:solidFill>
                <a:srgbClr val="FFFFFF"/>
              </a:solidFill>
              <a:latin typeface="Tahoma"/>
              <a:cs typeface="Tahoma"/>
            </a:endParaRPr>
          </a:p>
          <a:p>
            <a:pPr marL="100965" marR="93345" algn="ctr">
              <a:lnSpc>
                <a:spcPct val="106700"/>
              </a:lnSpc>
              <a:spcBef>
                <a:spcPts val="280"/>
              </a:spcBef>
            </a:pPr>
            <a:r>
              <a:rPr lang="en-US" sz="1100" dirty="0" smtClean="0">
                <a:solidFill>
                  <a:srgbClr val="FFFFFF"/>
                </a:solidFill>
                <a:latin typeface="Tahoma"/>
                <a:cs typeface="Tahoma"/>
              </a:rPr>
              <a:t>Course Project – Machine Learning Techniques (CS771A)</a:t>
            </a:r>
            <a:endParaRPr sz="200" dirty="0">
              <a:latin typeface="Tahoma"/>
              <a:cs typeface="Tahom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6246" y="1425575"/>
            <a:ext cx="289560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Bhanu</a:t>
            </a:r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Yadav (13198</a:t>
            </a:r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1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Hitesh </a:t>
            </a:r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Menghwani (</a:t>
            </a:r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13310)</a:t>
            </a:r>
          </a:p>
          <a:p>
            <a:pPr algn="ctr"/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Prashant Kumar (13496)</a:t>
            </a:r>
          </a:p>
          <a:p>
            <a:pPr algn="ctr"/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Prince Kumar (13511)</a:t>
            </a:r>
          </a:p>
          <a:p>
            <a:pPr algn="ctr"/>
            <a:r>
              <a:rPr lang="en-US" sz="1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Sawan</a:t>
            </a:r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Kumar (13637)</a:t>
            </a:r>
          </a:p>
          <a:p>
            <a:pPr algn="ctr"/>
            <a:endParaRPr lang="en-US" sz="11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Prof. </a:t>
            </a:r>
            <a:r>
              <a:rPr lang="en-US" sz="11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Piyush</a:t>
            </a:r>
            <a:r>
              <a:rPr lang="en-US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Rai</a:t>
            </a:r>
            <a:endParaRPr lang="en-US" sz="11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November </a:t>
            </a:r>
            <a:r>
              <a:rPr lang="en-US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20th</a:t>
            </a:r>
            <a:r>
              <a:rPr lang="en-US" sz="1100" baseline="30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lang="en-US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2016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 descr=" 7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 descr=" 10"/>
          <p:cNvSpPr txBox="1">
            <a:spLocks noGrp="1"/>
          </p:cNvSpPr>
          <p:nvPr>
            <p:ph type="dt" sz="half" idx="6"/>
          </p:nvPr>
        </p:nvSpPr>
        <p:spPr>
          <a:xfrm>
            <a:off x="1543051" y="3348196"/>
            <a:ext cx="666254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endParaRPr spc="-40" dirty="0"/>
          </a:p>
        </p:txBody>
      </p:sp>
      <p:sp>
        <p:nvSpPr>
          <p:cNvPr id="13" name="object 9" descr=" 13"/>
          <p:cNvSpPr txBox="1">
            <a:spLocks noGrp="1"/>
          </p:cNvSpPr>
          <p:nvPr>
            <p:ph type="ftr" sz="quarter" idx="5"/>
          </p:nvPr>
        </p:nvSpPr>
        <p:spPr>
          <a:xfrm>
            <a:off x="2399296" y="3348196"/>
            <a:ext cx="2238375" cy="90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endParaRPr lang="en-US" spc="-25" dirty="0"/>
          </a:p>
        </p:txBody>
      </p:sp>
      <p:sp>
        <p:nvSpPr>
          <p:cNvPr id="14" name="object 3" descr=" 14"/>
          <p:cNvSpPr txBox="1">
            <a:spLocks/>
          </p:cNvSpPr>
          <p:nvPr/>
        </p:nvSpPr>
        <p:spPr>
          <a:xfrm>
            <a:off x="95300" y="76974"/>
            <a:ext cx="441949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/>
            <a:r>
              <a:rPr lang="en-US" sz="1400" kern="0" spc="-35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 Statement</a:t>
            </a:r>
            <a:endParaRPr lang="en-US" sz="1400" kern="0" spc="-35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850" y="739775"/>
            <a:ext cx="39624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are going to use data from an experiment where 300 different subjects were given a word from a </a:t>
            </a:r>
            <a:r>
              <a:rPr lang="en-IN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 of </a:t>
            </a:r>
            <a:r>
              <a:rPr lang="en-IN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60 words along with a corresponding line diagram. Each word is associated with 218 human </a:t>
            </a:r>
            <a:r>
              <a:rPr lang="en-IN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defined attributes</a:t>
            </a:r>
            <a:r>
              <a:rPr lang="en-IN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fMRI scan which was recorded of all 300 subjects will be used as training data . We are </a:t>
            </a:r>
            <a:r>
              <a:rPr lang="en-IN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going to </a:t>
            </a:r>
            <a:r>
              <a:rPr lang="en-IN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 models which will predict a word (among two candidate words) given fMRI scan of entirely new</a:t>
            </a:r>
          </a:p>
          <a:p>
            <a:r>
              <a:rPr lang="en-IN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subject</a:t>
            </a:r>
            <a:r>
              <a:rPr lang="en-IN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Our </a:t>
            </a:r>
            <a:r>
              <a:rPr lang="en-IN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 data consists of 60 cases.</a:t>
            </a:r>
            <a:endParaRPr lang="en-IN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96" y="1958975"/>
            <a:ext cx="3144802" cy="98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18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descr=" 6"/>
          <p:cNvSpPr txBox="1"/>
          <p:nvPr/>
        </p:nvSpPr>
        <p:spPr>
          <a:xfrm>
            <a:off x="246380" y="846299"/>
            <a:ext cx="411480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Cox and Savoy (2003) used FMRI data to classify which image category (birds, chairs, etc.) out of 10 the subject was looking at.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IN" sz="9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Mitchell et al (2008) predicts </a:t>
            </a:r>
            <a:r>
              <a:rPr lang="en-IN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FMRI </a:t>
            </a:r>
            <a:r>
              <a:rPr lang="en-IN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images </a:t>
            </a:r>
            <a:r>
              <a:rPr lang="en-IN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associated with words for which </a:t>
            </a:r>
            <a:r>
              <a:rPr lang="en-IN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FMRI </a:t>
            </a:r>
            <a:r>
              <a:rPr lang="en-IN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</a:t>
            </a:r>
            <a:r>
              <a:rPr lang="en-IN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not </a:t>
            </a:r>
            <a:r>
              <a:rPr lang="en-IN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available.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KN Kay et al. (2008) tries to decode which natural image (out of 1000s) the subject is viewing using </a:t>
            </a:r>
            <a:r>
              <a:rPr lang="en-IN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FMRI </a:t>
            </a:r>
            <a:r>
              <a:rPr lang="en-IN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Naselaris</a:t>
            </a:r>
            <a:r>
              <a:rPr lang="en-IN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et al (2011) tries to predict movie image from the </a:t>
            </a:r>
            <a:r>
              <a:rPr lang="en-IN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FMRI </a:t>
            </a:r>
            <a:r>
              <a:rPr lang="en-IN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</a:t>
            </a:r>
            <a:r>
              <a:rPr lang="en-IN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obtained while a subjects watched movies.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IN" sz="9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endParaRPr lang="en-IN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object 2" descr=" 7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 descr=" 10"/>
          <p:cNvSpPr txBox="1">
            <a:spLocks noGrp="1"/>
          </p:cNvSpPr>
          <p:nvPr>
            <p:ph type="dt" sz="half" idx="6"/>
          </p:nvPr>
        </p:nvSpPr>
        <p:spPr>
          <a:xfrm>
            <a:off x="1543051" y="3348196"/>
            <a:ext cx="666254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US" spc="-25" smtClean="0"/>
              <a:t>Kanhaya Namdhar</a:t>
            </a:r>
            <a:endParaRPr spc="-40" dirty="0"/>
          </a:p>
        </p:txBody>
      </p:sp>
      <p:sp>
        <p:nvSpPr>
          <p:cNvPr id="13" name="object 9" descr=" 13"/>
          <p:cNvSpPr txBox="1">
            <a:spLocks noGrp="1"/>
          </p:cNvSpPr>
          <p:nvPr>
            <p:ph type="ftr" sz="quarter" idx="5"/>
          </p:nvPr>
        </p:nvSpPr>
        <p:spPr>
          <a:xfrm>
            <a:off x="2399296" y="3348196"/>
            <a:ext cx="2238375" cy="90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US" spc="5" dirty="0" smtClean="0"/>
              <a:t>Sentiment Classification and Categorization of Review</a:t>
            </a:r>
            <a:endParaRPr lang="en-US" spc="-25" dirty="0"/>
          </a:p>
        </p:txBody>
      </p:sp>
      <p:sp>
        <p:nvSpPr>
          <p:cNvPr id="14" name="object 3" descr=" 14"/>
          <p:cNvSpPr txBox="1">
            <a:spLocks/>
          </p:cNvSpPr>
          <p:nvPr/>
        </p:nvSpPr>
        <p:spPr>
          <a:xfrm>
            <a:off x="95300" y="76974"/>
            <a:ext cx="441949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/>
            <a:r>
              <a:rPr lang="en-US" sz="1400" kern="0" spc="-35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Prior Work</a:t>
            </a:r>
            <a:endParaRPr lang="en-US" sz="1400" kern="0" spc="-35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72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descr=" 6"/>
          <p:cNvSpPr txBox="1"/>
          <p:nvPr/>
        </p:nvSpPr>
        <p:spPr>
          <a:xfrm>
            <a:off x="246697" y="764445"/>
            <a:ext cx="4114800" cy="21698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sz="9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K-Nearest Neighbour</a:t>
            </a:r>
            <a:r>
              <a:rPr lang="en-IN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IN" sz="9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Distance from means</a:t>
            </a:r>
            <a:r>
              <a:rPr lang="en-IN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9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Predicted semantic features from FMRI image by considering each feature separately. That is from training data we learn two mappings: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N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Training FMRI image to semantic features.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N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Sematic features to word.</a:t>
            </a:r>
          </a:p>
          <a:p>
            <a:pPr lvl="1"/>
            <a:endParaRPr lang="en-IN" sz="9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 plus drawings are represented in terms of features.</a:t>
            </a:r>
          </a:p>
          <a:p>
            <a:endParaRPr lang="en-IN" sz="9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After regressing apply 1-NN classifier to classify the image in given two categories.</a:t>
            </a:r>
          </a:p>
          <a:p>
            <a:r>
              <a:rPr lang="en-IN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IN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IN" sz="9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9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object 2" descr=" 7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 descr=" 10"/>
          <p:cNvSpPr txBox="1">
            <a:spLocks noGrp="1"/>
          </p:cNvSpPr>
          <p:nvPr>
            <p:ph type="dt" sz="half" idx="6"/>
          </p:nvPr>
        </p:nvSpPr>
        <p:spPr>
          <a:xfrm>
            <a:off x="1543051" y="3348196"/>
            <a:ext cx="666254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US" spc="-25" smtClean="0"/>
              <a:t>Kanhaya Namdhar</a:t>
            </a:r>
            <a:endParaRPr spc="-40" dirty="0"/>
          </a:p>
        </p:txBody>
      </p:sp>
      <p:sp>
        <p:nvSpPr>
          <p:cNvPr id="13" name="object 9" descr=" 13"/>
          <p:cNvSpPr txBox="1">
            <a:spLocks noGrp="1"/>
          </p:cNvSpPr>
          <p:nvPr>
            <p:ph type="ftr" sz="quarter" idx="5"/>
          </p:nvPr>
        </p:nvSpPr>
        <p:spPr>
          <a:xfrm>
            <a:off x="2399296" y="3348196"/>
            <a:ext cx="2238375" cy="90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US" spc="5" smtClean="0"/>
              <a:t>Sentiment Classification and Categorization of Review</a:t>
            </a:r>
            <a:endParaRPr lang="en-US" spc="-25" dirty="0"/>
          </a:p>
        </p:txBody>
      </p:sp>
      <p:sp>
        <p:nvSpPr>
          <p:cNvPr id="14" name="object 3" descr=" 14"/>
          <p:cNvSpPr txBox="1">
            <a:spLocks/>
          </p:cNvSpPr>
          <p:nvPr/>
        </p:nvSpPr>
        <p:spPr>
          <a:xfrm>
            <a:off x="95300" y="76974"/>
            <a:ext cx="441949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/>
            <a:r>
              <a:rPr lang="en-US" sz="1400" kern="0" spc="-35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Methods Considered and Tried</a:t>
            </a:r>
            <a:endParaRPr lang="en-US" sz="1400" kern="0" spc="-35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84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 descr=" 3"/>
          <p:cNvSpPr txBox="1">
            <a:spLocks noGrp="1"/>
          </p:cNvSpPr>
          <p:nvPr>
            <p:ph type="title"/>
          </p:nvPr>
        </p:nvSpPr>
        <p:spPr>
          <a:xfrm>
            <a:off x="95300" y="76974"/>
            <a:ext cx="441949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pc="-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Methods Considered and </a:t>
            </a:r>
            <a:r>
              <a:rPr lang="en-US" spc="-3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Tried (</a:t>
            </a:r>
            <a:r>
              <a:rPr lang="en-US" spc="-35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pc="-35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ontd</a:t>
            </a:r>
            <a:r>
              <a:rPr lang="en-US" spc="-3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…)</a:t>
            </a:r>
            <a:endParaRPr lang="en-US" spc="-35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object 22" descr=" 22"/>
          <p:cNvSpPr txBox="1">
            <a:spLocks noGrp="1"/>
          </p:cNvSpPr>
          <p:nvPr>
            <p:ph type="dt" sz="half" idx="6"/>
          </p:nvPr>
        </p:nvSpPr>
        <p:spPr>
          <a:xfrm>
            <a:off x="1543051" y="3348196"/>
            <a:ext cx="666254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US" spc="-25" smtClean="0"/>
              <a:t>Kanhaya Namdhar</a:t>
            </a:r>
            <a:endParaRPr spc="-40" dirty="0"/>
          </a:p>
        </p:txBody>
      </p:sp>
      <p:sp>
        <p:nvSpPr>
          <p:cNvPr id="23" name="object 23" descr=" 23"/>
          <p:cNvSpPr txBox="1">
            <a:spLocks noGrp="1"/>
          </p:cNvSpPr>
          <p:nvPr>
            <p:ph type="ftr" sz="quarter" idx="5"/>
          </p:nvPr>
        </p:nvSpPr>
        <p:spPr>
          <a:xfrm>
            <a:off x="2399296" y="3348196"/>
            <a:ext cx="2238375" cy="90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US" spc="5" dirty="0" smtClean="0"/>
              <a:t>Sentiment Classification and Categorization of Review</a:t>
            </a:r>
            <a:endParaRPr lang="en-US" spc="-25" dirty="0"/>
          </a:p>
        </p:txBody>
      </p:sp>
      <p:sp>
        <p:nvSpPr>
          <p:cNvPr id="25" name="TextBox 24" descr=" 25"/>
          <p:cNvSpPr txBox="1"/>
          <p:nvPr/>
        </p:nvSpPr>
        <p:spPr>
          <a:xfrm>
            <a:off x="628650" y="942732"/>
            <a:ext cx="38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 descr=" 26"/>
          <p:cNvSpPr txBox="1"/>
          <p:nvPr/>
        </p:nvSpPr>
        <p:spPr>
          <a:xfrm>
            <a:off x="303516" y="587375"/>
            <a:ext cx="4000957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41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800" spc="-50" dirty="0" smtClean="0">
              <a:latin typeface="Tahoma"/>
              <a:cs typeface="Tahom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Subset selection</a:t>
            </a:r>
            <a:r>
              <a:rPr lang="en-IN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In this we take all combinations of predictors and choose the best model. But this cannot be applied to the FMRI dataset as number of predictors is very large.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IN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Stepwise selection</a:t>
            </a:r>
            <a:r>
              <a:rPr lang="en-IN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Forward selection begins with a model containing no predictors then keep on adding predictors  till the model improves significantly. Again this method is not feasible for our dataset.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IN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Shrinkage method</a:t>
            </a:r>
            <a:r>
              <a:rPr lang="en-IN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These model shrink the coefficient estimates towards zero using regularization.</a:t>
            </a:r>
          </a:p>
          <a:p>
            <a:pPr marL="449263" lvl="1" indent="-179388" fontAlgn="base">
              <a:buFont typeface="Wingdings" panose="05000000000000000000" pitchFamily="2" charset="2"/>
              <a:buChar char="§"/>
            </a:pPr>
            <a:r>
              <a:rPr lang="en-IN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Ridge Regression</a:t>
            </a:r>
            <a:r>
              <a:rPr lang="en-IN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Uses L-2 regularization to avoid overfitting but it includes all predictors in the final model.</a:t>
            </a:r>
          </a:p>
          <a:p>
            <a:pPr marL="449263" lvl="1" indent="-179388" fontAlgn="base">
              <a:buFont typeface="Wingdings" panose="05000000000000000000" pitchFamily="2" charset="2"/>
              <a:buChar char="§"/>
            </a:pPr>
            <a:r>
              <a:rPr lang="en-IN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Lasso regression</a:t>
            </a:r>
            <a:r>
              <a:rPr lang="en-IN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Uses L-1 regularization. It is a linear sparse model. Shrinks the coefficients to zero. Thus it also does variable selection.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Partial Least squares</a:t>
            </a:r>
            <a:r>
              <a:rPr lang="en-IN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PLS is a dimension reduction method. It linearly transforms the original predictors to obtain new set of features. It identifies features in a supervised way i.e. it also uses Y variable to obtain new features.</a:t>
            </a:r>
            <a:endParaRPr lang="en-US" sz="800" spc="-50" dirty="0" smtClean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38636478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76974"/>
            <a:ext cx="441949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IN" spc="-35" dirty="0" smtClean="0"/>
              <a:t>Results</a:t>
            </a:r>
            <a:endParaRPr spc="-35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xfrm>
            <a:off x="1543051" y="3348196"/>
            <a:ext cx="666254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US" spc="-25" smtClean="0"/>
              <a:t>Kanhaya Namdhar</a:t>
            </a:r>
            <a:endParaRPr spc="-40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2399296" y="3348196"/>
            <a:ext cx="2238375" cy="90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US" spc="5" smtClean="0"/>
              <a:t>Sentiment Classification and Categorization of Review</a:t>
            </a:r>
            <a:endParaRPr lang="en-US" spc="-25" dirty="0"/>
          </a:p>
        </p:txBody>
      </p:sp>
      <p:sp>
        <p:nvSpPr>
          <p:cNvPr id="5" name="TextBox 4"/>
          <p:cNvSpPr txBox="1"/>
          <p:nvPr/>
        </p:nvSpPr>
        <p:spPr>
          <a:xfrm>
            <a:off x="228105" y="741705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b="1" dirty="0"/>
              <a:t>Partial least square</a:t>
            </a:r>
            <a:r>
              <a:rPr lang="en-IN" sz="900" dirty="0"/>
              <a:t>: Obtained accuracy of 51.67 %.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b="1" dirty="0"/>
              <a:t>1-NN, 3-NN and distance from means</a:t>
            </a:r>
            <a:r>
              <a:rPr lang="en-IN" sz="900" dirty="0"/>
              <a:t>: We obtained an accuracy of 63.33 %, 68.33% and 68.33% on the test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b="1" dirty="0"/>
              <a:t>Ridge regression</a:t>
            </a:r>
            <a:r>
              <a:rPr lang="en-IN" sz="900" dirty="0"/>
              <a:t>: We obtain value of regularization parameter using leave-one-out cross validation. The value at which error is minimized is at alpha equal to 20</a:t>
            </a:r>
            <a:r>
              <a:rPr lang="en-IN" sz="900" dirty="0" smtClean="0"/>
              <a:t>. The accuracy obtained on test data using this alpha is 78.33%</a:t>
            </a:r>
            <a:endParaRPr lang="en-IN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9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IN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8" name="Picture 4" descr="https://lh4.googleusercontent.com/ca9TdRHIMKeMKvgsXf1OmwAUYz6rtKHutCsBYYeSC_6v3aRNDJGr3dZhVYdqihEka6OSHQDBbs8iWH0PmE9DaRX7HWb5Hr86vgMll_JhNpzD4bxVSpzTriXLupuoteNVWGLoI2G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165" y="1775680"/>
            <a:ext cx="2614279" cy="140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 descr=" 3"/>
          <p:cNvSpPr txBox="1">
            <a:spLocks noGrp="1"/>
          </p:cNvSpPr>
          <p:nvPr>
            <p:ph type="title"/>
          </p:nvPr>
        </p:nvSpPr>
        <p:spPr>
          <a:xfrm>
            <a:off x="95300" y="76974"/>
            <a:ext cx="441949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IN" spc="-35" dirty="0" smtClean="0"/>
              <a:t>Results (</a:t>
            </a:r>
            <a:r>
              <a:rPr lang="en-IN" spc="-35" dirty="0" err="1" smtClean="0"/>
              <a:t>Contd</a:t>
            </a:r>
            <a:r>
              <a:rPr lang="en-IN" spc="-35" dirty="0" smtClean="0"/>
              <a:t> …)</a:t>
            </a:r>
            <a:endParaRPr spc="-40" dirty="0"/>
          </a:p>
        </p:txBody>
      </p:sp>
      <p:sp>
        <p:nvSpPr>
          <p:cNvPr id="22" name="object 22" descr=" 22"/>
          <p:cNvSpPr txBox="1">
            <a:spLocks noGrp="1"/>
          </p:cNvSpPr>
          <p:nvPr>
            <p:ph type="dt" sz="half" idx="6"/>
          </p:nvPr>
        </p:nvSpPr>
        <p:spPr>
          <a:xfrm>
            <a:off x="1543051" y="3348196"/>
            <a:ext cx="666254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US" spc="-25" smtClean="0"/>
              <a:t>Kanhaya Namdhar</a:t>
            </a:r>
            <a:endParaRPr spc="-40" dirty="0"/>
          </a:p>
        </p:txBody>
      </p:sp>
      <p:sp>
        <p:nvSpPr>
          <p:cNvPr id="23" name="object 23" descr=" 23"/>
          <p:cNvSpPr txBox="1">
            <a:spLocks noGrp="1"/>
          </p:cNvSpPr>
          <p:nvPr>
            <p:ph type="ftr" sz="quarter" idx="5"/>
          </p:nvPr>
        </p:nvSpPr>
        <p:spPr>
          <a:xfrm>
            <a:off x="2399296" y="3348196"/>
            <a:ext cx="2238375" cy="90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US" spc="5" smtClean="0"/>
              <a:t>Sentiment Classification and Categorization of Review</a:t>
            </a:r>
            <a:endParaRPr lang="en-US" spc="-25" dirty="0"/>
          </a:p>
        </p:txBody>
      </p:sp>
      <p:sp>
        <p:nvSpPr>
          <p:cNvPr id="25" name="TextBox 24" descr=" 25"/>
          <p:cNvSpPr txBox="1"/>
          <p:nvPr/>
        </p:nvSpPr>
        <p:spPr>
          <a:xfrm>
            <a:off x="246723" y="739775"/>
            <a:ext cx="411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6723" y="739775"/>
            <a:ext cx="403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b="1" dirty="0"/>
              <a:t>Lasso</a:t>
            </a:r>
            <a:r>
              <a:rPr lang="en-IN" sz="900" dirty="0"/>
              <a:t>: Below is the graph of accuracy on test data vs regularization parameter for lasso regression. We were able to obtain a maximum accuracy of 80 %. </a:t>
            </a:r>
            <a:endParaRPr lang="en-IN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50" name="Picture 2" descr="alpha_vs_acc_lass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23" y="1388070"/>
            <a:ext cx="2241550" cy="168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169" y="1276467"/>
            <a:ext cx="2542981" cy="1904368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 descr=" 3"/>
          <p:cNvSpPr txBox="1">
            <a:spLocks noGrp="1"/>
          </p:cNvSpPr>
          <p:nvPr>
            <p:ph type="title"/>
          </p:nvPr>
        </p:nvSpPr>
        <p:spPr>
          <a:xfrm>
            <a:off x="95300" y="76974"/>
            <a:ext cx="441949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IN" spc="-40" dirty="0" smtClean="0"/>
              <a:t>Things learnt …</a:t>
            </a:r>
            <a:endParaRPr spc="-40" dirty="0"/>
          </a:p>
        </p:txBody>
      </p:sp>
      <p:sp>
        <p:nvSpPr>
          <p:cNvPr id="22" name="object 22" descr=" 22"/>
          <p:cNvSpPr txBox="1">
            <a:spLocks noGrp="1"/>
          </p:cNvSpPr>
          <p:nvPr>
            <p:ph type="dt" sz="half" idx="6"/>
          </p:nvPr>
        </p:nvSpPr>
        <p:spPr>
          <a:xfrm>
            <a:off x="1543051" y="3348196"/>
            <a:ext cx="666254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US" spc="-25" smtClean="0"/>
              <a:t>Kanhaya Namdhar</a:t>
            </a:r>
            <a:endParaRPr spc="-40" dirty="0"/>
          </a:p>
        </p:txBody>
      </p:sp>
      <p:sp>
        <p:nvSpPr>
          <p:cNvPr id="23" name="object 23" descr=" 23"/>
          <p:cNvSpPr txBox="1">
            <a:spLocks noGrp="1"/>
          </p:cNvSpPr>
          <p:nvPr>
            <p:ph type="ftr" sz="quarter" idx="5"/>
          </p:nvPr>
        </p:nvSpPr>
        <p:spPr>
          <a:xfrm>
            <a:off x="2399296" y="3348196"/>
            <a:ext cx="2238375" cy="90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US" spc="5" smtClean="0"/>
              <a:t>Sentiment Classification and Categorization of Review</a:t>
            </a:r>
            <a:endParaRPr lang="en-US" spc="-25" dirty="0"/>
          </a:p>
        </p:txBody>
      </p:sp>
      <p:sp>
        <p:nvSpPr>
          <p:cNvPr id="25" name="TextBox 24" descr=" 25"/>
          <p:cNvSpPr txBox="1"/>
          <p:nvPr/>
        </p:nvSpPr>
        <p:spPr>
          <a:xfrm>
            <a:off x="628650" y="942732"/>
            <a:ext cx="38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 descr=" 26"/>
          <p:cNvSpPr txBox="1"/>
          <p:nvPr/>
        </p:nvSpPr>
        <p:spPr>
          <a:xfrm>
            <a:off x="303618" y="892175"/>
            <a:ext cx="40009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41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900" spc="-50" dirty="0" smtClean="0">
                <a:latin typeface="Tahoma"/>
                <a:cs typeface="Tahoma"/>
              </a:rPr>
              <a:t>Previous research that has been done for </a:t>
            </a:r>
            <a:r>
              <a:rPr lang="en-US" sz="900" spc="-50" dirty="0" err="1" smtClean="0">
                <a:latin typeface="Tahoma"/>
                <a:cs typeface="Tahoma"/>
              </a:rPr>
              <a:t>fmri</a:t>
            </a:r>
            <a:r>
              <a:rPr lang="en-US" sz="900" spc="-50" dirty="0" smtClean="0">
                <a:latin typeface="Tahoma"/>
                <a:cs typeface="Tahoma"/>
              </a:rPr>
              <a:t> data classification and how the authors performed the experiment, methods they applied.</a:t>
            </a:r>
            <a:endParaRPr lang="en-US" sz="900" spc="-50" dirty="0" smtClean="0">
              <a:latin typeface="Tahoma"/>
              <a:cs typeface="Tahoma"/>
            </a:endParaRPr>
          </a:p>
          <a:p>
            <a:pPr marL="1841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900" spc="-50" dirty="0">
              <a:latin typeface="Tahoma"/>
              <a:cs typeface="Tahoma"/>
            </a:endParaRPr>
          </a:p>
          <a:p>
            <a:pPr marL="1841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900" spc="-50" dirty="0" smtClean="0">
                <a:latin typeface="Tahoma"/>
                <a:cs typeface="Tahoma"/>
              </a:rPr>
              <a:t>Learnt how to handle high dimensional data with relatively few observations for regression. </a:t>
            </a:r>
          </a:p>
          <a:p>
            <a:pPr marL="1841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900" spc="-50" dirty="0" smtClean="0">
              <a:latin typeface="Tahoma"/>
              <a:cs typeface="Tahoma"/>
            </a:endParaRPr>
          </a:p>
          <a:p>
            <a:pPr marL="1841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900" spc="-50" dirty="0" smtClean="0">
                <a:latin typeface="Tahoma"/>
                <a:cs typeface="Tahoma"/>
              </a:rPr>
              <a:t>Different methods that are used like subset selection, stepwise regression, Lasso, etc., when to use these methods. </a:t>
            </a:r>
          </a:p>
          <a:p>
            <a:pPr marL="1841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900" spc="-50" dirty="0" smtClean="0">
              <a:latin typeface="Tahoma"/>
              <a:cs typeface="Tahoma"/>
            </a:endParaRPr>
          </a:p>
          <a:p>
            <a:pPr marL="1841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900" spc="-50" dirty="0" smtClean="0">
                <a:latin typeface="Tahoma"/>
                <a:cs typeface="Tahoma"/>
              </a:rPr>
              <a:t>Leant about how lasso objective function is maximized usin</a:t>
            </a:r>
            <a:r>
              <a:rPr lang="en-US" sz="900" spc="-50" dirty="0" smtClean="0">
                <a:latin typeface="Tahoma"/>
                <a:cs typeface="Tahoma"/>
              </a:rPr>
              <a:t>g sub gradients, why it shrinks coefficients to zero, different algorithms like least angle regression, stochastic coordinate descent.</a:t>
            </a:r>
            <a:endParaRPr lang="en-US" sz="900" spc="-5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36157813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1510</TotalTime>
  <Words>614</Words>
  <Application>Microsoft Office PowerPoint</Application>
  <PresentationFormat>Custom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Lucida Sans Unicode</vt:lpstr>
      <vt:lpstr>Tahoma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Methods Considered and Tried (Contd …)</vt:lpstr>
      <vt:lpstr>Results</vt:lpstr>
      <vt:lpstr>Results (Contd …)</vt:lpstr>
      <vt:lpstr>Things learnt 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Study on Efficient Allocation of Resources with Limited Interaction - UGP-1</dc:title>
  <dc:creator>Sanjana Garg</dc:creator>
  <cp:lastModifiedBy>Hitesh Menghwani</cp:lastModifiedBy>
  <cp:revision>67</cp:revision>
  <dcterms:created xsi:type="dcterms:W3CDTF">2016-11-04T16:12:52Z</dcterms:created>
  <dcterms:modified xsi:type="dcterms:W3CDTF">2016-11-20T07:57:01Z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2015-11-10T00:00:00Z</vt:filetime>
  </property>
  <property fmtid="{D5CDD505-2E9C-101B-9397-08002B2CF9AE}" pid="3" name="Creator">
    <vt:lpwstr>LaTeX with Beamer class version 3.24</vt:lpwstr>
  </property>
  <property fmtid="{D5CDD505-2E9C-101B-9397-08002B2CF9AE}" pid="4" name="LastSaved">
    <vt:filetime>2016-11-04T00:00:00Z</vt:filetime>
  </property>
</Properties>
</file>