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9260800" cy="38404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4695" autoAdjust="0"/>
  </p:normalViewPr>
  <p:slideViewPr>
    <p:cSldViewPr>
      <p:cViewPr>
        <p:scale>
          <a:sx n="25" d="100"/>
          <a:sy n="25" d="100"/>
        </p:scale>
        <p:origin x="1092" y="18"/>
      </p:cViewPr>
      <p:guideLst>
        <p:guide orient="horz" pos="12096"/>
        <p:guide pos="92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F6818-F1FB-4D27-8171-4E0220B64D2F}" type="datetimeFigureOut">
              <a:rPr lang="en-US" smtClean="0"/>
              <a:t>4/26/2016</a:t>
            </a:fld>
            <a:endParaRPr lang="en-US"/>
          </a:p>
        </p:txBody>
      </p:sp>
      <p:sp>
        <p:nvSpPr>
          <p:cNvPr id="4" name="Slide Image Placeholder 3"/>
          <p:cNvSpPr>
            <a:spLocks noGrp="1" noRot="1" noChangeAspect="1"/>
          </p:cNvSpPr>
          <p:nvPr>
            <p:ph type="sldImg" idx="2"/>
          </p:nvPr>
        </p:nvSpPr>
        <p:spPr>
          <a:xfrm>
            <a:off x="2122488" y="685800"/>
            <a:ext cx="26130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34A94-8E29-4C56-81E0-63DC461651EC}" type="slidenum">
              <a:rPr lang="en-US" smtClean="0"/>
              <a:t>‹#›</a:t>
            </a:fld>
            <a:endParaRPr lang="en-US"/>
          </a:p>
        </p:txBody>
      </p:sp>
    </p:spTree>
    <p:extLst>
      <p:ext uri="{BB962C8B-B14F-4D97-AF65-F5344CB8AC3E}">
        <p14:creationId xmlns:p14="http://schemas.microsoft.com/office/powerpoint/2010/main" val="17907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34A94-8E29-4C56-81E0-63DC461651EC}" type="slidenum">
              <a:rPr lang="en-US" smtClean="0"/>
              <a:t>1</a:t>
            </a:fld>
            <a:endParaRPr lang="en-US"/>
          </a:p>
        </p:txBody>
      </p:sp>
    </p:spTree>
    <p:extLst>
      <p:ext uri="{BB962C8B-B14F-4D97-AF65-F5344CB8AC3E}">
        <p14:creationId xmlns:p14="http://schemas.microsoft.com/office/powerpoint/2010/main" val="176394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930386"/>
            <a:ext cx="24871680" cy="8232142"/>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1762720"/>
            <a:ext cx="20482560" cy="981456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19988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70349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537976"/>
            <a:ext cx="6583680" cy="327685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537976"/>
            <a:ext cx="19263360" cy="327685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3232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2083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4678648"/>
            <a:ext cx="24871680" cy="762761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6277596"/>
            <a:ext cx="24871680" cy="840104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23AE5-F1FD-4A7C-BBF1-76B5FCABBF5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203180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323AE5-F1FD-4A7C-BBF1-76B5FCABBF55}"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92023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596636"/>
            <a:ext cx="12928602"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63040" y="12179299"/>
            <a:ext cx="12928602"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8" y="8596636"/>
            <a:ext cx="12933680"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4864088" y="12179299"/>
            <a:ext cx="12933680"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323AE5-F1FD-4A7C-BBF1-76B5FCABBF55}"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73316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323AE5-F1FD-4A7C-BBF1-76B5FCABBF55}"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11641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23AE5-F1FD-4A7C-BBF1-76B5FCABBF55}"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62899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8" y="1529076"/>
            <a:ext cx="9626602" cy="650748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440160" y="1529088"/>
            <a:ext cx="16357600" cy="32777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8" y="8036572"/>
            <a:ext cx="9626602" cy="26269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5216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6883361"/>
            <a:ext cx="17556480" cy="31737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735322" y="3431538"/>
            <a:ext cx="17556480" cy="230428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735322" y="30057094"/>
            <a:ext cx="17556480" cy="45072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69130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537977"/>
            <a:ext cx="26334720" cy="64008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961128"/>
            <a:ext cx="26334720" cy="253453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5595564"/>
            <a:ext cx="6827520" cy="2044702"/>
          </a:xfrm>
          <a:prstGeom prst="rect">
            <a:avLst/>
          </a:prstGeom>
        </p:spPr>
        <p:txBody>
          <a:bodyPr vert="horz" lIns="91440" tIns="45720" rIns="91440" bIns="45720" rtlCol="0" anchor="ctr"/>
          <a:lstStyle>
            <a:lvl1pPr algn="l">
              <a:defRPr sz="1200">
                <a:solidFill>
                  <a:schemeClr val="tx1">
                    <a:tint val="75000"/>
                  </a:schemeClr>
                </a:solidFill>
              </a:defRPr>
            </a:lvl1pPr>
          </a:lstStyle>
          <a:p>
            <a:fld id="{FD323AE5-F1FD-4A7C-BBF1-76B5FCABBF55}" type="datetimeFigureOut">
              <a:rPr lang="en-US" smtClean="0"/>
              <a:t>4/26/2016</a:t>
            </a:fld>
            <a:endParaRPr lang="en-US"/>
          </a:p>
        </p:txBody>
      </p:sp>
      <p:sp>
        <p:nvSpPr>
          <p:cNvPr id="5" name="Footer Placeholder 4"/>
          <p:cNvSpPr>
            <a:spLocks noGrp="1"/>
          </p:cNvSpPr>
          <p:nvPr>
            <p:ph type="ftr" sz="quarter" idx="3"/>
          </p:nvPr>
        </p:nvSpPr>
        <p:spPr>
          <a:xfrm>
            <a:off x="9997440" y="35595564"/>
            <a:ext cx="9265920" cy="20447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5595564"/>
            <a:ext cx="6827520" cy="2044702"/>
          </a:xfrm>
          <a:prstGeom prst="rect">
            <a:avLst/>
          </a:prstGeom>
        </p:spPr>
        <p:txBody>
          <a:bodyPr vert="horz" lIns="91440" tIns="45720" rIns="91440" bIns="45720" rtlCol="0" anchor="ctr"/>
          <a:lstStyle>
            <a:lvl1pPr algn="r">
              <a:defRPr sz="1200">
                <a:solidFill>
                  <a:schemeClr val="tx1">
                    <a:tint val="75000"/>
                  </a:schemeClr>
                </a:solidFill>
              </a:defRPr>
            </a:lvl1pPr>
          </a:lstStyle>
          <a:p>
            <a:fld id="{5E0366F4-C5EC-4C60-A9E5-F970E5EE5E6C}" type="slidenum">
              <a:rPr lang="en-US" smtClean="0"/>
              <a:t>‹#›</a:t>
            </a:fld>
            <a:endParaRPr lang="en-US"/>
          </a:p>
        </p:txBody>
      </p:sp>
    </p:spTree>
    <p:extLst>
      <p:ext uri="{BB962C8B-B14F-4D97-AF65-F5344CB8AC3E}">
        <p14:creationId xmlns:p14="http://schemas.microsoft.com/office/powerpoint/2010/main" val="266550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p:cNvSpPr/>
          <p:nvPr/>
        </p:nvSpPr>
        <p:spPr>
          <a:xfrm>
            <a:off x="12725400" y="23774400"/>
            <a:ext cx="6553200" cy="3727073"/>
          </a:xfrm>
          <a:prstGeom prst="roundRect">
            <a:avLst>
              <a:gd name="adj" fmla="val 8638"/>
            </a:avLst>
          </a:prstGeom>
          <a:solidFill>
            <a:schemeClr val="accent1">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03150" y="953869"/>
            <a:ext cx="14260250" cy="1323439"/>
          </a:xfrm>
          <a:prstGeom prst="rect">
            <a:avLst/>
          </a:prstGeom>
          <a:noFill/>
        </p:spPr>
        <p:txBody>
          <a:bodyPr wrap="none" rtlCol="0">
            <a:spAutoFit/>
          </a:bodyPr>
          <a:lstStyle/>
          <a:p>
            <a:r>
              <a:rPr lang="en-US" sz="8000" b="1" dirty="0" smtClean="0"/>
              <a:t>Bicycle Light-up Numbers Tracker</a:t>
            </a:r>
            <a:endParaRPr lang="en-US" sz="8000" b="1" dirty="0"/>
          </a:p>
        </p:txBody>
      </p:sp>
      <p:sp>
        <p:nvSpPr>
          <p:cNvPr id="7" name="TextBox 6"/>
          <p:cNvSpPr txBox="1"/>
          <p:nvPr/>
        </p:nvSpPr>
        <p:spPr>
          <a:xfrm>
            <a:off x="8312762" y="2136063"/>
            <a:ext cx="12641025" cy="1200329"/>
          </a:xfrm>
          <a:prstGeom prst="rect">
            <a:avLst/>
          </a:prstGeom>
          <a:noFill/>
        </p:spPr>
        <p:txBody>
          <a:bodyPr wrap="none" rtlCol="0">
            <a:spAutoFit/>
          </a:bodyPr>
          <a:lstStyle/>
          <a:p>
            <a:r>
              <a:rPr lang="en-US" sz="7200" dirty="0" err="1" smtClean="0">
                <a:solidFill>
                  <a:schemeClr val="tx2"/>
                </a:solidFill>
              </a:rPr>
              <a:t>Armond</a:t>
            </a:r>
            <a:r>
              <a:rPr lang="en-US" sz="7200" dirty="0" smtClean="0">
                <a:solidFill>
                  <a:schemeClr val="tx2"/>
                </a:solidFill>
              </a:rPr>
              <a:t> </a:t>
            </a:r>
            <a:r>
              <a:rPr lang="en-US" sz="7200" dirty="0" err="1" smtClean="0">
                <a:solidFill>
                  <a:schemeClr val="tx2"/>
                </a:solidFill>
              </a:rPr>
              <a:t>Luthens</a:t>
            </a:r>
            <a:r>
              <a:rPr lang="en-US" sz="7200" dirty="0" smtClean="0">
                <a:solidFill>
                  <a:schemeClr val="tx2"/>
                </a:solidFill>
              </a:rPr>
              <a:t> &amp; Charles Rathe</a:t>
            </a:r>
            <a:endParaRPr lang="en-US" sz="7200" dirty="0">
              <a:solidFill>
                <a:schemeClr val="tx2"/>
              </a:solidFill>
            </a:endParaRPr>
          </a:p>
        </p:txBody>
      </p:sp>
      <p:sp>
        <p:nvSpPr>
          <p:cNvPr id="8" name="TextBox 7"/>
          <p:cNvSpPr txBox="1"/>
          <p:nvPr/>
        </p:nvSpPr>
        <p:spPr>
          <a:xfrm>
            <a:off x="13421582" y="3464996"/>
            <a:ext cx="2265236" cy="830997"/>
          </a:xfrm>
          <a:prstGeom prst="rect">
            <a:avLst/>
          </a:prstGeom>
          <a:noFill/>
        </p:spPr>
        <p:txBody>
          <a:bodyPr wrap="none" rtlCol="0">
            <a:spAutoFit/>
          </a:bodyPr>
          <a:lstStyle/>
          <a:p>
            <a:r>
              <a:rPr lang="en-US" sz="4800" dirty="0" smtClean="0">
                <a:solidFill>
                  <a:schemeClr val="tx2"/>
                </a:solidFill>
              </a:rPr>
              <a:t>Abstract</a:t>
            </a:r>
            <a:endParaRPr lang="en-US" sz="4800" dirty="0">
              <a:solidFill>
                <a:schemeClr val="tx2"/>
              </a:solidFill>
            </a:endParaRPr>
          </a:p>
        </p:txBody>
      </p:sp>
      <p:sp>
        <p:nvSpPr>
          <p:cNvPr id="9" name="TextBox 8"/>
          <p:cNvSpPr txBox="1"/>
          <p:nvPr/>
        </p:nvSpPr>
        <p:spPr>
          <a:xfrm>
            <a:off x="14461835" y="4255789"/>
            <a:ext cx="184731" cy="369332"/>
          </a:xfrm>
          <a:prstGeom prst="rect">
            <a:avLst/>
          </a:prstGeom>
          <a:noFill/>
        </p:spPr>
        <p:txBody>
          <a:bodyPr wrap="none" rtlCol="0">
            <a:spAutoFit/>
          </a:bodyPr>
          <a:lstStyle/>
          <a:p>
            <a:endParaRPr lang="en-US" dirty="0"/>
          </a:p>
        </p:txBody>
      </p:sp>
      <p:sp>
        <p:nvSpPr>
          <p:cNvPr id="10" name="TextBox 9"/>
          <p:cNvSpPr txBox="1"/>
          <p:nvPr/>
        </p:nvSpPr>
        <p:spPr>
          <a:xfrm>
            <a:off x="4876800" y="4419600"/>
            <a:ext cx="20269200" cy="2062103"/>
          </a:xfrm>
          <a:prstGeom prst="rect">
            <a:avLst/>
          </a:prstGeom>
          <a:noFill/>
        </p:spPr>
        <p:txBody>
          <a:bodyPr wrap="square" rtlCol="0">
            <a:spAutoFit/>
          </a:bodyPr>
          <a:lstStyle/>
          <a:p>
            <a:r>
              <a:rPr lang="en-US" sz="3200" dirty="0" smtClean="0"/>
              <a:t>This project will recreate the video game “Pong” using an oscilloscope as the display. Two players will each control a dial which move vertical paddles up or down in order to deflect a bouncing ball. The oscilloscope will be configured such that graphics can be drawn directly to the display. A digital-to-analog converter will be used to produce the voltages necessary for the oscilloscope, and a speaker will provide audio feedback during the game.</a:t>
            </a:r>
            <a:endParaRPr lang="en-US" sz="3200" dirty="0">
              <a:solidFill>
                <a:schemeClr val="tx2"/>
              </a:solidFill>
            </a:endParaRPr>
          </a:p>
        </p:txBody>
      </p:sp>
      <p:sp>
        <p:nvSpPr>
          <p:cNvPr id="12" name="TextBox 11"/>
          <p:cNvSpPr txBox="1"/>
          <p:nvPr/>
        </p:nvSpPr>
        <p:spPr>
          <a:xfrm>
            <a:off x="457200" y="37392114"/>
            <a:ext cx="6262420" cy="646331"/>
          </a:xfrm>
          <a:prstGeom prst="rect">
            <a:avLst/>
          </a:prstGeom>
          <a:noFill/>
        </p:spPr>
        <p:txBody>
          <a:bodyPr wrap="none" rtlCol="0">
            <a:spAutoFit/>
          </a:bodyPr>
          <a:lstStyle/>
          <a:p>
            <a:r>
              <a:rPr lang="en-US" sz="3600" dirty="0" smtClean="0">
                <a:solidFill>
                  <a:schemeClr val="tx2"/>
                </a:solidFill>
              </a:rPr>
              <a:t>55:036 Embedded Systems 2011</a:t>
            </a:r>
            <a:endParaRPr lang="en-US" sz="3600" dirty="0">
              <a:solidFill>
                <a:schemeClr val="tx2"/>
              </a:solidFill>
            </a:endParaRPr>
          </a:p>
        </p:txBody>
      </p:sp>
      <p:sp>
        <p:nvSpPr>
          <p:cNvPr id="13" name="TextBox 12"/>
          <p:cNvSpPr txBox="1"/>
          <p:nvPr/>
        </p:nvSpPr>
        <p:spPr>
          <a:xfrm>
            <a:off x="24289237" y="37392114"/>
            <a:ext cx="4361963" cy="646331"/>
          </a:xfrm>
          <a:prstGeom prst="rect">
            <a:avLst/>
          </a:prstGeom>
          <a:noFill/>
        </p:spPr>
        <p:txBody>
          <a:bodyPr wrap="none" rtlCol="0">
            <a:spAutoFit/>
          </a:bodyPr>
          <a:lstStyle/>
          <a:p>
            <a:r>
              <a:rPr lang="en-US" sz="3600" dirty="0" smtClean="0">
                <a:solidFill>
                  <a:schemeClr val="tx2"/>
                </a:solidFill>
              </a:rPr>
              <a:t>The University of Iowa</a:t>
            </a:r>
            <a:endParaRPr lang="en-US" sz="3600" dirty="0">
              <a:solidFill>
                <a:schemeClr val="tx2"/>
              </a:solidFill>
            </a:endParaRPr>
          </a:p>
        </p:txBody>
      </p:sp>
      <p:sp>
        <p:nvSpPr>
          <p:cNvPr id="16" name="Rectangle 15"/>
          <p:cNvSpPr/>
          <p:nvPr/>
        </p:nvSpPr>
        <p:spPr>
          <a:xfrm>
            <a:off x="1371600" y="13030200"/>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23210" y="13101935"/>
            <a:ext cx="5683479" cy="923330"/>
          </a:xfrm>
          <a:prstGeom prst="rect">
            <a:avLst/>
          </a:prstGeom>
          <a:noFill/>
        </p:spPr>
        <p:txBody>
          <a:bodyPr wrap="none" rtlCol="0">
            <a:spAutoFit/>
          </a:bodyPr>
          <a:lstStyle/>
          <a:p>
            <a:r>
              <a:rPr lang="en-US" sz="5400" b="1" dirty="0" smtClean="0">
                <a:solidFill>
                  <a:srgbClr val="FF0000"/>
                </a:solidFill>
              </a:rPr>
              <a:t>System Description</a:t>
            </a:r>
            <a:endParaRPr lang="en-US" sz="5400" b="1" dirty="0">
              <a:solidFill>
                <a:srgbClr val="FF0000"/>
              </a:solidFill>
            </a:endParaRPr>
          </a:p>
        </p:txBody>
      </p:sp>
      <p:sp>
        <p:nvSpPr>
          <p:cNvPr id="19" name="Rectangle 18"/>
          <p:cNvSpPr/>
          <p:nvPr/>
        </p:nvSpPr>
        <p:spPr>
          <a:xfrm>
            <a:off x="1371600" y="7010400"/>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3030200" y="7082135"/>
            <a:ext cx="3773341" cy="923330"/>
          </a:xfrm>
          <a:prstGeom prst="rect">
            <a:avLst/>
          </a:prstGeom>
          <a:noFill/>
        </p:spPr>
        <p:txBody>
          <a:bodyPr wrap="none" rtlCol="0">
            <a:spAutoFit/>
          </a:bodyPr>
          <a:lstStyle/>
          <a:p>
            <a:r>
              <a:rPr lang="en-US" sz="5400" b="1" dirty="0" smtClean="0">
                <a:solidFill>
                  <a:srgbClr val="FF0000"/>
                </a:solidFill>
              </a:rPr>
              <a:t>Introduction</a:t>
            </a:r>
            <a:endParaRPr lang="en-US" sz="5400" b="1" dirty="0">
              <a:solidFill>
                <a:srgbClr val="FF0000"/>
              </a:solidFill>
            </a:endParaRPr>
          </a:p>
        </p:txBody>
      </p:sp>
      <p:sp>
        <p:nvSpPr>
          <p:cNvPr id="22" name="Rectangle 21"/>
          <p:cNvSpPr/>
          <p:nvPr/>
        </p:nvSpPr>
        <p:spPr>
          <a:xfrm>
            <a:off x="1371600" y="22021800"/>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173475" y="22093535"/>
            <a:ext cx="2245615" cy="923330"/>
          </a:xfrm>
          <a:prstGeom prst="rect">
            <a:avLst/>
          </a:prstGeom>
          <a:noFill/>
        </p:spPr>
        <p:txBody>
          <a:bodyPr wrap="none" rtlCol="0">
            <a:spAutoFit/>
          </a:bodyPr>
          <a:lstStyle/>
          <a:p>
            <a:r>
              <a:rPr lang="en-US" sz="5400" b="1" dirty="0" smtClean="0">
                <a:solidFill>
                  <a:srgbClr val="FF0000"/>
                </a:solidFill>
              </a:rPr>
              <a:t>Results</a:t>
            </a:r>
            <a:endParaRPr lang="en-US" sz="5400" b="1" dirty="0">
              <a:solidFill>
                <a:srgbClr val="FF0000"/>
              </a:solidFill>
            </a:endParaRPr>
          </a:p>
        </p:txBody>
      </p:sp>
      <p:sp>
        <p:nvSpPr>
          <p:cNvPr id="25" name="Rectangle 24"/>
          <p:cNvSpPr/>
          <p:nvPr/>
        </p:nvSpPr>
        <p:spPr>
          <a:xfrm>
            <a:off x="1371600" y="30708600"/>
            <a:ext cx="12877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94852" y="30780335"/>
            <a:ext cx="5401748" cy="923330"/>
          </a:xfrm>
          <a:prstGeom prst="rect">
            <a:avLst/>
          </a:prstGeom>
          <a:noFill/>
        </p:spPr>
        <p:txBody>
          <a:bodyPr wrap="square" rtlCol="0">
            <a:spAutoFit/>
          </a:bodyPr>
          <a:lstStyle/>
          <a:p>
            <a:pPr algn="ctr"/>
            <a:r>
              <a:rPr lang="en-US" sz="5400" b="1" dirty="0" smtClean="0">
                <a:solidFill>
                  <a:srgbClr val="FF0000"/>
                </a:solidFill>
              </a:rPr>
              <a:t>Lessons Learned</a:t>
            </a:r>
            <a:endParaRPr lang="en-US" sz="5400" b="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032" y="15849600"/>
            <a:ext cx="74645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1371600" y="14782800"/>
            <a:ext cx="10210800" cy="6986528"/>
          </a:xfrm>
          <a:prstGeom prst="rect">
            <a:avLst/>
          </a:prstGeom>
          <a:noFill/>
        </p:spPr>
        <p:txBody>
          <a:bodyPr wrap="square" rtlCol="0">
            <a:spAutoFit/>
          </a:bodyPr>
          <a:lstStyle/>
          <a:p>
            <a:r>
              <a:rPr lang="en-US" sz="3200" dirty="0" smtClean="0"/>
              <a:t>Here give an overview of your system.  </a:t>
            </a:r>
            <a:r>
              <a:rPr lang="en-US" sz="3200" dirty="0"/>
              <a:t> A</a:t>
            </a:r>
            <a:r>
              <a:rPr lang="en-US" sz="3200" dirty="0" smtClean="0"/>
              <a:t> good way to do this is to provide a diagram that shows all the major components.  </a:t>
            </a:r>
            <a:r>
              <a:rPr lang="en-US" sz="3200" dirty="0"/>
              <a:t> </a:t>
            </a:r>
            <a:r>
              <a:rPr lang="en-US" sz="3200" dirty="0" smtClean="0"/>
              <a:t>You may even number the components and  write a </a:t>
            </a:r>
            <a:r>
              <a:rPr lang="en-US" sz="3200" dirty="0"/>
              <a:t> </a:t>
            </a:r>
            <a:r>
              <a:rPr lang="en-US" sz="3200" dirty="0" smtClean="0"/>
              <a:t>sentence about each.  For example:</a:t>
            </a:r>
          </a:p>
          <a:p>
            <a:endParaRPr lang="en-US" sz="3200" dirty="0">
              <a:solidFill>
                <a:schemeClr val="tx2"/>
              </a:solidFill>
            </a:endParaRPr>
          </a:p>
          <a:p>
            <a:r>
              <a:rPr lang="en-US" sz="3200" dirty="0" smtClean="0">
                <a:solidFill>
                  <a:schemeClr val="tx2"/>
                </a:solidFill>
              </a:rPr>
              <a:t>Shown are  the major components the system.  </a:t>
            </a:r>
            <a:r>
              <a:rPr lang="en-US" sz="3200" dirty="0">
                <a:solidFill>
                  <a:schemeClr val="tx2"/>
                </a:solidFill>
              </a:rPr>
              <a:t> </a:t>
            </a:r>
            <a:r>
              <a:rPr lang="en-US" sz="3200" dirty="0" smtClean="0">
                <a:solidFill>
                  <a:schemeClr val="tx2"/>
                </a:solidFill>
              </a:rPr>
              <a:t>The ATmega88PA microcontroller (1), samples the output voltage from an analog  temperature sensor (2) every 2 minutes.  The voltage is compared against a reference, and used to turn on a heater (3)…</a:t>
            </a:r>
          </a:p>
          <a:p>
            <a:endParaRPr lang="en-US" sz="3200" dirty="0">
              <a:solidFill>
                <a:schemeClr val="tx2"/>
              </a:solidFill>
            </a:endParaRPr>
          </a:p>
          <a:p>
            <a:r>
              <a:rPr lang="en-US" sz="3200" dirty="0" smtClean="0"/>
              <a:t>Do use too much text! Try and tell the story with pictures and some text.  A poster is NOT a term paper.   Talk about your design process/thinking. </a:t>
            </a:r>
            <a:endParaRPr lang="en-US" sz="3200" dirty="0"/>
          </a:p>
        </p:txBody>
      </p:sp>
      <p:sp>
        <p:nvSpPr>
          <p:cNvPr id="72" name="TextBox 71"/>
          <p:cNvSpPr txBox="1"/>
          <p:nvPr/>
        </p:nvSpPr>
        <p:spPr>
          <a:xfrm>
            <a:off x="1371600" y="23469600"/>
            <a:ext cx="10210800" cy="6001643"/>
          </a:xfrm>
          <a:prstGeom prst="rect">
            <a:avLst/>
          </a:prstGeom>
          <a:noFill/>
        </p:spPr>
        <p:txBody>
          <a:bodyPr wrap="square" rtlCol="0">
            <a:spAutoFit/>
          </a:bodyPr>
          <a:lstStyle/>
          <a:p>
            <a:r>
              <a:rPr lang="en-US" sz="3200" dirty="0" smtClean="0"/>
              <a:t>Here present some results for your project.   This could be a plot of data your collected.  For most term project in this class, however,  this will be a photograph or two showing the complete system.</a:t>
            </a:r>
          </a:p>
          <a:p>
            <a:endParaRPr lang="en-US" sz="3200" dirty="0">
              <a:solidFill>
                <a:schemeClr val="tx2"/>
              </a:solidFill>
            </a:endParaRPr>
          </a:p>
          <a:p>
            <a:r>
              <a:rPr lang="en-US" sz="3200" dirty="0" smtClean="0"/>
              <a:t>For example, if you designed a “gizmo” that attaches to a bicycle, you would show an “action shot” of a person on the bicycle.  The figure(s) would have a short caption(s).</a:t>
            </a:r>
          </a:p>
          <a:p>
            <a:endParaRPr lang="en-US" sz="3200" dirty="0"/>
          </a:p>
          <a:p>
            <a:r>
              <a:rPr lang="en-US" sz="3200" dirty="0" smtClean="0"/>
              <a:t>The purpose of this section is to explain how it all came together.  </a:t>
            </a:r>
            <a:r>
              <a:rPr lang="en-US" sz="3200" b="1" dirty="0" smtClean="0"/>
              <a:t>A terrible rookie mistake is to focus on what went wrong.  Focus on the success stories in your project!</a:t>
            </a:r>
          </a:p>
        </p:txBody>
      </p:sp>
      <p:sp>
        <p:nvSpPr>
          <p:cNvPr id="99" name="TextBox 98"/>
          <p:cNvSpPr txBox="1"/>
          <p:nvPr/>
        </p:nvSpPr>
        <p:spPr>
          <a:xfrm>
            <a:off x="15316200" y="32004000"/>
            <a:ext cx="12801600" cy="3539430"/>
          </a:xfrm>
          <a:prstGeom prst="rect">
            <a:avLst/>
          </a:prstGeom>
          <a:noFill/>
        </p:spPr>
        <p:txBody>
          <a:bodyPr wrap="square" rtlCol="0">
            <a:spAutoFit/>
          </a:bodyPr>
          <a:lstStyle/>
          <a:p>
            <a:r>
              <a:rPr lang="en-US" sz="3200" dirty="0" smtClean="0">
                <a:solidFill>
                  <a:schemeClr val="tx2"/>
                </a:solidFill>
              </a:rPr>
              <a:t>Write a short conclusion.  </a:t>
            </a:r>
            <a:r>
              <a:rPr lang="en-US" sz="3200" dirty="0">
                <a:solidFill>
                  <a:schemeClr val="tx2"/>
                </a:solidFill>
              </a:rPr>
              <a:t> </a:t>
            </a:r>
            <a:r>
              <a:rPr lang="en-US" sz="3200" dirty="0" smtClean="0">
                <a:solidFill>
                  <a:schemeClr val="tx2"/>
                </a:solidFill>
              </a:rPr>
              <a:t>End on a positive note.  Perhaps talk about future work you plan for this project.</a:t>
            </a:r>
          </a:p>
          <a:p>
            <a:endParaRPr lang="en-US" sz="3200" dirty="0">
              <a:solidFill>
                <a:schemeClr val="tx2"/>
              </a:solidFill>
            </a:endParaRPr>
          </a:p>
          <a:p>
            <a:r>
              <a:rPr lang="en-US" sz="3200" dirty="0" smtClean="0">
                <a:solidFill>
                  <a:schemeClr val="tx2"/>
                </a:solidFill>
              </a:rPr>
              <a:t>This is also a good place to acknowledge help you received packaging, etc. </a:t>
            </a:r>
          </a:p>
          <a:p>
            <a:endParaRPr lang="en-US" sz="3200" dirty="0">
              <a:solidFill>
                <a:schemeClr val="tx2"/>
              </a:solidFill>
            </a:endParaRPr>
          </a:p>
          <a:p>
            <a:r>
              <a:rPr lang="en-US" sz="3200" dirty="0" smtClean="0">
                <a:solidFill>
                  <a:schemeClr val="tx2"/>
                </a:solidFill>
              </a:rPr>
              <a:t>Also, be sure to thanks Ms.  Blanc and Ms. Kern who helped print the posters.</a:t>
            </a:r>
            <a:endParaRPr lang="en-US" sz="3200" dirty="0">
              <a:solidFill>
                <a:schemeClr val="tx2"/>
              </a:solidFill>
            </a:endParaRPr>
          </a:p>
        </p:txBody>
      </p:sp>
      <p:sp>
        <p:nvSpPr>
          <p:cNvPr id="100" name="TextBox 99"/>
          <p:cNvSpPr txBox="1"/>
          <p:nvPr/>
        </p:nvSpPr>
        <p:spPr>
          <a:xfrm>
            <a:off x="12573000" y="27584401"/>
            <a:ext cx="6248400" cy="954107"/>
          </a:xfrm>
          <a:prstGeom prst="rect">
            <a:avLst/>
          </a:prstGeom>
          <a:noFill/>
        </p:spPr>
        <p:txBody>
          <a:bodyPr wrap="square" rtlCol="0">
            <a:spAutoFit/>
          </a:bodyPr>
          <a:lstStyle/>
          <a:p>
            <a:r>
              <a:rPr lang="en-US" sz="2800" b="1" dirty="0" smtClean="0"/>
              <a:t>Caption: Photograph of gizmo attached </a:t>
            </a:r>
          </a:p>
          <a:p>
            <a:r>
              <a:rPr lang="en-US" sz="2800" b="1" dirty="0" smtClean="0"/>
              <a:t>to bicycle</a:t>
            </a:r>
            <a:endParaRPr lang="en-US" sz="2800" b="1" dirty="0">
              <a:solidFill>
                <a:schemeClr val="tx2"/>
              </a:solidFill>
            </a:endParaRPr>
          </a:p>
        </p:txBody>
      </p:sp>
      <p:pic>
        <p:nvPicPr>
          <p:cNvPr id="10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9800" y="24079200"/>
            <a:ext cx="4343400" cy="282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Rectangle 85"/>
          <p:cNvSpPr/>
          <p:nvPr/>
        </p:nvSpPr>
        <p:spPr bwMode="auto">
          <a:xfrm>
            <a:off x="16383000" y="24841200"/>
            <a:ext cx="381000" cy="457200"/>
          </a:xfrm>
          <a:prstGeom prst="rect">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FFFF00"/>
              </a:solidFill>
              <a:latin typeface="Times New Roman" pitchFamily="18" charset="0"/>
            </a:endParaRPr>
          </a:p>
        </p:txBody>
      </p:sp>
      <p:sp>
        <p:nvSpPr>
          <p:cNvPr id="1034" name="TextBox 1033"/>
          <p:cNvSpPr txBox="1"/>
          <p:nvPr/>
        </p:nvSpPr>
        <p:spPr>
          <a:xfrm>
            <a:off x="17830800" y="24612600"/>
            <a:ext cx="1245854" cy="584775"/>
          </a:xfrm>
          <a:prstGeom prst="rect">
            <a:avLst/>
          </a:prstGeom>
          <a:noFill/>
        </p:spPr>
        <p:txBody>
          <a:bodyPr wrap="none" rtlCol="0">
            <a:spAutoFit/>
          </a:bodyPr>
          <a:lstStyle/>
          <a:p>
            <a:r>
              <a:rPr lang="en-US" sz="3200" dirty="0" smtClean="0"/>
              <a:t>Gizmo</a:t>
            </a:r>
            <a:endParaRPr lang="en-US" sz="3200" dirty="0"/>
          </a:p>
        </p:txBody>
      </p:sp>
      <p:cxnSp>
        <p:nvCxnSpPr>
          <p:cNvPr id="1036" name="Straight Connector 1035"/>
          <p:cNvCxnSpPr/>
          <p:nvPr/>
        </p:nvCxnSpPr>
        <p:spPr>
          <a:xfrm flipV="1">
            <a:off x="16611600" y="24917400"/>
            <a:ext cx="1143000" cy="15240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2200" y="23774400"/>
            <a:ext cx="46482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TextBox 106"/>
          <p:cNvSpPr txBox="1"/>
          <p:nvPr/>
        </p:nvSpPr>
        <p:spPr>
          <a:xfrm>
            <a:off x="21031200" y="27620893"/>
            <a:ext cx="6248400" cy="954107"/>
          </a:xfrm>
          <a:prstGeom prst="rect">
            <a:avLst/>
          </a:prstGeom>
          <a:noFill/>
        </p:spPr>
        <p:txBody>
          <a:bodyPr wrap="square" rtlCol="0">
            <a:spAutoFit/>
          </a:bodyPr>
          <a:lstStyle/>
          <a:p>
            <a:r>
              <a:rPr lang="en-US" sz="2800" b="1" dirty="0" smtClean="0"/>
              <a:t>Caption: Photograph of gizmo attached </a:t>
            </a:r>
          </a:p>
          <a:p>
            <a:r>
              <a:rPr lang="en-US" sz="2800" b="1" dirty="0" smtClean="0"/>
              <a:t>to bicycle and in use</a:t>
            </a:r>
            <a:endParaRPr lang="en-US" sz="2800" b="1" dirty="0">
              <a:solidFill>
                <a:schemeClr val="tx2"/>
              </a:solidFill>
            </a:endParaRPr>
          </a:p>
        </p:txBody>
      </p:sp>
      <p:sp>
        <p:nvSpPr>
          <p:cNvPr id="108" name="TextBox 107"/>
          <p:cNvSpPr txBox="1"/>
          <p:nvPr/>
        </p:nvSpPr>
        <p:spPr>
          <a:xfrm>
            <a:off x="1371600" y="31927800"/>
            <a:ext cx="12877800" cy="3046988"/>
          </a:xfrm>
          <a:prstGeom prst="rect">
            <a:avLst/>
          </a:prstGeom>
          <a:noFill/>
        </p:spPr>
        <p:txBody>
          <a:bodyPr wrap="square" rtlCol="0">
            <a:spAutoFit/>
          </a:bodyPr>
          <a:lstStyle/>
          <a:p>
            <a:r>
              <a:rPr lang="en-US" sz="3200" dirty="0" smtClean="0"/>
              <a:t>Here present some information on lessons learned.  </a:t>
            </a:r>
            <a:r>
              <a:rPr lang="en-US" sz="3200" dirty="0"/>
              <a:t> </a:t>
            </a:r>
            <a:r>
              <a:rPr lang="en-US" sz="3200" dirty="0" smtClean="0"/>
              <a:t>For example, you can talk about the challenges of  packaging, gluing parts that operate at different voltages, etc.  Turn the lemons you ran into, into lemonade.  Focus on the positive.  For example, “during this project, I really learned the importance of carefully reading data sheets” rather than “the data sheet was really bad and because of that, we burned up our chip”.  </a:t>
            </a:r>
          </a:p>
        </p:txBody>
      </p:sp>
      <p:sp>
        <p:nvSpPr>
          <p:cNvPr id="109" name="TextBox 108"/>
          <p:cNvSpPr txBox="1"/>
          <p:nvPr/>
        </p:nvSpPr>
        <p:spPr>
          <a:xfrm>
            <a:off x="11353800" y="11125200"/>
            <a:ext cx="6400800" cy="1569660"/>
          </a:xfrm>
          <a:prstGeom prst="rect">
            <a:avLst/>
          </a:prstGeom>
          <a:noFill/>
        </p:spPr>
        <p:txBody>
          <a:bodyPr wrap="square" rtlCol="0">
            <a:spAutoFit/>
          </a:bodyPr>
          <a:lstStyle/>
          <a:p>
            <a:r>
              <a:rPr lang="en-US" sz="3200" b="1" dirty="0" smtClean="0"/>
              <a:t>Pictures should have short captions. For example:  Our product was inspired by Staples’ ®  “Easy Button”</a:t>
            </a:r>
            <a:endParaRPr lang="en-US" sz="3200" b="1" dirty="0">
              <a:solidFill>
                <a:schemeClr val="tx2"/>
              </a:solidFill>
            </a:endParaRPr>
          </a:p>
        </p:txBody>
      </p:sp>
      <p:sp>
        <p:nvSpPr>
          <p:cNvPr id="110" name="TextBox 109"/>
          <p:cNvSpPr txBox="1"/>
          <p:nvPr/>
        </p:nvSpPr>
        <p:spPr>
          <a:xfrm>
            <a:off x="20878800" y="20802600"/>
            <a:ext cx="5029200" cy="584775"/>
          </a:xfrm>
          <a:prstGeom prst="rect">
            <a:avLst/>
          </a:prstGeom>
          <a:noFill/>
        </p:spPr>
        <p:txBody>
          <a:bodyPr wrap="square" rtlCol="0">
            <a:spAutoFit/>
          </a:bodyPr>
          <a:lstStyle/>
          <a:p>
            <a:pPr algn="ctr"/>
            <a:r>
              <a:rPr lang="en-US" sz="3200" b="1" dirty="0" smtClean="0"/>
              <a:t>Caption:  Level-shifting.</a:t>
            </a:r>
            <a:endParaRPr lang="en-US" sz="3200" b="1" dirty="0">
              <a:solidFill>
                <a:schemeClr val="tx2"/>
              </a:solidFill>
            </a:endParaRPr>
          </a:p>
        </p:txBody>
      </p:sp>
      <p:sp>
        <p:nvSpPr>
          <p:cNvPr id="111" name="TextBox 110"/>
          <p:cNvSpPr txBox="1"/>
          <p:nvPr/>
        </p:nvSpPr>
        <p:spPr>
          <a:xfrm>
            <a:off x="1371600" y="8763000"/>
            <a:ext cx="8839200" cy="2554545"/>
          </a:xfrm>
          <a:prstGeom prst="rect">
            <a:avLst/>
          </a:prstGeom>
          <a:noFill/>
        </p:spPr>
        <p:txBody>
          <a:bodyPr wrap="square" rtlCol="0">
            <a:spAutoFit/>
          </a:bodyPr>
          <a:lstStyle/>
          <a:p>
            <a:r>
              <a:rPr lang="en-US" sz="3200" dirty="0" smtClean="0"/>
              <a:t>Provide a motivation for your project.  For example:</a:t>
            </a:r>
          </a:p>
          <a:p>
            <a:endParaRPr lang="en-US" sz="3200" dirty="0">
              <a:solidFill>
                <a:schemeClr val="tx2"/>
              </a:solidFill>
            </a:endParaRPr>
          </a:p>
          <a:p>
            <a:r>
              <a:rPr lang="en-US" sz="3200" dirty="0" smtClean="0">
                <a:solidFill>
                  <a:schemeClr val="tx2"/>
                </a:solidFill>
              </a:rPr>
              <a:t>The product I designed  and built, was inspired by the Staple s ® “ Easy” button and our experiences as  teaching assistants at The University of Iowa.</a:t>
            </a:r>
          </a:p>
        </p:txBody>
      </p:sp>
      <p:pic>
        <p:nvPicPr>
          <p:cNvPr id="103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7800" y="8458200"/>
            <a:ext cx="2482932" cy="248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TextBox 112"/>
          <p:cNvSpPr txBox="1"/>
          <p:nvPr/>
        </p:nvSpPr>
        <p:spPr>
          <a:xfrm>
            <a:off x="13639800" y="20421600"/>
            <a:ext cx="5029200" cy="584775"/>
          </a:xfrm>
          <a:prstGeom prst="rect">
            <a:avLst/>
          </a:prstGeom>
          <a:noFill/>
        </p:spPr>
        <p:txBody>
          <a:bodyPr wrap="square" rtlCol="0">
            <a:spAutoFit/>
          </a:bodyPr>
          <a:lstStyle/>
          <a:p>
            <a:pPr algn="ctr"/>
            <a:r>
              <a:rPr lang="en-US" sz="3200" b="1" dirty="0" smtClean="0"/>
              <a:t>Caption: System overview.</a:t>
            </a:r>
            <a:endParaRPr lang="en-US" sz="3200" b="1" dirty="0">
              <a:solidFill>
                <a:schemeClr val="tx2"/>
              </a:solidFill>
            </a:endParaRPr>
          </a:p>
        </p:txBody>
      </p:sp>
      <p:sp>
        <p:nvSpPr>
          <p:cNvPr id="114" name="TextBox 113"/>
          <p:cNvSpPr txBox="1"/>
          <p:nvPr/>
        </p:nvSpPr>
        <p:spPr>
          <a:xfrm>
            <a:off x="18821400" y="8305800"/>
            <a:ext cx="9372600" cy="3046988"/>
          </a:xfrm>
          <a:prstGeom prst="rect">
            <a:avLst/>
          </a:prstGeom>
          <a:noFill/>
        </p:spPr>
        <p:txBody>
          <a:bodyPr wrap="square" rtlCol="0">
            <a:spAutoFit/>
          </a:bodyPr>
          <a:lstStyle/>
          <a:p>
            <a:r>
              <a:rPr lang="en-US" sz="3200" dirty="0" smtClean="0">
                <a:solidFill>
                  <a:schemeClr val="tx2"/>
                </a:solidFill>
              </a:rPr>
              <a:t>We designed and built a super-duper Easy button that one can program with various phrases.  An instructor can use this to inject a bit of humor in, say Linear Systems, by pressing the button after  solving  partial fraction expansion.  The button will  then respond with phrases such as “Good  job!”, </a:t>
            </a:r>
            <a:r>
              <a:rPr lang="en-US" sz="3200" dirty="0">
                <a:solidFill>
                  <a:schemeClr val="tx2"/>
                </a:solidFill>
              </a:rPr>
              <a:t> </a:t>
            </a:r>
            <a:r>
              <a:rPr lang="en-US" sz="3200" dirty="0" smtClean="0">
                <a:solidFill>
                  <a:schemeClr val="tx2"/>
                </a:solidFill>
              </a:rPr>
              <a:t>“</a:t>
            </a:r>
            <a:r>
              <a:rPr lang="en-US" sz="3200" dirty="0" err="1" smtClean="0">
                <a:solidFill>
                  <a:schemeClr val="tx2"/>
                </a:solidFill>
              </a:rPr>
              <a:t>Attagirl</a:t>
            </a:r>
            <a:r>
              <a:rPr lang="en-US" sz="3200" dirty="0" smtClean="0">
                <a:solidFill>
                  <a:schemeClr val="tx2"/>
                </a:solidFill>
              </a:rPr>
              <a:t>”, etc.</a:t>
            </a:r>
          </a:p>
        </p:txBody>
      </p:sp>
      <p:sp>
        <p:nvSpPr>
          <p:cNvPr id="116" name="Rectangle 115"/>
          <p:cNvSpPr/>
          <p:nvPr/>
        </p:nvSpPr>
        <p:spPr>
          <a:xfrm>
            <a:off x="15316200" y="30708600"/>
            <a:ext cx="128016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8817462" y="30780335"/>
            <a:ext cx="5799076" cy="923330"/>
          </a:xfrm>
          <a:prstGeom prst="rect">
            <a:avLst/>
          </a:prstGeom>
          <a:noFill/>
        </p:spPr>
        <p:txBody>
          <a:bodyPr wrap="square" rtlCol="0">
            <a:spAutoFit/>
          </a:bodyPr>
          <a:lstStyle/>
          <a:p>
            <a:pPr algn="ctr"/>
            <a:r>
              <a:rPr lang="en-US" sz="5400" b="1" dirty="0" smtClean="0">
                <a:solidFill>
                  <a:srgbClr val="FF0000"/>
                </a:solidFill>
              </a:rPr>
              <a:t>Conclusion</a:t>
            </a:r>
            <a:endParaRPr lang="en-US" sz="5400" b="1" dirty="0">
              <a:solidFill>
                <a:srgbClr val="FF0000"/>
              </a:solidFill>
            </a:endParaRPr>
          </a:p>
        </p:txBody>
      </p:sp>
      <p:cxnSp>
        <p:nvCxnSpPr>
          <p:cNvPr id="64" name="Straight Connector 63"/>
          <p:cNvCxnSpPr/>
          <p:nvPr/>
        </p:nvCxnSpPr>
        <p:spPr>
          <a:xfrm>
            <a:off x="457200" y="37392114"/>
            <a:ext cx="2819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bwMode="auto">
          <a:xfrm>
            <a:off x="24079200" y="25527000"/>
            <a:ext cx="304800" cy="304800"/>
          </a:xfrm>
          <a:prstGeom prst="rect">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FF00"/>
              </a:solidFill>
              <a:effectLst/>
              <a:latin typeface="Times New Roman" pitchFamily="18" charset="0"/>
            </a:endParaRPr>
          </a:p>
        </p:txBody>
      </p:sp>
      <p:sp>
        <p:nvSpPr>
          <p:cNvPr id="146" name="TextBox 145"/>
          <p:cNvSpPr txBox="1"/>
          <p:nvPr/>
        </p:nvSpPr>
        <p:spPr>
          <a:xfrm>
            <a:off x="22402800" y="24917400"/>
            <a:ext cx="1245854" cy="584775"/>
          </a:xfrm>
          <a:prstGeom prst="rect">
            <a:avLst/>
          </a:prstGeom>
          <a:noFill/>
        </p:spPr>
        <p:txBody>
          <a:bodyPr wrap="none" rtlCol="0">
            <a:spAutoFit/>
          </a:bodyPr>
          <a:lstStyle/>
          <a:p>
            <a:r>
              <a:rPr lang="en-US" sz="3200" dirty="0" smtClean="0">
                <a:solidFill>
                  <a:srgbClr val="FFFF00"/>
                </a:solidFill>
              </a:rPr>
              <a:t>Gizmo</a:t>
            </a:r>
            <a:endParaRPr lang="en-US" sz="3200" dirty="0">
              <a:solidFill>
                <a:srgbClr val="FFFF00"/>
              </a:solidFill>
            </a:endParaRPr>
          </a:p>
        </p:txBody>
      </p:sp>
      <p:cxnSp>
        <p:nvCxnSpPr>
          <p:cNvPr id="147" name="Straight Connector 146"/>
          <p:cNvCxnSpPr/>
          <p:nvPr/>
        </p:nvCxnSpPr>
        <p:spPr>
          <a:xfrm>
            <a:off x="23088600" y="25374600"/>
            <a:ext cx="914400" cy="38100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274843"/>
            <a:ext cx="2912503" cy="173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1412200" y="23774400"/>
            <a:ext cx="4665083" cy="348615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18973800" y="11488995"/>
            <a:ext cx="8839200" cy="1077218"/>
          </a:xfrm>
          <a:prstGeom prst="rect">
            <a:avLst/>
          </a:prstGeom>
          <a:noFill/>
        </p:spPr>
        <p:txBody>
          <a:bodyPr wrap="square" rtlCol="0">
            <a:spAutoFit/>
          </a:bodyPr>
          <a:lstStyle/>
          <a:p>
            <a:r>
              <a:rPr lang="en-US" sz="3200" dirty="0" smtClean="0"/>
              <a:t>Provide additional background material as appropriate.</a:t>
            </a:r>
          </a:p>
        </p:txBody>
      </p:sp>
    </p:spTree>
    <p:extLst>
      <p:ext uri="{BB962C8B-B14F-4D97-AF65-F5344CB8AC3E}">
        <p14:creationId xmlns:p14="http://schemas.microsoft.com/office/powerpoint/2010/main" val="2238204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642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IIHR - Hydroscience &amp;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 Kruger</dc:creator>
  <cp:lastModifiedBy>Charles Rathe</cp:lastModifiedBy>
  <cp:revision>15</cp:revision>
  <dcterms:created xsi:type="dcterms:W3CDTF">2012-04-27T11:49:47Z</dcterms:created>
  <dcterms:modified xsi:type="dcterms:W3CDTF">2016-04-26T16:07:57Z</dcterms:modified>
</cp:coreProperties>
</file>