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101" d="100"/>
          <a:sy n="101" d="100"/>
        </p:scale>
        <p:origin x="23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presentation, we've highlighted two key functional requirements that directly address DriverPass's core needs. First, the system will enable students to easily schedule, modify, and cancel driving lessons online, providing the convenience and flexibility they seek. Second, the system will offer a variety of practice tests that simulate the DMV driving test, ensuring students are well-prepared and confident on test day.</a:t>
            </a:r>
          </a:p>
          <a:p>
            <a:endParaRPr lang="en-US" dirty="0"/>
          </a:p>
          <a:p>
            <a:r>
              <a:rPr lang="en-US" dirty="0"/>
              <a:t>	We've also emphasized two crucial non-functional requirements. The system will prioritize a fast and responsive user experience, ensuring that students and instructors can seamlessly interact with the platform without delays or frustrations. Robust security measures, including data encryption, will be implemented to safeguard sensitive user information and maintain the trust of DriverPass's clients. These non-functional requirements are essential for the system's overall success and user satisfaction.</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effectively illustrates the main components of the DriverPass system and how different users will interact with it.</a:t>
            </a:r>
          </a:p>
          <a:p>
            <a:endParaRPr lang="en-US" dirty="0"/>
          </a:p>
          <a:p>
            <a:r>
              <a:rPr lang="en-US" dirty="0"/>
              <a:t>The diagram shows three main users of the system: the student, the instructor, and the IT officer. The secretary is also shown as a user, but their interactions with the system are limited to scheduling lessons for students. The DMV is shown as an external system that interacts with the DriverPass system.</a:t>
            </a:r>
          </a:p>
          <a:p>
            <a:endParaRPr lang="en-US" dirty="0"/>
          </a:p>
          <a:p>
            <a:r>
              <a:rPr lang="en-US" dirty="0"/>
              <a:t>The diagram also shows the different functions that each user can perform. For example, students can create accounts, log in, update their profiles, access DriverPass content, complete learning modules, create and modify reservations, select modules, and check availability. Instructors can log in, schedule user lessons, and provide feedback. The IT officer can log in, manage user accounts and permissions, generate reports, and update DriverPass content. The DMV can update DriverPass content.</a:t>
            </a:r>
          </a:p>
          <a:p>
            <a:endParaRPr lang="en-US" dirty="0"/>
          </a:p>
          <a:p>
            <a:r>
              <a:rPr lang="en-US" dirty="0"/>
              <a:t>This diagram accounts for DriverPass's needs by showing how the different users will interact with the system to complete their tasks. For example, the diagram shows that students will be able to create accounts and log in to the system. They will then be able to access DriverPass content, complete learning modules, and create and modify reservations. Instructors will be able to log in to the system and view their schedules. They will also be able to provide feedback to students. The IT officer will be able to log in to the system and manage user accounts and permissions. They will also be able to generate reports and update DriverPass content. Any updates from the DMV will notify the IT officer to update DriverPass content.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outlines the step-by-step process a customer goes through when they want to book a driving lesson with DriverPass. Think of it like a roadmap to guide you through the process from start to finish.</a:t>
            </a:r>
          </a:p>
          <a:p>
            <a:endParaRPr lang="en-US" dirty="0"/>
          </a:p>
          <a:p>
            <a:r>
              <a:rPr lang="en-US" dirty="0"/>
              <a:t>First, the customer logs into the system using their existing account. If they don't have an account yet, they'll need to create one. Once logged in, they can select the option to schedule a lesson.</a:t>
            </a:r>
          </a:p>
          <a:p>
            <a:endParaRPr lang="en-US" dirty="0"/>
          </a:p>
          <a:p>
            <a:r>
              <a:rPr lang="en-US" dirty="0"/>
              <a:t>Then, the customer will choose the dates and the type of lesson package they want. Behind the scenes, our system checks if we have driving instructors available for those dates. If instructors are available, the system will confirm and proceed to the payment step. If not, the customer will be informed that no instructors are available and the process will stop there.</a:t>
            </a:r>
          </a:p>
          <a:p>
            <a:endParaRPr lang="en-US" dirty="0"/>
          </a:p>
          <a:p>
            <a:r>
              <a:rPr lang="en-US" dirty="0"/>
              <a:t>Next, the customer enters their payment information. If the payment is declined, the system will notify the customer, and they can try again. If the payment is accepted, the system will confirm the booking. It's like reserving a seat on a flight!</a:t>
            </a:r>
          </a:p>
          <a:p>
            <a:r>
              <a:rPr lang="en-US" dirty="0"/>
              <a:t>To make sure everyone is on the same page, the system will send a notification to both the customer and the instructor to confirm the lesson details. It's that simple!</a:t>
            </a:r>
          </a:p>
          <a:p>
            <a:endParaRPr lang="en-US" dirty="0"/>
          </a:p>
          <a:p>
            <a:r>
              <a:rPr lang="en-US" dirty="0"/>
              <a:t>In designing this process, we took into account DriverPass's focus on providing a convenient and efficient way for customers to book lessons. By offering online scheduling and secure payment processing, the system streamlines the booking process, making it easier for customers to access DriverPass's services. This ultimately supports DriverPass's goal of attracting more customers and providing a better driver training experience.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DriverPass understands the importance of keeping customer data safe and secure. That's why we've designed the system with several security features in mind.</a:t>
            </a:r>
          </a:p>
          <a:p>
            <a:endParaRPr lang="en-US" dirty="0"/>
          </a:p>
          <a:p>
            <a:r>
              <a:rPr lang="en-US" dirty="0"/>
              <a:t>First, we'll require all users to create strong passwords that are difficult to guess. This will help to prevent unauthorized access to accounts.</a:t>
            </a:r>
          </a:p>
          <a:p>
            <a:endParaRPr lang="en-US" dirty="0"/>
          </a:p>
          <a:p>
            <a:r>
              <a:rPr lang="en-US" dirty="0"/>
              <a:t>Second, we'll use secure login procedures to verify the identity of each user. This will help to ensure that only authorized users can access the system.</a:t>
            </a:r>
          </a:p>
          <a:p>
            <a:endParaRPr lang="en-US" dirty="0"/>
          </a:p>
          <a:p>
            <a:r>
              <a:rPr lang="en-US" dirty="0"/>
              <a:t>Third, we'll encrypt all sensitive data, such as credit card information and personal details. This will make it much more difficult for hackers to steal this information.</a:t>
            </a:r>
          </a:p>
          <a:p>
            <a:endParaRPr lang="en-US" dirty="0"/>
          </a:p>
          <a:p>
            <a:r>
              <a:rPr lang="en-US" dirty="0"/>
              <a:t>Finally, we'll implement role-based access controls. This means that different users will have different levels of access to the system, depending on their role. For example, administrators will have more access than students. This will help to prevent unauthorized users from making changes to the system or accessing sensitive data.</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we've designed a robust and comprehensive system for DriverPass, it's important to acknowledge a few potential limitations.</a:t>
            </a:r>
          </a:p>
          <a:p>
            <a:endParaRPr lang="en-US" dirty="0"/>
          </a:p>
          <a:p>
            <a:r>
              <a:rPr lang="en-US" dirty="0"/>
              <a:t>While the system primarily functions online, there might be limited offline access to certain features or content. This could be a consideration for students with unreliable internet connections.</a:t>
            </a:r>
          </a:p>
          <a:p>
            <a:endParaRPr lang="en-US" dirty="0"/>
          </a:p>
          <a:p>
            <a:r>
              <a:rPr lang="en-US" dirty="0"/>
              <a:t>The system relies on the DMV for updates on driving rules and regulations. Any delays in receiving these updates could temporarily affect the accuracy of the information provided.</a:t>
            </a:r>
          </a:p>
          <a:p>
            <a:endParaRPr lang="en-US" dirty="0"/>
          </a:p>
          <a:p>
            <a:r>
              <a:rPr lang="en-US" dirty="0"/>
              <a:t>As DriverPass grows and the number of users increases, we might encounter some challenges in scaling the system to meet the increased demand. However, we've designed the system with scalability in mind, and we'll be monitoring its performance closely to address any potential issues.</a:t>
            </a:r>
          </a:p>
          <a:p>
            <a:endParaRPr lang="en-US" dirty="0"/>
          </a:p>
          <a:p>
            <a:r>
              <a:rPr lang="en-US" dirty="0"/>
              <a:t>Integrating the system with external platforms, such as the DMV database or payment gateways, could present some complexities. We'll work closely with these external partners to ensure smooth integration and minimize any disruptions.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6/20/2024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6/20/2024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Armon Wilson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1600" b="1" dirty="0"/>
              <a:t>Functional Requirements:</a:t>
            </a:r>
            <a:endParaRPr lang="en-US" sz="1600" dirty="0"/>
          </a:p>
          <a:p>
            <a:pPr>
              <a:buFont typeface="Arial" panose="020B0604020202020204" pitchFamily="34" charset="0"/>
              <a:buChar char="•"/>
            </a:pPr>
            <a:r>
              <a:rPr lang="en-US" sz="1600" dirty="0"/>
              <a:t>The system shall allow students to schedule, modify, and cancel driving lessons online.</a:t>
            </a:r>
          </a:p>
          <a:p>
            <a:pPr>
              <a:buFont typeface="Arial" panose="020B0604020202020204" pitchFamily="34" charset="0"/>
              <a:buChar char="•"/>
            </a:pPr>
            <a:r>
              <a:rPr lang="en-US" sz="1600" dirty="0"/>
              <a:t>The system shall provide a variety of practice tests that simulate the DMV driving test.</a:t>
            </a:r>
          </a:p>
          <a:p>
            <a:pPr marL="0" indent="0">
              <a:buNone/>
            </a:pPr>
            <a:r>
              <a:rPr lang="en-US" sz="1600" b="1" dirty="0"/>
              <a:t>Non-Functional Requirements:</a:t>
            </a:r>
            <a:endParaRPr lang="en-US" sz="1600" dirty="0"/>
          </a:p>
          <a:p>
            <a:pPr>
              <a:buFont typeface="Arial" panose="020B0604020202020204" pitchFamily="34" charset="0"/>
              <a:buChar char="•"/>
            </a:pPr>
            <a:r>
              <a:rPr lang="en-US" sz="1600" dirty="0"/>
              <a:t>The system shall provide a fast and responsive user experience, with page load times not exceeding 3 seconds.</a:t>
            </a:r>
          </a:p>
          <a:p>
            <a:pPr>
              <a:buFont typeface="Arial" panose="020B0604020202020204" pitchFamily="34" charset="0"/>
              <a:buChar char="•"/>
            </a:pPr>
            <a:r>
              <a:rPr lang="en-US" sz="1600" dirty="0"/>
              <a:t>The system shall encrypt sensitive user data, such as personal information and payment details, both in transit and at rest.</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a:extLst>
              <a:ext uri="{FF2B5EF4-FFF2-40B4-BE49-F238E27FC236}">
                <a16:creationId xmlns:a16="http://schemas.microsoft.com/office/drawing/2014/main" id="{4005EAB3-9670-3F7A-C90A-401ECE3BDD5A}"/>
              </a:ext>
            </a:extLst>
          </p:cNvPr>
          <p:cNvPicPr>
            <a:picLocks noChangeAspect="1"/>
          </p:cNvPicPr>
          <p:nvPr/>
        </p:nvPicPr>
        <p:blipFill>
          <a:blip r:embed="rId5"/>
          <a:stretch>
            <a:fillRect/>
          </a:stretch>
        </p:blipFill>
        <p:spPr>
          <a:xfrm>
            <a:off x="5569362" y="-11817"/>
            <a:ext cx="6622637"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descr="A diagram of a system&#10;&#10;Description automatically generated">
            <a:extLst>
              <a:ext uri="{FF2B5EF4-FFF2-40B4-BE49-F238E27FC236}">
                <a16:creationId xmlns:a16="http://schemas.microsoft.com/office/drawing/2014/main" id="{032C095F-F534-E8A9-BAC5-AED0BD5395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3805" y="107950"/>
            <a:ext cx="2499622" cy="6414909"/>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6" name="Rectangle 3">
            <a:extLst>
              <a:ext uri="{FF2B5EF4-FFF2-40B4-BE49-F238E27FC236}">
                <a16:creationId xmlns:a16="http://schemas.microsoft.com/office/drawing/2014/main" id="{5A4D39CB-5E47-92FD-00DA-DFBD85DE0EF1}"/>
              </a:ext>
            </a:extLst>
          </p:cNvPr>
          <p:cNvSpPr>
            <a:spLocks noGrp="1" noChangeArrowheads="1"/>
          </p:cNvSpPr>
          <p:nvPr>
            <p:ph idx="1"/>
          </p:nvPr>
        </p:nvSpPr>
        <p:spPr bwMode="auto">
          <a:xfrm>
            <a:off x="6091238" y="2401432"/>
            <a:ext cx="22910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Strong passwords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login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Encrypted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Role-based access </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4" name="Rectangle 1">
            <a:extLst>
              <a:ext uri="{FF2B5EF4-FFF2-40B4-BE49-F238E27FC236}">
                <a16:creationId xmlns:a16="http://schemas.microsoft.com/office/drawing/2014/main" id="{0E1E95C3-D6FA-9651-22F9-1CFC495235E2}"/>
              </a:ext>
            </a:extLst>
          </p:cNvPr>
          <p:cNvSpPr>
            <a:spLocks noGrp="1" noChangeArrowheads="1"/>
          </p:cNvSpPr>
          <p:nvPr>
            <p:ph type="body" idx="1"/>
          </p:nvPr>
        </p:nvSpPr>
        <p:spPr bwMode="auto">
          <a:xfrm>
            <a:off x="6091238" y="2262933"/>
            <a:ext cx="33938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Limited offline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Dependence on DMV updates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Potential scalability challenges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Integration complexities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1367</TotalTime>
  <Words>1226</Words>
  <Application>Microsoft Office PowerPoint</Application>
  <PresentationFormat>Widescreen</PresentationFormat>
  <Paragraphs>73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Wilson, Armon</cp:lastModifiedBy>
  <cp:revision>21</cp:revision>
  <dcterms:created xsi:type="dcterms:W3CDTF">2019-10-14T02:36:52Z</dcterms:created>
  <dcterms:modified xsi:type="dcterms:W3CDTF">2024-06-21T02:09:34Z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