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22"/>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5" r:id="rId16"/>
    <p:sldId id="271" r:id="rId17"/>
    <p:sldId id="272" r:id="rId18"/>
    <p:sldId id="273" r:id="rId19"/>
    <p:sldId id="274"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58" autoAdjust="0"/>
    <p:restoredTop sz="62985" autoAdjust="0"/>
  </p:normalViewPr>
  <p:slideViewPr>
    <p:cSldViewPr snapToGrid="0">
      <p:cViewPr varScale="1">
        <p:scale>
          <a:sx n="55" d="100"/>
          <a:sy n="55" d="100"/>
        </p:scale>
        <p:origin x="78" y="3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DF0F0B-756A-441C-85E2-2480ACA3FB1C}" type="datetimeFigureOut">
              <a:rPr lang="en-US" smtClean="0"/>
              <a:t>12/9/2023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3F09FF-7B8E-43EF-BF39-50AC3BB22D91}" type="slidenum">
              <a:rPr lang="en-US" smtClean="0"/>
              <a:t>‹#›</a:t>
            </a:fld>
            <a:endParaRPr lang="en-US"/>
          </a:p>
        </p:txBody>
      </p:sp>
    </p:spTree>
    <p:extLst>
      <p:ext uri="{BB962C8B-B14F-4D97-AF65-F5344CB8AC3E}">
        <p14:creationId xmlns:p14="http://schemas.microsoft.com/office/powerpoint/2010/main" val="4338823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CECAC3"/>
                </a:solidFill>
                <a:effectLst/>
                <a:latin typeface="Söhne"/>
              </a:rPr>
              <a:t>This presentation aims to explore the fundamental aspects of the Scrum-agile methodology. It will provide insights into its significance within modern software development. The focus will be on elucidating key roles, SDLC phases, comparisons between Waterfall and Agile approaches, and considerations for choosing a development methodology.</a:t>
            </a:r>
            <a:endParaRPr lang="en-US" dirty="0"/>
          </a:p>
        </p:txBody>
      </p:sp>
      <p:sp>
        <p:nvSpPr>
          <p:cNvPr id="4" name="Slide Number Placeholder 3"/>
          <p:cNvSpPr>
            <a:spLocks noGrp="1"/>
          </p:cNvSpPr>
          <p:nvPr>
            <p:ph type="sldNum" sz="quarter" idx="5"/>
          </p:nvPr>
        </p:nvSpPr>
        <p:spPr/>
        <p:txBody>
          <a:bodyPr/>
          <a:lstStyle/>
          <a:p>
            <a:fld id="{5B3F09FF-7B8E-43EF-BF39-50AC3BB22D91}" type="slidenum">
              <a:rPr lang="en-US" smtClean="0"/>
              <a:t>1</a:t>
            </a:fld>
            <a:endParaRPr lang="en-US"/>
          </a:p>
        </p:txBody>
      </p:sp>
    </p:spTree>
    <p:extLst>
      <p:ext uri="{BB962C8B-B14F-4D97-AF65-F5344CB8AC3E}">
        <p14:creationId xmlns:p14="http://schemas.microsoft.com/office/powerpoint/2010/main" val="4893919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CECAC3"/>
                </a:solidFill>
                <a:effectLst/>
                <a:latin typeface="Söhne"/>
              </a:rPr>
              <a:t>The Deployment phase within Agile marks the release and implementation of completed features or increments. It emphasizes delivering functional components to end-users, allowing them to access the value generated during the development process. This phase aims for frequent, incremental releases, enabling users to benefit from the latest improvements and functionalities regularly.</a:t>
            </a:r>
            <a:endParaRPr lang="en-US" dirty="0"/>
          </a:p>
        </p:txBody>
      </p:sp>
      <p:sp>
        <p:nvSpPr>
          <p:cNvPr id="4" name="Slide Number Placeholder 3"/>
          <p:cNvSpPr>
            <a:spLocks noGrp="1"/>
          </p:cNvSpPr>
          <p:nvPr>
            <p:ph type="sldNum" sz="quarter" idx="5"/>
          </p:nvPr>
        </p:nvSpPr>
        <p:spPr/>
        <p:txBody>
          <a:bodyPr/>
          <a:lstStyle/>
          <a:p>
            <a:fld id="{5B3F09FF-7B8E-43EF-BF39-50AC3BB22D91}" type="slidenum">
              <a:rPr lang="en-US" smtClean="0"/>
              <a:t>10</a:t>
            </a:fld>
            <a:endParaRPr lang="en-US"/>
          </a:p>
        </p:txBody>
      </p:sp>
    </p:spTree>
    <p:extLst>
      <p:ext uri="{BB962C8B-B14F-4D97-AF65-F5344CB8AC3E}">
        <p14:creationId xmlns:p14="http://schemas.microsoft.com/office/powerpoint/2010/main" val="20593634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CECAC3"/>
                </a:solidFill>
                <a:effectLst/>
                <a:latin typeface="Söhne"/>
              </a:rPr>
              <a:t>In comparing the Waterfall and Agile methodologies, it's crucial to understand their fundamental differences. Waterfall adopts a step-by-step, linear progression, while Agile emphasizes adaptability and iterative cycles. </a:t>
            </a:r>
            <a:endParaRPr lang="en-US" dirty="0"/>
          </a:p>
        </p:txBody>
      </p:sp>
      <p:sp>
        <p:nvSpPr>
          <p:cNvPr id="4" name="Slide Number Placeholder 3"/>
          <p:cNvSpPr>
            <a:spLocks noGrp="1"/>
          </p:cNvSpPr>
          <p:nvPr>
            <p:ph type="sldNum" sz="quarter" idx="5"/>
          </p:nvPr>
        </p:nvSpPr>
        <p:spPr/>
        <p:txBody>
          <a:bodyPr/>
          <a:lstStyle/>
          <a:p>
            <a:fld id="{5B3F09FF-7B8E-43EF-BF39-50AC3BB22D91}" type="slidenum">
              <a:rPr lang="en-US" smtClean="0"/>
              <a:t>11</a:t>
            </a:fld>
            <a:endParaRPr lang="en-US"/>
          </a:p>
        </p:txBody>
      </p:sp>
    </p:spTree>
    <p:extLst>
      <p:ext uri="{BB962C8B-B14F-4D97-AF65-F5344CB8AC3E}">
        <p14:creationId xmlns:p14="http://schemas.microsoft.com/office/powerpoint/2010/main" val="16842720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CECAC3"/>
                </a:solidFill>
                <a:effectLst/>
                <a:latin typeface="Söhne"/>
              </a:rPr>
              <a:t>The Waterfall approach proceeds through defined stages in a sequential, linear manner, whereas Agile involves iterative, flexible development, focusing on continuous feedback and adaptation.</a:t>
            </a:r>
            <a:endParaRPr lang="en-US" dirty="0"/>
          </a:p>
        </p:txBody>
      </p:sp>
      <p:sp>
        <p:nvSpPr>
          <p:cNvPr id="4" name="Slide Number Placeholder 3"/>
          <p:cNvSpPr>
            <a:spLocks noGrp="1"/>
          </p:cNvSpPr>
          <p:nvPr>
            <p:ph type="sldNum" sz="quarter" idx="5"/>
          </p:nvPr>
        </p:nvSpPr>
        <p:spPr/>
        <p:txBody>
          <a:bodyPr/>
          <a:lstStyle/>
          <a:p>
            <a:fld id="{5B3F09FF-7B8E-43EF-BF39-50AC3BB22D91}" type="slidenum">
              <a:rPr lang="en-US" smtClean="0"/>
              <a:t>12</a:t>
            </a:fld>
            <a:endParaRPr lang="en-US"/>
          </a:p>
        </p:txBody>
      </p:sp>
    </p:spTree>
    <p:extLst>
      <p:ext uri="{BB962C8B-B14F-4D97-AF65-F5344CB8AC3E}">
        <p14:creationId xmlns:p14="http://schemas.microsoft.com/office/powerpoint/2010/main" val="38538951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CECAC3"/>
                </a:solidFill>
                <a:effectLst/>
                <a:latin typeface="Söhne"/>
              </a:rPr>
              <a:t>Comparing problem handling in Waterfall versus Agile, Waterfall typically addresses issues sequentially, potentially impacting subsequent stages. In contrast, Agile promotes continuous issue identification and immediate resolution to prevent compounding problems.</a:t>
            </a:r>
            <a:endParaRPr lang="en-US" dirty="0"/>
          </a:p>
        </p:txBody>
      </p:sp>
      <p:sp>
        <p:nvSpPr>
          <p:cNvPr id="4" name="Slide Number Placeholder 3"/>
          <p:cNvSpPr>
            <a:spLocks noGrp="1"/>
          </p:cNvSpPr>
          <p:nvPr>
            <p:ph type="sldNum" sz="quarter" idx="5"/>
          </p:nvPr>
        </p:nvSpPr>
        <p:spPr/>
        <p:txBody>
          <a:bodyPr/>
          <a:lstStyle/>
          <a:p>
            <a:fld id="{5B3F09FF-7B8E-43EF-BF39-50AC3BB22D91}" type="slidenum">
              <a:rPr lang="en-US" smtClean="0"/>
              <a:t>13</a:t>
            </a:fld>
            <a:endParaRPr lang="en-US"/>
          </a:p>
        </p:txBody>
      </p:sp>
    </p:spTree>
    <p:extLst>
      <p:ext uri="{BB962C8B-B14F-4D97-AF65-F5344CB8AC3E}">
        <p14:creationId xmlns:p14="http://schemas.microsoft.com/office/powerpoint/2010/main" val="9974192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CECAC3"/>
                </a:solidFill>
                <a:effectLst/>
                <a:latin typeface="Söhne"/>
              </a:rPr>
              <a:t>The impact on project management differs significantly between Waterfall and Agile. Waterfall tends to have fixed requirements from the project's beginning, limiting adaptability. In contrast, Agile accommodates changes throughout, allowing for flexibility and responsiveness.</a:t>
            </a:r>
            <a:endParaRPr lang="en-US" dirty="0"/>
          </a:p>
        </p:txBody>
      </p:sp>
      <p:sp>
        <p:nvSpPr>
          <p:cNvPr id="4" name="Slide Number Placeholder 3"/>
          <p:cNvSpPr>
            <a:spLocks noGrp="1"/>
          </p:cNvSpPr>
          <p:nvPr>
            <p:ph type="sldNum" sz="quarter" idx="5"/>
          </p:nvPr>
        </p:nvSpPr>
        <p:spPr/>
        <p:txBody>
          <a:bodyPr/>
          <a:lstStyle/>
          <a:p>
            <a:fld id="{5B3F09FF-7B8E-43EF-BF39-50AC3BB22D91}" type="slidenum">
              <a:rPr lang="en-US" smtClean="0"/>
              <a:t>14</a:t>
            </a:fld>
            <a:endParaRPr lang="en-US"/>
          </a:p>
        </p:txBody>
      </p:sp>
    </p:spTree>
    <p:extLst>
      <p:ext uri="{BB962C8B-B14F-4D97-AF65-F5344CB8AC3E}">
        <p14:creationId xmlns:p14="http://schemas.microsoft.com/office/powerpoint/2010/main" val="33642127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CECAC3"/>
                </a:solidFill>
                <a:effectLst/>
                <a:latin typeface="Söhne"/>
              </a:rPr>
              <a:t>In the SNHU Travel project, the Agile approach's adaptability and iterative nature allowed for quick integration of a significant shift in user requirements. Conversely, in a Waterfall methodology, such changes post-initial planning could have posed substantial challenges due to the fixed nature of requirements and project phases. This contrast highlights the flexibility of Agile in managing evolving project scopes.</a:t>
            </a:r>
            <a:endParaRPr lang="en-US" dirty="0"/>
          </a:p>
        </p:txBody>
      </p:sp>
      <p:sp>
        <p:nvSpPr>
          <p:cNvPr id="4" name="Slide Number Placeholder 3"/>
          <p:cNvSpPr>
            <a:spLocks noGrp="1"/>
          </p:cNvSpPr>
          <p:nvPr>
            <p:ph type="sldNum" sz="quarter" idx="5"/>
          </p:nvPr>
        </p:nvSpPr>
        <p:spPr/>
        <p:txBody>
          <a:bodyPr/>
          <a:lstStyle/>
          <a:p>
            <a:fld id="{5B3F09FF-7B8E-43EF-BF39-50AC3BB22D91}" type="slidenum">
              <a:rPr lang="en-US" smtClean="0"/>
              <a:t>15</a:t>
            </a:fld>
            <a:endParaRPr lang="en-US"/>
          </a:p>
        </p:txBody>
      </p:sp>
    </p:spTree>
    <p:extLst>
      <p:ext uri="{BB962C8B-B14F-4D97-AF65-F5344CB8AC3E}">
        <p14:creationId xmlns:p14="http://schemas.microsoft.com/office/powerpoint/2010/main" val="10391558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CECAC3"/>
                </a:solidFill>
                <a:effectLst/>
                <a:latin typeface="Söhne"/>
              </a:rPr>
              <a:t>When deliberating between Waterfall and Agile, we must consider critical factors. Waterfall's linear structure contrasts sharply with </a:t>
            </a:r>
            <a:r>
              <a:rPr lang="en-US" b="0" i="0" dirty="0" err="1">
                <a:solidFill>
                  <a:srgbClr val="CECAC3"/>
                </a:solidFill>
                <a:effectLst/>
                <a:latin typeface="Söhne"/>
              </a:rPr>
              <a:t>Agile's</a:t>
            </a:r>
            <a:r>
              <a:rPr lang="en-US" b="0" i="0" dirty="0">
                <a:solidFill>
                  <a:srgbClr val="CECAC3"/>
                </a:solidFill>
                <a:effectLst/>
                <a:latin typeface="Söhne"/>
              </a:rPr>
              <a:t> iterative and adaptable nature. These considerations, including project complexity, flexibility needs, and stakeholder engagement, influence the choice of approach. Each element plays a vital role in determining the methodology most suited for a project's unique demands. </a:t>
            </a:r>
            <a:endParaRPr lang="en-US" dirty="0"/>
          </a:p>
        </p:txBody>
      </p:sp>
      <p:sp>
        <p:nvSpPr>
          <p:cNvPr id="4" name="Slide Number Placeholder 3"/>
          <p:cNvSpPr>
            <a:spLocks noGrp="1"/>
          </p:cNvSpPr>
          <p:nvPr>
            <p:ph type="sldNum" sz="quarter" idx="5"/>
          </p:nvPr>
        </p:nvSpPr>
        <p:spPr/>
        <p:txBody>
          <a:bodyPr/>
          <a:lstStyle/>
          <a:p>
            <a:fld id="{5B3F09FF-7B8E-43EF-BF39-50AC3BB22D91}" type="slidenum">
              <a:rPr lang="en-US" smtClean="0"/>
              <a:t>16</a:t>
            </a:fld>
            <a:endParaRPr lang="en-US"/>
          </a:p>
        </p:txBody>
      </p:sp>
    </p:spTree>
    <p:extLst>
      <p:ext uri="{BB962C8B-B14F-4D97-AF65-F5344CB8AC3E}">
        <p14:creationId xmlns:p14="http://schemas.microsoft.com/office/powerpoint/2010/main" val="18070011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CECAC3"/>
                </a:solidFill>
                <a:effectLst/>
                <a:latin typeface="Söhne"/>
              </a:rPr>
              <a:t>Project complexity serves as a crucial factor in deciding the development approach. It involves assessing the intricacies, interdependencies, and uncertainties within the project.</a:t>
            </a:r>
          </a:p>
          <a:p>
            <a:endParaRPr lang="en-US" b="0" i="0" dirty="0">
              <a:solidFill>
                <a:srgbClr val="CECAC3"/>
              </a:solidFill>
              <a:effectLst/>
              <a:latin typeface="Söhne"/>
            </a:endParaRPr>
          </a:p>
          <a:p>
            <a:r>
              <a:rPr lang="en-US" b="0" i="0" dirty="0">
                <a:solidFill>
                  <a:srgbClr val="CECAC3"/>
                </a:solidFill>
                <a:effectLst/>
                <a:latin typeface="Söhne"/>
              </a:rPr>
              <a:t>In the SNHU Travel project, the complexity arose when transitioning from the initial top travel destinations theme to a 'detox/wellness' focus. This shift demanded a meticulous reevaluation of user stories, functional requirements, and the essence of the user experience. The intricacies of this change, entailing not just a content shift but a thematic one, highlighted the project's complexity. </a:t>
            </a:r>
            <a:endParaRPr lang="en-US" dirty="0"/>
          </a:p>
        </p:txBody>
      </p:sp>
      <p:sp>
        <p:nvSpPr>
          <p:cNvPr id="4" name="Slide Number Placeholder 3"/>
          <p:cNvSpPr>
            <a:spLocks noGrp="1"/>
          </p:cNvSpPr>
          <p:nvPr>
            <p:ph type="sldNum" sz="quarter" idx="5"/>
          </p:nvPr>
        </p:nvSpPr>
        <p:spPr/>
        <p:txBody>
          <a:bodyPr/>
          <a:lstStyle/>
          <a:p>
            <a:fld id="{5B3F09FF-7B8E-43EF-BF39-50AC3BB22D91}" type="slidenum">
              <a:rPr lang="en-US" smtClean="0"/>
              <a:t>17</a:t>
            </a:fld>
            <a:endParaRPr lang="en-US"/>
          </a:p>
        </p:txBody>
      </p:sp>
    </p:spTree>
    <p:extLst>
      <p:ext uri="{BB962C8B-B14F-4D97-AF65-F5344CB8AC3E}">
        <p14:creationId xmlns:p14="http://schemas.microsoft.com/office/powerpoint/2010/main" val="12830873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CECAC3"/>
                </a:solidFill>
                <a:effectLst/>
                <a:latin typeface="Söhne"/>
              </a:rPr>
              <a:t>The flexibility required during development impacts the choice of approach. This involves considering changing requirements and the necessity for responsiveness to emerging needs.</a:t>
            </a:r>
          </a:p>
          <a:p>
            <a:endParaRPr lang="en-US" b="0" i="0" dirty="0">
              <a:solidFill>
                <a:srgbClr val="CECAC3"/>
              </a:solidFill>
              <a:effectLst/>
              <a:latin typeface="Söhne"/>
            </a:endParaRPr>
          </a:p>
          <a:p>
            <a:r>
              <a:rPr lang="en-US" b="0" i="0" dirty="0">
                <a:solidFill>
                  <a:srgbClr val="CECAC3"/>
                </a:solidFill>
                <a:effectLst/>
                <a:latin typeface="Söhne"/>
              </a:rPr>
              <a:t>At a crucial phase in the SNHU Travel project, emerging feedback from stakeholders indicated a shift in user preferences toward a more interactive interface rather than a static display for top travel destinations. This sudden pivot demanded immediate responsiveness to accommodate these changing requirements. The Agile approach allowed the Development Team to swiftly reorganize priorities, reprioritize tasks, and pivot toward an interactive slideshow format. The need for flexibility in the face of evolving demands became apparent, highlighting the necessity for an Agile approach that facilitates quick adjustments and responsiveness to emerging user needs.</a:t>
            </a:r>
            <a:endParaRPr lang="en-US" dirty="0"/>
          </a:p>
        </p:txBody>
      </p:sp>
      <p:sp>
        <p:nvSpPr>
          <p:cNvPr id="4" name="Slide Number Placeholder 3"/>
          <p:cNvSpPr>
            <a:spLocks noGrp="1"/>
          </p:cNvSpPr>
          <p:nvPr>
            <p:ph type="sldNum" sz="quarter" idx="5"/>
          </p:nvPr>
        </p:nvSpPr>
        <p:spPr/>
        <p:txBody>
          <a:bodyPr/>
          <a:lstStyle/>
          <a:p>
            <a:fld id="{5B3F09FF-7B8E-43EF-BF39-50AC3BB22D91}" type="slidenum">
              <a:rPr lang="en-US" smtClean="0"/>
              <a:t>18</a:t>
            </a:fld>
            <a:endParaRPr lang="en-US"/>
          </a:p>
        </p:txBody>
      </p:sp>
    </p:spTree>
    <p:extLst>
      <p:ext uri="{BB962C8B-B14F-4D97-AF65-F5344CB8AC3E}">
        <p14:creationId xmlns:p14="http://schemas.microsoft.com/office/powerpoint/2010/main" val="22140829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CECAC3"/>
                </a:solidFill>
                <a:effectLst/>
                <a:latin typeface="Söhne"/>
              </a:rPr>
              <a:t>Stakeholder involvement plays a pivotal role in determining the suitable approach. Consider their engagement level, decision-making roles, and the frequency of feedback for iterative cycles.</a:t>
            </a:r>
          </a:p>
          <a:p>
            <a:endParaRPr lang="en-US" b="0" i="0" dirty="0">
              <a:solidFill>
                <a:srgbClr val="CECAC3"/>
              </a:solidFill>
              <a:effectLst/>
              <a:latin typeface="Söhne"/>
            </a:endParaRPr>
          </a:p>
          <a:p>
            <a:r>
              <a:rPr lang="en-US" b="0" i="0" dirty="0">
                <a:solidFill>
                  <a:srgbClr val="CECAC3"/>
                </a:solidFill>
                <a:effectLst/>
                <a:latin typeface="Söhne"/>
              </a:rPr>
              <a:t>The active involvement of stakeholders significantly influenced our approach. During Sprint Reviews and Demos, stakeholders provided insightful feedback on prototypes and features, directly shaping the course of development. Their regular engagement in retrospectives allowed for continuous refinement of user stories, ensuring alignment with evolving expectations. Their participation in Sprint Planning sessions also facilitated a deeper understanding of their priorities, enabling us to adapt the development process to better cater to their needs. This level of stakeholder involvement highlighted the necessity of an Agile approach, where constant feedback and collaboration with stakeholders guide iterative cycles toward meeting their expectations effectively.</a:t>
            </a:r>
            <a:endParaRPr lang="en-US" dirty="0"/>
          </a:p>
        </p:txBody>
      </p:sp>
      <p:sp>
        <p:nvSpPr>
          <p:cNvPr id="4" name="Slide Number Placeholder 3"/>
          <p:cNvSpPr>
            <a:spLocks noGrp="1"/>
          </p:cNvSpPr>
          <p:nvPr>
            <p:ph type="sldNum" sz="quarter" idx="5"/>
          </p:nvPr>
        </p:nvSpPr>
        <p:spPr/>
        <p:txBody>
          <a:bodyPr/>
          <a:lstStyle/>
          <a:p>
            <a:fld id="{5B3F09FF-7B8E-43EF-BF39-50AC3BB22D91}" type="slidenum">
              <a:rPr lang="en-US" smtClean="0"/>
              <a:t>19</a:t>
            </a:fld>
            <a:endParaRPr lang="en-US"/>
          </a:p>
        </p:txBody>
      </p:sp>
    </p:spTree>
    <p:extLst>
      <p:ext uri="{BB962C8B-B14F-4D97-AF65-F5344CB8AC3E}">
        <p14:creationId xmlns:p14="http://schemas.microsoft.com/office/powerpoint/2010/main" val="302454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CECAC3"/>
                </a:solidFill>
                <a:effectLst/>
                <a:latin typeface="Söhne"/>
              </a:rPr>
              <a:t>The Scrum-Agile framework involves three primary roles: Product Owner, Scrum Master, and Development Team. Each role is pivotal in ensuring the success of the project, with distinct responsibilities that contribute to efficient and effective software development.</a:t>
            </a:r>
            <a:endParaRPr lang="en-US" dirty="0"/>
          </a:p>
        </p:txBody>
      </p:sp>
      <p:sp>
        <p:nvSpPr>
          <p:cNvPr id="4" name="Slide Number Placeholder 3"/>
          <p:cNvSpPr>
            <a:spLocks noGrp="1"/>
          </p:cNvSpPr>
          <p:nvPr>
            <p:ph type="sldNum" sz="quarter" idx="5"/>
          </p:nvPr>
        </p:nvSpPr>
        <p:spPr/>
        <p:txBody>
          <a:bodyPr/>
          <a:lstStyle/>
          <a:p>
            <a:fld id="{5B3F09FF-7B8E-43EF-BF39-50AC3BB22D91}" type="slidenum">
              <a:rPr lang="en-US" smtClean="0"/>
              <a:t>2</a:t>
            </a:fld>
            <a:endParaRPr lang="en-US"/>
          </a:p>
        </p:txBody>
      </p:sp>
    </p:spTree>
    <p:extLst>
      <p:ext uri="{BB962C8B-B14F-4D97-AF65-F5344CB8AC3E}">
        <p14:creationId xmlns:p14="http://schemas.microsoft.com/office/powerpoint/2010/main" val="8356888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3F09FF-7B8E-43EF-BF39-50AC3BB22D91}" type="slidenum">
              <a:rPr lang="en-US" smtClean="0"/>
              <a:t>20</a:t>
            </a:fld>
            <a:endParaRPr lang="en-US"/>
          </a:p>
        </p:txBody>
      </p:sp>
    </p:spTree>
    <p:extLst>
      <p:ext uri="{BB962C8B-B14F-4D97-AF65-F5344CB8AC3E}">
        <p14:creationId xmlns:p14="http://schemas.microsoft.com/office/powerpoint/2010/main" val="31610414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CECAC3"/>
                </a:solidFill>
                <a:effectLst/>
                <a:latin typeface="Söhne"/>
              </a:rPr>
              <a:t>The Product Owner plays a critical role in setting the project vision, ensuring that the development team works on features that align with customer requirements and business objectives. They bridge the gap between stakeholders and the team, ensuring a clear understanding of project goals and priorities.</a:t>
            </a:r>
            <a:endParaRPr lang="en-US" dirty="0"/>
          </a:p>
        </p:txBody>
      </p:sp>
      <p:sp>
        <p:nvSpPr>
          <p:cNvPr id="4" name="Slide Number Placeholder 3"/>
          <p:cNvSpPr>
            <a:spLocks noGrp="1"/>
          </p:cNvSpPr>
          <p:nvPr>
            <p:ph type="sldNum" sz="quarter" idx="5"/>
          </p:nvPr>
        </p:nvSpPr>
        <p:spPr/>
        <p:txBody>
          <a:bodyPr/>
          <a:lstStyle/>
          <a:p>
            <a:fld id="{5B3F09FF-7B8E-43EF-BF39-50AC3BB22D91}" type="slidenum">
              <a:rPr lang="en-US" smtClean="0"/>
              <a:t>3</a:t>
            </a:fld>
            <a:endParaRPr lang="en-US"/>
          </a:p>
        </p:txBody>
      </p:sp>
    </p:spTree>
    <p:extLst>
      <p:ext uri="{BB962C8B-B14F-4D97-AF65-F5344CB8AC3E}">
        <p14:creationId xmlns:p14="http://schemas.microsoft.com/office/powerpoint/2010/main" val="25998002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CECAC3"/>
                </a:solidFill>
                <a:effectLst/>
                <a:latin typeface="Söhne"/>
              </a:rPr>
              <a:t>The Scrum Master acts as a facilitator and guardian of Agile principles. They ensure the team understands and follows Agile methodologies, enabling smooth workflow by eliminating obstacles. Their guidance fosters a culture of collaboration and iterative improvement.</a:t>
            </a:r>
            <a:endParaRPr lang="en-US" dirty="0"/>
          </a:p>
        </p:txBody>
      </p:sp>
      <p:sp>
        <p:nvSpPr>
          <p:cNvPr id="4" name="Slide Number Placeholder 3"/>
          <p:cNvSpPr>
            <a:spLocks noGrp="1"/>
          </p:cNvSpPr>
          <p:nvPr>
            <p:ph type="sldNum" sz="quarter" idx="5"/>
          </p:nvPr>
        </p:nvSpPr>
        <p:spPr/>
        <p:txBody>
          <a:bodyPr/>
          <a:lstStyle/>
          <a:p>
            <a:fld id="{5B3F09FF-7B8E-43EF-BF39-50AC3BB22D91}" type="slidenum">
              <a:rPr lang="en-US" smtClean="0"/>
              <a:t>4</a:t>
            </a:fld>
            <a:endParaRPr lang="en-US"/>
          </a:p>
        </p:txBody>
      </p:sp>
    </p:spTree>
    <p:extLst>
      <p:ext uri="{BB962C8B-B14F-4D97-AF65-F5344CB8AC3E}">
        <p14:creationId xmlns:p14="http://schemas.microsoft.com/office/powerpoint/2010/main" val="15026559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CECAC3"/>
                </a:solidFill>
                <a:effectLst/>
                <a:latin typeface="Söhne"/>
              </a:rPr>
              <a:t>The Development Team embodies the core of Agile development, working autonomously to deliver tangible outcomes. Their self-organization and diverse skill sets ensure efficient and high-quality product increments, reflecting user needs and preferences.</a:t>
            </a:r>
            <a:endParaRPr lang="en-US" dirty="0"/>
          </a:p>
        </p:txBody>
      </p:sp>
      <p:sp>
        <p:nvSpPr>
          <p:cNvPr id="4" name="Slide Number Placeholder 3"/>
          <p:cNvSpPr>
            <a:spLocks noGrp="1"/>
          </p:cNvSpPr>
          <p:nvPr>
            <p:ph type="sldNum" sz="quarter" idx="5"/>
          </p:nvPr>
        </p:nvSpPr>
        <p:spPr/>
        <p:txBody>
          <a:bodyPr/>
          <a:lstStyle/>
          <a:p>
            <a:fld id="{5B3F09FF-7B8E-43EF-BF39-50AC3BB22D91}" type="slidenum">
              <a:rPr lang="en-US" smtClean="0"/>
              <a:t>5</a:t>
            </a:fld>
            <a:endParaRPr lang="en-US"/>
          </a:p>
        </p:txBody>
      </p:sp>
    </p:spTree>
    <p:extLst>
      <p:ext uri="{BB962C8B-B14F-4D97-AF65-F5344CB8AC3E}">
        <p14:creationId xmlns:p14="http://schemas.microsoft.com/office/powerpoint/2010/main" val="9713255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CECAC3"/>
                </a:solidFill>
                <a:effectLst/>
                <a:latin typeface="Söhne"/>
              </a:rPr>
              <a:t>The Agile SDLC encompasses several crucial phases: Planning, Development, Testing, and Deployment. Each phase holds significance in ensuring the iterative and adaptive nature of the development process, facilitating continuous improvements and flexibility in responding to changes.</a:t>
            </a:r>
            <a:endParaRPr lang="en-US" dirty="0"/>
          </a:p>
        </p:txBody>
      </p:sp>
      <p:sp>
        <p:nvSpPr>
          <p:cNvPr id="4" name="Slide Number Placeholder 3"/>
          <p:cNvSpPr>
            <a:spLocks noGrp="1"/>
          </p:cNvSpPr>
          <p:nvPr>
            <p:ph type="sldNum" sz="quarter" idx="5"/>
          </p:nvPr>
        </p:nvSpPr>
        <p:spPr/>
        <p:txBody>
          <a:bodyPr/>
          <a:lstStyle/>
          <a:p>
            <a:fld id="{5B3F09FF-7B8E-43EF-BF39-50AC3BB22D91}" type="slidenum">
              <a:rPr lang="en-US" smtClean="0"/>
              <a:t>6</a:t>
            </a:fld>
            <a:endParaRPr lang="en-US"/>
          </a:p>
        </p:txBody>
      </p:sp>
    </p:spTree>
    <p:extLst>
      <p:ext uri="{BB962C8B-B14F-4D97-AF65-F5344CB8AC3E}">
        <p14:creationId xmlns:p14="http://schemas.microsoft.com/office/powerpoint/2010/main" val="9127677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CECAC3"/>
                </a:solidFill>
                <a:effectLst/>
                <a:latin typeface="Söhne"/>
              </a:rPr>
              <a:t>Planning in Agile initiates the project by setting clear objectives, defining user stories, and prioritizing tasks. It lays the groundwork for the entire sprint or iteration, guiding the team towards meeting project goals while allowing flexibility for adjustments as needed.</a:t>
            </a:r>
            <a:endParaRPr lang="en-US" dirty="0"/>
          </a:p>
        </p:txBody>
      </p:sp>
      <p:sp>
        <p:nvSpPr>
          <p:cNvPr id="4" name="Slide Number Placeholder 3"/>
          <p:cNvSpPr>
            <a:spLocks noGrp="1"/>
          </p:cNvSpPr>
          <p:nvPr>
            <p:ph type="sldNum" sz="quarter" idx="5"/>
          </p:nvPr>
        </p:nvSpPr>
        <p:spPr/>
        <p:txBody>
          <a:bodyPr/>
          <a:lstStyle/>
          <a:p>
            <a:fld id="{5B3F09FF-7B8E-43EF-BF39-50AC3BB22D91}" type="slidenum">
              <a:rPr lang="en-US" smtClean="0"/>
              <a:t>7</a:t>
            </a:fld>
            <a:endParaRPr lang="en-US"/>
          </a:p>
        </p:txBody>
      </p:sp>
    </p:spTree>
    <p:extLst>
      <p:ext uri="{BB962C8B-B14F-4D97-AF65-F5344CB8AC3E}">
        <p14:creationId xmlns:p14="http://schemas.microsoft.com/office/powerpoint/2010/main" val="22574010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CECAC3"/>
                </a:solidFill>
                <a:effectLst/>
                <a:latin typeface="Söhne"/>
              </a:rPr>
              <a:t>The Development phase in Agile marks the implementation stage where the software solution is crafted based on the outlined user stories or features. It's characterized by collaboration, adaptability, and incremental delivery of functional components, fostering an environment that responds efficiently to evolving requirements. This phase embodies the Agile principle of delivering working software continuously throughout the project.</a:t>
            </a:r>
            <a:endParaRPr lang="en-US" dirty="0"/>
          </a:p>
        </p:txBody>
      </p:sp>
      <p:sp>
        <p:nvSpPr>
          <p:cNvPr id="4" name="Slide Number Placeholder 3"/>
          <p:cNvSpPr>
            <a:spLocks noGrp="1"/>
          </p:cNvSpPr>
          <p:nvPr>
            <p:ph type="sldNum" sz="quarter" idx="5"/>
          </p:nvPr>
        </p:nvSpPr>
        <p:spPr/>
        <p:txBody>
          <a:bodyPr/>
          <a:lstStyle/>
          <a:p>
            <a:fld id="{5B3F09FF-7B8E-43EF-BF39-50AC3BB22D91}" type="slidenum">
              <a:rPr lang="en-US" smtClean="0"/>
              <a:t>8</a:t>
            </a:fld>
            <a:endParaRPr lang="en-US"/>
          </a:p>
        </p:txBody>
      </p:sp>
    </p:spTree>
    <p:extLst>
      <p:ext uri="{BB962C8B-B14F-4D97-AF65-F5344CB8AC3E}">
        <p14:creationId xmlns:p14="http://schemas.microsoft.com/office/powerpoint/2010/main" val="25245176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CECAC3"/>
                </a:solidFill>
                <a:effectLst/>
                <a:latin typeface="Söhne"/>
              </a:rPr>
              <a:t>The Testing phase in Agile is integral to the development cycle, encompassing continuous testing activities. Unlike traditional methods where testing occurs at the end, Agile promotes ongoing testing to validate each increment or feature, ensuring they align with the specified requirements and operate as intended. This iterative testing approach maintains product quality and minimizes potential issues by addressing them early in the development process.</a:t>
            </a:r>
            <a:endParaRPr lang="en-US" dirty="0"/>
          </a:p>
        </p:txBody>
      </p:sp>
      <p:sp>
        <p:nvSpPr>
          <p:cNvPr id="4" name="Slide Number Placeholder 3"/>
          <p:cNvSpPr>
            <a:spLocks noGrp="1"/>
          </p:cNvSpPr>
          <p:nvPr>
            <p:ph type="sldNum" sz="quarter" idx="5"/>
          </p:nvPr>
        </p:nvSpPr>
        <p:spPr/>
        <p:txBody>
          <a:bodyPr/>
          <a:lstStyle/>
          <a:p>
            <a:fld id="{5B3F09FF-7B8E-43EF-BF39-50AC3BB22D91}" type="slidenum">
              <a:rPr lang="en-US" smtClean="0"/>
              <a:t>9</a:t>
            </a:fld>
            <a:endParaRPr lang="en-US"/>
          </a:p>
        </p:txBody>
      </p:sp>
    </p:spTree>
    <p:extLst>
      <p:ext uri="{BB962C8B-B14F-4D97-AF65-F5344CB8AC3E}">
        <p14:creationId xmlns:p14="http://schemas.microsoft.com/office/powerpoint/2010/main" val="22706877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12/9/2023</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385836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146789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883421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477641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12/9/2023</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158561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44954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12/9/2023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621384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420754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13396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12/9/2023</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070259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12/9/2023</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632120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12/9/2023</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04061739"/>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2" r:id="rId5"/>
    <p:sldLayoutId id="2147483727" r:id="rId6"/>
    <p:sldLayoutId id="2147483728" r:id="rId7"/>
    <p:sldLayoutId id="2147483729" r:id="rId8"/>
    <p:sldLayoutId id="2147483730" r:id="rId9"/>
    <p:sldLayoutId id="2147483731" r:id="rId10"/>
    <p:sldLayoutId id="2147483733" r:id="rId11"/>
  </p:sldLayoutIdLst>
  <p:hf sldNum="0" hdr="0" ftr="0" dt="0"/>
  <p:txStyles>
    <p:titleStyle>
      <a:lvl1pPr algn="l" defTabSz="914400" rtl="0" eaLnBrk="1" latinLnBrk="0" hangingPunct="1">
        <a:lnSpc>
          <a:spcPct val="90000"/>
        </a:lnSpc>
        <a:spcBef>
          <a:spcPct val="0"/>
        </a:spcBef>
        <a:buNone/>
        <a:defRPr lang="en-US" sz="48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Vector background of vibrant colors splashing">
            <a:extLst>
              <a:ext uri="{FF2B5EF4-FFF2-40B4-BE49-F238E27FC236}">
                <a16:creationId xmlns:a16="http://schemas.microsoft.com/office/drawing/2014/main" id="{F810AD5B-B792-8BA4-02C4-780F5E2B3DA6}"/>
              </a:ext>
            </a:extLst>
          </p:cNvPr>
          <p:cNvPicPr>
            <a:picLocks noChangeAspect="1"/>
          </p:cNvPicPr>
          <p:nvPr/>
        </p:nvPicPr>
        <p:blipFill rotWithShape="1">
          <a:blip r:embed="rId3"/>
          <a:srcRect t="17280"/>
          <a:stretch/>
        </p:blipFill>
        <p:spPr>
          <a:xfrm>
            <a:off x="-3047" y="10"/>
            <a:ext cx="12191999" cy="6857990"/>
          </a:xfrm>
          <a:prstGeom prst="rect">
            <a:avLst/>
          </a:prstGeom>
        </p:spPr>
      </p:pic>
      <p:sp>
        <p:nvSpPr>
          <p:cNvPr id="16" name="Rectangle 15">
            <a:extLst>
              <a:ext uri="{FF2B5EF4-FFF2-40B4-BE49-F238E27FC236}">
                <a16:creationId xmlns:a16="http://schemas.microsoft.com/office/drawing/2014/main" id="{90DD502A-2D5F-40BF-ADD0-B724C9254B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937549"/>
            <a:ext cx="12191999" cy="5058137"/>
          </a:xfrm>
          <a:prstGeom prst="rect">
            <a:avLst/>
          </a:prstGeom>
          <a:gradFill flip="none" rotWithShape="1">
            <a:gsLst>
              <a:gs pos="50000">
                <a:schemeClr val="tx1">
                  <a:alpha val="30000"/>
                </a:schemeClr>
              </a:gs>
              <a:gs pos="80000">
                <a:schemeClr val="tx1">
                  <a:alpha val="15000"/>
                </a:schemeClr>
              </a:gs>
              <a:gs pos="0">
                <a:schemeClr val="tx1">
                  <a:alpha val="0"/>
                </a:schemeClr>
              </a:gs>
              <a:gs pos="20000">
                <a:schemeClr val="tx1">
                  <a:alpha val="15000"/>
                </a:schemeClr>
              </a:gs>
              <a:gs pos="10000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F4DD5F-6EE3-D937-22A0-C6D17A38CD54}"/>
              </a:ext>
            </a:extLst>
          </p:cNvPr>
          <p:cNvSpPr>
            <a:spLocks noGrp="1"/>
          </p:cNvSpPr>
          <p:nvPr>
            <p:ph type="ctrTitle"/>
          </p:nvPr>
        </p:nvSpPr>
        <p:spPr>
          <a:xfrm>
            <a:off x="643466" y="2449742"/>
            <a:ext cx="10905059" cy="1524078"/>
          </a:xfrm>
          <a:effectLst>
            <a:outerShdw blurRad="50800" dist="38100" dir="2700000" algn="tl" rotWithShape="0">
              <a:prstClr val="black">
                <a:alpha val="40000"/>
              </a:prstClr>
            </a:outerShdw>
          </a:effectLst>
        </p:spPr>
        <p:txBody>
          <a:bodyPr anchor="b">
            <a:normAutofit/>
          </a:bodyPr>
          <a:lstStyle/>
          <a:p>
            <a:r>
              <a:rPr lang="en-US" sz="3600" dirty="0">
                <a:solidFill>
                  <a:schemeClr val="bg1"/>
                </a:solidFill>
              </a:rPr>
              <a:t>Understanding scrum-agile methodology</a:t>
            </a:r>
          </a:p>
        </p:txBody>
      </p:sp>
      <p:cxnSp>
        <p:nvCxnSpPr>
          <p:cNvPr id="18" name="Straight Connector 17">
            <a:extLst>
              <a:ext uri="{FF2B5EF4-FFF2-40B4-BE49-F238E27FC236}">
                <a16:creationId xmlns:a16="http://schemas.microsoft.com/office/drawing/2014/main" id="{34E5597F-CE67-4085-9548-E6A8036DA3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93881" y="4035362"/>
            <a:ext cx="5404237" cy="0"/>
          </a:xfrm>
          <a:prstGeom prst="line">
            <a:avLst/>
          </a:prstGeom>
          <a:ln>
            <a:solidFill>
              <a:schemeClr val="bg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25FCDDB-55AE-60D2-469C-187341C1A1D0}"/>
              </a:ext>
            </a:extLst>
          </p:cNvPr>
          <p:cNvSpPr txBox="1"/>
          <p:nvPr/>
        </p:nvSpPr>
        <p:spPr>
          <a:xfrm>
            <a:off x="5412829" y="4126510"/>
            <a:ext cx="1360244" cy="923330"/>
          </a:xfrm>
          <a:prstGeom prst="rect">
            <a:avLst/>
          </a:prstGeom>
          <a:noFill/>
        </p:spPr>
        <p:txBody>
          <a:bodyPr wrap="none" rtlCol="0">
            <a:spAutoFit/>
          </a:bodyPr>
          <a:lstStyle/>
          <a:p>
            <a:pPr algn="ctr"/>
            <a:r>
              <a:rPr lang="en-US" spc="-100" dirty="0">
                <a:solidFill>
                  <a:schemeClr val="bg1"/>
                </a:solidFill>
                <a:latin typeface="+mj-lt"/>
              </a:rPr>
              <a:t>Armon</a:t>
            </a:r>
            <a:r>
              <a:rPr lang="en-US" sz="1050" dirty="0"/>
              <a:t> </a:t>
            </a:r>
            <a:r>
              <a:rPr lang="en-US" spc="-100" dirty="0">
                <a:solidFill>
                  <a:schemeClr val="bg1"/>
                </a:solidFill>
                <a:latin typeface="+mj-lt"/>
              </a:rPr>
              <a:t>Wilson</a:t>
            </a:r>
          </a:p>
          <a:p>
            <a:pPr algn="ctr"/>
            <a:r>
              <a:rPr lang="en-US" cap="all" spc="-100" dirty="0">
                <a:solidFill>
                  <a:schemeClr val="bg1"/>
                </a:solidFill>
                <a:latin typeface="+mj-lt"/>
              </a:rPr>
              <a:t>SNHU</a:t>
            </a:r>
          </a:p>
          <a:p>
            <a:pPr algn="ctr"/>
            <a:r>
              <a:rPr lang="en-US" cap="all" spc="-100" dirty="0">
                <a:solidFill>
                  <a:schemeClr val="bg1"/>
                </a:solidFill>
                <a:latin typeface="+mj-lt"/>
              </a:rPr>
              <a:t>CS-250 SDLC</a:t>
            </a:r>
            <a:endParaRPr lang="en-US" sz="3600" cap="all" spc="-100" dirty="0">
              <a:solidFill>
                <a:schemeClr val="bg1"/>
              </a:solidFill>
              <a:latin typeface="+mj-lt"/>
            </a:endParaRPr>
          </a:p>
        </p:txBody>
      </p:sp>
    </p:spTree>
    <p:extLst>
      <p:ext uri="{BB962C8B-B14F-4D97-AF65-F5344CB8AC3E}">
        <p14:creationId xmlns:p14="http://schemas.microsoft.com/office/powerpoint/2010/main" val="1522377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Vector background of vibrant colors splashing">
            <a:extLst>
              <a:ext uri="{FF2B5EF4-FFF2-40B4-BE49-F238E27FC236}">
                <a16:creationId xmlns:a16="http://schemas.microsoft.com/office/drawing/2014/main" id="{F810AD5B-B792-8BA4-02C4-780F5E2B3DA6}"/>
              </a:ext>
            </a:extLst>
          </p:cNvPr>
          <p:cNvPicPr>
            <a:picLocks noChangeAspect="1"/>
          </p:cNvPicPr>
          <p:nvPr/>
        </p:nvPicPr>
        <p:blipFill rotWithShape="1">
          <a:blip r:embed="rId3"/>
          <a:srcRect t="17280"/>
          <a:stretch/>
        </p:blipFill>
        <p:spPr>
          <a:xfrm flipH="1">
            <a:off x="232229" y="220693"/>
            <a:ext cx="5863771" cy="6416613"/>
          </a:xfrm>
          <a:prstGeom prst="rect">
            <a:avLst/>
          </a:prstGeom>
        </p:spPr>
      </p:pic>
      <p:sp>
        <p:nvSpPr>
          <p:cNvPr id="2" name="Title 1">
            <a:extLst>
              <a:ext uri="{FF2B5EF4-FFF2-40B4-BE49-F238E27FC236}">
                <a16:creationId xmlns:a16="http://schemas.microsoft.com/office/drawing/2014/main" id="{90F4DD5F-6EE3-D937-22A0-C6D17A38CD54}"/>
              </a:ext>
            </a:extLst>
          </p:cNvPr>
          <p:cNvSpPr>
            <a:spLocks noGrp="1"/>
          </p:cNvSpPr>
          <p:nvPr>
            <p:ph type="title"/>
          </p:nvPr>
        </p:nvSpPr>
        <p:spPr>
          <a:xfrm>
            <a:off x="1740878" y="2456761"/>
            <a:ext cx="3223008" cy="1371600"/>
          </a:xfrm>
          <a:effectLst>
            <a:outerShdw blurRad="50800" dist="38100" dir="2700000" algn="tl" rotWithShape="0">
              <a:prstClr val="black">
                <a:alpha val="40000"/>
              </a:prstClr>
            </a:outerShdw>
          </a:effectLst>
        </p:spPr>
        <p:txBody>
          <a:bodyPr anchor="b">
            <a:normAutofit/>
          </a:bodyPr>
          <a:lstStyle/>
          <a:p>
            <a:r>
              <a:rPr lang="en-US" dirty="0">
                <a:solidFill>
                  <a:schemeClr val="bg1"/>
                </a:solidFill>
              </a:rPr>
              <a:t>Deployment</a:t>
            </a:r>
          </a:p>
        </p:txBody>
      </p:sp>
      <p:sp>
        <p:nvSpPr>
          <p:cNvPr id="3" name="Content Placeholder 2">
            <a:extLst>
              <a:ext uri="{FF2B5EF4-FFF2-40B4-BE49-F238E27FC236}">
                <a16:creationId xmlns:a16="http://schemas.microsoft.com/office/drawing/2014/main" id="{9B448C9F-B952-E0BD-4CC5-27BD633EAA5F}"/>
              </a:ext>
            </a:extLst>
          </p:cNvPr>
          <p:cNvSpPr>
            <a:spLocks noGrp="1"/>
          </p:cNvSpPr>
          <p:nvPr>
            <p:ph idx="1"/>
          </p:nvPr>
        </p:nvSpPr>
        <p:spPr>
          <a:xfrm>
            <a:off x="6096000" y="386862"/>
            <a:ext cx="5668108" cy="6049107"/>
          </a:xfrm>
        </p:spPr>
        <p:txBody>
          <a:bodyPr>
            <a:normAutofit/>
          </a:bodyPr>
          <a:lstStyle/>
          <a:p>
            <a:r>
              <a:rPr lang="en-US" sz="3200" dirty="0"/>
              <a:t>In Agile, the Deployment phase involves the release and implementation of completed features or increments.</a:t>
            </a:r>
          </a:p>
          <a:p>
            <a:pPr marL="0" indent="0">
              <a:buNone/>
            </a:pPr>
            <a:endParaRPr lang="en-US" sz="3200" dirty="0"/>
          </a:p>
          <a:p>
            <a:r>
              <a:rPr lang="en-US" sz="3200" dirty="0"/>
              <a:t>It focuses on delivering functional components to users, ensuring the value generated during development is accessible.</a:t>
            </a:r>
          </a:p>
        </p:txBody>
      </p:sp>
    </p:spTree>
    <p:extLst>
      <p:ext uri="{BB962C8B-B14F-4D97-AF65-F5344CB8AC3E}">
        <p14:creationId xmlns:p14="http://schemas.microsoft.com/office/powerpoint/2010/main" val="2799905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Vector background of vibrant colors splashing">
            <a:extLst>
              <a:ext uri="{FF2B5EF4-FFF2-40B4-BE49-F238E27FC236}">
                <a16:creationId xmlns:a16="http://schemas.microsoft.com/office/drawing/2014/main" id="{F810AD5B-B792-8BA4-02C4-780F5E2B3DA6}"/>
              </a:ext>
            </a:extLst>
          </p:cNvPr>
          <p:cNvPicPr>
            <a:picLocks noChangeAspect="1"/>
          </p:cNvPicPr>
          <p:nvPr/>
        </p:nvPicPr>
        <p:blipFill rotWithShape="1">
          <a:blip r:embed="rId3"/>
          <a:srcRect t="17280"/>
          <a:stretch/>
        </p:blipFill>
        <p:spPr>
          <a:xfrm>
            <a:off x="-3047" y="10"/>
            <a:ext cx="12191999" cy="6857990"/>
          </a:xfrm>
          <a:prstGeom prst="rect">
            <a:avLst/>
          </a:prstGeom>
        </p:spPr>
      </p:pic>
      <p:sp>
        <p:nvSpPr>
          <p:cNvPr id="2" name="Title 1">
            <a:extLst>
              <a:ext uri="{FF2B5EF4-FFF2-40B4-BE49-F238E27FC236}">
                <a16:creationId xmlns:a16="http://schemas.microsoft.com/office/drawing/2014/main" id="{90F4DD5F-6EE3-D937-22A0-C6D17A38CD54}"/>
              </a:ext>
            </a:extLst>
          </p:cNvPr>
          <p:cNvSpPr>
            <a:spLocks noGrp="1"/>
          </p:cNvSpPr>
          <p:nvPr>
            <p:ph type="title"/>
          </p:nvPr>
        </p:nvSpPr>
        <p:spPr>
          <a:effectLst>
            <a:outerShdw blurRad="50800" dist="38100" dir="2700000" algn="tl" rotWithShape="0">
              <a:prstClr val="black">
                <a:alpha val="40000"/>
              </a:prstClr>
            </a:outerShdw>
          </a:effectLst>
        </p:spPr>
        <p:txBody>
          <a:bodyPr anchor="b">
            <a:normAutofit/>
          </a:bodyPr>
          <a:lstStyle/>
          <a:p>
            <a:r>
              <a:rPr lang="en-US" dirty="0">
                <a:solidFill>
                  <a:schemeClr val="bg1"/>
                </a:solidFill>
              </a:rPr>
              <a:t>Waterfall vs. Agile Approach</a:t>
            </a:r>
          </a:p>
        </p:txBody>
      </p:sp>
      <p:sp>
        <p:nvSpPr>
          <p:cNvPr id="3" name="Content Placeholder 2">
            <a:extLst>
              <a:ext uri="{FF2B5EF4-FFF2-40B4-BE49-F238E27FC236}">
                <a16:creationId xmlns:a16="http://schemas.microsoft.com/office/drawing/2014/main" id="{9B448C9F-B952-E0BD-4CC5-27BD633EAA5F}"/>
              </a:ext>
            </a:extLst>
          </p:cNvPr>
          <p:cNvSpPr>
            <a:spLocks noGrp="1"/>
          </p:cNvSpPr>
          <p:nvPr>
            <p:ph idx="1"/>
          </p:nvPr>
        </p:nvSpPr>
        <p:spPr/>
        <p:txBody>
          <a:bodyPr>
            <a:normAutofit/>
          </a:bodyPr>
          <a:lstStyle/>
          <a:p>
            <a:r>
              <a:rPr lang="en-US" sz="3600" dirty="0"/>
              <a:t>Differences in Approach</a:t>
            </a:r>
          </a:p>
          <a:p>
            <a:r>
              <a:rPr lang="en-US" sz="3600" dirty="0"/>
              <a:t>Problem Handling Comparison</a:t>
            </a:r>
          </a:p>
          <a:p>
            <a:r>
              <a:rPr lang="en-US" sz="3600" dirty="0"/>
              <a:t>Impact on Project Management</a:t>
            </a:r>
          </a:p>
        </p:txBody>
      </p:sp>
    </p:spTree>
    <p:extLst>
      <p:ext uri="{BB962C8B-B14F-4D97-AF65-F5344CB8AC3E}">
        <p14:creationId xmlns:p14="http://schemas.microsoft.com/office/powerpoint/2010/main" val="813422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Vector background of vibrant colors splashing">
            <a:extLst>
              <a:ext uri="{FF2B5EF4-FFF2-40B4-BE49-F238E27FC236}">
                <a16:creationId xmlns:a16="http://schemas.microsoft.com/office/drawing/2014/main" id="{F810AD5B-B792-8BA4-02C4-780F5E2B3DA6}"/>
              </a:ext>
            </a:extLst>
          </p:cNvPr>
          <p:cNvPicPr>
            <a:picLocks noChangeAspect="1"/>
          </p:cNvPicPr>
          <p:nvPr/>
        </p:nvPicPr>
        <p:blipFill rotWithShape="1">
          <a:blip r:embed="rId3"/>
          <a:srcRect t="17280"/>
          <a:stretch/>
        </p:blipFill>
        <p:spPr>
          <a:xfrm flipH="1">
            <a:off x="232226" y="220694"/>
            <a:ext cx="11733350" cy="1775582"/>
          </a:xfrm>
          <a:prstGeom prst="rect">
            <a:avLst/>
          </a:prstGeom>
        </p:spPr>
      </p:pic>
      <p:sp>
        <p:nvSpPr>
          <p:cNvPr id="2" name="Title 1">
            <a:extLst>
              <a:ext uri="{FF2B5EF4-FFF2-40B4-BE49-F238E27FC236}">
                <a16:creationId xmlns:a16="http://schemas.microsoft.com/office/drawing/2014/main" id="{90F4DD5F-6EE3-D937-22A0-C6D17A38CD54}"/>
              </a:ext>
            </a:extLst>
          </p:cNvPr>
          <p:cNvSpPr>
            <a:spLocks noGrp="1"/>
          </p:cNvSpPr>
          <p:nvPr>
            <p:ph type="title"/>
          </p:nvPr>
        </p:nvSpPr>
        <p:spPr>
          <a:effectLst>
            <a:outerShdw blurRad="50800" dist="38100" dir="2700000" algn="tl" rotWithShape="0">
              <a:prstClr val="black">
                <a:alpha val="40000"/>
              </a:prstClr>
            </a:outerShdw>
          </a:effectLst>
        </p:spPr>
        <p:txBody>
          <a:bodyPr anchor="b">
            <a:normAutofit/>
          </a:bodyPr>
          <a:lstStyle/>
          <a:p>
            <a:r>
              <a:rPr lang="en-US" dirty="0">
                <a:solidFill>
                  <a:schemeClr val="bg1"/>
                </a:solidFill>
              </a:rPr>
              <a:t>Differences in Approach</a:t>
            </a:r>
          </a:p>
        </p:txBody>
      </p:sp>
      <p:sp>
        <p:nvSpPr>
          <p:cNvPr id="5" name="Text Placeholder 4">
            <a:extLst>
              <a:ext uri="{FF2B5EF4-FFF2-40B4-BE49-F238E27FC236}">
                <a16:creationId xmlns:a16="http://schemas.microsoft.com/office/drawing/2014/main" id="{8D181BDB-9F54-2917-7575-7267AE096655}"/>
              </a:ext>
            </a:extLst>
          </p:cNvPr>
          <p:cNvSpPr>
            <a:spLocks noGrp="1"/>
          </p:cNvSpPr>
          <p:nvPr>
            <p:ph type="body" idx="1"/>
          </p:nvPr>
        </p:nvSpPr>
        <p:spPr/>
        <p:txBody>
          <a:bodyPr>
            <a:normAutofit/>
          </a:bodyPr>
          <a:lstStyle/>
          <a:p>
            <a:r>
              <a:rPr lang="en-US" sz="3600" dirty="0"/>
              <a:t>Waterfall	</a:t>
            </a:r>
          </a:p>
        </p:txBody>
      </p:sp>
      <p:sp>
        <p:nvSpPr>
          <p:cNvPr id="3" name="Content Placeholder 2">
            <a:extLst>
              <a:ext uri="{FF2B5EF4-FFF2-40B4-BE49-F238E27FC236}">
                <a16:creationId xmlns:a16="http://schemas.microsoft.com/office/drawing/2014/main" id="{9B448C9F-B952-E0BD-4CC5-27BD633EAA5F}"/>
              </a:ext>
            </a:extLst>
          </p:cNvPr>
          <p:cNvSpPr>
            <a:spLocks noGrp="1"/>
          </p:cNvSpPr>
          <p:nvPr>
            <p:ph sz="half" idx="2"/>
          </p:nvPr>
        </p:nvSpPr>
        <p:spPr/>
        <p:txBody>
          <a:bodyPr>
            <a:normAutofit lnSpcReduction="10000"/>
          </a:bodyPr>
          <a:lstStyle/>
          <a:p>
            <a:endParaRPr lang="en-US" sz="2600" dirty="0"/>
          </a:p>
          <a:p>
            <a:r>
              <a:rPr lang="en-US" sz="2600" dirty="0"/>
              <a:t>Sequential, linear methodology.</a:t>
            </a:r>
          </a:p>
          <a:p>
            <a:pPr marL="0" indent="0">
              <a:buNone/>
            </a:pPr>
            <a:endParaRPr lang="en-US" sz="2600" dirty="0"/>
          </a:p>
          <a:p>
            <a:r>
              <a:rPr lang="en-US" sz="2600" dirty="0"/>
              <a:t>Progresses through defined stages: Requirements, Design, Implementation, Testing, Deployment.</a:t>
            </a:r>
          </a:p>
        </p:txBody>
      </p:sp>
      <p:sp>
        <p:nvSpPr>
          <p:cNvPr id="6" name="Text Placeholder 5">
            <a:extLst>
              <a:ext uri="{FF2B5EF4-FFF2-40B4-BE49-F238E27FC236}">
                <a16:creationId xmlns:a16="http://schemas.microsoft.com/office/drawing/2014/main" id="{791C7D8D-1295-1116-3E50-D2BB65BB7288}"/>
              </a:ext>
            </a:extLst>
          </p:cNvPr>
          <p:cNvSpPr>
            <a:spLocks noGrp="1"/>
          </p:cNvSpPr>
          <p:nvPr>
            <p:ph type="body" sz="quarter" idx="3"/>
          </p:nvPr>
        </p:nvSpPr>
        <p:spPr/>
        <p:txBody>
          <a:bodyPr>
            <a:normAutofit/>
          </a:bodyPr>
          <a:lstStyle/>
          <a:p>
            <a:r>
              <a:rPr lang="en-US" sz="3200" dirty="0"/>
              <a:t>Agile</a:t>
            </a:r>
          </a:p>
        </p:txBody>
      </p:sp>
      <p:sp>
        <p:nvSpPr>
          <p:cNvPr id="7" name="Content Placeholder 6">
            <a:extLst>
              <a:ext uri="{FF2B5EF4-FFF2-40B4-BE49-F238E27FC236}">
                <a16:creationId xmlns:a16="http://schemas.microsoft.com/office/drawing/2014/main" id="{90BBEAB1-C546-E43B-FE7E-3D9B17E195BF}"/>
              </a:ext>
            </a:extLst>
          </p:cNvPr>
          <p:cNvSpPr>
            <a:spLocks noGrp="1"/>
          </p:cNvSpPr>
          <p:nvPr>
            <p:ph sz="quarter" idx="4"/>
          </p:nvPr>
        </p:nvSpPr>
        <p:spPr/>
        <p:txBody>
          <a:bodyPr>
            <a:normAutofit lnSpcReduction="10000"/>
          </a:bodyPr>
          <a:lstStyle/>
          <a:p>
            <a:endParaRPr lang="en-US" sz="2800" dirty="0"/>
          </a:p>
          <a:p>
            <a:r>
              <a:rPr lang="en-US" sz="2800" dirty="0"/>
              <a:t>Iterative, flexible development.</a:t>
            </a:r>
          </a:p>
          <a:p>
            <a:pPr marL="0" indent="0">
              <a:buNone/>
            </a:pPr>
            <a:endParaRPr lang="en-US" sz="2800" dirty="0"/>
          </a:p>
          <a:p>
            <a:r>
              <a:rPr lang="en-US" sz="2800" dirty="0"/>
              <a:t>Divides the project into smaller, manageable iterations (Sprints), allowing continuous feedback and adaptation.</a:t>
            </a:r>
          </a:p>
        </p:txBody>
      </p:sp>
    </p:spTree>
    <p:extLst>
      <p:ext uri="{BB962C8B-B14F-4D97-AF65-F5344CB8AC3E}">
        <p14:creationId xmlns:p14="http://schemas.microsoft.com/office/powerpoint/2010/main" val="986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Vector background of vibrant colors splashing">
            <a:extLst>
              <a:ext uri="{FF2B5EF4-FFF2-40B4-BE49-F238E27FC236}">
                <a16:creationId xmlns:a16="http://schemas.microsoft.com/office/drawing/2014/main" id="{F810AD5B-B792-8BA4-02C4-780F5E2B3DA6}"/>
              </a:ext>
            </a:extLst>
          </p:cNvPr>
          <p:cNvPicPr>
            <a:picLocks noChangeAspect="1"/>
          </p:cNvPicPr>
          <p:nvPr/>
        </p:nvPicPr>
        <p:blipFill rotWithShape="1">
          <a:blip r:embed="rId3"/>
          <a:srcRect t="17280"/>
          <a:stretch/>
        </p:blipFill>
        <p:spPr>
          <a:xfrm flipH="1">
            <a:off x="232226" y="220694"/>
            <a:ext cx="11733350" cy="1775582"/>
          </a:xfrm>
          <a:prstGeom prst="rect">
            <a:avLst/>
          </a:prstGeom>
        </p:spPr>
      </p:pic>
      <p:sp>
        <p:nvSpPr>
          <p:cNvPr id="2" name="Title 1">
            <a:extLst>
              <a:ext uri="{FF2B5EF4-FFF2-40B4-BE49-F238E27FC236}">
                <a16:creationId xmlns:a16="http://schemas.microsoft.com/office/drawing/2014/main" id="{90F4DD5F-6EE3-D937-22A0-C6D17A38CD54}"/>
              </a:ext>
            </a:extLst>
          </p:cNvPr>
          <p:cNvSpPr>
            <a:spLocks noGrp="1"/>
          </p:cNvSpPr>
          <p:nvPr>
            <p:ph type="title"/>
          </p:nvPr>
        </p:nvSpPr>
        <p:spPr>
          <a:effectLst>
            <a:outerShdw blurRad="50800" dist="38100" dir="2700000" algn="tl" rotWithShape="0">
              <a:prstClr val="black">
                <a:alpha val="40000"/>
              </a:prstClr>
            </a:outerShdw>
          </a:effectLst>
        </p:spPr>
        <p:txBody>
          <a:bodyPr anchor="b">
            <a:normAutofit/>
          </a:bodyPr>
          <a:lstStyle/>
          <a:p>
            <a:r>
              <a:rPr lang="en-US" dirty="0">
                <a:solidFill>
                  <a:schemeClr val="bg1"/>
                </a:solidFill>
              </a:rPr>
              <a:t>Problem Handling Comparison</a:t>
            </a:r>
          </a:p>
        </p:txBody>
      </p:sp>
      <p:sp>
        <p:nvSpPr>
          <p:cNvPr id="5" name="Text Placeholder 4">
            <a:extLst>
              <a:ext uri="{FF2B5EF4-FFF2-40B4-BE49-F238E27FC236}">
                <a16:creationId xmlns:a16="http://schemas.microsoft.com/office/drawing/2014/main" id="{8D181BDB-9F54-2917-7575-7267AE096655}"/>
              </a:ext>
            </a:extLst>
          </p:cNvPr>
          <p:cNvSpPr>
            <a:spLocks noGrp="1"/>
          </p:cNvSpPr>
          <p:nvPr>
            <p:ph type="body" idx="1"/>
          </p:nvPr>
        </p:nvSpPr>
        <p:spPr/>
        <p:txBody>
          <a:bodyPr>
            <a:normAutofit/>
          </a:bodyPr>
          <a:lstStyle/>
          <a:p>
            <a:r>
              <a:rPr lang="en-US" sz="3600" dirty="0"/>
              <a:t>Waterfall	</a:t>
            </a:r>
          </a:p>
        </p:txBody>
      </p:sp>
      <p:sp>
        <p:nvSpPr>
          <p:cNvPr id="3" name="Content Placeholder 2">
            <a:extLst>
              <a:ext uri="{FF2B5EF4-FFF2-40B4-BE49-F238E27FC236}">
                <a16:creationId xmlns:a16="http://schemas.microsoft.com/office/drawing/2014/main" id="{9B448C9F-B952-E0BD-4CC5-27BD633EAA5F}"/>
              </a:ext>
            </a:extLst>
          </p:cNvPr>
          <p:cNvSpPr>
            <a:spLocks noGrp="1"/>
          </p:cNvSpPr>
          <p:nvPr>
            <p:ph sz="half" idx="2"/>
          </p:nvPr>
        </p:nvSpPr>
        <p:spPr/>
        <p:txBody>
          <a:bodyPr>
            <a:normAutofit fontScale="92500"/>
          </a:bodyPr>
          <a:lstStyle/>
          <a:p>
            <a:endParaRPr lang="en-US" sz="2600" dirty="0"/>
          </a:p>
          <a:p>
            <a:r>
              <a:rPr lang="en-US" sz="2600" dirty="0"/>
              <a:t>Problems handled sequentially.</a:t>
            </a:r>
          </a:p>
          <a:p>
            <a:r>
              <a:rPr lang="en-US" sz="2600" dirty="0"/>
              <a:t>Addressed after their occurrence, potentially affecting subsequent stages.</a:t>
            </a:r>
          </a:p>
        </p:txBody>
      </p:sp>
      <p:sp>
        <p:nvSpPr>
          <p:cNvPr id="6" name="Text Placeholder 5">
            <a:extLst>
              <a:ext uri="{FF2B5EF4-FFF2-40B4-BE49-F238E27FC236}">
                <a16:creationId xmlns:a16="http://schemas.microsoft.com/office/drawing/2014/main" id="{791C7D8D-1295-1116-3E50-D2BB65BB7288}"/>
              </a:ext>
            </a:extLst>
          </p:cNvPr>
          <p:cNvSpPr>
            <a:spLocks noGrp="1"/>
          </p:cNvSpPr>
          <p:nvPr>
            <p:ph type="body" sz="quarter" idx="3"/>
          </p:nvPr>
        </p:nvSpPr>
        <p:spPr/>
        <p:txBody>
          <a:bodyPr>
            <a:normAutofit/>
          </a:bodyPr>
          <a:lstStyle/>
          <a:p>
            <a:r>
              <a:rPr lang="en-US" sz="3200" dirty="0"/>
              <a:t>Agile</a:t>
            </a:r>
          </a:p>
        </p:txBody>
      </p:sp>
      <p:sp>
        <p:nvSpPr>
          <p:cNvPr id="7" name="Content Placeholder 6">
            <a:extLst>
              <a:ext uri="{FF2B5EF4-FFF2-40B4-BE49-F238E27FC236}">
                <a16:creationId xmlns:a16="http://schemas.microsoft.com/office/drawing/2014/main" id="{90BBEAB1-C546-E43B-FE7E-3D9B17E195BF}"/>
              </a:ext>
            </a:extLst>
          </p:cNvPr>
          <p:cNvSpPr>
            <a:spLocks noGrp="1"/>
          </p:cNvSpPr>
          <p:nvPr>
            <p:ph sz="quarter" idx="4"/>
          </p:nvPr>
        </p:nvSpPr>
        <p:spPr/>
        <p:txBody>
          <a:bodyPr>
            <a:normAutofit fontScale="92500"/>
          </a:bodyPr>
          <a:lstStyle/>
          <a:p>
            <a:endParaRPr lang="en-US" sz="2800" dirty="0"/>
          </a:p>
          <a:p>
            <a:r>
              <a:rPr lang="en-US" sz="2800" dirty="0"/>
              <a:t>Encourages continuous identification and resolution of issues.</a:t>
            </a:r>
          </a:p>
          <a:p>
            <a:r>
              <a:rPr lang="en-US" sz="2800" dirty="0"/>
              <a:t>Flexibility allows for immediate adjustments, preventing compounding problems.</a:t>
            </a:r>
          </a:p>
        </p:txBody>
      </p:sp>
    </p:spTree>
    <p:extLst>
      <p:ext uri="{BB962C8B-B14F-4D97-AF65-F5344CB8AC3E}">
        <p14:creationId xmlns:p14="http://schemas.microsoft.com/office/powerpoint/2010/main" val="1659956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Vector background of vibrant colors splashing">
            <a:extLst>
              <a:ext uri="{FF2B5EF4-FFF2-40B4-BE49-F238E27FC236}">
                <a16:creationId xmlns:a16="http://schemas.microsoft.com/office/drawing/2014/main" id="{F810AD5B-B792-8BA4-02C4-780F5E2B3DA6}"/>
              </a:ext>
            </a:extLst>
          </p:cNvPr>
          <p:cNvPicPr>
            <a:picLocks noChangeAspect="1"/>
          </p:cNvPicPr>
          <p:nvPr/>
        </p:nvPicPr>
        <p:blipFill rotWithShape="1">
          <a:blip r:embed="rId3"/>
          <a:srcRect t="17280"/>
          <a:stretch/>
        </p:blipFill>
        <p:spPr>
          <a:xfrm flipH="1">
            <a:off x="232226" y="220694"/>
            <a:ext cx="11733350" cy="1775582"/>
          </a:xfrm>
          <a:prstGeom prst="rect">
            <a:avLst/>
          </a:prstGeom>
        </p:spPr>
      </p:pic>
      <p:sp>
        <p:nvSpPr>
          <p:cNvPr id="2" name="Title 1">
            <a:extLst>
              <a:ext uri="{FF2B5EF4-FFF2-40B4-BE49-F238E27FC236}">
                <a16:creationId xmlns:a16="http://schemas.microsoft.com/office/drawing/2014/main" id="{90F4DD5F-6EE3-D937-22A0-C6D17A38CD54}"/>
              </a:ext>
            </a:extLst>
          </p:cNvPr>
          <p:cNvSpPr>
            <a:spLocks noGrp="1"/>
          </p:cNvSpPr>
          <p:nvPr>
            <p:ph type="title"/>
          </p:nvPr>
        </p:nvSpPr>
        <p:spPr>
          <a:effectLst>
            <a:outerShdw blurRad="50800" dist="38100" dir="2700000" algn="tl" rotWithShape="0">
              <a:prstClr val="black">
                <a:alpha val="40000"/>
              </a:prstClr>
            </a:outerShdw>
          </a:effectLst>
        </p:spPr>
        <p:txBody>
          <a:bodyPr anchor="b">
            <a:normAutofit/>
          </a:bodyPr>
          <a:lstStyle/>
          <a:p>
            <a:r>
              <a:rPr lang="en-US" dirty="0">
                <a:solidFill>
                  <a:schemeClr val="bg1"/>
                </a:solidFill>
              </a:rPr>
              <a:t>Impact on Project Management</a:t>
            </a:r>
          </a:p>
        </p:txBody>
      </p:sp>
      <p:sp>
        <p:nvSpPr>
          <p:cNvPr id="5" name="Text Placeholder 4">
            <a:extLst>
              <a:ext uri="{FF2B5EF4-FFF2-40B4-BE49-F238E27FC236}">
                <a16:creationId xmlns:a16="http://schemas.microsoft.com/office/drawing/2014/main" id="{8D181BDB-9F54-2917-7575-7267AE096655}"/>
              </a:ext>
            </a:extLst>
          </p:cNvPr>
          <p:cNvSpPr>
            <a:spLocks noGrp="1"/>
          </p:cNvSpPr>
          <p:nvPr>
            <p:ph type="body" idx="1"/>
          </p:nvPr>
        </p:nvSpPr>
        <p:spPr/>
        <p:txBody>
          <a:bodyPr>
            <a:normAutofit/>
          </a:bodyPr>
          <a:lstStyle/>
          <a:p>
            <a:r>
              <a:rPr lang="en-US" sz="3600" dirty="0"/>
              <a:t>Waterfall	</a:t>
            </a:r>
          </a:p>
        </p:txBody>
      </p:sp>
      <p:sp>
        <p:nvSpPr>
          <p:cNvPr id="3" name="Content Placeholder 2">
            <a:extLst>
              <a:ext uri="{FF2B5EF4-FFF2-40B4-BE49-F238E27FC236}">
                <a16:creationId xmlns:a16="http://schemas.microsoft.com/office/drawing/2014/main" id="{9B448C9F-B952-E0BD-4CC5-27BD633EAA5F}"/>
              </a:ext>
            </a:extLst>
          </p:cNvPr>
          <p:cNvSpPr>
            <a:spLocks noGrp="1"/>
          </p:cNvSpPr>
          <p:nvPr>
            <p:ph sz="half" idx="2"/>
          </p:nvPr>
        </p:nvSpPr>
        <p:spPr/>
        <p:txBody>
          <a:bodyPr>
            <a:normAutofit/>
          </a:bodyPr>
          <a:lstStyle/>
          <a:p>
            <a:endParaRPr lang="en-US" sz="2600" dirty="0"/>
          </a:p>
          <a:p>
            <a:r>
              <a:rPr lang="en-US" sz="2600" dirty="0"/>
              <a:t>Fixed requirements at project outset.</a:t>
            </a:r>
          </a:p>
          <a:p>
            <a:r>
              <a:rPr lang="en-US" sz="2600" dirty="0"/>
              <a:t>Limited adaptability to changes after development initiation.</a:t>
            </a:r>
          </a:p>
        </p:txBody>
      </p:sp>
      <p:sp>
        <p:nvSpPr>
          <p:cNvPr id="6" name="Text Placeholder 5">
            <a:extLst>
              <a:ext uri="{FF2B5EF4-FFF2-40B4-BE49-F238E27FC236}">
                <a16:creationId xmlns:a16="http://schemas.microsoft.com/office/drawing/2014/main" id="{791C7D8D-1295-1116-3E50-D2BB65BB7288}"/>
              </a:ext>
            </a:extLst>
          </p:cNvPr>
          <p:cNvSpPr>
            <a:spLocks noGrp="1"/>
          </p:cNvSpPr>
          <p:nvPr>
            <p:ph type="body" sz="quarter" idx="3"/>
          </p:nvPr>
        </p:nvSpPr>
        <p:spPr/>
        <p:txBody>
          <a:bodyPr>
            <a:normAutofit/>
          </a:bodyPr>
          <a:lstStyle/>
          <a:p>
            <a:r>
              <a:rPr lang="en-US" sz="3200" dirty="0"/>
              <a:t>Agile</a:t>
            </a:r>
          </a:p>
        </p:txBody>
      </p:sp>
      <p:sp>
        <p:nvSpPr>
          <p:cNvPr id="7" name="Content Placeholder 6">
            <a:extLst>
              <a:ext uri="{FF2B5EF4-FFF2-40B4-BE49-F238E27FC236}">
                <a16:creationId xmlns:a16="http://schemas.microsoft.com/office/drawing/2014/main" id="{90BBEAB1-C546-E43B-FE7E-3D9B17E195BF}"/>
              </a:ext>
            </a:extLst>
          </p:cNvPr>
          <p:cNvSpPr>
            <a:spLocks noGrp="1"/>
          </p:cNvSpPr>
          <p:nvPr>
            <p:ph sz="quarter" idx="4"/>
          </p:nvPr>
        </p:nvSpPr>
        <p:spPr/>
        <p:txBody>
          <a:bodyPr>
            <a:normAutofit/>
          </a:bodyPr>
          <a:lstStyle/>
          <a:p>
            <a:endParaRPr lang="en-US" sz="2800" dirty="0"/>
          </a:p>
          <a:p>
            <a:r>
              <a:rPr lang="en-US" sz="2600" dirty="0"/>
              <a:t>Embraces changes throughout the development cycle.</a:t>
            </a:r>
          </a:p>
          <a:p>
            <a:r>
              <a:rPr lang="en-US" sz="2600" dirty="0"/>
              <a:t>Adaptable to evolving requirements, enabling flexibility and responsiveness.</a:t>
            </a:r>
          </a:p>
        </p:txBody>
      </p:sp>
    </p:spTree>
    <p:extLst>
      <p:ext uri="{BB962C8B-B14F-4D97-AF65-F5344CB8AC3E}">
        <p14:creationId xmlns:p14="http://schemas.microsoft.com/office/powerpoint/2010/main" val="3204702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Vector background of vibrant colors splashing">
            <a:extLst>
              <a:ext uri="{FF2B5EF4-FFF2-40B4-BE49-F238E27FC236}">
                <a16:creationId xmlns:a16="http://schemas.microsoft.com/office/drawing/2014/main" id="{F810AD5B-B792-8BA4-02C4-780F5E2B3DA6}"/>
              </a:ext>
            </a:extLst>
          </p:cNvPr>
          <p:cNvPicPr>
            <a:picLocks noChangeAspect="1"/>
          </p:cNvPicPr>
          <p:nvPr/>
        </p:nvPicPr>
        <p:blipFill rotWithShape="1">
          <a:blip r:embed="rId3"/>
          <a:srcRect t="17280"/>
          <a:stretch/>
        </p:blipFill>
        <p:spPr>
          <a:xfrm flipH="1">
            <a:off x="232226" y="220694"/>
            <a:ext cx="11733350" cy="1775582"/>
          </a:xfrm>
          <a:prstGeom prst="rect">
            <a:avLst/>
          </a:prstGeom>
        </p:spPr>
      </p:pic>
      <p:sp>
        <p:nvSpPr>
          <p:cNvPr id="2" name="Title 1">
            <a:extLst>
              <a:ext uri="{FF2B5EF4-FFF2-40B4-BE49-F238E27FC236}">
                <a16:creationId xmlns:a16="http://schemas.microsoft.com/office/drawing/2014/main" id="{90F4DD5F-6EE3-D937-22A0-C6D17A38CD54}"/>
              </a:ext>
            </a:extLst>
          </p:cNvPr>
          <p:cNvSpPr>
            <a:spLocks noGrp="1"/>
          </p:cNvSpPr>
          <p:nvPr>
            <p:ph type="title"/>
          </p:nvPr>
        </p:nvSpPr>
        <p:spPr>
          <a:effectLst>
            <a:outerShdw blurRad="50800" dist="38100" dir="2700000" algn="tl" rotWithShape="0">
              <a:prstClr val="black">
                <a:alpha val="40000"/>
              </a:prstClr>
            </a:outerShdw>
          </a:effectLst>
        </p:spPr>
        <p:txBody>
          <a:bodyPr anchor="b">
            <a:normAutofit fontScale="90000"/>
          </a:bodyPr>
          <a:lstStyle/>
          <a:p>
            <a:r>
              <a:rPr lang="en-US" dirty="0">
                <a:solidFill>
                  <a:schemeClr val="bg1"/>
                </a:solidFill>
              </a:rPr>
              <a:t>Contrasting Development Approaches: SNHU Travel Project</a:t>
            </a:r>
          </a:p>
        </p:txBody>
      </p:sp>
      <p:sp>
        <p:nvSpPr>
          <p:cNvPr id="5" name="Text Placeholder 4">
            <a:extLst>
              <a:ext uri="{FF2B5EF4-FFF2-40B4-BE49-F238E27FC236}">
                <a16:creationId xmlns:a16="http://schemas.microsoft.com/office/drawing/2014/main" id="{8D181BDB-9F54-2917-7575-7267AE096655}"/>
              </a:ext>
            </a:extLst>
          </p:cNvPr>
          <p:cNvSpPr>
            <a:spLocks noGrp="1"/>
          </p:cNvSpPr>
          <p:nvPr>
            <p:ph type="body" idx="1"/>
          </p:nvPr>
        </p:nvSpPr>
        <p:spPr/>
        <p:txBody>
          <a:bodyPr>
            <a:normAutofit fontScale="77500" lnSpcReduction="20000"/>
          </a:bodyPr>
          <a:lstStyle/>
          <a:p>
            <a:r>
              <a:rPr lang="en-US" sz="3200" b="1" i="0" dirty="0" err="1">
                <a:effectLst/>
                <a:latin typeface="Söhne"/>
              </a:rPr>
              <a:t>Agile's</a:t>
            </a:r>
            <a:r>
              <a:rPr lang="en-US" sz="3200" b="1" i="0" dirty="0">
                <a:effectLst/>
                <a:latin typeface="Söhne"/>
              </a:rPr>
              <a:t> Adaptive Response:</a:t>
            </a:r>
            <a:r>
              <a:rPr lang="en-US" sz="3600" dirty="0"/>
              <a:t>	</a:t>
            </a:r>
          </a:p>
        </p:txBody>
      </p:sp>
      <p:sp>
        <p:nvSpPr>
          <p:cNvPr id="3" name="Content Placeholder 2">
            <a:extLst>
              <a:ext uri="{FF2B5EF4-FFF2-40B4-BE49-F238E27FC236}">
                <a16:creationId xmlns:a16="http://schemas.microsoft.com/office/drawing/2014/main" id="{9B448C9F-B952-E0BD-4CC5-27BD633EAA5F}"/>
              </a:ext>
            </a:extLst>
          </p:cNvPr>
          <p:cNvSpPr>
            <a:spLocks noGrp="1"/>
          </p:cNvSpPr>
          <p:nvPr>
            <p:ph sz="half" idx="2"/>
          </p:nvPr>
        </p:nvSpPr>
        <p:spPr>
          <a:xfrm>
            <a:off x="1069848" y="2793155"/>
            <a:ext cx="4663440" cy="3163825"/>
          </a:xfrm>
        </p:spPr>
        <p:txBody>
          <a:bodyPr>
            <a:normAutofit fontScale="77500" lnSpcReduction="20000"/>
          </a:bodyPr>
          <a:lstStyle/>
          <a:p>
            <a:endParaRPr lang="en-US" sz="2600" dirty="0"/>
          </a:p>
          <a:p>
            <a:r>
              <a:rPr lang="en-US" sz="2600" dirty="0"/>
              <a:t>Scenario: Evolution from Traditional Destinations to "Detox/Wellness" Theme</a:t>
            </a:r>
          </a:p>
          <a:p>
            <a:r>
              <a:rPr lang="en-US" sz="2600" dirty="0"/>
              <a:t>Agile Approach: Iterative cycles, frequent stakeholder engagement, and adaptability allowed immediate integration of the theme change.</a:t>
            </a:r>
          </a:p>
          <a:p>
            <a:r>
              <a:rPr lang="en-US" sz="2600" dirty="0"/>
              <a:t>Outcome: Swift alignment of user stories and development priorities with the new theme, ensuring relevance to user expectations.</a:t>
            </a:r>
          </a:p>
        </p:txBody>
      </p:sp>
      <p:sp>
        <p:nvSpPr>
          <p:cNvPr id="6" name="Text Placeholder 5">
            <a:extLst>
              <a:ext uri="{FF2B5EF4-FFF2-40B4-BE49-F238E27FC236}">
                <a16:creationId xmlns:a16="http://schemas.microsoft.com/office/drawing/2014/main" id="{791C7D8D-1295-1116-3E50-D2BB65BB7288}"/>
              </a:ext>
            </a:extLst>
          </p:cNvPr>
          <p:cNvSpPr>
            <a:spLocks noGrp="1"/>
          </p:cNvSpPr>
          <p:nvPr>
            <p:ph type="body" sz="quarter" idx="3"/>
          </p:nvPr>
        </p:nvSpPr>
        <p:spPr/>
        <p:txBody>
          <a:bodyPr>
            <a:normAutofit fontScale="77500" lnSpcReduction="20000"/>
          </a:bodyPr>
          <a:lstStyle/>
          <a:p>
            <a:r>
              <a:rPr lang="en-US" sz="2800" b="1" i="0" dirty="0">
                <a:effectLst/>
                <a:latin typeface="Söhne"/>
              </a:rPr>
              <a:t>Waterfall's Rigidity in Change Management:</a:t>
            </a:r>
            <a:endParaRPr lang="en-US" sz="3200" dirty="0"/>
          </a:p>
        </p:txBody>
      </p:sp>
      <p:sp>
        <p:nvSpPr>
          <p:cNvPr id="7" name="Content Placeholder 6">
            <a:extLst>
              <a:ext uri="{FF2B5EF4-FFF2-40B4-BE49-F238E27FC236}">
                <a16:creationId xmlns:a16="http://schemas.microsoft.com/office/drawing/2014/main" id="{90BBEAB1-C546-E43B-FE7E-3D9B17E195BF}"/>
              </a:ext>
            </a:extLst>
          </p:cNvPr>
          <p:cNvSpPr>
            <a:spLocks noGrp="1"/>
          </p:cNvSpPr>
          <p:nvPr>
            <p:ph sz="quarter" idx="4"/>
          </p:nvPr>
        </p:nvSpPr>
        <p:spPr/>
        <p:txBody>
          <a:bodyPr>
            <a:normAutofit fontScale="77500" lnSpcReduction="20000"/>
          </a:bodyPr>
          <a:lstStyle/>
          <a:p>
            <a:endParaRPr lang="en-US" sz="2800" dirty="0"/>
          </a:p>
          <a:p>
            <a:r>
              <a:rPr lang="en-US" sz="2600" dirty="0"/>
              <a:t>Scenario: Shift from Traditional Destinations to "Detox/Wellness" Theme</a:t>
            </a:r>
          </a:p>
          <a:p>
            <a:r>
              <a:rPr lang="en-US" sz="2600" dirty="0"/>
              <a:t>Waterfall Approach: Fixed requirements at project outset might have posed challenges in accommodating this change.</a:t>
            </a:r>
          </a:p>
          <a:p>
            <a:r>
              <a:rPr lang="en-US" sz="2600" dirty="0"/>
              <a:t>Potential Impact: The need for substantial modifications to the entire project plan, leading to potential delays and increased costs.</a:t>
            </a:r>
          </a:p>
        </p:txBody>
      </p:sp>
    </p:spTree>
    <p:extLst>
      <p:ext uri="{BB962C8B-B14F-4D97-AF65-F5344CB8AC3E}">
        <p14:creationId xmlns:p14="http://schemas.microsoft.com/office/powerpoint/2010/main" val="436462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Vector background of vibrant colors splashing">
            <a:extLst>
              <a:ext uri="{FF2B5EF4-FFF2-40B4-BE49-F238E27FC236}">
                <a16:creationId xmlns:a16="http://schemas.microsoft.com/office/drawing/2014/main" id="{F810AD5B-B792-8BA4-02C4-780F5E2B3DA6}"/>
              </a:ext>
            </a:extLst>
          </p:cNvPr>
          <p:cNvPicPr>
            <a:picLocks noChangeAspect="1"/>
          </p:cNvPicPr>
          <p:nvPr/>
        </p:nvPicPr>
        <p:blipFill rotWithShape="1">
          <a:blip r:embed="rId3"/>
          <a:srcRect t="17280"/>
          <a:stretch/>
        </p:blipFill>
        <p:spPr>
          <a:xfrm>
            <a:off x="-3047" y="10"/>
            <a:ext cx="12191999" cy="6857990"/>
          </a:xfrm>
          <a:prstGeom prst="rect">
            <a:avLst/>
          </a:prstGeom>
        </p:spPr>
      </p:pic>
      <p:sp>
        <p:nvSpPr>
          <p:cNvPr id="2" name="Title 1">
            <a:extLst>
              <a:ext uri="{FF2B5EF4-FFF2-40B4-BE49-F238E27FC236}">
                <a16:creationId xmlns:a16="http://schemas.microsoft.com/office/drawing/2014/main" id="{90F4DD5F-6EE3-D937-22A0-C6D17A38CD54}"/>
              </a:ext>
            </a:extLst>
          </p:cNvPr>
          <p:cNvSpPr>
            <a:spLocks noGrp="1"/>
          </p:cNvSpPr>
          <p:nvPr>
            <p:ph type="title"/>
          </p:nvPr>
        </p:nvSpPr>
        <p:spPr>
          <a:effectLst>
            <a:outerShdw blurRad="50800" dist="38100" dir="2700000" algn="tl" rotWithShape="0">
              <a:prstClr val="black">
                <a:alpha val="40000"/>
              </a:prstClr>
            </a:outerShdw>
          </a:effectLst>
        </p:spPr>
        <p:txBody>
          <a:bodyPr anchor="b">
            <a:normAutofit/>
          </a:bodyPr>
          <a:lstStyle/>
          <a:p>
            <a:r>
              <a:rPr lang="en-US" dirty="0">
                <a:solidFill>
                  <a:schemeClr val="bg1"/>
                </a:solidFill>
              </a:rPr>
              <a:t>Factors for Choosing Approach</a:t>
            </a:r>
          </a:p>
        </p:txBody>
      </p:sp>
      <p:sp>
        <p:nvSpPr>
          <p:cNvPr id="3" name="Content Placeholder 2">
            <a:extLst>
              <a:ext uri="{FF2B5EF4-FFF2-40B4-BE49-F238E27FC236}">
                <a16:creationId xmlns:a16="http://schemas.microsoft.com/office/drawing/2014/main" id="{9B448C9F-B952-E0BD-4CC5-27BD633EAA5F}"/>
              </a:ext>
            </a:extLst>
          </p:cNvPr>
          <p:cNvSpPr>
            <a:spLocks noGrp="1"/>
          </p:cNvSpPr>
          <p:nvPr>
            <p:ph idx="1"/>
          </p:nvPr>
        </p:nvSpPr>
        <p:spPr/>
        <p:txBody>
          <a:bodyPr>
            <a:normAutofit/>
          </a:bodyPr>
          <a:lstStyle/>
          <a:p>
            <a:r>
              <a:rPr lang="en-US" sz="3600" dirty="0"/>
              <a:t>Project Complexity</a:t>
            </a:r>
          </a:p>
          <a:p>
            <a:r>
              <a:rPr lang="en-US" sz="3600" dirty="0"/>
              <a:t>Flexibility Requirements</a:t>
            </a:r>
          </a:p>
          <a:p>
            <a:r>
              <a:rPr lang="en-US" sz="3600" dirty="0"/>
              <a:t>Stakeholder Involvement</a:t>
            </a:r>
          </a:p>
        </p:txBody>
      </p:sp>
    </p:spTree>
    <p:extLst>
      <p:ext uri="{BB962C8B-B14F-4D97-AF65-F5344CB8AC3E}">
        <p14:creationId xmlns:p14="http://schemas.microsoft.com/office/powerpoint/2010/main" val="3315378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Vector background of vibrant colors splashing">
            <a:extLst>
              <a:ext uri="{FF2B5EF4-FFF2-40B4-BE49-F238E27FC236}">
                <a16:creationId xmlns:a16="http://schemas.microsoft.com/office/drawing/2014/main" id="{F810AD5B-B792-8BA4-02C4-780F5E2B3DA6}"/>
              </a:ext>
            </a:extLst>
          </p:cNvPr>
          <p:cNvPicPr>
            <a:picLocks noChangeAspect="1"/>
          </p:cNvPicPr>
          <p:nvPr/>
        </p:nvPicPr>
        <p:blipFill rotWithShape="1">
          <a:blip r:embed="rId3"/>
          <a:srcRect t="17280"/>
          <a:stretch/>
        </p:blipFill>
        <p:spPr>
          <a:xfrm flipH="1">
            <a:off x="232229" y="220693"/>
            <a:ext cx="5863771" cy="6416613"/>
          </a:xfrm>
          <a:prstGeom prst="rect">
            <a:avLst/>
          </a:prstGeom>
        </p:spPr>
      </p:pic>
      <p:sp>
        <p:nvSpPr>
          <p:cNvPr id="2" name="Title 1">
            <a:extLst>
              <a:ext uri="{FF2B5EF4-FFF2-40B4-BE49-F238E27FC236}">
                <a16:creationId xmlns:a16="http://schemas.microsoft.com/office/drawing/2014/main" id="{90F4DD5F-6EE3-D937-22A0-C6D17A38CD54}"/>
              </a:ext>
            </a:extLst>
          </p:cNvPr>
          <p:cNvSpPr>
            <a:spLocks noGrp="1"/>
          </p:cNvSpPr>
          <p:nvPr>
            <p:ph type="title"/>
          </p:nvPr>
        </p:nvSpPr>
        <p:spPr>
          <a:xfrm>
            <a:off x="1740878" y="2456761"/>
            <a:ext cx="3223008" cy="1371600"/>
          </a:xfrm>
          <a:effectLst>
            <a:outerShdw blurRad="50800" dist="38100" dir="2700000" algn="tl" rotWithShape="0">
              <a:prstClr val="black">
                <a:alpha val="40000"/>
              </a:prstClr>
            </a:outerShdw>
          </a:effectLst>
        </p:spPr>
        <p:txBody>
          <a:bodyPr anchor="b">
            <a:normAutofit fontScale="90000"/>
          </a:bodyPr>
          <a:lstStyle/>
          <a:p>
            <a:r>
              <a:rPr lang="en-US" dirty="0">
                <a:solidFill>
                  <a:schemeClr val="bg1"/>
                </a:solidFill>
              </a:rPr>
              <a:t>Project Complexity</a:t>
            </a:r>
          </a:p>
        </p:txBody>
      </p:sp>
      <p:sp>
        <p:nvSpPr>
          <p:cNvPr id="3" name="Content Placeholder 2">
            <a:extLst>
              <a:ext uri="{FF2B5EF4-FFF2-40B4-BE49-F238E27FC236}">
                <a16:creationId xmlns:a16="http://schemas.microsoft.com/office/drawing/2014/main" id="{9B448C9F-B952-E0BD-4CC5-27BD633EAA5F}"/>
              </a:ext>
            </a:extLst>
          </p:cNvPr>
          <p:cNvSpPr>
            <a:spLocks noGrp="1"/>
          </p:cNvSpPr>
          <p:nvPr>
            <p:ph idx="1"/>
          </p:nvPr>
        </p:nvSpPr>
        <p:spPr>
          <a:xfrm>
            <a:off x="6096000" y="386862"/>
            <a:ext cx="5668108" cy="6049107"/>
          </a:xfrm>
        </p:spPr>
        <p:txBody>
          <a:bodyPr>
            <a:normAutofit/>
          </a:bodyPr>
          <a:lstStyle/>
          <a:p>
            <a:r>
              <a:rPr lang="en-US" sz="3200" dirty="0"/>
              <a:t>Assessing the intricacy of the project.</a:t>
            </a:r>
          </a:p>
          <a:p>
            <a:endParaRPr lang="en-US" sz="3200" dirty="0"/>
          </a:p>
          <a:p>
            <a:r>
              <a:rPr lang="en-US" sz="3200" dirty="0"/>
              <a:t>Considering the level of interdependencies among components.</a:t>
            </a:r>
          </a:p>
          <a:p>
            <a:pPr marL="0" indent="0">
              <a:buNone/>
            </a:pPr>
            <a:endParaRPr lang="en-US" sz="3200" dirty="0"/>
          </a:p>
          <a:p>
            <a:r>
              <a:rPr lang="en-US" sz="3200" dirty="0"/>
              <a:t>Identifying the degree of uncertainty in project requirements.</a:t>
            </a:r>
          </a:p>
        </p:txBody>
      </p:sp>
    </p:spTree>
    <p:extLst>
      <p:ext uri="{BB962C8B-B14F-4D97-AF65-F5344CB8AC3E}">
        <p14:creationId xmlns:p14="http://schemas.microsoft.com/office/powerpoint/2010/main" val="2086928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Vector background of vibrant colors splashing">
            <a:extLst>
              <a:ext uri="{FF2B5EF4-FFF2-40B4-BE49-F238E27FC236}">
                <a16:creationId xmlns:a16="http://schemas.microsoft.com/office/drawing/2014/main" id="{F810AD5B-B792-8BA4-02C4-780F5E2B3DA6}"/>
              </a:ext>
            </a:extLst>
          </p:cNvPr>
          <p:cNvPicPr>
            <a:picLocks noChangeAspect="1"/>
          </p:cNvPicPr>
          <p:nvPr/>
        </p:nvPicPr>
        <p:blipFill rotWithShape="1">
          <a:blip r:embed="rId3"/>
          <a:srcRect t="17280"/>
          <a:stretch/>
        </p:blipFill>
        <p:spPr>
          <a:xfrm flipH="1">
            <a:off x="232229" y="220693"/>
            <a:ext cx="5863771" cy="6416613"/>
          </a:xfrm>
          <a:prstGeom prst="rect">
            <a:avLst/>
          </a:prstGeom>
        </p:spPr>
      </p:pic>
      <p:sp>
        <p:nvSpPr>
          <p:cNvPr id="2" name="Title 1">
            <a:extLst>
              <a:ext uri="{FF2B5EF4-FFF2-40B4-BE49-F238E27FC236}">
                <a16:creationId xmlns:a16="http://schemas.microsoft.com/office/drawing/2014/main" id="{90F4DD5F-6EE3-D937-22A0-C6D17A38CD54}"/>
              </a:ext>
            </a:extLst>
          </p:cNvPr>
          <p:cNvSpPr>
            <a:spLocks noGrp="1"/>
          </p:cNvSpPr>
          <p:nvPr>
            <p:ph type="title"/>
          </p:nvPr>
        </p:nvSpPr>
        <p:spPr>
          <a:xfrm>
            <a:off x="1740878" y="2456761"/>
            <a:ext cx="3223008" cy="1371600"/>
          </a:xfrm>
          <a:effectLst>
            <a:outerShdw blurRad="50800" dist="38100" dir="2700000" algn="tl" rotWithShape="0">
              <a:prstClr val="black">
                <a:alpha val="40000"/>
              </a:prstClr>
            </a:outerShdw>
          </a:effectLst>
        </p:spPr>
        <p:txBody>
          <a:bodyPr anchor="b">
            <a:normAutofit fontScale="90000"/>
          </a:bodyPr>
          <a:lstStyle/>
          <a:p>
            <a:r>
              <a:rPr lang="en-US" dirty="0">
                <a:solidFill>
                  <a:schemeClr val="bg1"/>
                </a:solidFill>
              </a:rPr>
              <a:t>Flexibility Requirements</a:t>
            </a:r>
          </a:p>
        </p:txBody>
      </p:sp>
      <p:sp>
        <p:nvSpPr>
          <p:cNvPr id="3" name="Content Placeholder 2">
            <a:extLst>
              <a:ext uri="{FF2B5EF4-FFF2-40B4-BE49-F238E27FC236}">
                <a16:creationId xmlns:a16="http://schemas.microsoft.com/office/drawing/2014/main" id="{9B448C9F-B952-E0BD-4CC5-27BD633EAA5F}"/>
              </a:ext>
            </a:extLst>
          </p:cNvPr>
          <p:cNvSpPr>
            <a:spLocks noGrp="1"/>
          </p:cNvSpPr>
          <p:nvPr>
            <p:ph idx="1"/>
          </p:nvPr>
        </p:nvSpPr>
        <p:spPr>
          <a:xfrm>
            <a:off x="6096000" y="386862"/>
            <a:ext cx="5668108" cy="6049107"/>
          </a:xfrm>
        </p:spPr>
        <p:txBody>
          <a:bodyPr>
            <a:normAutofit/>
          </a:bodyPr>
          <a:lstStyle/>
          <a:p>
            <a:r>
              <a:rPr lang="en-US" sz="3200" dirty="0"/>
              <a:t>Evaluating the need for adaptability during development.</a:t>
            </a:r>
          </a:p>
          <a:p>
            <a:pPr marL="0" indent="0">
              <a:buNone/>
            </a:pPr>
            <a:endParaRPr lang="en-US" sz="3200" dirty="0"/>
          </a:p>
          <a:p>
            <a:r>
              <a:rPr lang="en-US" sz="3200" dirty="0"/>
              <a:t>Considering the potential for changing requirements.</a:t>
            </a:r>
          </a:p>
          <a:p>
            <a:pPr marL="0" indent="0">
              <a:buNone/>
            </a:pPr>
            <a:endParaRPr lang="en-US" sz="3200" dirty="0"/>
          </a:p>
          <a:p>
            <a:r>
              <a:rPr lang="en-US" sz="3200" dirty="0"/>
              <a:t>Assessing the importance of responsiveness to emerging needs.</a:t>
            </a:r>
          </a:p>
        </p:txBody>
      </p:sp>
    </p:spTree>
    <p:extLst>
      <p:ext uri="{BB962C8B-B14F-4D97-AF65-F5344CB8AC3E}">
        <p14:creationId xmlns:p14="http://schemas.microsoft.com/office/powerpoint/2010/main" val="3096382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Vector background of vibrant colors splashing">
            <a:extLst>
              <a:ext uri="{FF2B5EF4-FFF2-40B4-BE49-F238E27FC236}">
                <a16:creationId xmlns:a16="http://schemas.microsoft.com/office/drawing/2014/main" id="{F810AD5B-B792-8BA4-02C4-780F5E2B3DA6}"/>
              </a:ext>
            </a:extLst>
          </p:cNvPr>
          <p:cNvPicPr>
            <a:picLocks noChangeAspect="1"/>
          </p:cNvPicPr>
          <p:nvPr/>
        </p:nvPicPr>
        <p:blipFill rotWithShape="1">
          <a:blip r:embed="rId3"/>
          <a:srcRect t="17280"/>
          <a:stretch/>
        </p:blipFill>
        <p:spPr>
          <a:xfrm flipH="1">
            <a:off x="232229" y="220693"/>
            <a:ext cx="5863771" cy="6416613"/>
          </a:xfrm>
          <a:prstGeom prst="rect">
            <a:avLst/>
          </a:prstGeom>
        </p:spPr>
      </p:pic>
      <p:sp>
        <p:nvSpPr>
          <p:cNvPr id="2" name="Title 1">
            <a:extLst>
              <a:ext uri="{FF2B5EF4-FFF2-40B4-BE49-F238E27FC236}">
                <a16:creationId xmlns:a16="http://schemas.microsoft.com/office/drawing/2014/main" id="{90F4DD5F-6EE3-D937-22A0-C6D17A38CD54}"/>
              </a:ext>
            </a:extLst>
          </p:cNvPr>
          <p:cNvSpPr>
            <a:spLocks noGrp="1"/>
          </p:cNvSpPr>
          <p:nvPr>
            <p:ph type="title"/>
          </p:nvPr>
        </p:nvSpPr>
        <p:spPr>
          <a:xfrm>
            <a:off x="1740878" y="2456761"/>
            <a:ext cx="3223008" cy="1371600"/>
          </a:xfrm>
          <a:effectLst>
            <a:outerShdw blurRad="50800" dist="38100" dir="2700000" algn="tl" rotWithShape="0">
              <a:prstClr val="black">
                <a:alpha val="40000"/>
              </a:prstClr>
            </a:outerShdw>
          </a:effectLst>
        </p:spPr>
        <p:txBody>
          <a:bodyPr anchor="b">
            <a:normAutofit fontScale="90000"/>
          </a:bodyPr>
          <a:lstStyle/>
          <a:p>
            <a:r>
              <a:rPr lang="en-US" dirty="0">
                <a:solidFill>
                  <a:schemeClr val="bg1"/>
                </a:solidFill>
              </a:rPr>
              <a:t>Stakeholder Involvement</a:t>
            </a:r>
          </a:p>
        </p:txBody>
      </p:sp>
      <p:sp>
        <p:nvSpPr>
          <p:cNvPr id="3" name="Content Placeholder 2">
            <a:extLst>
              <a:ext uri="{FF2B5EF4-FFF2-40B4-BE49-F238E27FC236}">
                <a16:creationId xmlns:a16="http://schemas.microsoft.com/office/drawing/2014/main" id="{9B448C9F-B952-E0BD-4CC5-27BD633EAA5F}"/>
              </a:ext>
            </a:extLst>
          </p:cNvPr>
          <p:cNvSpPr>
            <a:spLocks noGrp="1"/>
          </p:cNvSpPr>
          <p:nvPr>
            <p:ph idx="1"/>
          </p:nvPr>
        </p:nvSpPr>
        <p:spPr>
          <a:xfrm>
            <a:off x="6096000" y="386862"/>
            <a:ext cx="5668108" cy="6049107"/>
          </a:xfrm>
        </p:spPr>
        <p:txBody>
          <a:bodyPr>
            <a:normAutofit/>
          </a:bodyPr>
          <a:lstStyle/>
          <a:p>
            <a:r>
              <a:rPr lang="en-US" sz="3200" dirty="0"/>
              <a:t>Identifying the extent of stakeholder engagement.</a:t>
            </a:r>
          </a:p>
          <a:p>
            <a:pPr marL="0" indent="0">
              <a:buNone/>
            </a:pPr>
            <a:endParaRPr lang="en-US" sz="3200" dirty="0"/>
          </a:p>
          <a:p>
            <a:r>
              <a:rPr lang="en-US" sz="3200" dirty="0"/>
              <a:t>Evaluating their role in decision-making.</a:t>
            </a:r>
          </a:p>
          <a:p>
            <a:pPr marL="0" indent="0">
              <a:buNone/>
            </a:pPr>
            <a:endParaRPr lang="en-US" sz="3200" dirty="0"/>
          </a:p>
          <a:p>
            <a:r>
              <a:rPr lang="en-US" sz="3200" dirty="0"/>
              <a:t>Assessing the frequency of feedback and iteration cycles.</a:t>
            </a:r>
          </a:p>
        </p:txBody>
      </p:sp>
    </p:spTree>
    <p:extLst>
      <p:ext uri="{BB962C8B-B14F-4D97-AF65-F5344CB8AC3E}">
        <p14:creationId xmlns:p14="http://schemas.microsoft.com/office/powerpoint/2010/main" val="1400963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Vector background of vibrant colors splashing">
            <a:extLst>
              <a:ext uri="{FF2B5EF4-FFF2-40B4-BE49-F238E27FC236}">
                <a16:creationId xmlns:a16="http://schemas.microsoft.com/office/drawing/2014/main" id="{F810AD5B-B792-8BA4-02C4-780F5E2B3DA6}"/>
              </a:ext>
            </a:extLst>
          </p:cNvPr>
          <p:cNvPicPr>
            <a:picLocks noChangeAspect="1"/>
          </p:cNvPicPr>
          <p:nvPr/>
        </p:nvPicPr>
        <p:blipFill rotWithShape="1">
          <a:blip r:embed="rId3"/>
          <a:srcRect t="17280"/>
          <a:stretch/>
        </p:blipFill>
        <p:spPr>
          <a:xfrm>
            <a:off x="-3047" y="10"/>
            <a:ext cx="12191999" cy="6857990"/>
          </a:xfrm>
          <a:prstGeom prst="rect">
            <a:avLst/>
          </a:prstGeom>
        </p:spPr>
      </p:pic>
      <p:sp>
        <p:nvSpPr>
          <p:cNvPr id="2" name="Title 1">
            <a:extLst>
              <a:ext uri="{FF2B5EF4-FFF2-40B4-BE49-F238E27FC236}">
                <a16:creationId xmlns:a16="http://schemas.microsoft.com/office/drawing/2014/main" id="{90F4DD5F-6EE3-D937-22A0-C6D17A38CD54}"/>
              </a:ext>
            </a:extLst>
          </p:cNvPr>
          <p:cNvSpPr>
            <a:spLocks noGrp="1"/>
          </p:cNvSpPr>
          <p:nvPr>
            <p:ph type="title"/>
          </p:nvPr>
        </p:nvSpPr>
        <p:spPr>
          <a:effectLst>
            <a:outerShdw blurRad="50800" dist="38100" dir="2700000" algn="tl" rotWithShape="0">
              <a:prstClr val="black">
                <a:alpha val="40000"/>
              </a:prstClr>
            </a:outerShdw>
          </a:effectLst>
        </p:spPr>
        <p:txBody>
          <a:bodyPr anchor="b">
            <a:normAutofit/>
          </a:bodyPr>
          <a:lstStyle/>
          <a:p>
            <a:r>
              <a:rPr lang="en-US" dirty="0">
                <a:solidFill>
                  <a:schemeClr val="bg1"/>
                </a:solidFill>
              </a:rPr>
              <a:t>Roles in a Scrum-Agile Team</a:t>
            </a:r>
          </a:p>
        </p:txBody>
      </p:sp>
      <p:sp>
        <p:nvSpPr>
          <p:cNvPr id="3" name="Content Placeholder 2">
            <a:extLst>
              <a:ext uri="{FF2B5EF4-FFF2-40B4-BE49-F238E27FC236}">
                <a16:creationId xmlns:a16="http://schemas.microsoft.com/office/drawing/2014/main" id="{9B448C9F-B952-E0BD-4CC5-27BD633EAA5F}"/>
              </a:ext>
            </a:extLst>
          </p:cNvPr>
          <p:cNvSpPr>
            <a:spLocks noGrp="1"/>
          </p:cNvSpPr>
          <p:nvPr>
            <p:ph idx="1"/>
          </p:nvPr>
        </p:nvSpPr>
        <p:spPr/>
        <p:txBody>
          <a:bodyPr>
            <a:normAutofit/>
          </a:bodyPr>
          <a:lstStyle/>
          <a:p>
            <a:r>
              <a:rPr lang="en-US" sz="3600" dirty="0"/>
              <a:t>Product Owner</a:t>
            </a:r>
          </a:p>
          <a:p>
            <a:r>
              <a:rPr lang="en-US" sz="3600" dirty="0"/>
              <a:t>Scrum Master</a:t>
            </a:r>
          </a:p>
          <a:p>
            <a:r>
              <a:rPr lang="en-US" sz="3600" dirty="0"/>
              <a:t>Development Team</a:t>
            </a:r>
          </a:p>
        </p:txBody>
      </p:sp>
    </p:spTree>
    <p:extLst>
      <p:ext uri="{BB962C8B-B14F-4D97-AF65-F5344CB8AC3E}">
        <p14:creationId xmlns:p14="http://schemas.microsoft.com/office/powerpoint/2010/main" val="1137165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Vector background of vibrant colors splashing">
            <a:extLst>
              <a:ext uri="{FF2B5EF4-FFF2-40B4-BE49-F238E27FC236}">
                <a16:creationId xmlns:a16="http://schemas.microsoft.com/office/drawing/2014/main" id="{F810AD5B-B792-8BA4-02C4-780F5E2B3DA6}"/>
              </a:ext>
            </a:extLst>
          </p:cNvPr>
          <p:cNvPicPr>
            <a:picLocks noChangeAspect="1"/>
          </p:cNvPicPr>
          <p:nvPr/>
        </p:nvPicPr>
        <p:blipFill rotWithShape="1">
          <a:blip r:embed="rId3"/>
          <a:srcRect t="17280"/>
          <a:stretch/>
        </p:blipFill>
        <p:spPr>
          <a:xfrm flipH="1">
            <a:off x="232228" y="220693"/>
            <a:ext cx="4058417" cy="6416613"/>
          </a:xfrm>
          <a:prstGeom prst="rect">
            <a:avLst/>
          </a:prstGeom>
        </p:spPr>
      </p:pic>
      <p:sp>
        <p:nvSpPr>
          <p:cNvPr id="2" name="Title 1">
            <a:extLst>
              <a:ext uri="{FF2B5EF4-FFF2-40B4-BE49-F238E27FC236}">
                <a16:creationId xmlns:a16="http://schemas.microsoft.com/office/drawing/2014/main" id="{90F4DD5F-6EE3-D937-22A0-C6D17A38CD54}"/>
              </a:ext>
            </a:extLst>
          </p:cNvPr>
          <p:cNvSpPr>
            <a:spLocks noGrp="1"/>
          </p:cNvSpPr>
          <p:nvPr>
            <p:ph type="title"/>
          </p:nvPr>
        </p:nvSpPr>
        <p:spPr>
          <a:xfrm>
            <a:off x="791309" y="2456761"/>
            <a:ext cx="3223008" cy="1371600"/>
          </a:xfrm>
          <a:effectLst>
            <a:outerShdw blurRad="50800" dist="38100" dir="2700000" algn="tl" rotWithShape="0">
              <a:prstClr val="black">
                <a:alpha val="40000"/>
              </a:prstClr>
            </a:outerShdw>
          </a:effectLst>
        </p:spPr>
        <p:txBody>
          <a:bodyPr anchor="b">
            <a:normAutofit/>
          </a:bodyPr>
          <a:lstStyle/>
          <a:p>
            <a:r>
              <a:rPr lang="en-US" dirty="0">
                <a:solidFill>
                  <a:schemeClr val="bg1"/>
                </a:solidFill>
              </a:rPr>
              <a:t>References</a:t>
            </a:r>
          </a:p>
        </p:txBody>
      </p:sp>
      <p:sp>
        <p:nvSpPr>
          <p:cNvPr id="3" name="Content Placeholder 2">
            <a:extLst>
              <a:ext uri="{FF2B5EF4-FFF2-40B4-BE49-F238E27FC236}">
                <a16:creationId xmlns:a16="http://schemas.microsoft.com/office/drawing/2014/main" id="{9B448C9F-B952-E0BD-4CC5-27BD633EAA5F}"/>
              </a:ext>
            </a:extLst>
          </p:cNvPr>
          <p:cNvSpPr>
            <a:spLocks noGrp="1"/>
          </p:cNvSpPr>
          <p:nvPr>
            <p:ph idx="1"/>
          </p:nvPr>
        </p:nvSpPr>
        <p:spPr>
          <a:xfrm>
            <a:off x="4290645" y="949570"/>
            <a:ext cx="7473463" cy="5486400"/>
          </a:xfrm>
        </p:spPr>
        <p:txBody>
          <a:bodyPr>
            <a:normAutofit/>
          </a:bodyPr>
          <a:lstStyle/>
          <a:p>
            <a:pPr marL="0" indent="0">
              <a:buNone/>
            </a:pPr>
            <a:r>
              <a:rPr lang="en-US" sz="1600" dirty="0"/>
              <a:t>Charles G. Cobb. (2015). The Project Manager’s Guide to Mastering Agile : Principles and Practices for an Adaptive Approach. Wiley.</a:t>
            </a:r>
          </a:p>
        </p:txBody>
      </p:sp>
    </p:spTree>
    <p:extLst>
      <p:ext uri="{BB962C8B-B14F-4D97-AF65-F5344CB8AC3E}">
        <p14:creationId xmlns:p14="http://schemas.microsoft.com/office/powerpoint/2010/main" val="2873060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Vector background of vibrant colors splashing">
            <a:extLst>
              <a:ext uri="{FF2B5EF4-FFF2-40B4-BE49-F238E27FC236}">
                <a16:creationId xmlns:a16="http://schemas.microsoft.com/office/drawing/2014/main" id="{F810AD5B-B792-8BA4-02C4-780F5E2B3DA6}"/>
              </a:ext>
            </a:extLst>
          </p:cNvPr>
          <p:cNvPicPr>
            <a:picLocks noChangeAspect="1"/>
          </p:cNvPicPr>
          <p:nvPr/>
        </p:nvPicPr>
        <p:blipFill rotWithShape="1">
          <a:blip r:embed="rId3"/>
          <a:srcRect t="17280"/>
          <a:stretch/>
        </p:blipFill>
        <p:spPr>
          <a:xfrm flipH="1">
            <a:off x="232228" y="220693"/>
            <a:ext cx="5863771" cy="6416613"/>
          </a:xfrm>
          <a:prstGeom prst="rect">
            <a:avLst/>
          </a:prstGeom>
        </p:spPr>
      </p:pic>
      <p:sp>
        <p:nvSpPr>
          <p:cNvPr id="2" name="Title 1">
            <a:extLst>
              <a:ext uri="{FF2B5EF4-FFF2-40B4-BE49-F238E27FC236}">
                <a16:creationId xmlns:a16="http://schemas.microsoft.com/office/drawing/2014/main" id="{90F4DD5F-6EE3-D937-22A0-C6D17A38CD54}"/>
              </a:ext>
            </a:extLst>
          </p:cNvPr>
          <p:cNvSpPr>
            <a:spLocks noGrp="1"/>
          </p:cNvSpPr>
          <p:nvPr>
            <p:ph type="title"/>
          </p:nvPr>
        </p:nvSpPr>
        <p:spPr>
          <a:xfrm>
            <a:off x="1894114" y="2456761"/>
            <a:ext cx="3069771" cy="1371600"/>
          </a:xfrm>
          <a:effectLst>
            <a:outerShdw blurRad="50800" dist="38100" dir="2700000" algn="tl" rotWithShape="0">
              <a:prstClr val="black">
                <a:alpha val="40000"/>
              </a:prstClr>
            </a:outerShdw>
          </a:effectLst>
        </p:spPr>
        <p:txBody>
          <a:bodyPr anchor="b">
            <a:normAutofit fontScale="90000"/>
          </a:bodyPr>
          <a:lstStyle/>
          <a:p>
            <a:r>
              <a:rPr lang="en-US" dirty="0">
                <a:solidFill>
                  <a:schemeClr val="bg1"/>
                </a:solidFill>
              </a:rPr>
              <a:t>Product Owner</a:t>
            </a:r>
          </a:p>
        </p:txBody>
      </p:sp>
      <p:sp>
        <p:nvSpPr>
          <p:cNvPr id="3" name="Content Placeholder 2">
            <a:extLst>
              <a:ext uri="{FF2B5EF4-FFF2-40B4-BE49-F238E27FC236}">
                <a16:creationId xmlns:a16="http://schemas.microsoft.com/office/drawing/2014/main" id="{9B448C9F-B952-E0BD-4CC5-27BD633EAA5F}"/>
              </a:ext>
            </a:extLst>
          </p:cNvPr>
          <p:cNvSpPr>
            <a:spLocks noGrp="1"/>
          </p:cNvSpPr>
          <p:nvPr>
            <p:ph idx="1"/>
          </p:nvPr>
        </p:nvSpPr>
        <p:spPr>
          <a:xfrm>
            <a:off x="6096000" y="1217749"/>
            <a:ext cx="5261429" cy="3849624"/>
          </a:xfrm>
        </p:spPr>
        <p:txBody>
          <a:bodyPr>
            <a:normAutofit fontScale="85000" lnSpcReduction="20000"/>
          </a:bodyPr>
          <a:lstStyle/>
          <a:p>
            <a:r>
              <a:rPr lang="en-US" sz="3600" dirty="0"/>
              <a:t>Responsible for defining and prioritizing the product backlog.</a:t>
            </a:r>
          </a:p>
          <a:p>
            <a:r>
              <a:rPr lang="en-US" sz="3600" dirty="0"/>
              <a:t>Acts as the liaison between stakeholders and the development team.</a:t>
            </a:r>
          </a:p>
          <a:p>
            <a:r>
              <a:rPr lang="en-US" sz="3600" dirty="0"/>
              <a:t>Ensures the team works on high-value features aligned with customer needs.</a:t>
            </a:r>
          </a:p>
        </p:txBody>
      </p:sp>
    </p:spTree>
    <p:extLst>
      <p:ext uri="{BB962C8B-B14F-4D97-AF65-F5344CB8AC3E}">
        <p14:creationId xmlns:p14="http://schemas.microsoft.com/office/powerpoint/2010/main" val="590088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Vector background of vibrant colors splashing">
            <a:extLst>
              <a:ext uri="{FF2B5EF4-FFF2-40B4-BE49-F238E27FC236}">
                <a16:creationId xmlns:a16="http://schemas.microsoft.com/office/drawing/2014/main" id="{F810AD5B-B792-8BA4-02C4-780F5E2B3DA6}"/>
              </a:ext>
            </a:extLst>
          </p:cNvPr>
          <p:cNvPicPr>
            <a:picLocks noChangeAspect="1"/>
          </p:cNvPicPr>
          <p:nvPr/>
        </p:nvPicPr>
        <p:blipFill rotWithShape="1">
          <a:blip r:embed="rId3"/>
          <a:srcRect t="17280"/>
          <a:stretch/>
        </p:blipFill>
        <p:spPr>
          <a:xfrm flipH="1">
            <a:off x="232228" y="220693"/>
            <a:ext cx="5863771" cy="6416613"/>
          </a:xfrm>
          <a:prstGeom prst="rect">
            <a:avLst/>
          </a:prstGeom>
        </p:spPr>
      </p:pic>
      <p:sp>
        <p:nvSpPr>
          <p:cNvPr id="2" name="Title 1">
            <a:extLst>
              <a:ext uri="{FF2B5EF4-FFF2-40B4-BE49-F238E27FC236}">
                <a16:creationId xmlns:a16="http://schemas.microsoft.com/office/drawing/2014/main" id="{90F4DD5F-6EE3-D937-22A0-C6D17A38CD54}"/>
              </a:ext>
            </a:extLst>
          </p:cNvPr>
          <p:cNvSpPr>
            <a:spLocks noGrp="1"/>
          </p:cNvSpPr>
          <p:nvPr>
            <p:ph type="title"/>
          </p:nvPr>
        </p:nvSpPr>
        <p:spPr>
          <a:xfrm>
            <a:off x="1894114" y="2456761"/>
            <a:ext cx="3069771" cy="1371600"/>
          </a:xfrm>
          <a:effectLst>
            <a:outerShdw blurRad="50800" dist="38100" dir="2700000" algn="tl" rotWithShape="0">
              <a:prstClr val="black">
                <a:alpha val="40000"/>
              </a:prstClr>
            </a:outerShdw>
          </a:effectLst>
        </p:spPr>
        <p:txBody>
          <a:bodyPr anchor="b">
            <a:normAutofit fontScale="90000"/>
          </a:bodyPr>
          <a:lstStyle/>
          <a:p>
            <a:r>
              <a:rPr lang="en-US" dirty="0">
                <a:solidFill>
                  <a:schemeClr val="bg1"/>
                </a:solidFill>
              </a:rPr>
              <a:t>Scrum Master</a:t>
            </a:r>
          </a:p>
        </p:txBody>
      </p:sp>
      <p:sp>
        <p:nvSpPr>
          <p:cNvPr id="3" name="Content Placeholder 2">
            <a:extLst>
              <a:ext uri="{FF2B5EF4-FFF2-40B4-BE49-F238E27FC236}">
                <a16:creationId xmlns:a16="http://schemas.microsoft.com/office/drawing/2014/main" id="{9B448C9F-B952-E0BD-4CC5-27BD633EAA5F}"/>
              </a:ext>
            </a:extLst>
          </p:cNvPr>
          <p:cNvSpPr>
            <a:spLocks noGrp="1"/>
          </p:cNvSpPr>
          <p:nvPr>
            <p:ph idx="1"/>
          </p:nvPr>
        </p:nvSpPr>
        <p:spPr>
          <a:xfrm>
            <a:off x="6096000" y="1217749"/>
            <a:ext cx="5261429" cy="4972036"/>
          </a:xfrm>
        </p:spPr>
        <p:txBody>
          <a:bodyPr>
            <a:normAutofit fontScale="92500" lnSpcReduction="20000"/>
          </a:bodyPr>
          <a:lstStyle/>
          <a:p>
            <a:r>
              <a:rPr lang="en-US" sz="3600" dirty="0"/>
              <a:t>Facilitates Scrum events and ensures adherence to Agile principles.</a:t>
            </a:r>
          </a:p>
          <a:p>
            <a:pPr marL="0" indent="0">
              <a:buNone/>
            </a:pPr>
            <a:endParaRPr lang="en-US" sz="3600" dirty="0"/>
          </a:p>
          <a:p>
            <a:r>
              <a:rPr lang="en-US" sz="3600" dirty="0"/>
              <a:t>Removes impediments to the team's progress.</a:t>
            </a:r>
          </a:p>
          <a:p>
            <a:pPr marL="0" indent="0">
              <a:buNone/>
            </a:pPr>
            <a:endParaRPr lang="en-US" sz="3600" dirty="0"/>
          </a:p>
          <a:p>
            <a:r>
              <a:rPr lang="en-US" sz="3600" dirty="0"/>
              <a:t>Guides the team in adopting Agile practices and continuous improvement.</a:t>
            </a:r>
          </a:p>
        </p:txBody>
      </p:sp>
    </p:spTree>
    <p:extLst>
      <p:ext uri="{BB962C8B-B14F-4D97-AF65-F5344CB8AC3E}">
        <p14:creationId xmlns:p14="http://schemas.microsoft.com/office/powerpoint/2010/main" val="940876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Vector background of vibrant colors splashing">
            <a:extLst>
              <a:ext uri="{FF2B5EF4-FFF2-40B4-BE49-F238E27FC236}">
                <a16:creationId xmlns:a16="http://schemas.microsoft.com/office/drawing/2014/main" id="{F810AD5B-B792-8BA4-02C4-780F5E2B3DA6}"/>
              </a:ext>
            </a:extLst>
          </p:cNvPr>
          <p:cNvPicPr>
            <a:picLocks noChangeAspect="1"/>
          </p:cNvPicPr>
          <p:nvPr/>
        </p:nvPicPr>
        <p:blipFill rotWithShape="1">
          <a:blip r:embed="rId3"/>
          <a:srcRect t="17280"/>
          <a:stretch/>
        </p:blipFill>
        <p:spPr>
          <a:xfrm flipH="1">
            <a:off x="232228" y="220693"/>
            <a:ext cx="5863771" cy="6416613"/>
          </a:xfrm>
          <a:prstGeom prst="rect">
            <a:avLst/>
          </a:prstGeom>
        </p:spPr>
      </p:pic>
      <p:sp>
        <p:nvSpPr>
          <p:cNvPr id="2" name="Title 1">
            <a:extLst>
              <a:ext uri="{FF2B5EF4-FFF2-40B4-BE49-F238E27FC236}">
                <a16:creationId xmlns:a16="http://schemas.microsoft.com/office/drawing/2014/main" id="{90F4DD5F-6EE3-D937-22A0-C6D17A38CD54}"/>
              </a:ext>
            </a:extLst>
          </p:cNvPr>
          <p:cNvSpPr>
            <a:spLocks noGrp="1"/>
          </p:cNvSpPr>
          <p:nvPr>
            <p:ph type="title"/>
          </p:nvPr>
        </p:nvSpPr>
        <p:spPr>
          <a:xfrm>
            <a:off x="1894114" y="2456761"/>
            <a:ext cx="3223009" cy="1371600"/>
          </a:xfrm>
          <a:effectLst>
            <a:outerShdw blurRad="50800" dist="38100" dir="2700000" algn="tl" rotWithShape="0">
              <a:prstClr val="black">
                <a:alpha val="40000"/>
              </a:prstClr>
            </a:outerShdw>
          </a:effectLst>
        </p:spPr>
        <p:txBody>
          <a:bodyPr anchor="b">
            <a:normAutofit fontScale="90000"/>
          </a:bodyPr>
          <a:lstStyle/>
          <a:p>
            <a:r>
              <a:rPr lang="en-US" dirty="0">
                <a:solidFill>
                  <a:schemeClr val="bg1"/>
                </a:solidFill>
              </a:rPr>
              <a:t>Development Team</a:t>
            </a:r>
          </a:p>
        </p:txBody>
      </p:sp>
      <p:sp>
        <p:nvSpPr>
          <p:cNvPr id="3" name="Content Placeholder 2">
            <a:extLst>
              <a:ext uri="{FF2B5EF4-FFF2-40B4-BE49-F238E27FC236}">
                <a16:creationId xmlns:a16="http://schemas.microsoft.com/office/drawing/2014/main" id="{9B448C9F-B952-E0BD-4CC5-27BD633EAA5F}"/>
              </a:ext>
            </a:extLst>
          </p:cNvPr>
          <p:cNvSpPr>
            <a:spLocks noGrp="1"/>
          </p:cNvSpPr>
          <p:nvPr>
            <p:ph idx="1"/>
          </p:nvPr>
        </p:nvSpPr>
        <p:spPr>
          <a:xfrm>
            <a:off x="6096000" y="1217749"/>
            <a:ext cx="5261429" cy="4972036"/>
          </a:xfrm>
        </p:spPr>
        <p:txBody>
          <a:bodyPr>
            <a:normAutofit/>
          </a:bodyPr>
          <a:lstStyle/>
          <a:p>
            <a:r>
              <a:rPr lang="en-US" sz="3600" dirty="0"/>
              <a:t>Responsible for delivering increments of a potentially releasable product.</a:t>
            </a:r>
          </a:p>
          <a:p>
            <a:r>
              <a:rPr lang="en-US" sz="3600" dirty="0"/>
              <a:t>Self-organizing and cross-functional.</a:t>
            </a:r>
          </a:p>
          <a:p>
            <a:r>
              <a:rPr lang="en-US" sz="3600" dirty="0"/>
              <a:t>Collaborates to transform user stories into valuable features.</a:t>
            </a:r>
          </a:p>
        </p:txBody>
      </p:sp>
    </p:spTree>
    <p:extLst>
      <p:ext uri="{BB962C8B-B14F-4D97-AF65-F5344CB8AC3E}">
        <p14:creationId xmlns:p14="http://schemas.microsoft.com/office/powerpoint/2010/main" val="132786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Vector background of vibrant colors splashing">
            <a:extLst>
              <a:ext uri="{FF2B5EF4-FFF2-40B4-BE49-F238E27FC236}">
                <a16:creationId xmlns:a16="http://schemas.microsoft.com/office/drawing/2014/main" id="{F810AD5B-B792-8BA4-02C4-780F5E2B3DA6}"/>
              </a:ext>
            </a:extLst>
          </p:cNvPr>
          <p:cNvPicPr>
            <a:picLocks noChangeAspect="1"/>
          </p:cNvPicPr>
          <p:nvPr/>
        </p:nvPicPr>
        <p:blipFill rotWithShape="1">
          <a:blip r:embed="rId3"/>
          <a:srcRect t="17280"/>
          <a:stretch/>
        </p:blipFill>
        <p:spPr>
          <a:xfrm>
            <a:off x="-3047" y="10"/>
            <a:ext cx="12191999" cy="6857990"/>
          </a:xfrm>
          <a:prstGeom prst="rect">
            <a:avLst/>
          </a:prstGeom>
        </p:spPr>
      </p:pic>
      <p:sp>
        <p:nvSpPr>
          <p:cNvPr id="2" name="Title 1">
            <a:extLst>
              <a:ext uri="{FF2B5EF4-FFF2-40B4-BE49-F238E27FC236}">
                <a16:creationId xmlns:a16="http://schemas.microsoft.com/office/drawing/2014/main" id="{90F4DD5F-6EE3-D937-22A0-C6D17A38CD54}"/>
              </a:ext>
            </a:extLst>
          </p:cNvPr>
          <p:cNvSpPr>
            <a:spLocks noGrp="1"/>
          </p:cNvSpPr>
          <p:nvPr>
            <p:ph type="title"/>
          </p:nvPr>
        </p:nvSpPr>
        <p:spPr>
          <a:effectLst>
            <a:outerShdw blurRad="50800" dist="38100" dir="2700000" algn="tl" rotWithShape="0">
              <a:prstClr val="black">
                <a:alpha val="40000"/>
              </a:prstClr>
            </a:outerShdw>
          </a:effectLst>
        </p:spPr>
        <p:txBody>
          <a:bodyPr anchor="b">
            <a:normAutofit/>
          </a:bodyPr>
          <a:lstStyle/>
          <a:p>
            <a:r>
              <a:rPr lang="en-US" dirty="0">
                <a:solidFill>
                  <a:schemeClr val="bg1"/>
                </a:solidFill>
              </a:rPr>
              <a:t>Phases of SDLC in Agile</a:t>
            </a:r>
          </a:p>
        </p:txBody>
      </p:sp>
      <p:sp>
        <p:nvSpPr>
          <p:cNvPr id="3" name="Content Placeholder 2">
            <a:extLst>
              <a:ext uri="{FF2B5EF4-FFF2-40B4-BE49-F238E27FC236}">
                <a16:creationId xmlns:a16="http://schemas.microsoft.com/office/drawing/2014/main" id="{9B448C9F-B952-E0BD-4CC5-27BD633EAA5F}"/>
              </a:ext>
            </a:extLst>
          </p:cNvPr>
          <p:cNvSpPr>
            <a:spLocks noGrp="1"/>
          </p:cNvSpPr>
          <p:nvPr>
            <p:ph idx="1"/>
          </p:nvPr>
        </p:nvSpPr>
        <p:spPr/>
        <p:txBody>
          <a:bodyPr>
            <a:normAutofit/>
          </a:bodyPr>
          <a:lstStyle/>
          <a:p>
            <a:r>
              <a:rPr lang="en-US" sz="3600" dirty="0"/>
              <a:t>Planning</a:t>
            </a:r>
          </a:p>
          <a:p>
            <a:r>
              <a:rPr lang="en-US" sz="3600" dirty="0"/>
              <a:t>Development</a:t>
            </a:r>
          </a:p>
          <a:p>
            <a:r>
              <a:rPr lang="en-US" sz="3600" dirty="0"/>
              <a:t>Testing</a:t>
            </a:r>
          </a:p>
          <a:p>
            <a:r>
              <a:rPr lang="en-US" sz="3600" dirty="0"/>
              <a:t>Deployment</a:t>
            </a:r>
          </a:p>
        </p:txBody>
      </p:sp>
    </p:spTree>
    <p:extLst>
      <p:ext uri="{BB962C8B-B14F-4D97-AF65-F5344CB8AC3E}">
        <p14:creationId xmlns:p14="http://schemas.microsoft.com/office/powerpoint/2010/main" val="2167512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Vector background of vibrant colors splashing">
            <a:extLst>
              <a:ext uri="{FF2B5EF4-FFF2-40B4-BE49-F238E27FC236}">
                <a16:creationId xmlns:a16="http://schemas.microsoft.com/office/drawing/2014/main" id="{F810AD5B-B792-8BA4-02C4-780F5E2B3DA6}"/>
              </a:ext>
            </a:extLst>
          </p:cNvPr>
          <p:cNvPicPr>
            <a:picLocks noChangeAspect="1"/>
          </p:cNvPicPr>
          <p:nvPr/>
        </p:nvPicPr>
        <p:blipFill rotWithShape="1">
          <a:blip r:embed="rId3"/>
          <a:srcRect t="17280"/>
          <a:stretch/>
        </p:blipFill>
        <p:spPr>
          <a:xfrm flipH="1">
            <a:off x="232228" y="220693"/>
            <a:ext cx="5863771" cy="6416613"/>
          </a:xfrm>
          <a:prstGeom prst="rect">
            <a:avLst/>
          </a:prstGeom>
        </p:spPr>
      </p:pic>
      <p:sp>
        <p:nvSpPr>
          <p:cNvPr id="2" name="Title 1">
            <a:extLst>
              <a:ext uri="{FF2B5EF4-FFF2-40B4-BE49-F238E27FC236}">
                <a16:creationId xmlns:a16="http://schemas.microsoft.com/office/drawing/2014/main" id="{90F4DD5F-6EE3-D937-22A0-C6D17A38CD54}"/>
              </a:ext>
            </a:extLst>
          </p:cNvPr>
          <p:cNvSpPr>
            <a:spLocks noGrp="1"/>
          </p:cNvSpPr>
          <p:nvPr>
            <p:ph type="title"/>
          </p:nvPr>
        </p:nvSpPr>
        <p:spPr>
          <a:xfrm>
            <a:off x="1894114" y="2456761"/>
            <a:ext cx="3069771" cy="1371600"/>
          </a:xfrm>
          <a:effectLst>
            <a:outerShdw blurRad="50800" dist="38100" dir="2700000" algn="tl" rotWithShape="0">
              <a:prstClr val="black">
                <a:alpha val="40000"/>
              </a:prstClr>
            </a:outerShdw>
          </a:effectLst>
        </p:spPr>
        <p:txBody>
          <a:bodyPr anchor="b">
            <a:normAutofit/>
          </a:bodyPr>
          <a:lstStyle/>
          <a:p>
            <a:r>
              <a:rPr lang="en-US" dirty="0">
                <a:solidFill>
                  <a:schemeClr val="bg1"/>
                </a:solidFill>
              </a:rPr>
              <a:t>Planning</a:t>
            </a:r>
          </a:p>
        </p:txBody>
      </p:sp>
      <p:sp>
        <p:nvSpPr>
          <p:cNvPr id="3" name="Content Placeholder 2">
            <a:extLst>
              <a:ext uri="{FF2B5EF4-FFF2-40B4-BE49-F238E27FC236}">
                <a16:creationId xmlns:a16="http://schemas.microsoft.com/office/drawing/2014/main" id="{9B448C9F-B952-E0BD-4CC5-27BD633EAA5F}"/>
              </a:ext>
            </a:extLst>
          </p:cNvPr>
          <p:cNvSpPr>
            <a:spLocks noGrp="1"/>
          </p:cNvSpPr>
          <p:nvPr>
            <p:ph idx="1"/>
          </p:nvPr>
        </p:nvSpPr>
        <p:spPr>
          <a:xfrm>
            <a:off x="6096000" y="386862"/>
            <a:ext cx="5668108" cy="6049107"/>
          </a:xfrm>
        </p:spPr>
        <p:txBody>
          <a:bodyPr>
            <a:normAutofit/>
          </a:bodyPr>
          <a:lstStyle/>
          <a:p>
            <a:r>
              <a:rPr lang="en-US" sz="3600" dirty="0"/>
              <a:t>Establishing project scope and objectives.</a:t>
            </a:r>
          </a:p>
          <a:p>
            <a:pPr marL="0" indent="0">
              <a:buNone/>
            </a:pPr>
            <a:endParaRPr lang="en-US" sz="3600" dirty="0"/>
          </a:p>
          <a:p>
            <a:r>
              <a:rPr lang="en-US" sz="3600" dirty="0"/>
              <a:t>Defining user stories and prioritizing tasks.</a:t>
            </a:r>
          </a:p>
          <a:p>
            <a:pPr marL="0" indent="0">
              <a:buNone/>
            </a:pPr>
            <a:endParaRPr lang="en-US" sz="3600" dirty="0"/>
          </a:p>
          <a:p>
            <a:r>
              <a:rPr lang="en-US" sz="3600" dirty="0"/>
              <a:t>Creating the roadmap for the sprint or iteration.</a:t>
            </a:r>
          </a:p>
        </p:txBody>
      </p:sp>
    </p:spTree>
    <p:extLst>
      <p:ext uri="{BB962C8B-B14F-4D97-AF65-F5344CB8AC3E}">
        <p14:creationId xmlns:p14="http://schemas.microsoft.com/office/powerpoint/2010/main" val="4293280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Vector background of vibrant colors splashing">
            <a:extLst>
              <a:ext uri="{FF2B5EF4-FFF2-40B4-BE49-F238E27FC236}">
                <a16:creationId xmlns:a16="http://schemas.microsoft.com/office/drawing/2014/main" id="{F810AD5B-B792-8BA4-02C4-780F5E2B3DA6}"/>
              </a:ext>
            </a:extLst>
          </p:cNvPr>
          <p:cNvPicPr>
            <a:picLocks noChangeAspect="1"/>
          </p:cNvPicPr>
          <p:nvPr/>
        </p:nvPicPr>
        <p:blipFill rotWithShape="1">
          <a:blip r:embed="rId3"/>
          <a:srcRect t="17280"/>
          <a:stretch/>
        </p:blipFill>
        <p:spPr>
          <a:xfrm flipH="1">
            <a:off x="232228" y="220693"/>
            <a:ext cx="5863771" cy="6416613"/>
          </a:xfrm>
          <a:prstGeom prst="rect">
            <a:avLst/>
          </a:prstGeom>
        </p:spPr>
      </p:pic>
      <p:sp>
        <p:nvSpPr>
          <p:cNvPr id="2" name="Title 1">
            <a:extLst>
              <a:ext uri="{FF2B5EF4-FFF2-40B4-BE49-F238E27FC236}">
                <a16:creationId xmlns:a16="http://schemas.microsoft.com/office/drawing/2014/main" id="{90F4DD5F-6EE3-D937-22A0-C6D17A38CD54}"/>
              </a:ext>
            </a:extLst>
          </p:cNvPr>
          <p:cNvSpPr>
            <a:spLocks noGrp="1"/>
          </p:cNvSpPr>
          <p:nvPr>
            <p:ph type="title"/>
          </p:nvPr>
        </p:nvSpPr>
        <p:spPr>
          <a:xfrm>
            <a:off x="1740878" y="2456761"/>
            <a:ext cx="3223008" cy="1371600"/>
          </a:xfrm>
          <a:effectLst>
            <a:outerShdw blurRad="50800" dist="38100" dir="2700000" algn="tl" rotWithShape="0">
              <a:prstClr val="black">
                <a:alpha val="40000"/>
              </a:prstClr>
            </a:outerShdw>
          </a:effectLst>
        </p:spPr>
        <p:txBody>
          <a:bodyPr anchor="b">
            <a:normAutofit fontScale="90000"/>
          </a:bodyPr>
          <a:lstStyle/>
          <a:p>
            <a:r>
              <a:rPr lang="en-US" dirty="0">
                <a:solidFill>
                  <a:schemeClr val="bg1"/>
                </a:solidFill>
              </a:rPr>
              <a:t>Development</a:t>
            </a:r>
          </a:p>
        </p:txBody>
      </p:sp>
      <p:sp>
        <p:nvSpPr>
          <p:cNvPr id="3" name="Content Placeholder 2">
            <a:extLst>
              <a:ext uri="{FF2B5EF4-FFF2-40B4-BE49-F238E27FC236}">
                <a16:creationId xmlns:a16="http://schemas.microsoft.com/office/drawing/2014/main" id="{9B448C9F-B952-E0BD-4CC5-27BD633EAA5F}"/>
              </a:ext>
            </a:extLst>
          </p:cNvPr>
          <p:cNvSpPr>
            <a:spLocks noGrp="1"/>
          </p:cNvSpPr>
          <p:nvPr>
            <p:ph idx="1"/>
          </p:nvPr>
        </p:nvSpPr>
        <p:spPr>
          <a:xfrm>
            <a:off x="6096000" y="386862"/>
            <a:ext cx="5668108" cy="6049107"/>
          </a:xfrm>
        </p:spPr>
        <p:txBody>
          <a:bodyPr>
            <a:normAutofit lnSpcReduction="10000"/>
          </a:bodyPr>
          <a:lstStyle/>
          <a:p>
            <a:r>
              <a:rPr lang="en-US" sz="3200" dirty="0"/>
              <a:t>In the Agile SDLC, the Development phase involves the actual creation of the software or application based on the requirements specified in user stories or features.</a:t>
            </a:r>
          </a:p>
          <a:p>
            <a:endParaRPr lang="en-US" sz="3200" dirty="0"/>
          </a:p>
          <a:p>
            <a:r>
              <a:rPr lang="en-US" sz="3200" dirty="0"/>
              <a:t>It emphasizes collaboration among team members, encouraging adaptability to changes and focusing on delivering functional components incrementally.</a:t>
            </a:r>
          </a:p>
        </p:txBody>
      </p:sp>
    </p:spTree>
    <p:extLst>
      <p:ext uri="{BB962C8B-B14F-4D97-AF65-F5344CB8AC3E}">
        <p14:creationId xmlns:p14="http://schemas.microsoft.com/office/powerpoint/2010/main" val="931939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Vector background of vibrant colors splashing">
            <a:extLst>
              <a:ext uri="{FF2B5EF4-FFF2-40B4-BE49-F238E27FC236}">
                <a16:creationId xmlns:a16="http://schemas.microsoft.com/office/drawing/2014/main" id="{F810AD5B-B792-8BA4-02C4-780F5E2B3DA6}"/>
              </a:ext>
            </a:extLst>
          </p:cNvPr>
          <p:cNvPicPr>
            <a:picLocks noChangeAspect="1"/>
          </p:cNvPicPr>
          <p:nvPr/>
        </p:nvPicPr>
        <p:blipFill rotWithShape="1">
          <a:blip r:embed="rId3"/>
          <a:srcRect t="17280"/>
          <a:stretch/>
        </p:blipFill>
        <p:spPr>
          <a:xfrm flipH="1">
            <a:off x="232228" y="220693"/>
            <a:ext cx="5863771" cy="6416613"/>
          </a:xfrm>
          <a:prstGeom prst="rect">
            <a:avLst/>
          </a:prstGeom>
        </p:spPr>
      </p:pic>
      <p:sp>
        <p:nvSpPr>
          <p:cNvPr id="2" name="Title 1">
            <a:extLst>
              <a:ext uri="{FF2B5EF4-FFF2-40B4-BE49-F238E27FC236}">
                <a16:creationId xmlns:a16="http://schemas.microsoft.com/office/drawing/2014/main" id="{90F4DD5F-6EE3-D937-22A0-C6D17A38CD54}"/>
              </a:ext>
            </a:extLst>
          </p:cNvPr>
          <p:cNvSpPr>
            <a:spLocks noGrp="1"/>
          </p:cNvSpPr>
          <p:nvPr>
            <p:ph type="title"/>
          </p:nvPr>
        </p:nvSpPr>
        <p:spPr>
          <a:xfrm>
            <a:off x="1740878" y="2456761"/>
            <a:ext cx="3223008" cy="1371600"/>
          </a:xfrm>
          <a:effectLst>
            <a:outerShdw blurRad="50800" dist="38100" dir="2700000" algn="tl" rotWithShape="0">
              <a:prstClr val="black">
                <a:alpha val="40000"/>
              </a:prstClr>
            </a:outerShdw>
          </a:effectLst>
        </p:spPr>
        <p:txBody>
          <a:bodyPr anchor="b">
            <a:normAutofit/>
          </a:bodyPr>
          <a:lstStyle/>
          <a:p>
            <a:r>
              <a:rPr lang="en-US" dirty="0">
                <a:solidFill>
                  <a:schemeClr val="bg1"/>
                </a:solidFill>
              </a:rPr>
              <a:t>Testing</a:t>
            </a:r>
          </a:p>
        </p:txBody>
      </p:sp>
      <p:sp>
        <p:nvSpPr>
          <p:cNvPr id="3" name="Content Placeholder 2">
            <a:extLst>
              <a:ext uri="{FF2B5EF4-FFF2-40B4-BE49-F238E27FC236}">
                <a16:creationId xmlns:a16="http://schemas.microsoft.com/office/drawing/2014/main" id="{9B448C9F-B952-E0BD-4CC5-27BD633EAA5F}"/>
              </a:ext>
            </a:extLst>
          </p:cNvPr>
          <p:cNvSpPr>
            <a:spLocks noGrp="1"/>
          </p:cNvSpPr>
          <p:nvPr>
            <p:ph idx="1"/>
          </p:nvPr>
        </p:nvSpPr>
        <p:spPr>
          <a:xfrm>
            <a:off x="6096000" y="386862"/>
            <a:ext cx="5668108" cy="6049107"/>
          </a:xfrm>
        </p:spPr>
        <p:txBody>
          <a:bodyPr>
            <a:normAutofit/>
          </a:bodyPr>
          <a:lstStyle/>
          <a:p>
            <a:r>
              <a:rPr lang="en-US" sz="3200" dirty="0"/>
              <a:t>In Agile, the Testing phase involves continuous testing throughout the development cycle.</a:t>
            </a:r>
          </a:p>
          <a:p>
            <a:pPr marL="0" indent="0">
              <a:buNone/>
            </a:pPr>
            <a:endParaRPr lang="en-US" sz="3200" dirty="0"/>
          </a:p>
          <a:p>
            <a:r>
              <a:rPr lang="en-US" sz="3200" dirty="0"/>
              <a:t>It ensures that each increment or feature meets the specified requirements and functions as expected.</a:t>
            </a:r>
          </a:p>
        </p:txBody>
      </p:sp>
    </p:spTree>
    <p:extLst>
      <p:ext uri="{BB962C8B-B14F-4D97-AF65-F5344CB8AC3E}">
        <p14:creationId xmlns:p14="http://schemas.microsoft.com/office/powerpoint/2010/main" val="987599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AnalogousFromRegularSeedRightStep">
      <a:dk1>
        <a:srgbClr val="000000"/>
      </a:dk1>
      <a:lt1>
        <a:srgbClr val="FFFFFF"/>
      </a:lt1>
      <a:dk2>
        <a:srgbClr val="1C2732"/>
      </a:dk2>
      <a:lt2>
        <a:srgbClr val="F3F0F1"/>
      </a:lt2>
      <a:accent1>
        <a:srgbClr val="21B782"/>
      </a:accent1>
      <a:accent2>
        <a:srgbClr val="14B1BC"/>
      </a:accent2>
      <a:accent3>
        <a:srgbClr val="298CE7"/>
      </a:accent3>
      <a:accent4>
        <a:srgbClr val="2E40D9"/>
      </a:accent4>
      <a:accent5>
        <a:srgbClr val="6529E7"/>
      </a:accent5>
      <a:accent6>
        <a:srgbClr val="A217D5"/>
      </a:accent6>
      <a:hlink>
        <a:srgbClr val="BF3F6C"/>
      </a:hlink>
      <a:folHlink>
        <a:srgbClr val="7F7F7F"/>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TotalTime>
  <Words>1774</Words>
  <Application>Microsoft Office PowerPoint</Application>
  <PresentationFormat>Widescreen</PresentationFormat>
  <Paragraphs>158</Paragraphs>
  <Slides>20</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Calibri</vt:lpstr>
      <vt:lpstr>Garamond</vt:lpstr>
      <vt:lpstr>Söhne</vt:lpstr>
      <vt:lpstr>SavonVTI</vt:lpstr>
      <vt:lpstr>Understanding scrum-agile methodology</vt:lpstr>
      <vt:lpstr>Roles in a Scrum-Agile Team</vt:lpstr>
      <vt:lpstr>Product Owner</vt:lpstr>
      <vt:lpstr>Scrum Master</vt:lpstr>
      <vt:lpstr>Development Team</vt:lpstr>
      <vt:lpstr>Phases of SDLC in Agile</vt:lpstr>
      <vt:lpstr>Planning</vt:lpstr>
      <vt:lpstr>Development</vt:lpstr>
      <vt:lpstr>Testing</vt:lpstr>
      <vt:lpstr>Deployment</vt:lpstr>
      <vt:lpstr>Waterfall vs. Agile Approach</vt:lpstr>
      <vt:lpstr>Differences in Approach</vt:lpstr>
      <vt:lpstr>Problem Handling Comparison</vt:lpstr>
      <vt:lpstr>Impact on Project Management</vt:lpstr>
      <vt:lpstr>Contrasting Development Approaches: SNHU Travel Project</vt:lpstr>
      <vt:lpstr>Factors for Choosing Approach</vt:lpstr>
      <vt:lpstr>Project Complexity</vt:lpstr>
      <vt:lpstr>Flexibility Requirements</vt:lpstr>
      <vt:lpstr>Stakeholder Involvement</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scrum-agile methodology</dc:title>
  <dc:creator>Wilson, Armon</dc:creator>
  <cp:lastModifiedBy>Wilson, Armon</cp:lastModifiedBy>
  <cp:revision>2</cp:revision>
  <dcterms:created xsi:type="dcterms:W3CDTF">2023-12-09T18:07:45Z</dcterms:created>
  <dcterms:modified xsi:type="dcterms:W3CDTF">2023-12-09T20:18:03Z</dcterms:modified>
</cp:coreProperties>
</file>