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447" r:id="rId2"/>
    <p:sldId id="361" r:id="rId3"/>
    <p:sldId id="461" r:id="rId4"/>
    <p:sldId id="332" r:id="rId5"/>
    <p:sldId id="483" r:id="rId6"/>
    <p:sldId id="421" r:id="rId7"/>
    <p:sldId id="486" r:id="rId8"/>
    <p:sldId id="487" r:id="rId9"/>
    <p:sldId id="488" r:id="rId10"/>
    <p:sldId id="465" r:id="rId11"/>
    <p:sldId id="459" r:id="rId12"/>
    <p:sldId id="489" r:id="rId13"/>
    <p:sldId id="497" r:id="rId14"/>
    <p:sldId id="484" r:id="rId15"/>
    <p:sldId id="485" r:id="rId16"/>
    <p:sldId id="498" r:id="rId17"/>
    <p:sldId id="340" r:id="rId18"/>
    <p:sldId id="469" r:id="rId19"/>
    <p:sldId id="394" r:id="rId20"/>
    <p:sldId id="470" r:id="rId21"/>
    <p:sldId id="338" r:id="rId22"/>
    <p:sldId id="422" r:id="rId23"/>
    <p:sldId id="491" r:id="rId24"/>
    <p:sldId id="460" r:id="rId25"/>
    <p:sldId id="494" r:id="rId26"/>
    <p:sldId id="462" r:id="rId27"/>
    <p:sldId id="495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DEE8FF"/>
    <a:srgbClr val="EAEEFF"/>
    <a:srgbClr val="063767"/>
    <a:srgbClr val="D2DCFF"/>
    <a:srgbClr val="949CB3"/>
    <a:srgbClr val="B5B8C6"/>
    <a:srgbClr val="C5CDEF"/>
    <a:srgbClr val="FE0200"/>
    <a:srgbClr val="FF47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7" autoAdjust="0"/>
    <p:restoredTop sz="90625" autoAdjust="0"/>
  </p:normalViewPr>
  <p:slideViewPr>
    <p:cSldViewPr snapToGrid="0" snapToObjects="1">
      <p:cViewPr varScale="1">
        <p:scale>
          <a:sx n="167" d="100"/>
          <a:sy n="167" d="100"/>
        </p:scale>
        <p:origin x="-752" y="-96"/>
      </p:cViewPr>
      <p:guideLst>
        <p:guide orient="horz" pos="586"/>
        <p:guide orient="horz" pos="3279"/>
        <p:guide orient="horz" pos="412"/>
        <p:guide pos="2123"/>
        <p:guide pos="27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3" d="100"/>
        <a:sy n="19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na23539:Desktop:untitle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na23539:Desktop:untitle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p(x)</c:v>
          </c:tx>
          <c:spPr>
            <a:ln>
              <a:solidFill>
                <a:srgbClr val="063767"/>
              </a:solidFill>
            </a:ln>
          </c:spPr>
          <c:marker>
            <c:symbol val="circle"/>
            <c:size val="12"/>
            <c:spPr>
              <a:solidFill>
                <a:srgbClr val="063767"/>
              </a:solidFill>
              <a:ln>
                <a:solidFill>
                  <a:schemeClr val="bg1"/>
                </a:solidFill>
              </a:ln>
            </c:spPr>
          </c:marker>
          <c:cat>
            <c:numRef>
              <c:f>Sheet1!$A$1:$A$5</c:f>
              <c:numCache>
                <c:formatCode>General</c:formatCode>
                <c:ptCount val="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</c:numCache>
            </c:numRef>
          </c:cat>
          <c:val>
            <c:numRef>
              <c:f>Sheet1!$B$1:$B$5</c:f>
              <c:numCache>
                <c:formatCode>General</c:formatCode>
                <c:ptCount val="5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2645928"/>
        <c:axId val="-2082647864"/>
      </c:lineChart>
      <c:catAx>
        <c:axId val="-208264592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082647864"/>
        <c:crosses val="autoZero"/>
        <c:auto val="1"/>
        <c:lblAlgn val="ctr"/>
        <c:lblOffset val="100"/>
        <c:noMultiLvlLbl val="0"/>
      </c:catAx>
      <c:valAx>
        <c:axId val="-2082647864"/>
        <c:scaling>
          <c:orientation val="minMax"/>
          <c:max val="12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82645928"/>
        <c:crosses val="autoZero"/>
        <c:crossBetween val="midCat"/>
      </c:valAx>
    </c:plotArea>
    <c:legend>
      <c:legendPos val="b"/>
      <c:layout/>
      <c:overlay val="0"/>
    </c:legend>
    <c:plotVisOnly val="1"/>
    <c:dispBlanksAs val="gap"/>
    <c:showDLblsOverMax val="0"/>
  </c:chart>
  <c:spPr>
    <a:solidFill>
      <a:srgbClr val="FFFFFF"/>
    </a:solidFill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p(x)</c:v>
          </c:tx>
          <c:spPr>
            <a:ln>
              <a:solidFill>
                <a:srgbClr val="063767"/>
              </a:solidFill>
            </a:ln>
          </c:spPr>
          <c:marker>
            <c:symbol val="circle"/>
            <c:size val="12"/>
            <c:spPr>
              <a:solidFill>
                <a:srgbClr val="063767"/>
              </a:solidFill>
              <a:ln>
                <a:solidFill>
                  <a:schemeClr val="bg1"/>
                </a:solidFill>
              </a:ln>
            </c:spPr>
          </c:marker>
          <c:cat>
            <c:numRef>
              <c:f>Sheet1!$A$1:$A$5</c:f>
              <c:numCache>
                <c:formatCode>General</c:formatCode>
                <c:ptCount val="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</c:numCache>
            </c:numRef>
          </c:cat>
          <c:val>
            <c:numRef>
              <c:f>Sheet1!$B$1:$B$5</c:f>
              <c:numCache>
                <c:formatCode>General</c:formatCode>
                <c:ptCount val="5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</c:numCache>
            </c:numRef>
          </c:val>
          <c:smooth val="0"/>
        </c:ser>
        <c:ser>
          <c:idx val="1"/>
          <c:order val="1"/>
          <c:tx>
            <c:v>p'(x)</c:v>
          </c:tx>
          <c:spPr>
            <a:ln>
              <a:solidFill>
                <a:srgbClr val="608FFD"/>
              </a:solidFill>
            </a:ln>
          </c:spPr>
          <c:marker>
            <c:symbol val="triangle"/>
            <c:size val="12"/>
            <c:spPr>
              <a:solidFill>
                <a:srgbClr val="608FFD"/>
              </a:solidFill>
              <a:ln>
                <a:solidFill>
                  <a:schemeClr val="bg1"/>
                </a:solidFill>
              </a:ln>
            </c:spPr>
          </c:marker>
          <c:cat>
            <c:numRef>
              <c:f>Sheet1!$A$1:$A$5</c:f>
              <c:numCache>
                <c:formatCode>General</c:formatCode>
                <c:ptCount val="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</c:numCache>
            </c:numRef>
          </c:cat>
          <c:val>
            <c:numRef>
              <c:f>Sheet1!$C$1:$C$5</c:f>
              <c:numCache>
                <c:formatCode>General</c:formatCode>
                <c:ptCount val="5"/>
                <c:pt idx="0">
                  <c:v>5.0</c:v>
                </c:pt>
                <c:pt idx="1">
                  <c:v>7.0</c:v>
                </c:pt>
                <c:pt idx="2">
                  <c:v>9.0</c:v>
                </c:pt>
                <c:pt idx="3">
                  <c:v>11.0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2681160"/>
        <c:axId val="-2082683000"/>
      </c:lineChart>
      <c:catAx>
        <c:axId val="-208268116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082683000"/>
        <c:crosses val="autoZero"/>
        <c:auto val="1"/>
        <c:lblAlgn val="ctr"/>
        <c:lblOffset val="100"/>
        <c:noMultiLvlLbl val="0"/>
      </c:catAx>
      <c:valAx>
        <c:axId val="-20826830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82681160"/>
        <c:crosses val="autoZero"/>
        <c:crossBetween val="midCat"/>
      </c:valAx>
    </c:plotArea>
    <c:legend>
      <c:legendPos val="b"/>
      <c:layout>
        <c:manualLayout>
          <c:xMode val="edge"/>
          <c:yMode val="edge"/>
          <c:x val="0.275589186082077"/>
          <c:y val="0.834755551630204"/>
          <c:w val="0.423706071424805"/>
          <c:h val="0.104762288225851"/>
        </c:manualLayout>
      </c:layout>
      <c:overlay val="0"/>
    </c:legend>
    <c:plotVisOnly val="1"/>
    <c:dispBlanksAs val="gap"/>
    <c:showDLblsOverMax val="0"/>
  </c:chart>
  <c:spPr>
    <a:solidFill>
      <a:srgbClr val="FFFFFF"/>
    </a:solidFill>
  </c:sp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6E6459-EED6-C748-8971-1DB846DA40AA}" type="doc">
      <dgm:prSet loTypeId="urn:microsoft.com/office/officeart/2005/8/layout/pyramid1" loCatId="" qsTypeId="urn:microsoft.com/office/officeart/2005/8/quickstyle/simple4" qsCatId="simple" csTypeId="urn:microsoft.com/office/officeart/2005/8/colors/accent1_2" csCatId="accent1" phldr="1"/>
      <dgm:spPr/>
    </dgm:pt>
    <dgm:pt modelId="{EE744E92-A5A9-9C47-9A03-D27022946488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solidFill>
          <a:srgbClr val="2F75D9"/>
        </a:solidFill>
        <a:ln>
          <a:solidFill>
            <a:schemeClr val="bg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1200" b="1" dirty="0" smtClean="0">
            <a:solidFill>
              <a:srgbClr val="FFFFFF"/>
            </a:solidFill>
          </a:endParaRPr>
        </a:p>
        <a:p>
          <a:r>
            <a:rPr lang="en-US" sz="1200" b="1" dirty="0" smtClean="0">
              <a:solidFill>
                <a:srgbClr val="FFFFFF"/>
              </a:solidFill>
            </a:rPr>
            <a:t>Tiers </a:t>
          </a:r>
        </a:p>
        <a:p>
          <a:r>
            <a:rPr lang="en-US" sz="1200" b="1" dirty="0" smtClean="0">
              <a:solidFill>
                <a:srgbClr val="FFFFFF"/>
              </a:solidFill>
            </a:rPr>
            <a:t>V-VI</a:t>
          </a:r>
          <a:endParaRPr lang="en-US" sz="1200" b="1" dirty="0">
            <a:solidFill>
              <a:srgbClr val="FFFFFF"/>
            </a:solidFill>
          </a:endParaRPr>
        </a:p>
      </dgm:t>
    </dgm:pt>
    <dgm:pt modelId="{7C75CC43-2678-0D49-A14C-C7DD0DDCD302}" type="parTrans" cxnId="{BAA9E271-79C1-9B42-84B1-07C0ED1932DD}">
      <dgm:prSet/>
      <dgm:spPr/>
      <dgm:t>
        <a:bodyPr/>
        <a:lstStyle/>
        <a:p>
          <a:endParaRPr lang="en-US" sz="200" b="1"/>
        </a:p>
      </dgm:t>
    </dgm:pt>
    <dgm:pt modelId="{31E16E4B-7DB6-B94F-8741-D2BF173C6D02}" type="sibTrans" cxnId="{BAA9E271-79C1-9B42-84B1-07C0ED1932DD}">
      <dgm:prSet/>
      <dgm:spPr/>
      <dgm:t>
        <a:bodyPr/>
        <a:lstStyle/>
        <a:p>
          <a:endParaRPr lang="en-US" sz="200" b="1"/>
        </a:p>
      </dgm:t>
    </dgm:pt>
    <dgm:pt modelId="{FC103D18-A32A-8642-910E-A106F259B622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solidFill>
          <a:srgbClr val="1A3E6E"/>
        </a:solidFill>
        <a:ln>
          <a:solidFill>
            <a:schemeClr val="bg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200" b="1" dirty="0" smtClean="0">
              <a:solidFill>
                <a:srgbClr val="FFFFFF"/>
              </a:solidFill>
            </a:rPr>
            <a:t>Tiers </a:t>
          </a:r>
        </a:p>
        <a:p>
          <a:r>
            <a:rPr lang="en-US" sz="1200" b="1" dirty="0" smtClean="0">
              <a:solidFill>
                <a:srgbClr val="FFFFFF"/>
              </a:solidFill>
            </a:rPr>
            <a:t>III-IV</a:t>
          </a:r>
          <a:endParaRPr lang="en-US" sz="1200" b="1" dirty="0">
            <a:solidFill>
              <a:srgbClr val="FFFFFF"/>
            </a:solidFill>
          </a:endParaRPr>
        </a:p>
      </dgm:t>
    </dgm:pt>
    <dgm:pt modelId="{EBD4CC12-5400-E547-A07D-4A19E9AF37F0}" type="parTrans" cxnId="{D023D36A-52AF-1649-8C4B-10CEF33AF502}">
      <dgm:prSet/>
      <dgm:spPr/>
      <dgm:t>
        <a:bodyPr/>
        <a:lstStyle/>
        <a:p>
          <a:endParaRPr lang="en-US" sz="200" b="1"/>
        </a:p>
      </dgm:t>
    </dgm:pt>
    <dgm:pt modelId="{33F53FFD-92FD-5D42-960B-3AD1CE90ACD3}" type="sibTrans" cxnId="{D023D36A-52AF-1649-8C4B-10CEF33AF502}">
      <dgm:prSet/>
      <dgm:spPr/>
      <dgm:t>
        <a:bodyPr/>
        <a:lstStyle/>
        <a:p>
          <a:endParaRPr lang="en-US" sz="200" b="1"/>
        </a:p>
      </dgm:t>
    </dgm:pt>
    <dgm:pt modelId="{BB750B75-C1E8-5648-B33D-CE0FBC8A7AF7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solidFill>
          <a:srgbClr val="122542"/>
        </a:solidFill>
        <a:ln>
          <a:solidFill>
            <a:schemeClr val="bg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200" b="1" dirty="0" smtClean="0">
              <a:solidFill>
                <a:srgbClr val="FFFFFF"/>
              </a:solidFill>
            </a:rPr>
            <a:t>Tiers </a:t>
          </a:r>
        </a:p>
        <a:p>
          <a:r>
            <a:rPr lang="en-US" sz="1200" b="1" dirty="0" smtClean="0">
              <a:solidFill>
                <a:srgbClr val="FFFFFF"/>
              </a:solidFill>
            </a:rPr>
            <a:t>I-II</a:t>
          </a:r>
          <a:endParaRPr lang="en-US" sz="1200" b="1" dirty="0">
            <a:solidFill>
              <a:srgbClr val="FFFFFF"/>
            </a:solidFill>
          </a:endParaRPr>
        </a:p>
      </dgm:t>
    </dgm:pt>
    <dgm:pt modelId="{10F89061-F41F-B04D-BCE3-D157F18640CF}" type="parTrans" cxnId="{CE3FE902-1212-CC4E-9457-2D1588470EB7}">
      <dgm:prSet/>
      <dgm:spPr/>
      <dgm:t>
        <a:bodyPr/>
        <a:lstStyle/>
        <a:p>
          <a:endParaRPr lang="en-US" sz="200" b="1"/>
        </a:p>
      </dgm:t>
    </dgm:pt>
    <dgm:pt modelId="{3C7FE009-25C6-9045-86A1-1832D3DE16A9}" type="sibTrans" cxnId="{CE3FE902-1212-CC4E-9457-2D1588470EB7}">
      <dgm:prSet/>
      <dgm:spPr/>
      <dgm:t>
        <a:bodyPr/>
        <a:lstStyle/>
        <a:p>
          <a:endParaRPr lang="en-US" sz="200" b="1"/>
        </a:p>
      </dgm:t>
    </dgm:pt>
    <dgm:pt modelId="{E23997AE-CEDE-E044-8328-F0B8CBE00FBC}" type="pres">
      <dgm:prSet presAssocID="{AD6E6459-EED6-C748-8971-1DB846DA40AA}" presName="Name0" presStyleCnt="0">
        <dgm:presLayoutVars>
          <dgm:dir/>
          <dgm:animLvl val="lvl"/>
          <dgm:resizeHandles val="exact"/>
        </dgm:presLayoutVars>
      </dgm:prSet>
      <dgm:spPr/>
    </dgm:pt>
    <dgm:pt modelId="{CED2B7D2-8C03-6848-8ECB-8E8929FAAD86}" type="pres">
      <dgm:prSet presAssocID="{EE744E92-A5A9-9C47-9A03-D27022946488}" presName="Name8" presStyleCnt="0"/>
      <dgm:spPr/>
    </dgm:pt>
    <dgm:pt modelId="{0DADA4FF-4205-3C4B-A490-4696B448871A}" type="pres">
      <dgm:prSet presAssocID="{EE744E92-A5A9-9C47-9A03-D27022946488}" presName="level" presStyleLbl="node1" presStyleIdx="0" presStyleCnt="3" custScaleY="57286" custLinFactNeighborY="-153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ECFC9-3B44-4B4D-BB44-403FEEF2D9DB}" type="pres">
      <dgm:prSet presAssocID="{EE744E92-A5A9-9C47-9A03-D2702294648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B53FD-2595-524F-B71F-E7C79BC4756E}" type="pres">
      <dgm:prSet presAssocID="{FC103D18-A32A-8642-910E-A106F259B622}" presName="Name8" presStyleCnt="0"/>
      <dgm:spPr/>
    </dgm:pt>
    <dgm:pt modelId="{2805D0B2-BDC7-CB45-8034-6A27447BD8A6}" type="pres">
      <dgm:prSet presAssocID="{FC103D18-A32A-8642-910E-A106F259B622}" presName="level" presStyleLbl="node1" presStyleIdx="1" presStyleCnt="3" custScaleY="4795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D15E96-3F68-3946-87A0-DB00B7C2F666}" type="pres">
      <dgm:prSet presAssocID="{FC103D18-A32A-8642-910E-A106F259B62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B8316A-93D6-7F4F-B3C4-8F8E5080DCE4}" type="pres">
      <dgm:prSet presAssocID="{BB750B75-C1E8-5648-B33D-CE0FBC8A7AF7}" presName="Name8" presStyleCnt="0"/>
      <dgm:spPr/>
    </dgm:pt>
    <dgm:pt modelId="{951D545F-5305-8C4A-AA6C-094347B5ABBA}" type="pres">
      <dgm:prSet presAssocID="{BB750B75-C1E8-5648-B33D-CE0FBC8A7AF7}" presName="level" presStyleLbl="node1" presStyleIdx="2" presStyleCnt="3" custScaleY="49049" custLinFactNeighborX="66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7D72C3-02EE-8344-9BC4-A298EC4A8DFB}" type="pres">
      <dgm:prSet presAssocID="{BB750B75-C1E8-5648-B33D-CE0FBC8A7AF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4952B2-6F22-864C-904F-2383EEC4B9D4}" type="presOf" srcId="{BB750B75-C1E8-5648-B33D-CE0FBC8A7AF7}" destId="{951D545F-5305-8C4A-AA6C-094347B5ABBA}" srcOrd="0" destOrd="0" presId="urn:microsoft.com/office/officeart/2005/8/layout/pyramid1"/>
    <dgm:cxn modelId="{D023D36A-52AF-1649-8C4B-10CEF33AF502}" srcId="{AD6E6459-EED6-C748-8971-1DB846DA40AA}" destId="{FC103D18-A32A-8642-910E-A106F259B622}" srcOrd="1" destOrd="0" parTransId="{EBD4CC12-5400-E547-A07D-4A19E9AF37F0}" sibTransId="{33F53FFD-92FD-5D42-960B-3AD1CE90ACD3}"/>
    <dgm:cxn modelId="{BAA9E271-79C1-9B42-84B1-07C0ED1932DD}" srcId="{AD6E6459-EED6-C748-8971-1DB846DA40AA}" destId="{EE744E92-A5A9-9C47-9A03-D27022946488}" srcOrd="0" destOrd="0" parTransId="{7C75CC43-2678-0D49-A14C-C7DD0DDCD302}" sibTransId="{31E16E4B-7DB6-B94F-8741-D2BF173C6D02}"/>
    <dgm:cxn modelId="{E8CAEC77-727C-F948-9524-10AE2D4B80A2}" type="presOf" srcId="{FC103D18-A32A-8642-910E-A106F259B622}" destId="{2805D0B2-BDC7-CB45-8034-6A27447BD8A6}" srcOrd="0" destOrd="0" presId="urn:microsoft.com/office/officeart/2005/8/layout/pyramid1"/>
    <dgm:cxn modelId="{07EEB9E8-2817-B341-A3FC-AACA39D18854}" type="presOf" srcId="{AD6E6459-EED6-C748-8971-1DB846DA40AA}" destId="{E23997AE-CEDE-E044-8328-F0B8CBE00FBC}" srcOrd="0" destOrd="0" presId="urn:microsoft.com/office/officeart/2005/8/layout/pyramid1"/>
    <dgm:cxn modelId="{D19A558A-7996-7946-BED5-090BC373C19B}" type="presOf" srcId="{EE744E92-A5A9-9C47-9A03-D27022946488}" destId="{DA0ECFC9-3B44-4B4D-BB44-403FEEF2D9DB}" srcOrd="1" destOrd="0" presId="urn:microsoft.com/office/officeart/2005/8/layout/pyramid1"/>
    <dgm:cxn modelId="{CE3FE902-1212-CC4E-9457-2D1588470EB7}" srcId="{AD6E6459-EED6-C748-8971-1DB846DA40AA}" destId="{BB750B75-C1E8-5648-B33D-CE0FBC8A7AF7}" srcOrd="2" destOrd="0" parTransId="{10F89061-F41F-B04D-BCE3-D157F18640CF}" sibTransId="{3C7FE009-25C6-9045-86A1-1832D3DE16A9}"/>
    <dgm:cxn modelId="{E8262BE9-8A75-2D47-BB8C-C7696F2E223D}" type="presOf" srcId="{EE744E92-A5A9-9C47-9A03-D27022946488}" destId="{0DADA4FF-4205-3C4B-A490-4696B448871A}" srcOrd="0" destOrd="0" presId="urn:microsoft.com/office/officeart/2005/8/layout/pyramid1"/>
    <dgm:cxn modelId="{B4E95065-DC0B-6744-BB46-38F1D12CC10E}" type="presOf" srcId="{BB750B75-C1E8-5648-B33D-CE0FBC8A7AF7}" destId="{957D72C3-02EE-8344-9BC4-A298EC4A8DFB}" srcOrd="1" destOrd="0" presId="urn:microsoft.com/office/officeart/2005/8/layout/pyramid1"/>
    <dgm:cxn modelId="{079EA966-343A-9645-9B5C-3B24BBFAC4A4}" type="presOf" srcId="{FC103D18-A32A-8642-910E-A106F259B622}" destId="{99D15E96-3F68-3946-87A0-DB00B7C2F666}" srcOrd="1" destOrd="0" presId="urn:microsoft.com/office/officeart/2005/8/layout/pyramid1"/>
    <dgm:cxn modelId="{A6EE085E-1DCC-C040-9AEF-7D614D58DE16}" type="presParOf" srcId="{E23997AE-CEDE-E044-8328-F0B8CBE00FBC}" destId="{CED2B7D2-8C03-6848-8ECB-8E8929FAAD86}" srcOrd="0" destOrd="0" presId="urn:microsoft.com/office/officeart/2005/8/layout/pyramid1"/>
    <dgm:cxn modelId="{77E87BA3-4CD5-D94F-8A99-4F560A9B6C9C}" type="presParOf" srcId="{CED2B7D2-8C03-6848-8ECB-8E8929FAAD86}" destId="{0DADA4FF-4205-3C4B-A490-4696B448871A}" srcOrd="0" destOrd="0" presId="urn:microsoft.com/office/officeart/2005/8/layout/pyramid1"/>
    <dgm:cxn modelId="{556B218A-EF97-F047-B967-73778F12AD2B}" type="presParOf" srcId="{CED2B7D2-8C03-6848-8ECB-8E8929FAAD86}" destId="{DA0ECFC9-3B44-4B4D-BB44-403FEEF2D9DB}" srcOrd="1" destOrd="0" presId="urn:microsoft.com/office/officeart/2005/8/layout/pyramid1"/>
    <dgm:cxn modelId="{58B612A7-FA8E-C84D-8A0A-F472E0BF4DCC}" type="presParOf" srcId="{E23997AE-CEDE-E044-8328-F0B8CBE00FBC}" destId="{283B53FD-2595-524F-B71F-E7C79BC4756E}" srcOrd="1" destOrd="0" presId="urn:microsoft.com/office/officeart/2005/8/layout/pyramid1"/>
    <dgm:cxn modelId="{42C79514-4714-7842-A602-B881DA36B49F}" type="presParOf" srcId="{283B53FD-2595-524F-B71F-E7C79BC4756E}" destId="{2805D0B2-BDC7-CB45-8034-6A27447BD8A6}" srcOrd="0" destOrd="0" presId="urn:microsoft.com/office/officeart/2005/8/layout/pyramid1"/>
    <dgm:cxn modelId="{37BF7493-1A82-064F-AAFD-CA7BEDED95EB}" type="presParOf" srcId="{283B53FD-2595-524F-B71F-E7C79BC4756E}" destId="{99D15E96-3F68-3946-87A0-DB00B7C2F666}" srcOrd="1" destOrd="0" presId="urn:microsoft.com/office/officeart/2005/8/layout/pyramid1"/>
    <dgm:cxn modelId="{DA0013C6-F58C-1D4D-AF09-3A49303EED8A}" type="presParOf" srcId="{E23997AE-CEDE-E044-8328-F0B8CBE00FBC}" destId="{2AB8316A-93D6-7F4F-B3C4-8F8E5080DCE4}" srcOrd="2" destOrd="0" presId="urn:microsoft.com/office/officeart/2005/8/layout/pyramid1"/>
    <dgm:cxn modelId="{D17A94D1-66FE-224C-B490-0B397A697671}" type="presParOf" srcId="{2AB8316A-93D6-7F4F-B3C4-8F8E5080DCE4}" destId="{951D545F-5305-8C4A-AA6C-094347B5ABBA}" srcOrd="0" destOrd="0" presId="urn:microsoft.com/office/officeart/2005/8/layout/pyramid1"/>
    <dgm:cxn modelId="{52019418-8A30-3340-85F0-C9CDA146F160}" type="presParOf" srcId="{2AB8316A-93D6-7F4F-B3C4-8F8E5080DCE4}" destId="{957D72C3-02EE-8344-9BC4-A298EC4A8DFB}" srcOrd="1" destOrd="0" presId="urn:microsoft.com/office/officeart/2005/8/layout/pyramid1"/>
  </dgm:cxnLst>
  <dgm:bg>
    <a:noFill/>
    <a:effectLst>
      <a:glow rad="101600">
        <a:schemeClr val="accent4">
          <a:satMod val="175000"/>
          <a:alpha val="40000"/>
        </a:schemeClr>
      </a:glow>
      <a:outerShdw blurRad="50800" dist="38100" dir="2700000" algn="tl" rotWithShape="0">
        <a:srgbClr val="000000">
          <a:alpha val="43000"/>
        </a:srgbClr>
      </a:outerShdw>
    </a:effectLst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ADA4FF-4205-3C4B-A490-4696B448871A}">
      <dsp:nvSpPr>
        <dsp:cNvPr id="0" name=""/>
        <dsp:cNvSpPr/>
      </dsp:nvSpPr>
      <dsp:spPr>
        <a:xfrm>
          <a:off x="685227" y="0"/>
          <a:ext cx="809309" cy="1040087"/>
        </a:xfrm>
        <a:prstGeom prst="trapezoid">
          <a:avLst>
            <a:gd name="adj" fmla="val 50000"/>
          </a:avLst>
        </a:prstGeom>
        <a:solidFill>
          <a:srgbClr val="2F75D9"/>
        </a:solidFill>
        <a:ln w="25400" cap="flat" cmpd="sng" algn="ctr">
          <a:solidFill>
            <a:schemeClr val="bg1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 smtClean="0">
            <a:solidFill>
              <a:srgbClr val="FFFFFF"/>
            </a:solidFill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FFFFFF"/>
              </a:solidFill>
            </a:rPr>
            <a:t>Tiers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FFFFFF"/>
              </a:solidFill>
            </a:rPr>
            <a:t>V-VI</a:t>
          </a:r>
          <a:endParaRPr lang="en-US" sz="1200" b="1" kern="1200" dirty="0">
            <a:solidFill>
              <a:srgbClr val="FFFFFF"/>
            </a:solidFill>
          </a:endParaRPr>
        </a:p>
      </dsp:txBody>
      <dsp:txXfrm>
        <a:off x="685227" y="0"/>
        <a:ext cx="809309" cy="1040087"/>
      </dsp:txXfrm>
    </dsp:sp>
    <dsp:sp modelId="{2805D0B2-BDC7-CB45-8034-6A27447BD8A6}">
      <dsp:nvSpPr>
        <dsp:cNvPr id="0" name=""/>
        <dsp:cNvSpPr/>
      </dsp:nvSpPr>
      <dsp:spPr>
        <a:xfrm>
          <a:off x="346470" y="1040087"/>
          <a:ext cx="1486823" cy="870709"/>
        </a:xfrm>
        <a:prstGeom prst="trapezoid">
          <a:avLst>
            <a:gd name="adj" fmla="val 38906"/>
          </a:avLst>
        </a:prstGeom>
        <a:solidFill>
          <a:srgbClr val="1A3E6E"/>
        </a:solidFill>
        <a:ln w="25400" cap="flat" cmpd="sng" algn="ctr">
          <a:solidFill>
            <a:schemeClr val="bg1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FFFFFF"/>
              </a:solidFill>
            </a:rPr>
            <a:t>Tiers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FFFFFF"/>
              </a:solidFill>
            </a:rPr>
            <a:t>III-IV</a:t>
          </a:r>
          <a:endParaRPr lang="en-US" sz="1200" b="1" kern="1200" dirty="0">
            <a:solidFill>
              <a:srgbClr val="FFFFFF"/>
            </a:solidFill>
          </a:endParaRPr>
        </a:p>
      </dsp:txBody>
      <dsp:txXfrm>
        <a:off x="606664" y="1040087"/>
        <a:ext cx="966435" cy="870709"/>
      </dsp:txXfrm>
    </dsp:sp>
    <dsp:sp modelId="{951D545F-5305-8C4A-AA6C-094347B5ABBA}">
      <dsp:nvSpPr>
        <dsp:cNvPr id="0" name=""/>
        <dsp:cNvSpPr/>
      </dsp:nvSpPr>
      <dsp:spPr>
        <a:xfrm>
          <a:off x="0" y="1910797"/>
          <a:ext cx="2179765" cy="890536"/>
        </a:xfrm>
        <a:prstGeom prst="trapezoid">
          <a:avLst>
            <a:gd name="adj" fmla="val 38906"/>
          </a:avLst>
        </a:prstGeom>
        <a:solidFill>
          <a:srgbClr val="122542"/>
        </a:solidFill>
        <a:ln w="25400" cap="flat" cmpd="sng" algn="ctr">
          <a:solidFill>
            <a:schemeClr val="bg1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FFFFFF"/>
              </a:solidFill>
            </a:rPr>
            <a:t>Tiers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FFFFFF"/>
              </a:solidFill>
            </a:rPr>
            <a:t>I-II</a:t>
          </a:r>
          <a:endParaRPr lang="en-US" sz="1200" b="1" kern="1200" dirty="0">
            <a:solidFill>
              <a:srgbClr val="FFFFFF"/>
            </a:solidFill>
          </a:endParaRPr>
        </a:p>
      </dsp:txBody>
      <dsp:txXfrm>
        <a:off x="381458" y="1910797"/>
        <a:ext cx="1416847" cy="890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fld id="{F294CCFB-749A-2F47-8EBA-00DE4241A43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323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fld id="{1783C958-1F1B-2347-8B37-D6BC4B56CB4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43400"/>
            <a:ext cx="50323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2150"/>
            <a:ext cx="455295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604872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8FCF78-6F42-DD47-BFB7-03FB0C2A10DA}" type="slidenum">
              <a:rPr lang="en-US" altLang="en-US"/>
              <a:pPr/>
              <a:t>1</a:t>
            </a:fld>
            <a:endParaRPr lang="en-US" altLang="en-US" dirty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 dirty="0">
                <a:latin typeface="Times New Roman" pitchFamily="-110" charset="0"/>
              </a:rPr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 dirty="0">
                <a:latin typeface="Times New Roman" pitchFamily="-110" charset="0"/>
              </a:rPr>
              <a:t>1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3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61542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technology we’re putting into the testbed</a:t>
            </a:r>
            <a:r>
              <a:rPr lang="en-US" baseline="0" dirty="0" smtClean="0"/>
              <a:t> to evaluate.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5123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96790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Linear MPC: f(s)=3s+5</a:t>
            </a:r>
          </a:p>
          <a:p>
            <a:r>
              <a:rPr lang="en-US" dirty="0" smtClean="0"/>
              <a:t>1.  First, the client secret shares his secret among the nodes using a random poly p(x) such that p(0) = s.  In this case, p(x)=x+2</a:t>
            </a:r>
          </a:p>
          <a:p>
            <a:r>
              <a:rPr lang="en-US" dirty="0" smtClean="0"/>
              <a:t>2.  He sends the shares to the nodes, these are just points on p(x), so Node 1 gets p(1)=3, Node 2 gets p(2)=5, Node 3 gets p(3)=7</a:t>
            </a:r>
          </a:p>
          <a:p>
            <a:r>
              <a:rPr lang="en-US" dirty="0" smtClean="0"/>
              <a:t>3.  The nodes compute the linear function locally on their individual nodes to compute a sharing of the result.  The resulting sharing is with respect to degree 1 poly p'(x)=3x+11</a:t>
            </a:r>
          </a:p>
          <a:p>
            <a:r>
              <a:rPr lang="en-US" dirty="0" smtClean="0"/>
              <a:t>4.  The nodes send their shares to the client who reconstructs p'(0)=11</a:t>
            </a:r>
          </a:p>
          <a:p>
            <a:endParaRPr lang="en-US" dirty="0" smtClean="0"/>
          </a:p>
          <a:p>
            <a:r>
              <a:rPr lang="en-US" dirty="0" smtClean="0"/>
              <a:t>Some notes:  Since the secret is shared using degree 1 ploys, it takes at least 2 points to reconstruct the value at 0.  If at most n/3=1 node is corrupted it gets no information about the secret.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1126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Derived</a:t>
            </a:r>
            <a:r>
              <a:rPr lang="en-US" baseline="0" dirty="0" smtClean="0"/>
              <a:t> in part f</a:t>
            </a:r>
            <a:r>
              <a:rPr lang="en-US" dirty="0" smtClean="0"/>
              <a:t>rom Cloud</a:t>
            </a:r>
            <a:r>
              <a:rPr lang="en-US" baseline="0" dirty="0" smtClean="0"/>
              <a:t> and Cyber Threat</a:t>
            </a:r>
            <a:r>
              <a:rPr lang="en-US" dirty="0" smtClean="0"/>
              <a:t> DSB reports and AF Cyber</a:t>
            </a:r>
            <a:r>
              <a:rPr lang="en-US" baseline="0" dirty="0" smtClean="0"/>
              <a:t> Vision 2025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9418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09425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Are these priorities correct?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97198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and how.</a:t>
            </a:r>
            <a:r>
              <a:rPr lang="en-US" baseline="0" dirty="0" smtClean="0"/>
              <a:t>  </a:t>
            </a:r>
            <a:r>
              <a:rPr lang="en-US" dirty="0" smtClean="0"/>
              <a:t>What to follow</a:t>
            </a:r>
          </a:p>
          <a:p>
            <a:endParaRPr lang="en-US" dirty="0" smtClean="0"/>
          </a:p>
          <a:p>
            <a:r>
              <a:rPr lang="en-US" dirty="0" smtClean="0"/>
              <a:t>We’ve been</a:t>
            </a:r>
            <a:r>
              <a:rPr lang="en-US" baseline="0" dirty="0" smtClean="0"/>
              <a:t> working the DoD on acquisition of systems that support the war fighter.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Use testbeds to reduce risk</a:t>
            </a:r>
          </a:p>
          <a:p>
            <a:endParaRPr lang="en-US" baseline="0" dirty="0" smtClean="0"/>
          </a:p>
          <a:p>
            <a:r>
              <a:rPr lang="en-US" dirty="0" smtClean="0"/>
              <a:t>MIT LL developing LLSRC testbed to demonstrate, validate, and evaluate secure cloud technology</a:t>
            </a:r>
          </a:p>
          <a:p>
            <a:pPr lvl="1"/>
            <a:r>
              <a:rPr lang="en-US" dirty="0" smtClean="0"/>
              <a:t>Internally funded 3 year effort</a:t>
            </a:r>
          </a:p>
          <a:p>
            <a:r>
              <a:rPr lang="en-US" dirty="0" smtClean="0"/>
              <a:t>Seek help from sponsors to influence and shape LLSRC </a:t>
            </a:r>
          </a:p>
          <a:p>
            <a:pPr lvl="1"/>
            <a:r>
              <a:rPr lang="en-US" dirty="0" smtClean="0"/>
              <a:t>How to best address national cloud security needs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17312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Our focus is on mission oriented</a:t>
            </a:r>
            <a:r>
              <a:rPr lang="en-US" baseline="0" dirty="0" smtClean="0"/>
              <a:t> secure private cloud computing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working with program offices</a:t>
            </a:r>
            <a:r>
              <a:rPr lang="en-US" baseline="0" dirty="0" smtClean="0"/>
              <a:t> to reduce risk and support DoD missions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85671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65237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Private multi-tenant cloud</a:t>
            </a:r>
          </a:p>
          <a:p>
            <a:pPr lvl="1"/>
            <a:r>
              <a:rPr lang="en-US" dirty="0" smtClean="0"/>
              <a:t>Shared by multiple DoD and other government organizations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Cloud operator is semi-trusted </a:t>
            </a:r>
          </a:p>
          <a:p>
            <a:pPr lvl="1"/>
            <a:r>
              <a:rPr lang="en-US" dirty="0" smtClean="0"/>
              <a:t>Staffed by cleared staff</a:t>
            </a:r>
          </a:p>
          <a:p>
            <a:pPr lvl="1"/>
            <a:r>
              <a:rPr lang="en-US" dirty="0" smtClean="0"/>
              <a:t>Physically secure (e.g., on military base)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Some nodes may be compromised or unknown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8024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59882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832104" y="1389888"/>
            <a:ext cx="7479792" cy="1298448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600"/>
              </a:spcAft>
              <a:defRPr sz="36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6202" name="Rectangle 108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2104" y="3008376"/>
            <a:ext cx="7479792" cy="1792224"/>
          </a:xfrm>
          <a:prstGeom prst="rect">
            <a:avLst/>
          </a:prstGeom>
          <a:ln w="12700">
            <a:headEnd type="none" w="sm" len="sm"/>
            <a:tailEnd type="none" w="sm" len="sm"/>
          </a:ln>
        </p:spPr>
        <p:txBody>
          <a:bodyPr lIns="91440" tIns="45720" rIns="91440" bIns="4572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Tx/>
              <a:buNone/>
              <a:defRPr sz="22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 dirty="0"/>
          </a:p>
        </p:txBody>
      </p:sp>
      <p:sp>
        <p:nvSpPr>
          <p:cNvPr id="9" name="Freeform 8"/>
          <p:cNvSpPr>
            <a:spLocks/>
          </p:cNvSpPr>
          <p:nvPr userDrawn="1"/>
        </p:nvSpPr>
        <p:spPr bwMode="auto">
          <a:xfrm>
            <a:off x="0" y="950976"/>
            <a:ext cx="9144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auto">
          <a:xfrm>
            <a:off x="0" y="6355080"/>
            <a:ext cx="9144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" name="Picture 1" descr="LL_Logo_blu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2072" y="5111496"/>
            <a:ext cx="3429000" cy="3454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344168" y="1700784"/>
            <a:ext cx="6455664" cy="394106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344168" y="1252728"/>
            <a:ext cx="6455664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344168" y="5705856"/>
            <a:ext cx="6455664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709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289304"/>
            <a:ext cx="8193024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ts val="22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ts val="2000"/>
              </a:lnSpc>
              <a:spcBef>
                <a:spcPts val="600"/>
              </a:spcBef>
              <a:defRPr/>
            </a:lvl2pPr>
            <a:lvl3pPr marL="758952" indent="-182880">
              <a:lnSpc>
                <a:spcPts val="1800"/>
              </a:lnSpc>
              <a:spcBef>
                <a:spcPts val="600"/>
              </a:spcBef>
              <a:buSzPct val="90000"/>
              <a:buFont typeface="Arial"/>
              <a:buChar char="•"/>
              <a:defRPr/>
            </a:lvl3pPr>
            <a:lvl4pPr marL="1033272" indent="0">
              <a:lnSpc>
                <a:spcPts val="16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ts val="14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5488" y="1289304"/>
            <a:ext cx="3986784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ts val="22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ts val="2000"/>
              </a:lnSpc>
              <a:spcBef>
                <a:spcPts val="600"/>
              </a:spcBef>
              <a:defRPr/>
            </a:lvl2pPr>
            <a:lvl3pPr marL="758952" indent="-182880">
              <a:lnSpc>
                <a:spcPts val="18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ts val="16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ts val="14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63440" y="1289304"/>
            <a:ext cx="3986784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ts val="22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ts val="2000"/>
              </a:lnSpc>
              <a:spcBef>
                <a:spcPts val="600"/>
              </a:spcBef>
              <a:defRPr/>
            </a:lvl2pPr>
            <a:lvl3pPr marL="758952" indent="-182880">
              <a:lnSpc>
                <a:spcPts val="18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ts val="16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ts val="14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0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14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832" y="146304"/>
            <a:ext cx="7260336" cy="4663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289304"/>
            <a:ext cx="8193024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ts val="22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ts val="2000"/>
              </a:lnSpc>
              <a:spcBef>
                <a:spcPts val="600"/>
              </a:spcBef>
              <a:defRPr/>
            </a:lvl2pPr>
            <a:lvl3pPr marL="758952" indent="-182880">
              <a:lnSpc>
                <a:spcPts val="18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ts val="16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ts val="14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41832" y="594360"/>
            <a:ext cx="7260336" cy="304800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ts val="2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24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1134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682496"/>
            <a:ext cx="8193024" cy="4443984"/>
          </a:xfrm>
          <a:prstGeom prst="rect">
            <a:avLst/>
          </a:prstGeom>
        </p:spPr>
        <p:txBody>
          <a:bodyPr anchor="t" anchorCtr="1"/>
          <a:lstStyle>
            <a:lvl1pPr marL="237744" indent="-237744">
              <a:lnSpc>
                <a:spcPts val="2200"/>
              </a:lnSpc>
              <a:spcBef>
                <a:spcPts val="15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ts val="2000"/>
              </a:lnSpc>
              <a:spcBef>
                <a:spcPts val="1500"/>
              </a:spcBef>
              <a:defRPr/>
            </a:lvl2pPr>
            <a:lvl3pPr marL="758952" indent="-182880">
              <a:lnSpc>
                <a:spcPts val="1800"/>
              </a:lnSpc>
              <a:spcBef>
                <a:spcPts val="15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ts val="1600"/>
              </a:lnSpc>
              <a:spcBef>
                <a:spcPts val="1500"/>
              </a:spcBef>
              <a:buFontTx/>
              <a:buNone/>
              <a:defRPr/>
            </a:lvl4pPr>
            <a:lvl5pPr marL="1261872" indent="0">
              <a:lnSpc>
                <a:spcPts val="1400"/>
              </a:lnSpc>
              <a:spcBef>
                <a:spcPts val="15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4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81912" y="1764792"/>
            <a:ext cx="5971032" cy="377647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581912" y="1316736"/>
            <a:ext cx="5971032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581912" y="5605272"/>
            <a:ext cx="5971032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790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1737360" y="1828800"/>
            <a:ext cx="5687568" cy="334670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 dirty="0" smtClean="0"/>
              <a:t>Click icon to add media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37360" y="1371600"/>
            <a:ext cx="5687568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737360" y="5230368"/>
            <a:ext cx="5687568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03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41832" y="100584"/>
            <a:ext cx="7260336" cy="81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0" y="950976"/>
            <a:ext cx="9144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320040" y="6455664"/>
            <a:ext cx="1088136" cy="21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0" i="0" baseline="0" dirty="0" smtClean="0"/>
              <a:t>LLSRC- </a:t>
            </a:r>
            <a:fld id="{321F32AB-3DDB-C54A-A434-42EC1FB733CD}" type="slidenum">
              <a:rPr lang="en-US" altLang="en-US" sz="700" b="0" i="0" smtClean="0"/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700" b="0" i="0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0" i="0" baseline="0" dirty="0" smtClean="0"/>
              <a:t>NAS 04/14</a:t>
            </a: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0" y="6355080"/>
            <a:ext cx="9144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" name="Picture 2" descr="LL_Logo_blue_nomark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5704" y="6473952"/>
            <a:ext cx="2023269" cy="230071"/>
          </a:xfrm>
          <a:prstGeom prst="rect">
            <a:avLst/>
          </a:prstGeom>
        </p:spPr>
      </p:pic>
      <p:pic>
        <p:nvPicPr>
          <p:cNvPr id="6" name="Picture 5" descr="LL_Logo_alone_blue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760" y="246888"/>
            <a:ext cx="548658" cy="5311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4" r:id="rId4"/>
    <p:sldLayoutId id="2147483662" r:id="rId5"/>
    <p:sldLayoutId id="2147483656" r:id="rId6"/>
    <p:sldLayoutId id="2147483658" r:id="rId7"/>
    <p:sldLayoutId id="2147483659" r:id="rId8"/>
    <p:sldLayoutId id="2147483660" r:id="rId9"/>
    <p:sldLayoutId id="2147483661" r:id="rId10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2pPr>
      <a:lvl3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3pPr>
      <a:lvl4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4pPr>
      <a:lvl5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5pPr>
      <a:lvl6pPr marL="4572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6pPr>
      <a:lvl7pPr marL="9144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7pPr>
      <a:lvl8pPr marL="13716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8pPr>
      <a:lvl9pPr marL="18288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25000"/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862013" indent="-3413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pitchFamily="-110" charset="-128"/>
        </a:defRPr>
      </a:lvl2pPr>
      <a:lvl3pPr marL="1204913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600" b="1">
          <a:solidFill>
            <a:schemeClr val="tx1"/>
          </a:solidFill>
          <a:latin typeface="+mn-lt"/>
          <a:ea typeface="ＭＳ Ｐゴシック" pitchFamily="-110" charset="-128"/>
        </a:defRPr>
      </a:lvl3pPr>
      <a:lvl4pPr marL="1546225" indent="-1190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4pPr>
      <a:lvl5pPr marL="18288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5pPr>
      <a:lvl6pPr marL="22860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6pPr>
      <a:lvl7pPr marL="27432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7pPr>
      <a:lvl8pPr marL="32004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8pPr>
      <a:lvl9pPr marL="3657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emf"/><Relationship Id="rId5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jpeg"/><Relationship Id="rId5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6.png"/><Relationship Id="rId8" Type="http://schemas.microsoft.com/office/2007/relationships/hdphoto" Target="../media/hdphoto15.wdp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emf"/><Relationship Id="rId6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4.png"/><Relationship Id="rId6" Type="http://schemas.openxmlformats.org/officeDocument/2006/relationships/chart" Target="../charts/chart1.xml"/><Relationship Id="rId7" Type="http://schemas.openxmlformats.org/officeDocument/2006/relationships/chart" Target="../charts/chart2.xml"/><Relationship Id="rId8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emf"/><Relationship Id="rId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microsoft.com/office/2007/relationships/hdphoto" Target="../media/hdphoto16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microsoft.com/office/2007/relationships/hdphoto" Target="../media/hdphoto1.wdp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png"/><Relationship Id="rId12" Type="http://schemas.microsoft.com/office/2007/relationships/hdphoto" Target="../media/hdphoto6.wdp"/><Relationship Id="rId13" Type="http://schemas.openxmlformats.org/officeDocument/2006/relationships/image" Target="../media/image19.jpeg"/><Relationship Id="rId14" Type="http://schemas.openxmlformats.org/officeDocument/2006/relationships/image" Target="../media/image20.jpeg"/><Relationship Id="rId15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microsoft.com/office/2007/relationships/hdphoto" Target="../media/hdphoto2.wdp"/><Relationship Id="rId4" Type="http://schemas.openxmlformats.org/officeDocument/2006/relationships/image" Target="../media/image14.png"/><Relationship Id="rId5" Type="http://schemas.microsoft.com/office/2007/relationships/hdphoto" Target="../media/hdphoto3.wdp"/><Relationship Id="rId6" Type="http://schemas.openxmlformats.org/officeDocument/2006/relationships/image" Target="../media/image15.png"/><Relationship Id="rId7" Type="http://schemas.microsoft.com/office/2007/relationships/hdphoto" Target="../media/hdphoto4.wdp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microsoft.com/office/2007/relationships/hdphoto" Target="../media/hdphoto5.wdp"/></Relationships>
</file>

<file path=ppt/slides/_rels/slide8.xml.rels><?xml version="1.0" encoding="UTF-8" standalone="yes"?>
<Relationships xmlns="http://schemas.openxmlformats.org/package/2006/relationships"><Relationship Id="rId11" Type="http://schemas.microsoft.com/office/2007/relationships/hdphoto" Target="../media/hdphoto8.wdp"/><Relationship Id="rId12" Type="http://schemas.microsoft.com/office/2007/relationships/hdphoto" Target="../media/hdphoto9.wdp"/><Relationship Id="rId13" Type="http://schemas.microsoft.com/office/2007/relationships/hdphoto" Target="../media/hdphoto10.wdp"/><Relationship Id="rId14" Type="http://schemas.openxmlformats.org/officeDocument/2006/relationships/image" Target="../media/image19.jpeg"/><Relationship Id="rId15" Type="http://schemas.openxmlformats.org/officeDocument/2006/relationships/image" Target="../media/image20.jpe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microsoft.com/office/2007/relationships/hdphoto" Target="../media/hdphoto2.wdp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microsoft.com/office/2007/relationships/hdphoto" Target="../media/hdphoto4.wdp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microsoft.com/office/2007/relationships/hdphoto" Target="../media/hdphoto7.wdp"/><Relationship Id="rId10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20" Type="http://schemas.openxmlformats.org/officeDocument/2006/relationships/image" Target="../media/image28.png"/><Relationship Id="rId21" Type="http://schemas.microsoft.com/office/2007/relationships/hdphoto" Target="../media/hdphoto13.wdp"/><Relationship Id="rId22" Type="http://schemas.openxmlformats.org/officeDocument/2006/relationships/image" Target="../media/image29.png"/><Relationship Id="rId23" Type="http://schemas.openxmlformats.org/officeDocument/2006/relationships/image" Target="../media/image30.png"/><Relationship Id="rId24" Type="http://schemas.microsoft.com/office/2007/relationships/hdphoto" Target="../media/hdphoto14.wdp"/><Relationship Id="rId25" Type="http://schemas.openxmlformats.org/officeDocument/2006/relationships/image" Target="../media/image31.png"/><Relationship Id="rId26" Type="http://schemas.openxmlformats.org/officeDocument/2006/relationships/image" Target="../media/image32.wmf"/><Relationship Id="rId10" Type="http://schemas.openxmlformats.org/officeDocument/2006/relationships/image" Target="../media/image17.png"/><Relationship Id="rId11" Type="http://schemas.microsoft.com/office/2007/relationships/hdphoto" Target="../media/hdphoto5.wdp"/><Relationship Id="rId12" Type="http://schemas.openxmlformats.org/officeDocument/2006/relationships/image" Target="../media/image18.png"/><Relationship Id="rId13" Type="http://schemas.microsoft.com/office/2007/relationships/hdphoto" Target="../media/hdphoto7.wdp"/><Relationship Id="rId14" Type="http://schemas.openxmlformats.org/officeDocument/2006/relationships/image" Target="../media/image23.png"/><Relationship Id="rId15" Type="http://schemas.openxmlformats.org/officeDocument/2006/relationships/image" Target="../media/image24.jpeg"/><Relationship Id="rId16" Type="http://schemas.openxmlformats.org/officeDocument/2006/relationships/image" Target="../media/image25.gif"/><Relationship Id="rId17" Type="http://schemas.openxmlformats.org/officeDocument/2006/relationships/image" Target="../media/image26.png"/><Relationship Id="rId18" Type="http://schemas.openxmlformats.org/officeDocument/2006/relationships/image" Target="../media/image27.png"/><Relationship Id="rId19" Type="http://schemas.microsoft.com/office/2007/relationships/hdphoto" Target="../media/hdphoto12.wdp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jpeg"/><Relationship Id="rId3" Type="http://schemas.openxmlformats.org/officeDocument/2006/relationships/image" Target="../media/image21.png"/><Relationship Id="rId4" Type="http://schemas.openxmlformats.org/officeDocument/2006/relationships/image" Target="../media/image13.png"/><Relationship Id="rId5" Type="http://schemas.microsoft.com/office/2007/relationships/hdphoto" Target="../media/hdphoto9.wdp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microsoft.com/office/2007/relationships/hdphoto" Target="../media/hdphoto1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smtClean="0"/>
              <a:t>Lincoln Laboratory Secure and Resilient Cloud R&amp;D Testbed</a:t>
            </a:r>
            <a:endParaRPr lang="en-US" dirty="0"/>
          </a:p>
        </p:txBody>
      </p:sp>
      <p:sp>
        <p:nvSpPr>
          <p:cNvPr id="4110" name="Text Box 14"/>
          <p:cNvSpPr txBox="1">
            <a:spLocks noGrp="1" noChangeArrowheads="1"/>
          </p:cNvSpPr>
          <p:nvPr>
            <p:ph type="subTitle" sz="quarter" idx="1"/>
          </p:nvPr>
        </p:nvSpPr>
        <p:spPr>
          <a:xfrm>
            <a:off x="832104" y="3008376"/>
            <a:ext cx="7479792" cy="1792224"/>
          </a:xfrm>
          <a:noFill/>
          <a:ln/>
        </p:spPr>
        <p:txBody>
          <a:bodyPr/>
          <a:lstStyle/>
          <a:p>
            <a:r>
              <a:rPr lang="en-US" altLang="en-US" sz="2400" dirty="0" smtClean="0"/>
              <a:t>Dr. Nabil Schear</a:t>
            </a:r>
            <a:endParaRPr lang="en-US" altLang="en-US" sz="2400" dirty="0"/>
          </a:p>
          <a:p>
            <a:r>
              <a:rPr lang="en-US" altLang="en-US" sz="2000" dirty="0" smtClean="0"/>
              <a:t>Overview Briefing</a:t>
            </a:r>
            <a:endParaRPr lang="en-US" altLang="en-US" sz="2000" dirty="0"/>
          </a:p>
          <a:p>
            <a:r>
              <a:rPr lang="en-US" altLang="en-US" sz="2000" dirty="0" smtClean="0"/>
              <a:t>April 2014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553217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831" y="100584"/>
            <a:ext cx="7761453" cy="813816"/>
          </a:xfrm>
        </p:spPr>
        <p:txBody>
          <a:bodyPr/>
          <a:lstStyle/>
          <a:p>
            <a:r>
              <a:rPr lang="en-US" dirty="0" smtClean="0"/>
              <a:t>Threats and Applicable Mitigations Mapping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629519"/>
              </p:ext>
            </p:extLst>
          </p:nvPr>
        </p:nvGraphicFramePr>
        <p:xfrm>
          <a:off x="764703" y="1011132"/>
          <a:ext cx="7522726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659"/>
                <a:gridCol w="557648"/>
                <a:gridCol w="741823"/>
                <a:gridCol w="652805"/>
                <a:gridCol w="780053"/>
                <a:gridCol w="633773"/>
                <a:gridCol w="710066"/>
                <a:gridCol w="449654"/>
                <a:gridCol w="703816"/>
                <a:gridCol w="665530"/>
                <a:gridCol w="563899"/>
              </a:tblGrid>
              <a:tr h="481194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637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Insider</a:t>
                      </a:r>
                      <a:br>
                        <a:rPr lang="en-US" sz="900" dirty="0" smtClean="0"/>
                      </a:br>
                      <a:r>
                        <a:rPr lang="en-US" sz="900" dirty="0" smtClean="0"/>
                        <a:t>Threat</a:t>
                      </a:r>
                      <a:endParaRPr lang="en-US" sz="900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637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Credential</a:t>
                      </a:r>
                      <a:r>
                        <a:rPr lang="en-US" sz="900" baseline="0" dirty="0" smtClean="0"/>
                        <a:t/>
                      </a:r>
                      <a:br>
                        <a:rPr lang="en-US" sz="900" baseline="0" dirty="0" smtClean="0"/>
                      </a:br>
                      <a:r>
                        <a:rPr lang="en-US" sz="900" baseline="0" dirty="0" smtClean="0"/>
                        <a:t>Stealing</a:t>
                      </a:r>
                      <a:endParaRPr lang="en-US" sz="900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637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Remote</a:t>
                      </a:r>
                    </a:p>
                    <a:p>
                      <a:r>
                        <a:rPr lang="en-US" sz="900" dirty="0" smtClean="0"/>
                        <a:t>Code</a:t>
                      </a:r>
                      <a:br>
                        <a:rPr lang="en-US" sz="900" dirty="0" smtClean="0"/>
                      </a:br>
                      <a:r>
                        <a:rPr lang="en-US" sz="900" dirty="0" smtClean="0"/>
                        <a:t>Injection</a:t>
                      </a:r>
                      <a:endParaRPr lang="en-US" sz="900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637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Hypervisor</a:t>
                      </a:r>
                      <a:r>
                        <a:rPr lang="en-US" sz="900" baseline="0" dirty="0" smtClean="0"/>
                        <a:t/>
                      </a:r>
                      <a:br>
                        <a:rPr lang="en-US" sz="900" baseline="0" dirty="0" smtClean="0"/>
                      </a:br>
                      <a:r>
                        <a:rPr lang="en-US" sz="900" baseline="0" dirty="0" smtClean="0"/>
                        <a:t>Privilege</a:t>
                      </a:r>
                      <a:br>
                        <a:rPr lang="en-US" sz="900" baseline="0" dirty="0" smtClean="0"/>
                      </a:br>
                      <a:r>
                        <a:rPr lang="en-US" sz="900" baseline="0" dirty="0" smtClean="0"/>
                        <a:t>Escalation</a:t>
                      </a:r>
                      <a:endParaRPr lang="en-US" sz="900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637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Data </a:t>
                      </a:r>
                      <a:br>
                        <a:rPr lang="en-US" sz="900" dirty="0" smtClean="0"/>
                      </a:br>
                      <a:r>
                        <a:rPr lang="en-US" sz="900" dirty="0" smtClean="0"/>
                        <a:t>Integrity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6376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Cross </a:t>
                      </a:r>
                      <a:r>
                        <a:rPr lang="en-US" sz="900" baseline="0" dirty="0" smtClean="0"/>
                        <a:t>VM</a:t>
                      </a:r>
                      <a:br>
                        <a:rPr lang="en-US" sz="900" baseline="0" dirty="0" smtClean="0"/>
                      </a:br>
                      <a:r>
                        <a:rPr lang="en-US" sz="900" baseline="0" dirty="0" smtClean="0"/>
                        <a:t>Side</a:t>
                      </a:r>
                      <a:br>
                        <a:rPr lang="en-US" sz="900" baseline="0" dirty="0" smtClean="0"/>
                      </a:br>
                      <a:r>
                        <a:rPr lang="en-US" sz="900" baseline="0" dirty="0" smtClean="0"/>
                        <a:t>Channels</a:t>
                      </a:r>
                      <a:endParaRPr lang="en-US" sz="900" dirty="0" smtClean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637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Data</a:t>
                      </a:r>
                    </a:p>
                    <a:p>
                      <a:r>
                        <a:rPr lang="en-US" sz="900" dirty="0" smtClean="0"/>
                        <a:t>Loss</a:t>
                      </a:r>
                      <a:endParaRPr lang="en-US" sz="900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637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Internal</a:t>
                      </a:r>
                      <a:r>
                        <a:rPr lang="en-US" sz="900" baseline="0" dirty="0" smtClean="0"/>
                        <a:t> </a:t>
                      </a:r>
                      <a:br>
                        <a:rPr lang="en-US" sz="900" baseline="0" dirty="0" smtClean="0"/>
                      </a:br>
                      <a:r>
                        <a:rPr lang="en-US" sz="900" baseline="0" dirty="0" smtClean="0"/>
                        <a:t>Network </a:t>
                      </a:r>
                      <a:br>
                        <a:rPr lang="en-US" sz="900" baseline="0" dirty="0" smtClean="0"/>
                      </a:br>
                      <a:r>
                        <a:rPr lang="en-US" sz="900" baseline="0" dirty="0" smtClean="0"/>
                        <a:t>Resource </a:t>
                      </a:r>
                      <a:br>
                        <a:rPr lang="en-US" sz="900" baseline="0" dirty="0" smtClean="0"/>
                      </a:br>
                      <a:r>
                        <a:rPr lang="en-US" sz="900" baseline="0" dirty="0" smtClean="0"/>
                        <a:t>Attacks</a:t>
                      </a:r>
                      <a:endParaRPr lang="en-US" sz="900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637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External</a:t>
                      </a:r>
                      <a:br>
                        <a:rPr lang="en-US" sz="900" dirty="0" smtClean="0"/>
                      </a:br>
                      <a:r>
                        <a:rPr lang="en-US" sz="900" dirty="0" smtClean="0"/>
                        <a:t>Denial of</a:t>
                      </a:r>
                      <a:br>
                        <a:rPr lang="en-US" sz="900" dirty="0" smtClean="0"/>
                      </a:br>
                      <a:r>
                        <a:rPr lang="en-US" sz="900" dirty="0" smtClean="0"/>
                        <a:t>Service</a:t>
                      </a:r>
                      <a:endParaRPr lang="en-US" sz="900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637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Supply</a:t>
                      </a:r>
                      <a:br>
                        <a:rPr lang="en-US" sz="900" dirty="0" smtClean="0"/>
                      </a:br>
                      <a:r>
                        <a:rPr lang="en-US" sz="900" dirty="0" smtClean="0"/>
                        <a:t>Chain</a:t>
                      </a:r>
                      <a:endParaRPr lang="en-US" sz="9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63767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Multi-factor</a:t>
                      </a:r>
                      <a:r>
                        <a:rPr lang="en-US" sz="900" b="1" baseline="0" dirty="0" smtClean="0"/>
                        <a:t> Authentication</a:t>
                      </a:r>
                      <a:endParaRPr lang="en-US" sz="900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/>
                    </a:p>
                  </a:txBody>
                  <a:tcPr anchor="ctr">
                    <a:solidFill>
                      <a:srgbClr val="D2D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/>
                    </a:p>
                  </a:txBody>
                  <a:tcPr anchor="ctr">
                    <a:solidFill>
                      <a:srgbClr val="D2D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D2D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D2D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D2D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D2D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/>
                    </a:p>
                  </a:txBody>
                  <a:tcPr anchor="ctr">
                    <a:solidFill>
                      <a:srgbClr val="D2D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D2D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D2D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CFF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Encrypted Storage</a:t>
                      </a:r>
                      <a:endParaRPr lang="en-US" sz="900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/>
                    </a:p>
                  </a:txBody>
                  <a:tcPr anchor="ctr">
                    <a:solidFill>
                      <a:srgbClr val="EA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A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A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AE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/>
                    </a:p>
                  </a:txBody>
                  <a:tcPr anchor="ctr">
                    <a:solidFill>
                      <a:srgbClr val="EA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AE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/>
                    </a:p>
                  </a:txBody>
                  <a:tcPr anchor="ctr">
                    <a:solidFill>
                      <a:srgbClr val="EA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A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A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EFF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/>
                        <a:t>Secure Boot and</a:t>
                      </a:r>
                      <a:r>
                        <a:rPr lang="en-US" sz="900" b="1" baseline="0" dirty="0" smtClean="0"/>
                        <a:t> Integrity Monitoring</a:t>
                      </a:r>
                      <a:endParaRPr lang="en-US" sz="900" b="1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D2D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D2D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/>
                    </a:p>
                  </a:txBody>
                  <a:tcPr anchor="ctr">
                    <a:solidFill>
                      <a:srgbClr val="D2D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/>
                    </a:p>
                  </a:txBody>
                  <a:tcPr anchor="ctr">
                    <a:solidFill>
                      <a:srgbClr val="D2D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/>
                    </a:p>
                  </a:txBody>
                  <a:tcPr anchor="ctr">
                    <a:solidFill>
                      <a:srgbClr val="D2D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D2D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D2D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D2D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D2D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CFF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Data Flow Labeling</a:t>
                      </a:r>
                      <a:r>
                        <a:rPr lang="en-US" sz="900" b="1" baseline="0" dirty="0" smtClean="0"/>
                        <a:t> and </a:t>
                      </a:r>
                      <a:r>
                        <a:rPr lang="en-US" sz="900" b="1" dirty="0" smtClean="0"/>
                        <a:t>Tracking</a:t>
                      </a:r>
                      <a:endParaRPr lang="en-US" sz="900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/>
                    </a:p>
                  </a:txBody>
                  <a:tcPr anchor="ctr">
                    <a:solidFill>
                      <a:srgbClr val="EAE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/>
                    </a:p>
                  </a:txBody>
                  <a:tcPr anchor="ctr">
                    <a:solidFill>
                      <a:srgbClr val="EA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A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AE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/>
                    </a:p>
                  </a:txBody>
                  <a:tcPr anchor="ctr">
                    <a:solidFill>
                      <a:srgbClr val="EA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AE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/>
                    </a:p>
                  </a:txBody>
                  <a:tcPr anchor="ctr">
                    <a:solidFill>
                      <a:srgbClr val="EAE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/>
                    </a:p>
                  </a:txBody>
                  <a:tcPr anchor="ctr">
                    <a:solidFill>
                      <a:srgbClr val="EA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A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EFF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Secure</a:t>
                      </a:r>
                      <a:r>
                        <a:rPr lang="en-US" sz="900" b="1" baseline="0" dirty="0" smtClean="0"/>
                        <a:t> Multiparty Protocols</a:t>
                      </a:r>
                      <a:endParaRPr lang="en-US" sz="900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D2D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D2D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/>
                    </a:p>
                  </a:txBody>
                  <a:tcPr anchor="ctr">
                    <a:solidFill>
                      <a:srgbClr val="D2D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/>
                    </a:p>
                  </a:txBody>
                  <a:tcPr anchor="ctr">
                    <a:solidFill>
                      <a:srgbClr val="D2D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/>
                    </a:p>
                  </a:txBody>
                  <a:tcPr anchor="ctr">
                    <a:solidFill>
                      <a:srgbClr val="D2D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/>
                    </a:p>
                  </a:txBody>
                  <a:tcPr anchor="ctr">
                    <a:solidFill>
                      <a:srgbClr val="D2D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/>
                    </a:p>
                  </a:txBody>
                  <a:tcPr anchor="ctr">
                    <a:solidFill>
                      <a:srgbClr val="D2D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D2D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D2D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CFF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Moving Target</a:t>
                      </a:r>
                      <a:endParaRPr lang="en-US" sz="900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A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AE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/>
                    </a:p>
                  </a:txBody>
                  <a:tcPr anchor="ctr">
                    <a:solidFill>
                      <a:srgbClr val="EAE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/>
                    </a:p>
                  </a:txBody>
                  <a:tcPr anchor="ctr">
                    <a:solidFill>
                      <a:srgbClr val="EAE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/>
                    </a:p>
                  </a:txBody>
                  <a:tcPr anchor="ctr">
                    <a:solidFill>
                      <a:srgbClr val="EAE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/>
                    </a:p>
                  </a:txBody>
                  <a:tcPr anchor="ctr">
                    <a:solidFill>
                      <a:srgbClr val="EAE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/>
                    </a:p>
                  </a:txBody>
                  <a:tcPr anchor="ctr">
                    <a:solidFill>
                      <a:srgbClr val="EA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A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A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EFF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/>
                        <a:t>Enhanced SA and Net</a:t>
                      </a:r>
                      <a:r>
                        <a:rPr lang="en-US" sz="900" b="1" baseline="0" dirty="0" smtClean="0"/>
                        <a:t> Virtualization</a:t>
                      </a:r>
                      <a:endParaRPr lang="en-US" sz="900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CFF"/>
                    </a:solidFill>
                  </a:tcPr>
                </a:tc>
              </a:tr>
            </a:tbl>
          </a:graphicData>
        </a:graphic>
      </p:graphicFrame>
      <p:sp>
        <p:nvSpPr>
          <p:cNvPr id="18" name="Rectangle 36"/>
          <p:cNvSpPr>
            <a:spLocks noChangeArrowheads="1"/>
          </p:cNvSpPr>
          <p:nvPr/>
        </p:nvSpPr>
        <p:spPr bwMode="auto">
          <a:xfrm>
            <a:off x="381000" y="5540379"/>
            <a:ext cx="8396111" cy="689520"/>
          </a:xfrm>
          <a:prstGeom prst="roundRect">
            <a:avLst>
              <a:gd name="adj" fmla="val 0"/>
            </a:avLst>
          </a:prstGeom>
          <a:solidFill>
            <a:srgbClr val="D2DCF2"/>
          </a:solidFill>
          <a:ln w="12700" cmpd="sng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45720" rIns="45720" anchor="ctr" anchorCtr="1"/>
          <a:lstStyle/>
          <a:p>
            <a:pPr algn="ctr"/>
            <a:r>
              <a:rPr lang="en-US" sz="1800" b="1" dirty="0" smtClean="0"/>
              <a:t>Need way to evaluate effectiveness of mitigations against threats</a:t>
            </a:r>
            <a:endParaRPr lang="en-US" sz="1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365207" y="5221499"/>
            <a:ext cx="1762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lang="en-US" sz="1400" b="1" dirty="0">
                <a:sym typeface="Zapf Dingbats"/>
              </a:rPr>
              <a:t> </a:t>
            </a:r>
            <a:r>
              <a:rPr lang="en-US" sz="1400" b="1" dirty="0" smtClean="0">
                <a:sym typeface="Zapf Dingbats"/>
              </a:rPr>
              <a:t> </a:t>
            </a:r>
            <a:r>
              <a:rPr lang="en-US" sz="1050" b="1" dirty="0" smtClean="0">
                <a:sym typeface="Zapf Dingbats"/>
              </a:rPr>
              <a:t>Applicable to threat</a:t>
            </a:r>
            <a:endParaRPr lang="en-US" sz="1050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8400611" y="1330636"/>
            <a:ext cx="301261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1224953" y="5214125"/>
            <a:ext cx="0" cy="307777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334837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39995" y="1295399"/>
            <a:ext cx="5660835" cy="5027975"/>
          </a:xfrm>
        </p:spPr>
        <p:txBody>
          <a:bodyPr/>
          <a:lstStyle/>
          <a:p>
            <a:r>
              <a:rPr lang="en-US" dirty="0" smtClean="0"/>
              <a:t>Cloud Computing</a:t>
            </a:r>
          </a:p>
          <a:p>
            <a:pPr lvl="1"/>
            <a:r>
              <a:rPr lang="en-US" dirty="0" smtClean="0"/>
              <a:t>Needs</a:t>
            </a:r>
          </a:p>
          <a:p>
            <a:pPr lvl="1"/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Threats</a:t>
            </a:r>
          </a:p>
          <a:p>
            <a:pPr lvl="1"/>
            <a:r>
              <a:rPr lang="en-US" dirty="0" smtClean="0"/>
              <a:t>Mitigations</a:t>
            </a:r>
          </a:p>
          <a:p>
            <a:r>
              <a:rPr lang="en-US" dirty="0" smtClean="0"/>
              <a:t>MIT LL Secure and Resilient Cloud Testbed</a:t>
            </a:r>
          </a:p>
          <a:p>
            <a:pPr lvl="1"/>
            <a:r>
              <a:rPr lang="en-US" dirty="0" smtClean="0"/>
              <a:t>Communications</a:t>
            </a:r>
          </a:p>
          <a:p>
            <a:pPr lvl="1"/>
            <a:r>
              <a:rPr lang="en-US" dirty="0" smtClean="0"/>
              <a:t>Storage</a:t>
            </a:r>
          </a:p>
          <a:p>
            <a:pPr lvl="1"/>
            <a:r>
              <a:rPr lang="en-US" dirty="0" smtClean="0"/>
              <a:t>Processing</a:t>
            </a:r>
          </a:p>
          <a:p>
            <a:pPr marL="237744" lvl="1" indent="-237744">
              <a:lnSpc>
                <a:spcPts val="2200"/>
              </a:lnSpc>
              <a:spcBef>
                <a:spcPts val="1200"/>
              </a:spcBef>
              <a:buFont typeface="Arial"/>
              <a:buChar char="•"/>
            </a:pPr>
            <a:r>
              <a:rPr lang="en-US" sz="2000" dirty="0"/>
              <a:t>Status and Summary</a:t>
            </a:r>
          </a:p>
          <a:p>
            <a:endParaRPr lang="en-US" dirty="0" smtClean="0"/>
          </a:p>
        </p:txBody>
      </p:sp>
      <p:sp>
        <p:nvSpPr>
          <p:cNvPr id="4" name="Right Arrow 3"/>
          <p:cNvSpPr/>
          <p:nvPr/>
        </p:nvSpPr>
        <p:spPr bwMode="auto">
          <a:xfrm>
            <a:off x="1282794" y="3071607"/>
            <a:ext cx="457200" cy="304800"/>
          </a:xfrm>
          <a:prstGeom prst="rightArrow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98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Testbed to Reduce Risk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420040" y="2660697"/>
            <a:ext cx="4361029" cy="1862048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 Black"/>
              <a:cs typeface="Arial Black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6837963" y="3318206"/>
            <a:ext cx="457200" cy="533400"/>
          </a:xfrm>
          <a:prstGeom prst="rightArrow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279" y="2726099"/>
            <a:ext cx="1877437" cy="1731243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4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/>
              <a:t>Users</a:t>
            </a:r>
          </a:p>
          <a:p>
            <a:pPr marL="111125" indent="-111125">
              <a:buFont typeface="Arial"/>
              <a:buChar char="•"/>
            </a:pPr>
            <a:r>
              <a:rPr lang="en-US" sz="1100" b="1" dirty="0" smtClean="0"/>
              <a:t>ISR</a:t>
            </a:r>
          </a:p>
          <a:p>
            <a:pPr marL="111125" indent="-111125">
              <a:buFont typeface="Arial"/>
              <a:buChar char="•"/>
            </a:pPr>
            <a:r>
              <a:rPr lang="en-US" sz="1100" b="1" dirty="0" smtClean="0"/>
              <a:t>Air and Missile Defense</a:t>
            </a:r>
          </a:p>
          <a:p>
            <a:pPr marL="111125" indent="-111125">
              <a:buFont typeface="Arial"/>
              <a:buChar char="•"/>
            </a:pPr>
            <a:r>
              <a:rPr lang="en-US" sz="1100" b="1" dirty="0" smtClean="0"/>
              <a:t>Space Control</a:t>
            </a:r>
          </a:p>
          <a:p>
            <a:pPr marL="111125" indent="-111125">
              <a:buFont typeface="Arial"/>
              <a:buChar char="•"/>
            </a:pPr>
            <a:r>
              <a:rPr lang="en-US" sz="1100" b="1" dirty="0" smtClean="0"/>
              <a:t>Air Traffic Control</a:t>
            </a:r>
          </a:p>
          <a:p>
            <a:pPr marL="111125" indent="-111125">
              <a:buFont typeface="Arial"/>
              <a:buChar char="•"/>
            </a:pPr>
            <a:r>
              <a:rPr lang="en-US" sz="1100" b="1" dirty="0" smtClean="0"/>
              <a:t>NSA</a:t>
            </a:r>
          </a:p>
          <a:p>
            <a:pPr marL="111125" indent="-111125">
              <a:buFont typeface="Arial"/>
              <a:buChar char="•"/>
            </a:pPr>
            <a:r>
              <a:rPr lang="en-US" sz="1100" b="1" dirty="0" smtClean="0"/>
              <a:t>DHS</a:t>
            </a:r>
          </a:p>
          <a:p>
            <a:pPr marL="111125" indent="-111125">
              <a:buFont typeface="Arial"/>
              <a:buChar char="•"/>
            </a:pPr>
            <a:r>
              <a:rPr lang="en-US" sz="1100" b="1" dirty="0" smtClean="0"/>
              <a:t>Cyber</a:t>
            </a:r>
            <a:endParaRPr lang="en-US" sz="1100" b="1" dirty="0"/>
          </a:p>
          <a:p>
            <a:pPr marL="111125" indent="-111125">
              <a:buFont typeface="Arial"/>
              <a:buChar char="•"/>
            </a:pPr>
            <a:r>
              <a:rPr lang="en-US" sz="1100" b="1" dirty="0" smtClean="0"/>
              <a:t>…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01461" y="2958226"/>
            <a:ext cx="1729999" cy="1307374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TextBox 36"/>
          <p:cNvSpPr txBox="1"/>
          <p:nvPr/>
        </p:nvSpPr>
        <p:spPr>
          <a:xfrm>
            <a:off x="3918317" y="1103821"/>
            <a:ext cx="1364476" cy="1223412"/>
          </a:xfrm>
          <a:prstGeom prst="rect">
            <a:avLst/>
          </a:prstGeom>
          <a:solidFill>
            <a:schemeClr val="accent5"/>
          </a:solidFill>
          <a:ln w="28575" cmpd="sng">
            <a:solidFill>
              <a:srgbClr val="003767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Threats</a:t>
            </a:r>
            <a:endParaRPr lang="en-US" sz="1600" b="1" dirty="0"/>
          </a:p>
          <a:p>
            <a:pPr marL="111125" indent="-111125">
              <a:buFont typeface="Arial"/>
              <a:buChar char="•"/>
            </a:pPr>
            <a:r>
              <a:rPr lang="en-US" sz="1100" b="1" dirty="0"/>
              <a:t>Code Injection</a:t>
            </a:r>
          </a:p>
          <a:p>
            <a:pPr marL="111125" indent="-111125">
              <a:buFont typeface="Arial"/>
              <a:buChar char="•"/>
            </a:pPr>
            <a:r>
              <a:rPr lang="en-US" sz="1100" b="1" dirty="0"/>
              <a:t>Data Exfiltration</a:t>
            </a:r>
          </a:p>
          <a:p>
            <a:pPr marL="111125" indent="-111125">
              <a:buFont typeface="Arial"/>
              <a:buChar char="•"/>
            </a:pPr>
            <a:r>
              <a:rPr lang="en-US" sz="1100" b="1" dirty="0"/>
              <a:t>Insider Threat</a:t>
            </a:r>
          </a:p>
          <a:p>
            <a:pPr marL="111125" indent="-111125">
              <a:buFont typeface="Arial"/>
              <a:buChar char="•"/>
            </a:pPr>
            <a:r>
              <a:rPr lang="en-US" sz="1100" b="1" dirty="0"/>
              <a:t>Supply Chain</a:t>
            </a:r>
          </a:p>
          <a:p>
            <a:pPr marL="111125" indent="-111125">
              <a:buFont typeface="Arial"/>
              <a:buChar char="•"/>
            </a:pPr>
            <a:r>
              <a:rPr lang="en-US" sz="1100" b="1" dirty="0"/>
              <a:t>…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54597" y="4850109"/>
            <a:ext cx="1491915" cy="1392689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4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Technologies</a:t>
            </a:r>
            <a:endParaRPr lang="en-US" sz="1600" b="1" dirty="0"/>
          </a:p>
          <a:p>
            <a:pPr marL="111125" indent="-111125">
              <a:buFont typeface="Arial"/>
              <a:buChar char="•"/>
            </a:pPr>
            <a:r>
              <a:rPr lang="en-US" sz="1100" b="1" dirty="0"/>
              <a:t>Moving Target</a:t>
            </a:r>
          </a:p>
          <a:p>
            <a:pPr marL="111125" indent="-111125">
              <a:buFont typeface="Arial"/>
              <a:buChar char="•"/>
            </a:pPr>
            <a:r>
              <a:rPr lang="en-US" sz="1100" b="1" dirty="0"/>
              <a:t>Secure Boot</a:t>
            </a:r>
          </a:p>
          <a:p>
            <a:pPr marL="111125" indent="-111125">
              <a:buFont typeface="Arial"/>
              <a:buChar char="•"/>
            </a:pPr>
            <a:r>
              <a:rPr lang="en-US" sz="1100" b="1" dirty="0"/>
              <a:t>Data Provenance</a:t>
            </a:r>
          </a:p>
          <a:p>
            <a:pPr marL="111125" indent="-111125">
              <a:buFont typeface="Arial"/>
              <a:buChar char="•"/>
            </a:pPr>
            <a:r>
              <a:rPr lang="en-US" sz="1100" b="1" dirty="0"/>
              <a:t>Secure Storage</a:t>
            </a:r>
          </a:p>
          <a:p>
            <a:pPr marL="111125" indent="-111125">
              <a:buFont typeface="Arial"/>
              <a:buChar char="•"/>
            </a:pPr>
            <a:r>
              <a:rPr lang="en-US" sz="1100" b="1" dirty="0"/>
              <a:t>Cross Domain </a:t>
            </a:r>
          </a:p>
          <a:p>
            <a:pPr marL="111125" indent="-111125">
              <a:buFont typeface="Arial"/>
              <a:buChar char="•"/>
            </a:pPr>
            <a:r>
              <a:rPr lang="en-US" sz="1100" b="1" dirty="0"/>
              <a:t>…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02490" y="2822279"/>
            <a:ext cx="227857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tabLst>
                <a:tab pos="173038" algn="l"/>
              </a:tabLst>
            </a:pPr>
            <a:r>
              <a:rPr lang="en-US" sz="1400" dirty="0" smtClean="0">
                <a:solidFill>
                  <a:srgbClr val="FFFFFF"/>
                </a:solidFill>
                <a:latin typeface="Arial Black"/>
                <a:cs typeface="Arial Black"/>
              </a:rPr>
              <a:t>Testbed</a:t>
            </a:r>
            <a:endParaRPr lang="en-US" sz="1400" dirty="0">
              <a:solidFill>
                <a:srgbClr val="FFFFFF"/>
              </a:solidFill>
              <a:latin typeface="Arial Black"/>
              <a:cs typeface="Arial Black"/>
            </a:endParaRPr>
          </a:p>
          <a:p>
            <a:pPr marL="228600" indent="-228600">
              <a:spcAft>
                <a:spcPts val="300"/>
              </a:spcAft>
              <a:buFont typeface="Arial"/>
              <a:buChar char="•"/>
              <a:tabLst>
                <a:tab pos="173038" algn="l"/>
              </a:tabLst>
            </a:pPr>
            <a:r>
              <a:rPr lang="en-US" sz="1400" b="1" dirty="0" smtClean="0">
                <a:solidFill>
                  <a:srgbClr val="FFFFFF"/>
                </a:solidFill>
              </a:rPr>
              <a:t>Instrument Tests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spcAft>
                <a:spcPts val="300"/>
              </a:spcAft>
              <a:buFont typeface="Arial"/>
              <a:buChar char="•"/>
              <a:tabLst>
                <a:tab pos="173038" algn="l"/>
              </a:tabLst>
            </a:pPr>
            <a:r>
              <a:rPr lang="en-US" sz="1400" b="1" dirty="0" smtClean="0">
                <a:solidFill>
                  <a:srgbClr val="FFFFFF"/>
                </a:solidFill>
              </a:rPr>
              <a:t>Collect </a:t>
            </a:r>
            <a:r>
              <a:rPr lang="en-US" sz="1400" b="1" dirty="0">
                <a:solidFill>
                  <a:srgbClr val="FFFFFF"/>
                </a:solidFill>
              </a:rPr>
              <a:t>Data</a:t>
            </a:r>
          </a:p>
          <a:p>
            <a:pPr marL="228600" indent="-228600">
              <a:spcAft>
                <a:spcPts val="300"/>
              </a:spcAft>
              <a:buFont typeface="Arial"/>
              <a:buChar char="•"/>
              <a:tabLst>
                <a:tab pos="173038" algn="l"/>
              </a:tabLst>
            </a:pPr>
            <a:r>
              <a:rPr lang="en-US" sz="1400" b="1" dirty="0">
                <a:solidFill>
                  <a:srgbClr val="FFFFFF"/>
                </a:solidFill>
              </a:rPr>
              <a:t>Metrics and </a:t>
            </a:r>
            <a:r>
              <a:rPr lang="en-US" sz="1400" b="1" dirty="0" smtClean="0">
                <a:solidFill>
                  <a:srgbClr val="FFFFFF"/>
                </a:solidFill>
              </a:rPr>
              <a:t>Analysis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Arial"/>
              <a:buChar char="•"/>
              <a:tabLst>
                <a:tab pos="173038" algn="l"/>
              </a:tabLst>
            </a:pPr>
            <a:r>
              <a:rPr lang="en-US" sz="1400" b="1" dirty="0" smtClean="0">
                <a:solidFill>
                  <a:srgbClr val="FFFFFF"/>
                </a:solidFill>
              </a:rPr>
              <a:t>Do evaluation </a:t>
            </a:r>
            <a:r>
              <a:rPr lang="en-US" sz="1400" b="1" dirty="0">
                <a:solidFill>
                  <a:srgbClr val="FFFFFF"/>
                </a:solidFill>
              </a:rPr>
              <a:t>and </a:t>
            </a:r>
            <a:r>
              <a:rPr lang="en-US" sz="1400" b="1" dirty="0" smtClean="0">
                <a:solidFill>
                  <a:srgbClr val="FFFFFF"/>
                </a:solidFill>
              </a:rPr>
              <a:t>Recommendation</a:t>
            </a:r>
            <a:endParaRPr lang="en-US" sz="1400" b="1" dirty="0"/>
          </a:p>
        </p:txBody>
      </p:sp>
      <p:cxnSp>
        <p:nvCxnSpPr>
          <p:cNvPr id="41" name="Straight Arrow Connector 40"/>
          <p:cNvCxnSpPr>
            <a:stCxn id="38" idx="0"/>
            <a:endCxn id="4" idx="2"/>
          </p:cNvCxnSpPr>
          <p:nvPr/>
        </p:nvCxnSpPr>
        <p:spPr bwMode="auto">
          <a:xfrm flipV="1">
            <a:off x="4600555" y="4522745"/>
            <a:ext cx="0" cy="3273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4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cxnSp>
        <p:nvCxnSpPr>
          <p:cNvPr id="42" name="Straight Arrow Connector 41"/>
          <p:cNvCxnSpPr>
            <a:stCxn id="37" idx="2"/>
            <a:endCxn id="4" idx="0"/>
          </p:cNvCxnSpPr>
          <p:nvPr/>
        </p:nvCxnSpPr>
        <p:spPr bwMode="auto">
          <a:xfrm>
            <a:off x="4600555" y="2327233"/>
            <a:ext cx="0" cy="3334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4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cxnSp>
        <p:nvCxnSpPr>
          <p:cNvPr id="50" name="Straight Arrow Connector 49"/>
          <p:cNvCxnSpPr>
            <a:stCxn id="3" idx="3"/>
            <a:endCxn id="4" idx="1"/>
          </p:cNvCxnSpPr>
          <p:nvPr/>
        </p:nvCxnSpPr>
        <p:spPr bwMode="auto">
          <a:xfrm>
            <a:off x="1963716" y="3591721"/>
            <a:ext cx="45632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4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7375651" y="3002661"/>
            <a:ext cx="1653033" cy="1200947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>
              <a:spcAft>
                <a:spcPts val="300"/>
              </a:spcAft>
            </a:pPr>
            <a:r>
              <a:rPr lang="en-US" sz="1600" b="1" dirty="0"/>
              <a:t>Solutions</a:t>
            </a:r>
            <a:endParaRPr lang="en-US" sz="2000" b="1" dirty="0"/>
          </a:p>
          <a:p>
            <a:pPr marL="111125" indent="-111125">
              <a:buFont typeface="Arial"/>
              <a:buChar char="•"/>
            </a:pPr>
            <a:r>
              <a:rPr lang="en-US" sz="1100" b="1" dirty="0"/>
              <a:t>Proof of capability</a:t>
            </a:r>
          </a:p>
          <a:p>
            <a:pPr marL="111125" indent="-111125">
              <a:buFont typeface="Arial"/>
              <a:buChar char="•"/>
            </a:pPr>
            <a:r>
              <a:rPr lang="en-US" sz="1100" b="1" dirty="0"/>
              <a:t>Evaluation results</a:t>
            </a:r>
          </a:p>
          <a:p>
            <a:pPr marL="111125" indent="-111125">
              <a:buFont typeface="Arial"/>
              <a:buChar char="•"/>
            </a:pPr>
            <a:r>
              <a:rPr lang="en-US" sz="1100" b="1" dirty="0"/>
              <a:t>Technology maturity</a:t>
            </a:r>
          </a:p>
          <a:p>
            <a:pPr marL="111125" indent="-111125">
              <a:buFont typeface="Arial"/>
              <a:buChar char="•"/>
            </a:pPr>
            <a:r>
              <a:rPr lang="en-US" sz="11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56914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086050" y="129591"/>
            <a:ext cx="7753149" cy="762000"/>
          </a:xfrm>
        </p:spPr>
        <p:txBody>
          <a:bodyPr/>
          <a:lstStyle/>
          <a:p>
            <a:r>
              <a:rPr lang="en-US" dirty="0" smtClean="0"/>
              <a:t>Lincoln Laboratory Secure and Resilient Cloud R&amp;D Testbed (LLSRC)</a:t>
            </a:r>
          </a:p>
        </p:txBody>
      </p:sp>
      <p:sp>
        <p:nvSpPr>
          <p:cNvPr id="412674" name="Rectangle 2"/>
          <p:cNvSpPr>
            <a:spLocks noChangeArrowheads="1"/>
          </p:cNvSpPr>
          <p:nvPr/>
        </p:nvSpPr>
        <p:spPr bwMode="auto">
          <a:xfrm>
            <a:off x="419100" y="1153627"/>
            <a:ext cx="8305799" cy="822812"/>
          </a:xfrm>
          <a:prstGeom prst="rect">
            <a:avLst/>
          </a:prstGeom>
          <a:solidFill>
            <a:srgbClr val="D2DDF2"/>
          </a:solidFill>
          <a:ln w="12700" cmpd="sng" algn="ctr">
            <a:noFill/>
            <a:miter lim="800000"/>
            <a:headEnd type="none" w="sm" len="sm"/>
            <a:tailEnd type="none" w="sm" len="sm"/>
          </a:ln>
        </p:spPr>
        <p:txBody>
          <a:bodyPr wrap="square" anchor="t"/>
          <a:lstStyle/>
          <a:p>
            <a:pPr algn="ctr" eaLnBrk="0" hangingPunct="0">
              <a:spcBef>
                <a:spcPts val="1200"/>
              </a:spcBef>
            </a:pPr>
            <a:r>
              <a:rPr lang="en-US" sz="1800" dirty="0" smtClean="0">
                <a:latin typeface="Arial Black"/>
                <a:cs typeface="Arial Black"/>
              </a:rPr>
              <a:t>Vision</a:t>
            </a:r>
          </a:p>
          <a:p>
            <a:pPr marL="285750" indent="-230188">
              <a:spcBef>
                <a:spcPts val="0"/>
              </a:spcBef>
              <a:buFont typeface="Arial"/>
              <a:buChar char="•"/>
            </a:pPr>
            <a:r>
              <a:rPr lang="en-US" sz="1800" b="1" dirty="0" smtClean="0"/>
              <a:t>The premier secure private cloud R&amp;D testbed for DoD</a:t>
            </a:r>
            <a:endParaRPr lang="en-US" sz="1800" b="1" u="sng" dirty="0" smtClean="0"/>
          </a:p>
          <a:p>
            <a:pPr algn="ctr" eaLnBrk="0" hangingPunct="0">
              <a:spcBef>
                <a:spcPct val="30000"/>
              </a:spcBef>
            </a:pPr>
            <a:endParaRPr lang="en-US" sz="1800" b="1" u="sng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19100" y="2111483"/>
            <a:ext cx="8305799" cy="2554072"/>
          </a:xfrm>
          <a:prstGeom prst="rect">
            <a:avLst/>
          </a:prstGeom>
          <a:solidFill>
            <a:srgbClr val="D2DDF2"/>
          </a:solidFill>
          <a:ln w="12700" cmpd="sng" algn="ctr">
            <a:noFill/>
            <a:miter lim="800000"/>
            <a:headEnd type="none" w="sm" len="sm"/>
            <a:tailEnd type="none" w="sm" len="sm"/>
          </a:ln>
        </p:spPr>
        <p:txBody>
          <a:bodyPr wrap="square" anchor="t"/>
          <a:lstStyle/>
          <a:p>
            <a:pPr algn="ctr" eaLnBrk="0" hangingPunct="0">
              <a:spcBef>
                <a:spcPts val="1200"/>
              </a:spcBef>
            </a:pPr>
            <a:r>
              <a:rPr lang="en-US" sz="1800" dirty="0" smtClean="0">
                <a:latin typeface="Arial Black"/>
                <a:cs typeface="Arial Black"/>
              </a:rPr>
              <a:t>Strategic Pillars</a:t>
            </a:r>
            <a:endParaRPr lang="en-US" sz="1800" dirty="0">
              <a:latin typeface="Arial Black"/>
              <a:cs typeface="Arial Black"/>
            </a:endParaRPr>
          </a:p>
          <a:p>
            <a:pPr marL="285750" indent="-230188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sz="1800" b="1" dirty="0"/>
              <a:t>R&amp;D technologies that address critical challenges in </a:t>
            </a:r>
            <a:r>
              <a:rPr lang="en-US" sz="1800" b="1" dirty="0" smtClean="0"/>
              <a:t>private cloud </a:t>
            </a:r>
            <a:r>
              <a:rPr lang="en-US" sz="1800" b="1" dirty="0"/>
              <a:t>cyber security with national </a:t>
            </a:r>
            <a:r>
              <a:rPr lang="en-US" sz="1800" b="1" dirty="0" smtClean="0"/>
              <a:t>impact</a:t>
            </a:r>
            <a:endParaRPr lang="en-US" sz="1800" b="1" dirty="0"/>
          </a:p>
          <a:p>
            <a:pPr marL="285750" indent="-230188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sz="1800" b="1" dirty="0" smtClean="0"/>
              <a:t>LLSRC should be an asset to future programs across Lab missions</a:t>
            </a:r>
            <a:endParaRPr lang="en-US" sz="1800" b="1" dirty="0"/>
          </a:p>
          <a:p>
            <a:pPr marL="285750" indent="-230188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sz="1800" b="1" dirty="0" smtClean="0"/>
              <a:t>Innovative prototype </a:t>
            </a:r>
            <a:r>
              <a:rPr lang="en-US" sz="1800" b="1" dirty="0"/>
              <a:t>demonstrations </a:t>
            </a:r>
            <a:r>
              <a:rPr lang="en-US" sz="1800" b="1" dirty="0" smtClean="0"/>
              <a:t>with </a:t>
            </a:r>
            <a:r>
              <a:rPr lang="en-US" sz="1800" b="1" dirty="0"/>
              <a:t>future operational </a:t>
            </a:r>
            <a:r>
              <a:rPr lang="en-US" sz="1800" b="1" dirty="0" smtClean="0"/>
              <a:t>impact</a:t>
            </a:r>
          </a:p>
          <a:p>
            <a:pPr marL="285750" indent="-230188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sz="1800" b="1" dirty="0" smtClean="0"/>
              <a:t>Shape future DoD, IC, and federal cloud data centers</a:t>
            </a:r>
            <a:endParaRPr lang="en-US" sz="1800" b="1" dirty="0"/>
          </a:p>
          <a:p>
            <a:pPr marL="285750" indent="-230188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sz="1800" b="1" dirty="0" smtClean="0"/>
              <a:t>Use existing investments to seed LLSRC testbed</a:t>
            </a:r>
            <a:endParaRPr lang="en-US" sz="1800" b="1" dirty="0"/>
          </a:p>
          <a:p>
            <a:pPr marL="285750" indent="-230188" algn="ctr" eaLnBrk="0" hangingPunct="0">
              <a:spcBef>
                <a:spcPct val="30000"/>
              </a:spcBef>
            </a:pPr>
            <a:endParaRPr lang="en-US" sz="1800" b="1" u="sng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19100" y="4800599"/>
            <a:ext cx="8305800" cy="1446213"/>
          </a:xfrm>
          <a:prstGeom prst="rect">
            <a:avLst/>
          </a:prstGeom>
          <a:solidFill>
            <a:srgbClr val="D2DDF2"/>
          </a:solidFill>
          <a:ln w="12700" cmpd="sng" algn="ctr">
            <a:noFill/>
            <a:miter lim="800000"/>
            <a:headEnd type="none" w="sm" len="sm"/>
            <a:tailEnd type="none" w="sm" len="sm"/>
          </a:ln>
        </p:spPr>
        <p:txBody>
          <a:bodyPr wrap="square" anchor="t"/>
          <a:lstStyle/>
          <a:p>
            <a:pPr algn="ctr" eaLnBrk="0" hangingPunct="0">
              <a:spcBef>
                <a:spcPts val="1248"/>
              </a:spcBef>
            </a:pPr>
            <a:r>
              <a:rPr lang="en-US" sz="1800" dirty="0" smtClean="0">
                <a:latin typeface="Arial Black"/>
                <a:cs typeface="Arial Black"/>
              </a:rPr>
              <a:t>Lincoln Strengths</a:t>
            </a:r>
          </a:p>
          <a:p>
            <a:pPr marL="285750" indent="-230188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sz="1800" b="1" dirty="0" smtClean="0"/>
              <a:t>Strong team spanning multiple missions, cyber, and big data expertise</a:t>
            </a:r>
          </a:p>
          <a:p>
            <a:pPr marL="285750" indent="-230188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sz="1800" b="1" dirty="0" smtClean="0"/>
              <a:t>Connections to customers and missions that can benefit from a secure private cloud platform</a:t>
            </a:r>
          </a:p>
          <a:p>
            <a:pPr algn="ctr" eaLnBrk="0" hangingPunct="0">
              <a:spcBef>
                <a:spcPct val="30000"/>
              </a:spcBef>
            </a:pPr>
            <a:endParaRPr lang="en-US" b="1" u="sng" dirty="0" smtClean="0"/>
          </a:p>
          <a:p>
            <a:pPr algn="ctr" eaLnBrk="0" hangingPunct="0">
              <a:spcBef>
                <a:spcPct val="30000"/>
              </a:spcBef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632442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Lincoln Lab Secure Resilient Cloud (LLSRC) Testbed Architecture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806222" y="1591518"/>
            <a:ext cx="5531556" cy="4179707"/>
            <a:chOff x="373944" y="1436256"/>
            <a:chExt cx="5531556" cy="4179707"/>
          </a:xfrm>
        </p:grpSpPr>
        <p:grpSp>
          <p:nvGrpSpPr>
            <p:cNvPr id="3" name="Group 2"/>
            <p:cNvGrpSpPr/>
            <p:nvPr/>
          </p:nvGrpSpPr>
          <p:grpSpPr>
            <a:xfrm>
              <a:off x="382411" y="4692386"/>
              <a:ext cx="4076700" cy="923577"/>
              <a:chOff x="1828800" y="4405066"/>
              <a:chExt cx="4076700" cy="923577"/>
            </a:xfrm>
          </p:grpSpPr>
          <p:sp>
            <p:nvSpPr>
              <p:cNvPr id="8" name="Cube 7"/>
              <p:cNvSpPr/>
              <p:nvPr/>
            </p:nvSpPr>
            <p:spPr bwMode="auto">
              <a:xfrm>
                <a:off x="1828800" y="4405066"/>
                <a:ext cx="4076700" cy="923577"/>
              </a:xfrm>
              <a:prstGeom prst="cube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Arial Black"/>
                    <a:cs typeface="Arial Black"/>
                  </a:rPr>
                  <a:t>Elastic Commodity Hardware</a:t>
                </a:r>
                <a:endPara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/>
                  <a:cs typeface="Arial Black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17223" y="4975958"/>
                <a:ext cx="304800" cy="21045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636423" y="4975958"/>
                <a:ext cx="304800" cy="21045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855623" y="4975958"/>
                <a:ext cx="304800" cy="21045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16" name="Picture 15" descr="coil spring.jpg"/>
              <p:cNvPicPr>
                <a:picLocks noChangeAspect="1"/>
              </p:cNvPicPr>
              <p:nvPr/>
            </p:nvPicPr>
            <p:blipFill rotWithShape="1">
              <a:blip r:embed="rId3" cstate="email">
                <a:clrChange>
                  <a:clrFrom>
                    <a:srgbClr val="FCFCFC"/>
                  </a:clrFrom>
                  <a:clrTo>
                    <a:srgbClr val="FCFCFC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722023" y="4975958"/>
                <a:ext cx="886939" cy="189509"/>
              </a:xfrm>
              <a:prstGeom prst="rect">
                <a:avLst/>
              </a:prstGeom>
            </p:spPr>
          </p:pic>
          <p:pic>
            <p:nvPicPr>
              <p:cNvPr id="17" name="Picture 16" descr="coil spring.jpg"/>
              <p:cNvPicPr>
                <a:picLocks noChangeAspect="1"/>
              </p:cNvPicPr>
              <p:nvPr/>
            </p:nvPicPr>
            <p:blipFill rotWithShape="1">
              <a:blip r:embed="rId3" cstate="email">
                <a:clrChange>
                  <a:clrFrom>
                    <a:srgbClr val="FCFCFC"/>
                  </a:clrFrom>
                  <a:clrTo>
                    <a:srgbClr val="FCFCFC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941223" y="4975958"/>
                <a:ext cx="886939" cy="189509"/>
              </a:xfrm>
              <a:prstGeom prst="rect">
                <a:avLst/>
              </a:prstGeom>
            </p:spPr>
          </p:pic>
        </p:grpSp>
        <p:sp>
          <p:nvSpPr>
            <p:cNvPr id="10" name="Cube 9"/>
            <p:cNvSpPr/>
            <p:nvPr/>
          </p:nvSpPr>
          <p:spPr bwMode="auto">
            <a:xfrm>
              <a:off x="4304897" y="4692386"/>
              <a:ext cx="1586492" cy="923577"/>
            </a:xfrm>
            <a:prstGeom prst="cub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bg1"/>
                  </a:solidFill>
                  <a:latin typeface="Arial Black"/>
                  <a:cs typeface="Arial Black"/>
                </a:rPr>
                <a:t>Custom DoD </a:t>
              </a:r>
              <a:br>
                <a:rPr lang="en-US" sz="1400" dirty="0" smtClean="0">
                  <a:solidFill>
                    <a:schemeClr val="bg1"/>
                  </a:solidFill>
                  <a:latin typeface="Arial Black"/>
                  <a:cs typeface="Arial Black"/>
                </a:rPr>
              </a:br>
              <a:r>
                <a:rPr lang="en-US" sz="1400" dirty="0" smtClean="0">
                  <a:solidFill>
                    <a:schemeClr val="bg1"/>
                  </a:solidFill>
                  <a:latin typeface="Arial Black"/>
                  <a:cs typeface="Arial Black"/>
                </a:rPr>
                <a:t>Hardware</a:t>
              </a:r>
              <a:endPara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Black"/>
                <a:cs typeface="Arial Black"/>
              </a:endParaRPr>
            </a:p>
          </p:txBody>
        </p:sp>
        <p:sp>
          <p:nvSpPr>
            <p:cNvPr id="35" name="Cube 34"/>
            <p:cNvSpPr/>
            <p:nvPr/>
          </p:nvSpPr>
          <p:spPr bwMode="auto">
            <a:xfrm>
              <a:off x="373944" y="4278232"/>
              <a:ext cx="5517445" cy="550333"/>
            </a:xfrm>
            <a:prstGeom prst="cube">
              <a:avLst>
                <a:gd name="adj" fmla="val 43829"/>
              </a:avLst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Arial Black"/>
                  <a:cs typeface="Arial Black"/>
                </a:rPr>
                <a:t>High Assurance Architecture</a:t>
              </a:r>
              <a:endPara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/>
                <a:cs typeface="Arial Black"/>
              </a:endParaRPr>
            </a:p>
          </p:txBody>
        </p:sp>
        <p:sp>
          <p:nvSpPr>
            <p:cNvPr id="30" name="Cube 29"/>
            <p:cNvSpPr/>
            <p:nvPr/>
          </p:nvSpPr>
          <p:spPr bwMode="auto">
            <a:xfrm>
              <a:off x="382411" y="2851164"/>
              <a:ext cx="2215444" cy="1583266"/>
            </a:xfrm>
            <a:prstGeom prst="cube">
              <a:avLst>
                <a:gd name="adj" fmla="val 13951"/>
              </a:avLst>
            </a:prstGeom>
            <a:solidFill>
              <a:schemeClr val="accent4"/>
            </a:solidFill>
            <a:ln w="12700" cap="flat" cmpd="sng" algn="ctr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smtClean="0">
                  <a:solidFill>
                    <a:srgbClr val="FFFFFF"/>
                  </a:solidFill>
                </a:rPr>
                <a:t>Secure and 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smtClean="0">
                  <a:solidFill>
                    <a:srgbClr val="FFFFFF"/>
                  </a:solidFill>
                </a:rPr>
                <a:t>Resilient </a:t>
              </a:r>
              <a:endParaRPr lang="en-US" sz="1400" b="1" dirty="0">
                <a:solidFill>
                  <a:srgbClr val="FFFFFF"/>
                </a:solidFill>
              </a:endParaRPr>
            </a:p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rgbClr val="FFFFFF"/>
                  </a:solidFill>
                  <a:latin typeface="Arial Black"/>
                  <a:cs typeface="Arial Black"/>
                </a:rPr>
                <a:t>Communication</a:t>
              </a:r>
            </a:p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 Black"/>
                  <a:cs typeface="Arial Black"/>
                </a:rPr>
                <a:t>+ Provenance</a:t>
              </a:r>
            </a:p>
          </p:txBody>
        </p:sp>
        <p:sp>
          <p:nvSpPr>
            <p:cNvPr id="6" name="Cube 5"/>
            <p:cNvSpPr/>
            <p:nvPr/>
          </p:nvSpPr>
          <p:spPr bwMode="auto">
            <a:xfrm>
              <a:off x="2597838" y="2837052"/>
              <a:ext cx="1543756" cy="1597378"/>
            </a:xfrm>
            <a:prstGeom prst="cube">
              <a:avLst>
                <a:gd name="adj" fmla="val 13951"/>
              </a:avLst>
            </a:prstGeom>
            <a:solidFill>
              <a:schemeClr val="accent4"/>
            </a:solidFill>
            <a:ln w="12700" cap="flat" cmpd="sng" algn="ctr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smtClean="0">
                  <a:solidFill>
                    <a:srgbClr val="FFFFFF"/>
                  </a:solidFill>
                </a:rPr>
                <a:t>Secure and</a:t>
              </a:r>
              <a:br>
                <a:rPr lang="en-US" sz="1400" b="1" dirty="0" smtClean="0">
                  <a:solidFill>
                    <a:srgbClr val="FFFFFF"/>
                  </a:solidFill>
                </a:rPr>
              </a:br>
              <a:r>
                <a:rPr lang="en-US" sz="1400" b="1" dirty="0" smtClean="0">
                  <a:solidFill>
                    <a:srgbClr val="FFFFFF"/>
                  </a:solidFill>
                </a:rPr>
                <a:t>Resilient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rgbClr val="FFFFFF"/>
                  </a:solidFill>
                  <a:latin typeface="Arial Black"/>
                  <a:cs typeface="Arial Black"/>
                </a:rPr>
                <a:t> Storage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Black"/>
                <a:cs typeface="Arial Black"/>
              </a:endParaRPr>
            </a:p>
          </p:txBody>
        </p:sp>
        <p:sp>
          <p:nvSpPr>
            <p:cNvPr id="29" name="Cube 28"/>
            <p:cNvSpPr/>
            <p:nvPr/>
          </p:nvSpPr>
          <p:spPr bwMode="auto">
            <a:xfrm>
              <a:off x="4154837" y="2851163"/>
              <a:ext cx="1736552" cy="1583267"/>
            </a:xfrm>
            <a:prstGeom prst="cube">
              <a:avLst>
                <a:gd name="adj" fmla="val 13951"/>
              </a:avLst>
            </a:prstGeom>
            <a:solidFill>
              <a:schemeClr val="accent4"/>
            </a:solidFill>
            <a:ln w="12700" cap="flat" cmpd="sng" algn="ctr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smtClean="0">
                  <a:solidFill>
                    <a:srgbClr val="FFFFFF"/>
                  </a:solidFill>
                </a:rPr>
                <a:t>Secure and 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smtClean="0">
                  <a:solidFill>
                    <a:srgbClr val="FFFFFF"/>
                  </a:solidFill>
                </a:rPr>
                <a:t>Resilient </a:t>
              </a:r>
              <a:endParaRPr lang="en-US" sz="1400" b="1" dirty="0">
                <a:solidFill>
                  <a:srgbClr val="FFFFFF"/>
                </a:solidFill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rgbClr val="FFFFFF"/>
                  </a:solidFill>
                  <a:latin typeface="Arial Black"/>
                  <a:cs typeface="Arial Black"/>
                </a:rPr>
                <a:t>Processing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Black"/>
                <a:cs typeface="Arial Black"/>
              </a:endParaRPr>
            </a:p>
          </p:txBody>
        </p:sp>
        <p:sp>
          <p:nvSpPr>
            <p:cNvPr id="34" name="Cube 33"/>
            <p:cNvSpPr/>
            <p:nvPr/>
          </p:nvSpPr>
          <p:spPr bwMode="auto">
            <a:xfrm>
              <a:off x="404076" y="2387343"/>
              <a:ext cx="5501424" cy="575353"/>
            </a:xfrm>
            <a:prstGeom prst="cube">
              <a:avLst>
                <a:gd name="adj" fmla="val 37607"/>
              </a:avLst>
            </a:prstGeom>
            <a:solidFill>
              <a:srgbClr val="090263"/>
            </a:solidFill>
            <a:ln w="12700" cap="flat" cmpd="sng" algn="ctr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rgbClr val="FFFFFF"/>
                  </a:solidFill>
                  <a:latin typeface="Arial Black"/>
                  <a:cs typeface="Arial Black"/>
                </a:rPr>
                <a:t>LLSRC API</a:t>
              </a:r>
              <a:endParaRPr kumimoji="0" lang="en-US" sz="140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Black"/>
                <a:cs typeface="Arial Black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382411" y="1436256"/>
              <a:ext cx="5508978" cy="1066800"/>
              <a:chOff x="1828800" y="1164604"/>
              <a:chExt cx="5508978" cy="1066800"/>
            </a:xfrm>
          </p:grpSpPr>
          <p:sp>
            <p:nvSpPr>
              <p:cNvPr id="7" name="Cube 6"/>
              <p:cNvSpPr/>
              <p:nvPr/>
            </p:nvSpPr>
            <p:spPr bwMode="auto">
              <a:xfrm>
                <a:off x="1828800" y="1164604"/>
                <a:ext cx="5508978" cy="1066800"/>
              </a:xfrm>
              <a:prstGeom prst="cube">
                <a:avLst/>
              </a:prstGeom>
              <a:solidFill>
                <a:srgbClr val="A7D797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Arial Black"/>
                    <a:cs typeface="Arial Black"/>
                  </a:rPr>
                  <a:t>DoD Applications</a:t>
                </a:r>
                <a:endPara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/>
                  <a:cs typeface="Arial Black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981200" y="1774204"/>
                <a:ext cx="1371600" cy="353199"/>
              </a:xfrm>
              <a:prstGeom prst="rect">
                <a:avLst/>
              </a:prstGeom>
              <a:solidFill>
                <a:srgbClr val="008000"/>
              </a:solidFill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Intelligence</a:t>
                </a: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581400" y="1774204"/>
                <a:ext cx="1371600" cy="353042"/>
              </a:xfrm>
              <a:prstGeom prst="rect">
                <a:avLst/>
              </a:prstGeom>
              <a:solidFill>
                <a:srgbClr val="008000"/>
              </a:solidFill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ISR</a:t>
                </a: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181600" y="1774204"/>
                <a:ext cx="1371600" cy="353042"/>
              </a:xfrm>
              <a:prstGeom prst="rect">
                <a:avLst/>
              </a:prstGeom>
              <a:solidFill>
                <a:srgbClr val="008000"/>
              </a:solidFill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C2</a:t>
                </a: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cxnSp>
            <p:nvCxnSpPr>
              <p:cNvPr id="22" name="Straight Connector 21"/>
              <p:cNvCxnSpPr/>
              <p:nvPr/>
            </p:nvCxnSpPr>
            <p:spPr bwMode="auto">
              <a:xfrm>
                <a:off x="6643727" y="1972425"/>
                <a:ext cx="212115" cy="2231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4110218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LLSRC Focus Areas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256067" y="2009047"/>
            <a:ext cx="2335628" cy="291676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600"/>
              </a:spcAft>
            </a:pPr>
            <a:r>
              <a:rPr lang="en-US" sz="1600" dirty="0" smtClean="0">
                <a:latin typeface="Arial Black"/>
                <a:cs typeface="Arial Black"/>
              </a:rPr>
              <a:t>Communication </a:t>
            </a:r>
            <a:r>
              <a:rPr lang="en-US" sz="1600" dirty="0">
                <a:latin typeface="Arial Black"/>
                <a:cs typeface="Arial Black"/>
              </a:rPr>
              <a:t/>
            </a:r>
            <a:br>
              <a:rPr lang="en-US" sz="1600" dirty="0">
                <a:latin typeface="Arial Black"/>
                <a:cs typeface="Arial Black"/>
              </a:rPr>
            </a:br>
            <a:r>
              <a:rPr lang="en-US" sz="1600" dirty="0" smtClean="0">
                <a:latin typeface="Arial Black"/>
                <a:cs typeface="Arial Black"/>
              </a:rPr>
              <a:t>+ Provenance</a:t>
            </a:r>
            <a:endParaRPr lang="en-US" sz="2000" b="1" dirty="0"/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1400" b="1" dirty="0" smtClean="0"/>
              <a:t>Enables</a:t>
            </a:r>
            <a:r>
              <a:rPr lang="en-US" sz="1400" b="1" dirty="0"/>
              <a:t>: </a:t>
            </a:r>
            <a:r>
              <a:rPr lang="en-US" sz="1400" b="1" dirty="0" smtClean="0"/>
              <a:t>end</a:t>
            </a:r>
            <a:r>
              <a:rPr lang="en-US" sz="1400" b="1" dirty="0"/>
              <a:t>-to-end 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protection </a:t>
            </a:r>
            <a:r>
              <a:rPr lang="en-US" sz="1400" b="1" dirty="0"/>
              <a:t>and provenance </a:t>
            </a:r>
            <a:r>
              <a:rPr lang="en-US" sz="1400" b="1" dirty="0" smtClean="0"/>
              <a:t>for </a:t>
            </a:r>
            <a:r>
              <a:rPr lang="en-US" sz="1400" b="1" dirty="0"/>
              <a:t>all </a:t>
            </a:r>
            <a:r>
              <a:rPr lang="en-US" sz="1400" b="1" dirty="0" smtClean="0"/>
              <a:t>cloud communication</a:t>
            </a:r>
            <a:endParaRPr lang="en-US" sz="1400" b="1" dirty="0"/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1400" b="1" dirty="0"/>
              <a:t>How: </a:t>
            </a:r>
            <a:r>
              <a:rPr lang="en-US" sz="1400" b="1" dirty="0" smtClean="0"/>
              <a:t>secure </a:t>
            </a:r>
            <a:r>
              <a:rPr lang="en-US" sz="1400" b="1" dirty="0"/>
              <a:t>pub/sub, provenance protocol 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and analytics</a:t>
            </a:r>
            <a:endParaRPr lang="en-US" sz="1400" b="1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2897697" y="1021177"/>
            <a:ext cx="3344334" cy="150855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600"/>
              </a:spcAft>
            </a:pPr>
            <a:r>
              <a:rPr lang="en-US" sz="1600" dirty="0" smtClean="0">
                <a:latin typeface="Arial Black"/>
                <a:cs typeface="Arial Black"/>
              </a:rPr>
              <a:t>Storage</a:t>
            </a:r>
            <a:endParaRPr lang="en-US" sz="2000" b="1" dirty="0" smtClean="0"/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1400" b="1" dirty="0" smtClean="0"/>
              <a:t>Enables</a:t>
            </a:r>
            <a:r>
              <a:rPr lang="en-US" sz="1400" b="1" dirty="0"/>
              <a:t>: </a:t>
            </a:r>
            <a:r>
              <a:rPr lang="en-US" sz="1400" b="1" dirty="0" smtClean="0"/>
              <a:t>store </a:t>
            </a:r>
            <a:r>
              <a:rPr lang="en-US" sz="1400" b="1" dirty="0"/>
              <a:t>and query against encrypted data in the </a:t>
            </a:r>
            <a:r>
              <a:rPr lang="en-US" sz="1400" b="1" dirty="0" smtClean="0"/>
              <a:t>cloud</a:t>
            </a:r>
            <a:endParaRPr lang="en-US" sz="1400" b="1" dirty="0"/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1400" b="1" dirty="0"/>
              <a:t>How: </a:t>
            </a:r>
            <a:r>
              <a:rPr lang="en-US" sz="1400" b="1" dirty="0" smtClean="0"/>
              <a:t>advanced cryptography</a:t>
            </a:r>
            <a:r>
              <a:rPr lang="en-US" sz="1400" b="1" dirty="0"/>
              <a:t>, 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key </a:t>
            </a:r>
            <a:r>
              <a:rPr lang="en-US" sz="1400" b="1" dirty="0"/>
              <a:t>management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631533" y="2009047"/>
            <a:ext cx="2291888" cy="291676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600"/>
              </a:spcAft>
            </a:pPr>
            <a:r>
              <a:rPr lang="en-US" sz="1800" dirty="0" smtClean="0">
                <a:latin typeface="Arial Black"/>
                <a:cs typeface="Arial Black"/>
              </a:rPr>
              <a:t>Processing</a:t>
            </a:r>
            <a:endParaRPr lang="en-US" sz="2000" b="1" dirty="0"/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1400" b="1" dirty="0" smtClean="0"/>
              <a:t>Enables: processing and analytics on always-encrypted cloud data</a:t>
            </a:r>
            <a:endParaRPr lang="en-US" sz="1400" b="1" dirty="0"/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1400" b="1" dirty="0"/>
              <a:t>How: </a:t>
            </a:r>
            <a:r>
              <a:rPr lang="en-US" sz="1400" b="1" dirty="0" smtClean="0"/>
              <a:t>secure multi-party computation, homomorphic encryption</a:t>
            </a:r>
            <a:endParaRPr lang="en-US" sz="1400" b="1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2853979" y="4831535"/>
            <a:ext cx="3431770" cy="1508551"/>
          </a:xfrm>
          <a:prstGeom prst="rect">
            <a:avLst/>
          </a:prstGeom>
          <a:ln w="12700" cmpd="sng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600"/>
              </a:spcAft>
            </a:pPr>
            <a:r>
              <a:rPr lang="en-US" sz="1600" dirty="0" smtClean="0">
                <a:latin typeface="Arial Black"/>
                <a:cs typeface="Arial Black"/>
              </a:rPr>
              <a:t>High Assurance Architecture</a:t>
            </a:r>
            <a:endParaRPr lang="en-US" sz="2000" b="1" dirty="0" smtClean="0"/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1400" b="1" dirty="0" smtClean="0"/>
              <a:t>Enables</a:t>
            </a:r>
            <a:r>
              <a:rPr lang="en-US" sz="1400" b="1" dirty="0"/>
              <a:t>: </a:t>
            </a:r>
            <a:r>
              <a:rPr lang="en-US" sz="1400" b="1" dirty="0" smtClean="0"/>
              <a:t>user visibility and control of cloud trust and isolation</a:t>
            </a:r>
            <a:endParaRPr lang="en-US" sz="1400" b="1" dirty="0"/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1400" b="1" dirty="0"/>
              <a:t>How: </a:t>
            </a:r>
            <a:r>
              <a:rPr lang="en-US" sz="1400" b="1" dirty="0" smtClean="0"/>
              <a:t>virtual isolation, integrity monitoring, root of trust</a:t>
            </a:r>
            <a:endParaRPr lang="en-US" sz="1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9875" y="2550806"/>
            <a:ext cx="2984251" cy="226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570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ounded Rectangle 74"/>
          <p:cNvSpPr/>
          <p:nvPr/>
        </p:nvSpPr>
        <p:spPr bwMode="auto">
          <a:xfrm>
            <a:off x="545216" y="1143695"/>
            <a:ext cx="8091800" cy="791276"/>
          </a:xfrm>
          <a:prstGeom prst="round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Cloud Threat Models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247907" y="5173738"/>
            <a:ext cx="2648187" cy="983351"/>
            <a:chOff x="228600" y="5245343"/>
            <a:chExt cx="2648187" cy="983351"/>
          </a:xfrm>
        </p:grpSpPr>
        <p:sp>
          <p:nvSpPr>
            <p:cNvPr id="50" name="Rectangle 49"/>
            <p:cNvSpPr/>
            <p:nvPr/>
          </p:nvSpPr>
          <p:spPr bwMode="auto">
            <a:xfrm>
              <a:off x="228600" y="5299343"/>
              <a:ext cx="2575048" cy="929351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84175" y="5245343"/>
              <a:ext cx="2492612" cy="907940"/>
              <a:chOff x="3717908" y="5092986"/>
              <a:chExt cx="2492612" cy="907940"/>
            </a:xfrm>
          </p:grpSpPr>
          <p:sp>
            <p:nvSpPr>
              <p:cNvPr id="52" name="Rounded Rectangle 51"/>
              <p:cNvSpPr/>
              <p:nvPr/>
            </p:nvSpPr>
            <p:spPr bwMode="auto">
              <a:xfrm>
                <a:off x="3717908" y="5257843"/>
                <a:ext cx="179404" cy="176803"/>
              </a:xfrm>
              <a:prstGeom prst="roundRect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Arial" pitchFamily="-110" charset="0"/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 bwMode="auto">
              <a:xfrm>
                <a:off x="3728924" y="5794935"/>
                <a:ext cx="182579" cy="176815"/>
              </a:xfrm>
              <a:prstGeom prst="roundRect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endParaRPr>
              </a:p>
            </p:txBody>
          </p:sp>
          <p:sp>
            <p:nvSpPr>
              <p:cNvPr id="54" name="Rounded Rectangle 53"/>
              <p:cNvSpPr/>
              <p:nvPr/>
            </p:nvSpPr>
            <p:spPr bwMode="auto">
              <a:xfrm>
                <a:off x="3717908" y="5531546"/>
                <a:ext cx="179404" cy="175219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100000">
                    <a:srgbClr val="FF0000"/>
                  </a:gs>
                </a:gsLst>
                <a:lin ang="0" scaled="1"/>
                <a:tileRect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Arial" pitchFamily="-110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887788" y="5092986"/>
                <a:ext cx="2322732" cy="907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b="1" dirty="0" smtClean="0"/>
                  <a:t>Good node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200" b="1" dirty="0" smtClean="0"/>
                  <a:t>Possibly compromised node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200" b="1" dirty="0" smtClean="0"/>
                  <a:t>Compromised node</a:t>
                </a:r>
                <a:endParaRPr lang="en-US" sz="1200" b="1" dirty="0"/>
              </a:p>
            </p:txBody>
          </p:sp>
        </p:grpSp>
      </p:grpSp>
      <p:sp>
        <p:nvSpPr>
          <p:cNvPr id="13" name="Rounded Rectangle 12"/>
          <p:cNvSpPr/>
          <p:nvPr/>
        </p:nvSpPr>
        <p:spPr bwMode="auto">
          <a:xfrm>
            <a:off x="3063964" y="2347229"/>
            <a:ext cx="3016073" cy="3945255"/>
          </a:xfrm>
          <a:prstGeom prst="roundRect">
            <a:avLst>
              <a:gd name="adj" fmla="val 10716"/>
            </a:avLst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28601" y="2558414"/>
            <a:ext cx="1996641" cy="2167721"/>
            <a:chOff x="228600" y="1905000"/>
            <a:chExt cx="2286000" cy="1962021"/>
          </a:xfrm>
        </p:grpSpPr>
        <p:grpSp>
          <p:nvGrpSpPr>
            <p:cNvPr id="57" name="Group 56"/>
            <p:cNvGrpSpPr/>
            <p:nvPr/>
          </p:nvGrpSpPr>
          <p:grpSpPr>
            <a:xfrm>
              <a:off x="228600" y="1905000"/>
              <a:ext cx="2286000" cy="1962021"/>
              <a:chOff x="1600200" y="2364985"/>
              <a:chExt cx="3200400" cy="1983246"/>
            </a:xfrm>
            <a:solidFill>
              <a:srgbClr val="FF0000"/>
            </a:solidFill>
          </p:grpSpPr>
          <p:sp>
            <p:nvSpPr>
              <p:cNvPr id="59" name="Cloud 58"/>
              <p:cNvSpPr/>
              <p:nvPr/>
            </p:nvSpPr>
            <p:spPr bwMode="auto">
              <a:xfrm>
                <a:off x="1600200" y="2876446"/>
                <a:ext cx="3200400" cy="1471785"/>
              </a:xfrm>
              <a:prstGeom prst="cloud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-110" charset="0"/>
                  </a:rPr>
                  <a:t>Assume nothing</a:t>
                </a:r>
              </a:p>
            </p:txBody>
          </p:sp>
          <p:sp>
            <p:nvSpPr>
              <p:cNvPr id="60" name="Isosceles Triangle 59"/>
              <p:cNvSpPr/>
              <p:nvPr/>
            </p:nvSpPr>
            <p:spPr bwMode="auto">
              <a:xfrm rot="20825860">
                <a:off x="2553429" y="2364985"/>
                <a:ext cx="440188" cy="696492"/>
              </a:xfrm>
              <a:prstGeom prst="triangl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endParaRPr>
              </a:p>
            </p:txBody>
          </p:sp>
        </p:grpSp>
        <p:sp>
          <p:nvSpPr>
            <p:cNvPr id="58" name="Isosceles Triangle 57"/>
            <p:cNvSpPr/>
            <p:nvPr/>
          </p:nvSpPr>
          <p:spPr bwMode="auto">
            <a:xfrm rot="913765">
              <a:off x="1608979" y="1907792"/>
              <a:ext cx="314420" cy="689038"/>
            </a:xfrm>
            <a:prstGeom prst="triangl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662988" y="4919961"/>
            <a:ext cx="1032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Academia</a:t>
            </a:r>
            <a:endParaRPr lang="en-US" sz="14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7282052" y="4885907"/>
            <a:ext cx="111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DoD Today</a:t>
            </a:r>
            <a:endParaRPr lang="en-US" sz="1400" b="1" dirty="0"/>
          </a:p>
        </p:txBody>
      </p:sp>
      <p:sp>
        <p:nvSpPr>
          <p:cNvPr id="63" name="Cloud 62"/>
          <p:cNvSpPr/>
          <p:nvPr/>
        </p:nvSpPr>
        <p:spPr bwMode="auto">
          <a:xfrm>
            <a:off x="6803180" y="3083395"/>
            <a:ext cx="1996641" cy="1608685"/>
          </a:xfrm>
          <a:prstGeom prst="cloud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4572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-110" charset="0"/>
              </a:rPr>
              <a:t>Trust </a:t>
            </a:r>
            <a:r>
              <a:rPr lang="en-US" sz="1600" b="1" dirty="0" smtClean="0">
                <a:solidFill>
                  <a:srgbClr val="FFFFFF"/>
                </a:solidFill>
              </a:rPr>
              <a:t>me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-110" charset="0"/>
              </a:rPr>
              <a:t>,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-110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-110" charset="0"/>
              </a:rPr>
              <a:t> it’s perfectly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-110" charset="0"/>
              </a:rPr>
              <a:t> secure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pitchFamily="-110" charset="0"/>
            </a:endParaRPr>
          </a:p>
        </p:txBody>
      </p:sp>
      <p:pic>
        <p:nvPicPr>
          <p:cNvPr id="64" name="Picture 63" descr="baseball-angel-halo-hi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67894">
            <a:off x="6957358" y="2301868"/>
            <a:ext cx="1701362" cy="8998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9050" y="2701904"/>
            <a:ext cx="2505901" cy="24522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3256" y="1537320"/>
            <a:ext cx="716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Arial Black"/>
                <a:cs typeface="Arial Black"/>
              </a:rPr>
              <a:t>Low</a:t>
            </a:r>
            <a:endParaRPr lang="en-US" sz="1400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801499" y="1537320"/>
            <a:ext cx="769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8000"/>
                </a:solidFill>
                <a:latin typeface="Arial Black"/>
                <a:cs typeface="Arial Black"/>
              </a:rPr>
              <a:t>High</a:t>
            </a:r>
            <a:endParaRPr lang="en-US" sz="1400" dirty="0">
              <a:solidFill>
                <a:srgbClr val="008000"/>
              </a:solidFill>
              <a:latin typeface="Arial Black"/>
              <a:cs typeface="Arial Black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799804" y="1255387"/>
            <a:ext cx="154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Trust Level</a:t>
            </a:r>
            <a:endParaRPr lang="en-US" sz="1800" b="1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367772" y="2083324"/>
            <a:ext cx="2408457" cy="525301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</a:endParaRPr>
          </a:p>
        </p:txBody>
      </p:sp>
      <p:cxnSp>
        <p:nvCxnSpPr>
          <p:cNvPr id="69" name="Straight Arrow Connector 68"/>
          <p:cNvCxnSpPr>
            <a:stCxn id="4" idx="3"/>
            <a:endCxn id="66" idx="1"/>
          </p:cNvCxnSpPr>
          <p:nvPr/>
        </p:nvCxnSpPr>
        <p:spPr bwMode="auto">
          <a:xfrm>
            <a:off x="1329944" y="1691209"/>
            <a:ext cx="647155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pic>
        <p:nvPicPr>
          <p:cNvPr id="76" name="Picture 75" descr="LL Logo alone blue png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7293" y="2181418"/>
            <a:ext cx="405022" cy="331622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4074012" y="2105352"/>
            <a:ext cx="1524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3767"/>
                </a:solidFill>
              </a:rPr>
              <a:t>Semi-Trusted Cloud Model</a:t>
            </a:r>
            <a:endParaRPr lang="en-US" sz="1400" b="1" dirty="0">
              <a:solidFill>
                <a:srgbClr val="003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964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ight Arrow 113"/>
          <p:cNvSpPr/>
          <p:nvPr/>
        </p:nvSpPr>
        <p:spPr bwMode="auto">
          <a:xfrm>
            <a:off x="4884345" y="2861631"/>
            <a:ext cx="753660" cy="300182"/>
          </a:xfrm>
          <a:prstGeom prst="rightArrow">
            <a:avLst/>
          </a:prstGeom>
          <a:gradFill flip="none" rotWithShape="1">
            <a:gsLst>
              <a:gs pos="0">
                <a:schemeClr val="bg1">
                  <a:alpha val="8000"/>
                </a:schemeClr>
              </a:gs>
              <a:gs pos="100000">
                <a:schemeClr val="accent4"/>
              </a:gs>
            </a:gsLst>
            <a:lin ang="0" scaled="1"/>
            <a:tileRect/>
          </a:gra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and Resilient Communication with Provenance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 bwMode="auto">
          <a:xfrm>
            <a:off x="3751043" y="1470653"/>
            <a:ext cx="2648355" cy="1143000"/>
          </a:xfrm>
          <a:prstGeom prst="cloud">
            <a:avLst/>
          </a:prstGeom>
          <a:ln>
            <a:solidFill>
              <a:srgbClr val="003767"/>
            </a:solidFill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Can 5"/>
          <p:cNvSpPr/>
          <p:nvPr/>
        </p:nvSpPr>
        <p:spPr bwMode="auto">
          <a:xfrm rot="5400000">
            <a:off x="4990200" y="892249"/>
            <a:ext cx="304800" cy="2021113"/>
          </a:xfrm>
          <a:prstGeom prst="can">
            <a:avLst>
              <a:gd name="adj" fmla="val 42858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4000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Can 6"/>
          <p:cNvSpPr/>
          <p:nvPr/>
        </p:nvSpPr>
        <p:spPr bwMode="auto">
          <a:xfrm rot="5400000">
            <a:off x="4685400" y="1101676"/>
            <a:ext cx="304800" cy="2021113"/>
          </a:xfrm>
          <a:prstGeom prst="can">
            <a:avLst>
              <a:gd name="adj" fmla="val 42858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40005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598798" y="1133310"/>
            <a:ext cx="1219200" cy="532282"/>
            <a:chOff x="5258660" y="2147228"/>
            <a:chExt cx="1178226" cy="836451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5258660" y="2147228"/>
              <a:ext cx="1178225" cy="836451"/>
            </a:xfrm>
            <a:prstGeom prst="roundRect">
              <a:avLst>
                <a:gd name="adj" fmla="val 977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63761" y="2347449"/>
              <a:ext cx="1173125" cy="435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+mn-lt"/>
                  <a:cs typeface="Arial Black"/>
                </a:rPr>
                <a:t>Analytic</a:t>
              </a:r>
              <a:endParaRPr lang="en-US" sz="1200" b="1" dirty="0">
                <a:latin typeface="+mn-lt"/>
                <a:cs typeface="Arial Black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309892" y="1597653"/>
            <a:ext cx="1219200" cy="532282"/>
            <a:chOff x="5258660" y="2147228"/>
            <a:chExt cx="1178226" cy="836451"/>
          </a:xfrm>
        </p:grpSpPr>
        <p:sp>
          <p:nvSpPr>
            <p:cNvPr id="12" name="Rounded Rectangle 11"/>
            <p:cNvSpPr/>
            <p:nvPr/>
          </p:nvSpPr>
          <p:spPr bwMode="auto">
            <a:xfrm>
              <a:off x="5258660" y="2147228"/>
              <a:ext cx="1178225" cy="836451"/>
            </a:xfrm>
            <a:prstGeom prst="roundRect">
              <a:avLst>
                <a:gd name="adj" fmla="val 977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63761" y="2347449"/>
              <a:ext cx="1173125" cy="435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+mn-lt"/>
                  <a:cs typeface="Arial Black"/>
                </a:rPr>
                <a:t>C2 System</a:t>
              </a:r>
              <a:endParaRPr lang="en-US" sz="1200" b="1" dirty="0">
                <a:latin typeface="+mn-lt"/>
                <a:cs typeface="Arial Black"/>
              </a:endParaRPr>
            </a:p>
          </p:txBody>
        </p:sp>
      </p:grpSp>
      <p:sp>
        <p:nvSpPr>
          <p:cNvPr id="14" name="Can 13"/>
          <p:cNvSpPr/>
          <p:nvPr/>
        </p:nvSpPr>
        <p:spPr bwMode="auto">
          <a:xfrm>
            <a:off x="1608873" y="1803286"/>
            <a:ext cx="751925" cy="703384"/>
          </a:xfrm>
          <a:prstGeom prst="can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Sensor Data</a:t>
            </a:r>
          </a:p>
        </p:txBody>
      </p:sp>
      <p:cxnSp>
        <p:nvCxnSpPr>
          <p:cNvPr id="15" name="Straight Connector 14"/>
          <p:cNvCxnSpPr>
            <a:stCxn id="9" idx="3"/>
            <a:endCxn id="6" idx="3"/>
          </p:cNvCxnSpPr>
          <p:nvPr/>
        </p:nvCxnSpPr>
        <p:spPr bwMode="auto">
          <a:xfrm>
            <a:off x="2817997" y="1399451"/>
            <a:ext cx="1314047" cy="50335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cxnSp>
        <p:nvCxnSpPr>
          <p:cNvPr id="16" name="Straight Connector 15"/>
          <p:cNvCxnSpPr>
            <a:stCxn id="14" idx="4"/>
            <a:endCxn id="7" idx="3"/>
          </p:cNvCxnSpPr>
          <p:nvPr/>
        </p:nvCxnSpPr>
        <p:spPr bwMode="auto">
          <a:xfrm flipV="1">
            <a:off x="2360798" y="2112233"/>
            <a:ext cx="1466446" cy="4274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cxnSp>
        <p:nvCxnSpPr>
          <p:cNvPr id="17" name="Straight Connector 16"/>
          <p:cNvCxnSpPr>
            <a:stCxn id="6" idx="1"/>
            <a:endCxn id="63" idx="2"/>
          </p:cNvCxnSpPr>
          <p:nvPr/>
        </p:nvCxnSpPr>
        <p:spPr bwMode="auto">
          <a:xfrm>
            <a:off x="6153157" y="1902806"/>
            <a:ext cx="880461" cy="1246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2293545" y="2398081"/>
            <a:ext cx="2667000" cy="1106714"/>
            <a:chOff x="6248400" y="1905000"/>
            <a:chExt cx="2667000" cy="1106714"/>
          </a:xfrm>
        </p:grpSpPr>
        <p:sp>
          <p:nvSpPr>
            <p:cNvPr id="22" name="Rectangle 43"/>
            <p:cNvSpPr/>
            <p:nvPr/>
          </p:nvSpPr>
          <p:spPr bwMode="auto">
            <a:xfrm>
              <a:off x="6248400" y="1905000"/>
              <a:ext cx="2667000" cy="1106714"/>
            </a:xfrm>
            <a:custGeom>
              <a:avLst/>
              <a:gdLst>
                <a:gd name="connsiteX0" fmla="*/ 0 w 2667000"/>
                <a:gd name="connsiteY0" fmla="*/ 0 h 1066800"/>
                <a:gd name="connsiteX1" fmla="*/ 2667000 w 2667000"/>
                <a:gd name="connsiteY1" fmla="*/ 0 h 1066800"/>
                <a:gd name="connsiteX2" fmla="*/ 2667000 w 2667000"/>
                <a:gd name="connsiteY2" fmla="*/ 1066800 h 1066800"/>
                <a:gd name="connsiteX3" fmla="*/ 0 w 2667000"/>
                <a:gd name="connsiteY3" fmla="*/ 1066800 h 1066800"/>
                <a:gd name="connsiteX4" fmla="*/ 0 w 2667000"/>
                <a:gd name="connsiteY4" fmla="*/ 0 h 1066800"/>
                <a:gd name="connsiteX0" fmla="*/ 0 w 2667000"/>
                <a:gd name="connsiteY0" fmla="*/ 0 h 1066800"/>
                <a:gd name="connsiteX1" fmla="*/ 2667000 w 2667000"/>
                <a:gd name="connsiteY1" fmla="*/ 0 h 1066800"/>
                <a:gd name="connsiteX2" fmla="*/ 2667000 w 2667000"/>
                <a:gd name="connsiteY2" fmla="*/ 1066800 h 1066800"/>
                <a:gd name="connsiteX3" fmla="*/ 0 w 2667000"/>
                <a:gd name="connsiteY3" fmla="*/ 1066800 h 1066800"/>
                <a:gd name="connsiteX4" fmla="*/ 0 w 2667000"/>
                <a:gd name="connsiteY4" fmla="*/ 0 h 1066800"/>
                <a:gd name="connsiteX0" fmla="*/ 0 w 2667000"/>
                <a:gd name="connsiteY0" fmla="*/ 0 h 1066800"/>
                <a:gd name="connsiteX1" fmla="*/ 2667000 w 2667000"/>
                <a:gd name="connsiteY1" fmla="*/ 0 h 1066800"/>
                <a:gd name="connsiteX2" fmla="*/ 2667000 w 2667000"/>
                <a:gd name="connsiteY2" fmla="*/ 1066800 h 1066800"/>
                <a:gd name="connsiteX3" fmla="*/ 0 w 2667000"/>
                <a:gd name="connsiteY3" fmla="*/ 1066800 h 1066800"/>
                <a:gd name="connsiteX4" fmla="*/ 0 w 2667000"/>
                <a:gd name="connsiteY4" fmla="*/ 0 h 1066800"/>
                <a:gd name="connsiteX0" fmla="*/ 0 w 2667000"/>
                <a:gd name="connsiteY0" fmla="*/ 0 h 1068211"/>
                <a:gd name="connsiteX1" fmla="*/ 2667000 w 2667000"/>
                <a:gd name="connsiteY1" fmla="*/ 0 h 1068211"/>
                <a:gd name="connsiteX2" fmla="*/ 2667000 w 2667000"/>
                <a:gd name="connsiteY2" fmla="*/ 1066800 h 1068211"/>
                <a:gd name="connsiteX3" fmla="*/ 0 w 2667000"/>
                <a:gd name="connsiteY3" fmla="*/ 1066800 h 1068211"/>
                <a:gd name="connsiteX4" fmla="*/ 0 w 2667000"/>
                <a:gd name="connsiteY4" fmla="*/ 0 h 1068211"/>
                <a:gd name="connsiteX0" fmla="*/ 0 w 2667000"/>
                <a:gd name="connsiteY0" fmla="*/ 0 h 1068211"/>
                <a:gd name="connsiteX1" fmla="*/ 2667000 w 2667000"/>
                <a:gd name="connsiteY1" fmla="*/ 0 h 1068211"/>
                <a:gd name="connsiteX2" fmla="*/ 2667000 w 2667000"/>
                <a:gd name="connsiteY2" fmla="*/ 1066800 h 1068211"/>
                <a:gd name="connsiteX3" fmla="*/ 0 w 2667000"/>
                <a:gd name="connsiteY3" fmla="*/ 1066800 h 1068211"/>
                <a:gd name="connsiteX4" fmla="*/ 0 w 2667000"/>
                <a:gd name="connsiteY4" fmla="*/ 0 h 1068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7000" h="1068211">
                  <a:moveTo>
                    <a:pt x="0" y="0"/>
                  </a:moveTo>
                  <a:lnTo>
                    <a:pt x="2667000" y="0"/>
                  </a:lnTo>
                  <a:cubicBezTo>
                    <a:pt x="2667000" y="355600"/>
                    <a:pt x="2660650" y="3175"/>
                    <a:pt x="2667000" y="1066800"/>
                  </a:cubicBezTo>
                  <a:cubicBezTo>
                    <a:pt x="2660650" y="1069975"/>
                    <a:pt x="889000" y="1066800"/>
                    <a:pt x="0" y="10668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 cap="flat" cmpd="sng" algn="ctr">
              <a:solidFill>
                <a:srgbClr val="003767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8229600" y="2362200"/>
              <a:ext cx="533400" cy="533400"/>
            </a:xfrm>
            <a:prstGeom prst="ellipse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Product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7325830" y="2364277"/>
              <a:ext cx="536262" cy="530771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b="1" dirty="0" smtClean="0">
                  <a:latin typeface="Arial" pitchFamily="-110" charset="0"/>
                </a:rPr>
                <a:t>Process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6324600" y="2362200"/>
              <a:ext cx="533400" cy="533400"/>
            </a:xfrm>
            <a:prstGeom prst="ellipse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Input</a:t>
              </a:r>
            </a:p>
          </p:txBody>
        </p:sp>
        <p:cxnSp>
          <p:nvCxnSpPr>
            <p:cNvPr id="26" name="Straight Arrow Connector 25"/>
            <p:cNvCxnSpPr>
              <a:stCxn id="23" idx="2"/>
              <a:endCxn id="24" idx="3"/>
            </p:cNvCxnSpPr>
            <p:nvPr/>
          </p:nvCxnSpPr>
          <p:spPr bwMode="auto">
            <a:xfrm flipH="1">
              <a:off x="7862092" y="2628900"/>
              <a:ext cx="367508" cy="76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27" name="Straight Arrow Connector 26"/>
            <p:cNvCxnSpPr>
              <a:stCxn id="24" idx="1"/>
              <a:endCxn id="25" idx="6"/>
            </p:cNvCxnSpPr>
            <p:nvPr/>
          </p:nvCxnSpPr>
          <p:spPr bwMode="auto">
            <a:xfrm flipH="1" flipV="1">
              <a:off x="6858000" y="2628900"/>
              <a:ext cx="467830" cy="76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28" name="Elbow Connector 27"/>
            <p:cNvCxnSpPr>
              <a:stCxn id="23" idx="0"/>
              <a:endCxn id="25" idx="0"/>
            </p:cNvCxnSpPr>
            <p:nvPr/>
          </p:nvCxnSpPr>
          <p:spPr bwMode="auto">
            <a:xfrm rot="16200000" flipV="1">
              <a:off x="7543800" y="1409700"/>
              <a:ext cx="12700" cy="1905000"/>
            </a:xfrm>
            <a:prstGeom prst="bentConnector3">
              <a:avLst>
                <a:gd name="adj1" fmla="val 180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lg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7057572" y="1990271"/>
              <a:ext cx="1088570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Derived From</a:t>
              </a:r>
              <a:endParaRPr lang="en-US" sz="900" b="1" dirty="0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46059" y="1992859"/>
              <a:ext cx="293141" cy="293141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2817998" y="1889753"/>
            <a:ext cx="685800" cy="355600"/>
            <a:chOff x="1676400" y="2667000"/>
            <a:chExt cx="843789" cy="457200"/>
          </a:xfrm>
        </p:grpSpPr>
        <p:sp>
          <p:nvSpPr>
            <p:cNvPr id="32" name="Rectangle 31"/>
            <p:cNvSpPr/>
            <p:nvPr/>
          </p:nvSpPr>
          <p:spPr bwMode="auto">
            <a:xfrm>
              <a:off x="1676400" y="2667000"/>
              <a:ext cx="843789" cy="2286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Provenance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1676400" y="2895600"/>
              <a:ext cx="843789" cy="2286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Data</a:t>
              </a:r>
            </a:p>
          </p:txBody>
        </p:sp>
      </p:grpSp>
      <p:sp>
        <p:nvSpPr>
          <p:cNvPr id="41" name="Cube 40"/>
          <p:cNvSpPr/>
          <p:nvPr/>
        </p:nvSpPr>
        <p:spPr bwMode="auto">
          <a:xfrm>
            <a:off x="2284598" y="2042153"/>
            <a:ext cx="457200" cy="228600"/>
          </a:xfrm>
          <a:prstGeom prst="cube">
            <a:avLst/>
          </a:prstGeom>
          <a:solidFill>
            <a:srgbClr val="0B006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10" charset="0"/>
              </a:rPr>
              <a:t>API</a:t>
            </a:r>
          </a:p>
        </p:txBody>
      </p:sp>
      <p:sp>
        <p:nvSpPr>
          <p:cNvPr id="42" name="Cube 41"/>
          <p:cNvSpPr/>
          <p:nvPr/>
        </p:nvSpPr>
        <p:spPr bwMode="auto">
          <a:xfrm>
            <a:off x="2741798" y="1329139"/>
            <a:ext cx="457200" cy="228600"/>
          </a:xfrm>
          <a:prstGeom prst="cube">
            <a:avLst/>
          </a:prstGeom>
          <a:solidFill>
            <a:srgbClr val="0A016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10" charset="0"/>
              </a:rPr>
              <a:t>API</a:t>
            </a:r>
          </a:p>
        </p:txBody>
      </p:sp>
      <p:sp>
        <p:nvSpPr>
          <p:cNvPr id="63" name="Cube 62"/>
          <p:cNvSpPr/>
          <p:nvPr/>
        </p:nvSpPr>
        <p:spPr bwMode="auto">
          <a:xfrm>
            <a:off x="7033618" y="1772394"/>
            <a:ext cx="457200" cy="228600"/>
          </a:xfrm>
          <a:prstGeom prst="cube">
            <a:avLst/>
          </a:prstGeom>
          <a:solidFill>
            <a:srgbClr val="0B006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10" charset="0"/>
              </a:rPr>
              <a:t>API</a:t>
            </a:r>
          </a:p>
        </p:txBody>
      </p:sp>
      <p:sp>
        <p:nvSpPr>
          <p:cNvPr id="92" name="Octagon 91"/>
          <p:cNvSpPr/>
          <p:nvPr/>
        </p:nvSpPr>
        <p:spPr bwMode="auto">
          <a:xfrm>
            <a:off x="5698105" y="2487572"/>
            <a:ext cx="1086979" cy="989463"/>
          </a:xfrm>
          <a:prstGeom prst="octag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10" charset="0"/>
              </a:rPr>
              <a:t>Distributed </a:t>
            </a:r>
            <a:b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10" charset="0"/>
              </a:rPr>
            </a:b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10" charset="0"/>
              </a:rPr>
              <a:t>Provenance-based </a:t>
            </a:r>
            <a:b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10" charset="0"/>
              </a:rPr>
            </a:br>
            <a:r>
              <a:rPr kumimoji="0" lang="en-US" sz="9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10" charset="0"/>
              </a:rPr>
              <a:t>Access Control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05892" y="1481539"/>
            <a:ext cx="1371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Black"/>
                <a:cs typeface="Arial Black"/>
              </a:rPr>
              <a:t>Brokered Secure Comm</a:t>
            </a:r>
            <a:endParaRPr lang="en-US" sz="1400" dirty="0">
              <a:latin typeface="Arial Black"/>
              <a:cs typeface="Arial Black"/>
            </a:endParaRPr>
          </a:p>
        </p:txBody>
      </p:sp>
      <p:pic>
        <p:nvPicPr>
          <p:cNvPr id="3" name="Picture 2" descr="map-clip-art-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1024" y="2539564"/>
            <a:ext cx="1024453" cy="9374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96949" y="2821041"/>
            <a:ext cx="65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/>
              <a:t>Mission</a:t>
            </a:r>
            <a:br>
              <a:rPr lang="en-US" sz="900" b="1" dirty="0" smtClean="0"/>
            </a:br>
            <a:r>
              <a:rPr lang="en-US" sz="900" b="1" dirty="0" smtClean="0"/>
              <a:t>Mapping</a:t>
            </a:r>
            <a:endParaRPr lang="en-US" sz="900" b="1" dirty="0"/>
          </a:p>
        </p:txBody>
      </p:sp>
      <p:sp>
        <p:nvSpPr>
          <p:cNvPr id="35" name="Isosceles Triangle 34"/>
          <p:cNvSpPr/>
          <p:nvPr/>
        </p:nvSpPr>
        <p:spPr bwMode="auto">
          <a:xfrm>
            <a:off x="2284598" y="1877159"/>
            <a:ext cx="2675945" cy="531167"/>
          </a:xfrm>
          <a:custGeom>
            <a:avLst/>
            <a:gdLst>
              <a:gd name="connsiteX0" fmla="*/ 0 w 2595886"/>
              <a:gd name="connsiteY0" fmla="*/ 390382 h 390382"/>
              <a:gd name="connsiteX1" fmla="*/ 1297943 w 2595886"/>
              <a:gd name="connsiteY1" fmla="*/ 0 h 390382"/>
              <a:gd name="connsiteX2" fmla="*/ 2595886 w 2595886"/>
              <a:gd name="connsiteY2" fmla="*/ 390382 h 390382"/>
              <a:gd name="connsiteX3" fmla="*/ 0 w 2595886"/>
              <a:gd name="connsiteY3" fmla="*/ 390382 h 390382"/>
              <a:gd name="connsiteX0" fmla="*/ 0 w 2595886"/>
              <a:gd name="connsiteY0" fmla="*/ 509155 h 509155"/>
              <a:gd name="connsiteX1" fmla="*/ 877634 w 2595886"/>
              <a:gd name="connsiteY1" fmla="*/ 0 h 509155"/>
              <a:gd name="connsiteX2" fmla="*/ 2595886 w 2595886"/>
              <a:gd name="connsiteY2" fmla="*/ 509155 h 509155"/>
              <a:gd name="connsiteX3" fmla="*/ 0 w 2595886"/>
              <a:gd name="connsiteY3" fmla="*/ 509155 h 509155"/>
              <a:gd name="connsiteX0" fmla="*/ 0 w 2595886"/>
              <a:gd name="connsiteY0" fmla="*/ 509155 h 509155"/>
              <a:gd name="connsiteX1" fmla="*/ 709008 w 2595886"/>
              <a:gd name="connsiteY1" fmla="*/ 94955 h 509155"/>
              <a:gd name="connsiteX2" fmla="*/ 877634 w 2595886"/>
              <a:gd name="connsiteY2" fmla="*/ 0 h 509155"/>
              <a:gd name="connsiteX3" fmla="*/ 2595886 w 2595886"/>
              <a:gd name="connsiteY3" fmla="*/ 509155 h 509155"/>
              <a:gd name="connsiteX4" fmla="*/ 0 w 2595886"/>
              <a:gd name="connsiteY4" fmla="*/ 509155 h 509155"/>
              <a:gd name="connsiteX0" fmla="*/ 0 w 2595886"/>
              <a:gd name="connsiteY0" fmla="*/ 509155 h 509155"/>
              <a:gd name="connsiteX1" fmla="*/ 526265 w 2595886"/>
              <a:gd name="connsiteY1" fmla="*/ 21864 h 509155"/>
              <a:gd name="connsiteX2" fmla="*/ 877634 w 2595886"/>
              <a:gd name="connsiteY2" fmla="*/ 0 h 509155"/>
              <a:gd name="connsiteX3" fmla="*/ 2595886 w 2595886"/>
              <a:gd name="connsiteY3" fmla="*/ 509155 h 509155"/>
              <a:gd name="connsiteX4" fmla="*/ 0 w 2595886"/>
              <a:gd name="connsiteY4" fmla="*/ 509155 h 509155"/>
              <a:gd name="connsiteX0" fmla="*/ 0 w 2595886"/>
              <a:gd name="connsiteY0" fmla="*/ 509155 h 509155"/>
              <a:gd name="connsiteX1" fmla="*/ 526265 w 2595886"/>
              <a:gd name="connsiteY1" fmla="*/ 21864 h 509155"/>
              <a:gd name="connsiteX2" fmla="*/ 877634 w 2595886"/>
              <a:gd name="connsiteY2" fmla="*/ 0 h 509155"/>
              <a:gd name="connsiteX3" fmla="*/ 1293785 w 2595886"/>
              <a:gd name="connsiteY3" fmla="*/ 113228 h 509155"/>
              <a:gd name="connsiteX4" fmla="*/ 2595886 w 2595886"/>
              <a:gd name="connsiteY4" fmla="*/ 509155 h 509155"/>
              <a:gd name="connsiteX5" fmla="*/ 0 w 2595886"/>
              <a:gd name="connsiteY5" fmla="*/ 509155 h 509155"/>
              <a:gd name="connsiteX0" fmla="*/ 0 w 2595886"/>
              <a:gd name="connsiteY0" fmla="*/ 509155 h 509155"/>
              <a:gd name="connsiteX1" fmla="*/ 526265 w 2595886"/>
              <a:gd name="connsiteY1" fmla="*/ 21864 h 509155"/>
              <a:gd name="connsiteX2" fmla="*/ 877634 w 2595886"/>
              <a:gd name="connsiteY2" fmla="*/ 0 h 509155"/>
              <a:gd name="connsiteX3" fmla="*/ 1229825 w 2595886"/>
              <a:gd name="connsiteY3" fmla="*/ 12728 h 509155"/>
              <a:gd name="connsiteX4" fmla="*/ 2595886 w 2595886"/>
              <a:gd name="connsiteY4" fmla="*/ 509155 h 509155"/>
              <a:gd name="connsiteX5" fmla="*/ 0 w 2595886"/>
              <a:gd name="connsiteY5" fmla="*/ 509155 h 509155"/>
              <a:gd name="connsiteX0" fmla="*/ 0 w 2595886"/>
              <a:gd name="connsiteY0" fmla="*/ 509155 h 509155"/>
              <a:gd name="connsiteX1" fmla="*/ 526265 w 2595886"/>
              <a:gd name="connsiteY1" fmla="*/ 21864 h 509155"/>
              <a:gd name="connsiteX2" fmla="*/ 665871 w 2595886"/>
              <a:gd name="connsiteY2" fmla="*/ 8571 h 509155"/>
              <a:gd name="connsiteX3" fmla="*/ 877634 w 2595886"/>
              <a:gd name="connsiteY3" fmla="*/ 0 h 509155"/>
              <a:gd name="connsiteX4" fmla="*/ 1229825 w 2595886"/>
              <a:gd name="connsiteY4" fmla="*/ 12728 h 509155"/>
              <a:gd name="connsiteX5" fmla="*/ 2595886 w 2595886"/>
              <a:gd name="connsiteY5" fmla="*/ 509155 h 509155"/>
              <a:gd name="connsiteX6" fmla="*/ 0 w 2595886"/>
              <a:gd name="connsiteY6" fmla="*/ 509155 h 509155"/>
              <a:gd name="connsiteX0" fmla="*/ 0 w 2595886"/>
              <a:gd name="connsiteY0" fmla="*/ 509155 h 509155"/>
              <a:gd name="connsiteX1" fmla="*/ 526265 w 2595886"/>
              <a:gd name="connsiteY1" fmla="*/ 21864 h 509155"/>
              <a:gd name="connsiteX2" fmla="*/ 523364 w 2595886"/>
              <a:gd name="connsiteY2" fmla="*/ 178417 h 509155"/>
              <a:gd name="connsiteX3" fmla="*/ 877634 w 2595886"/>
              <a:gd name="connsiteY3" fmla="*/ 0 h 509155"/>
              <a:gd name="connsiteX4" fmla="*/ 1229825 w 2595886"/>
              <a:gd name="connsiteY4" fmla="*/ 12728 h 509155"/>
              <a:gd name="connsiteX5" fmla="*/ 2595886 w 2595886"/>
              <a:gd name="connsiteY5" fmla="*/ 509155 h 509155"/>
              <a:gd name="connsiteX6" fmla="*/ 0 w 2595886"/>
              <a:gd name="connsiteY6" fmla="*/ 509155 h 509155"/>
              <a:gd name="connsiteX0" fmla="*/ 0 w 2595886"/>
              <a:gd name="connsiteY0" fmla="*/ 496427 h 496427"/>
              <a:gd name="connsiteX1" fmla="*/ 526265 w 2595886"/>
              <a:gd name="connsiteY1" fmla="*/ 9136 h 496427"/>
              <a:gd name="connsiteX2" fmla="*/ 523364 w 2595886"/>
              <a:gd name="connsiteY2" fmla="*/ 165689 h 496427"/>
              <a:gd name="connsiteX3" fmla="*/ 858882 w 2595886"/>
              <a:gd name="connsiteY3" fmla="*/ 164838 h 496427"/>
              <a:gd name="connsiteX4" fmla="*/ 1229825 w 2595886"/>
              <a:gd name="connsiteY4" fmla="*/ 0 h 496427"/>
              <a:gd name="connsiteX5" fmla="*/ 2595886 w 2595886"/>
              <a:gd name="connsiteY5" fmla="*/ 496427 h 496427"/>
              <a:gd name="connsiteX6" fmla="*/ 0 w 2595886"/>
              <a:gd name="connsiteY6" fmla="*/ 496427 h 496427"/>
              <a:gd name="connsiteX0" fmla="*/ 0 w 2595886"/>
              <a:gd name="connsiteY0" fmla="*/ 496427 h 496427"/>
              <a:gd name="connsiteX1" fmla="*/ 526265 w 2595886"/>
              <a:gd name="connsiteY1" fmla="*/ 9136 h 496427"/>
              <a:gd name="connsiteX2" fmla="*/ 523364 w 2595886"/>
              <a:gd name="connsiteY2" fmla="*/ 165689 h 496427"/>
              <a:gd name="connsiteX3" fmla="*/ 858882 w 2595886"/>
              <a:gd name="connsiteY3" fmla="*/ 164838 h 496427"/>
              <a:gd name="connsiteX4" fmla="*/ 1089642 w 2595886"/>
              <a:gd name="connsiteY4" fmla="*/ 61466 h 496427"/>
              <a:gd name="connsiteX5" fmla="*/ 1229825 w 2595886"/>
              <a:gd name="connsiteY5" fmla="*/ 0 h 496427"/>
              <a:gd name="connsiteX6" fmla="*/ 2595886 w 2595886"/>
              <a:gd name="connsiteY6" fmla="*/ 496427 h 496427"/>
              <a:gd name="connsiteX7" fmla="*/ 0 w 2595886"/>
              <a:gd name="connsiteY7" fmla="*/ 496427 h 496427"/>
              <a:gd name="connsiteX0" fmla="*/ 0 w 2595886"/>
              <a:gd name="connsiteY0" fmla="*/ 496427 h 496427"/>
              <a:gd name="connsiteX1" fmla="*/ 526265 w 2595886"/>
              <a:gd name="connsiteY1" fmla="*/ 9136 h 496427"/>
              <a:gd name="connsiteX2" fmla="*/ 523364 w 2595886"/>
              <a:gd name="connsiteY2" fmla="*/ 165689 h 496427"/>
              <a:gd name="connsiteX3" fmla="*/ 858882 w 2595886"/>
              <a:gd name="connsiteY3" fmla="*/ 164838 h 496427"/>
              <a:gd name="connsiteX4" fmla="*/ 1172146 w 2595886"/>
              <a:gd name="connsiteY4" fmla="*/ 161829 h 496427"/>
              <a:gd name="connsiteX5" fmla="*/ 1229825 w 2595886"/>
              <a:gd name="connsiteY5" fmla="*/ 0 h 496427"/>
              <a:gd name="connsiteX6" fmla="*/ 2595886 w 2595886"/>
              <a:gd name="connsiteY6" fmla="*/ 496427 h 496427"/>
              <a:gd name="connsiteX7" fmla="*/ 0 w 2595886"/>
              <a:gd name="connsiteY7" fmla="*/ 496427 h 496427"/>
              <a:gd name="connsiteX0" fmla="*/ 0 w 2595886"/>
              <a:gd name="connsiteY0" fmla="*/ 515727 h 515727"/>
              <a:gd name="connsiteX1" fmla="*/ 526265 w 2595886"/>
              <a:gd name="connsiteY1" fmla="*/ 28436 h 515727"/>
              <a:gd name="connsiteX2" fmla="*/ 523364 w 2595886"/>
              <a:gd name="connsiteY2" fmla="*/ 184989 h 515727"/>
              <a:gd name="connsiteX3" fmla="*/ 858882 w 2595886"/>
              <a:gd name="connsiteY3" fmla="*/ 184138 h 515727"/>
              <a:gd name="connsiteX4" fmla="*/ 1172146 w 2595886"/>
              <a:gd name="connsiteY4" fmla="*/ 181129 h 515727"/>
              <a:gd name="connsiteX5" fmla="*/ 1169822 w 2595886"/>
              <a:gd name="connsiteY5" fmla="*/ 0 h 515727"/>
              <a:gd name="connsiteX6" fmla="*/ 2595886 w 2595886"/>
              <a:gd name="connsiteY6" fmla="*/ 515727 h 515727"/>
              <a:gd name="connsiteX7" fmla="*/ 0 w 2595886"/>
              <a:gd name="connsiteY7" fmla="*/ 515727 h 515727"/>
              <a:gd name="connsiteX0" fmla="*/ 0 w 2595886"/>
              <a:gd name="connsiteY0" fmla="*/ 515727 h 515727"/>
              <a:gd name="connsiteX1" fmla="*/ 526265 w 2595886"/>
              <a:gd name="connsiteY1" fmla="*/ 28436 h 515727"/>
              <a:gd name="connsiteX2" fmla="*/ 523364 w 2595886"/>
              <a:gd name="connsiteY2" fmla="*/ 184989 h 515727"/>
              <a:gd name="connsiteX3" fmla="*/ 858882 w 2595886"/>
              <a:gd name="connsiteY3" fmla="*/ 184138 h 515727"/>
              <a:gd name="connsiteX4" fmla="*/ 1179646 w 2595886"/>
              <a:gd name="connsiteY4" fmla="*/ 181129 h 515727"/>
              <a:gd name="connsiteX5" fmla="*/ 1169822 w 2595886"/>
              <a:gd name="connsiteY5" fmla="*/ 0 h 515727"/>
              <a:gd name="connsiteX6" fmla="*/ 2595886 w 2595886"/>
              <a:gd name="connsiteY6" fmla="*/ 515727 h 515727"/>
              <a:gd name="connsiteX7" fmla="*/ 0 w 2595886"/>
              <a:gd name="connsiteY7" fmla="*/ 515727 h 515727"/>
              <a:gd name="connsiteX0" fmla="*/ 0 w 2595886"/>
              <a:gd name="connsiteY0" fmla="*/ 515727 h 515727"/>
              <a:gd name="connsiteX1" fmla="*/ 526265 w 2595886"/>
              <a:gd name="connsiteY1" fmla="*/ 28436 h 515727"/>
              <a:gd name="connsiteX2" fmla="*/ 523364 w 2595886"/>
              <a:gd name="connsiteY2" fmla="*/ 184989 h 515727"/>
              <a:gd name="connsiteX3" fmla="*/ 858882 w 2595886"/>
              <a:gd name="connsiteY3" fmla="*/ 184138 h 515727"/>
              <a:gd name="connsiteX4" fmla="*/ 1179646 w 2595886"/>
              <a:gd name="connsiteY4" fmla="*/ 181129 h 515727"/>
              <a:gd name="connsiteX5" fmla="*/ 1177322 w 2595886"/>
              <a:gd name="connsiteY5" fmla="*/ 0 h 515727"/>
              <a:gd name="connsiteX6" fmla="*/ 2595886 w 2595886"/>
              <a:gd name="connsiteY6" fmla="*/ 515727 h 515727"/>
              <a:gd name="connsiteX7" fmla="*/ 0 w 2595886"/>
              <a:gd name="connsiteY7" fmla="*/ 515727 h 515727"/>
              <a:gd name="connsiteX0" fmla="*/ 0 w 2595886"/>
              <a:gd name="connsiteY0" fmla="*/ 515727 h 515727"/>
              <a:gd name="connsiteX1" fmla="*/ 522515 w 2595886"/>
              <a:gd name="connsiteY1" fmla="*/ 5275 h 515727"/>
              <a:gd name="connsiteX2" fmla="*/ 523364 w 2595886"/>
              <a:gd name="connsiteY2" fmla="*/ 184989 h 515727"/>
              <a:gd name="connsiteX3" fmla="*/ 858882 w 2595886"/>
              <a:gd name="connsiteY3" fmla="*/ 184138 h 515727"/>
              <a:gd name="connsiteX4" fmla="*/ 1179646 w 2595886"/>
              <a:gd name="connsiteY4" fmla="*/ 181129 h 515727"/>
              <a:gd name="connsiteX5" fmla="*/ 1177322 w 2595886"/>
              <a:gd name="connsiteY5" fmla="*/ 0 h 515727"/>
              <a:gd name="connsiteX6" fmla="*/ 2595886 w 2595886"/>
              <a:gd name="connsiteY6" fmla="*/ 515727 h 515727"/>
              <a:gd name="connsiteX7" fmla="*/ 0 w 2595886"/>
              <a:gd name="connsiteY7" fmla="*/ 515727 h 515727"/>
              <a:gd name="connsiteX0" fmla="*/ 0 w 2603386"/>
              <a:gd name="connsiteY0" fmla="*/ 515727 h 527307"/>
              <a:gd name="connsiteX1" fmla="*/ 522515 w 2603386"/>
              <a:gd name="connsiteY1" fmla="*/ 5275 h 527307"/>
              <a:gd name="connsiteX2" fmla="*/ 523364 w 2603386"/>
              <a:gd name="connsiteY2" fmla="*/ 184989 h 527307"/>
              <a:gd name="connsiteX3" fmla="*/ 858882 w 2603386"/>
              <a:gd name="connsiteY3" fmla="*/ 184138 h 527307"/>
              <a:gd name="connsiteX4" fmla="*/ 1179646 w 2603386"/>
              <a:gd name="connsiteY4" fmla="*/ 181129 h 527307"/>
              <a:gd name="connsiteX5" fmla="*/ 1177322 w 2603386"/>
              <a:gd name="connsiteY5" fmla="*/ 0 h 527307"/>
              <a:gd name="connsiteX6" fmla="*/ 2603386 w 2603386"/>
              <a:gd name="connsiteY6" fmla="*/ 527307 h 527307"/>
              <a:gd name="connsiteX7" fmla="*/ 0 w 2603386"/>
              <a:gd name="connsiteY7" fmla="*/ 515727 h 527307"/>
              <a:gd name="connsiteX0" fmla="*/ 0 w 2607136"/>
              <a:gd name="connsiteY0" fmla="*/ 531167 h 531167"/>
              <a:gd name="connsiteX1" fmla="*/ 526265 w 2607136"/>
              <a:gd name="connsiteY1" fmla="*/ 5275 h 531167"/>
              <a:gd name="connsiteX2" fmla="*/ 527114 w 2607136"/>
              <a:gd name="connsiteY2" fmla="*/ 184989 h 531167"/>
              <a:gd name="connsiteX3" fmla="*/ 862632 w 2607136"/>
              <a:gd name="connsiteY3" fmla="*/ 184138 h 531167"/>
              <a:gd name="connsiteX4" fmla="*/ 1183396 w 2607136"/>
              <a:gd name="connsiteY4" fmla="*/ 181129 h 531167"/>
              <a:gd name="connsiteX5" fmla="*/ 1181072 w 2607136"/>
              <a:gd name="connsiteY5" fmla="*/ 0 h 531167"/>
              <a:gd name="connsiteX6" fmla="*/ 2607136 w 2607136"/>
              <a:gd name="connsiteY6" fmla="*/ 527307 h 531167"/>
              <a:gd name="connsiteX7" fmla="*/ 0 w 2607136"/>
              <a:gd name="connsiteY7" fmla="*/ 531167 h 531167"/>
              <a:gd name="connsiteX0" fmla="*/ 0 w 2599635"/>
              <a:gd name="connsiteY0" fmla="*/ 531167 h 531167"/>
              <a:gd name="connsiteX1" fmla="*/ 526265 w 2599635"/>
              <a:gd name="connsiteY1" fmla="*/ 5275 h 531167"/>
              <a:gd name="connsiteX2" fmla="*/ 527114 w 2599635"/>
              <a:gd name="connsiteY2" fmla="*/ 184989 h 531167"/>
              <a:gd name="connsiteX3" fmla="*/ 862632 w 2599635"/>
              <a:gd name="connsiteY3" fmla="*/ 184138 h 531167"/>
              <a:gd name="connsiteX4" fmla="*/ 1183396 w 2599635"/>
              <a:gd name="connsiteY4" fmla="*/ 181129 h 531167"/>
              <a:gd name="connsiteX5" fmla="*/ 1181072 w 2599635"/>
              <a:gd name="connsiteY5" fmla="*/ 0 h 531167"/>
              <a:gd name="connsiteX6" fmla="*/ 2599635 w 2599635"/>
              <a:gd name="connsiteY6" fmla="*/ 519587 h 531167"/>
              <a:gd name="connsiteX7" fmla="*/ 0 w 2599635"/>
              <a:gd name="connsiteY7" fmla="*/ 531167 h 531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9635" h="531167">
                <a:moveTo>
                  <a:pt x="0" y="531167"/>
                </a:moveTo>
                <a:lnTo>
                  <a:pt x="526265" y="5275"/>
                </a:lnTo>
                <a:lnTo>
                  <a:pt x="527114" y="184989"/>
                </a:lnTo>
                <a:lnTo>
                  <a:pt x="862632" y="184138"/>
                </a:lnTo>
                <a:lnTo>
                  <a:pt x="1183396" y="181129"/>
                </a:lnTo>
                <a:cubicBezTo>
                  <a:pt x="1182621" y="120753"/>
                  <a:pt x="1181847" y="60376"/>
                  <a:pt x="1181072" y="0"/>
                </a:cubicBezTo>
                <a:lnTo>
                  <a:pt x="2599635" y="519587"/>
                </a:lnTo>
                <a:lnTo>
                  <a:pt x="0" y="531167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/>
              </a:gs>
              <a:gs pos="0">
                <a:srgbClr val="FFFFFF">
                  <a:alpha val="0"/>
                </a:srgbClr>
              </a:gs>
            </a:gsLst>
            <a:lin ang="4740000" scaled="0"/>
            <a:tileRect/>
          </a:gra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146175" y="6432324"/>
            <a:ext cx="2667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API – Application Programmer Interface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41882" y="1957620"/>
            <a:ext cx="1974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Cloud Messaging</a:t>
            </a:r>
            <a:endParaRPr lang="en-US" sz="1400" b="1" dirty="0"/>
          </a:p>
        </p:txBody>
      </p:sp>
      <p:sp>
        <p:nvSpPr>
          <p:cNvPr id="66" name="Content Placeholder 2"/>
          <p:cNvSpPr>
            <a:spLocks noGrp="1"/>
          </p:cNvSpPr>
          <p:nvPr>
            <p:ph idx="1"/>
          </p:nvPr>
        </p:nvSpPr>
        <p:spPr>
          <a:xfrm>
            <a:off x="475488" y="3821489"/>
            <a:ext cx="8193024" cy="2411626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Approach: encourage provenance adoption by providing scalability </a:t>
            </a:r>
            <a:r>
              <a:rPr lang="en-US" dirty="0">
                <a:solidFill>
                  <a:srgbClr val="000000"/>
                </a:solidFill>
              </a:rPr>
              <a:t>and </a:t>
            </a:r>
            <a:r>
              <a:rPr lang="en-US" dirty="0" smtClean="0">
                <a:solidFill>
                  <a:srgbClr val="000000"/>
                </a:solidFill>
              </a:rPr>
              <a:t>security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Benefits: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Assessment of data trustworthiness </a:t>
            </a:r>
            <a:r>
              <a:rPr lang="en-US" dirty="0">
                <a:solidFill>
                  <a:srgbClr val="000000"/>
                </a:solidFill>
              </a:rPr>
              <a:t>for mission critical </a:t>
            </a:r>
            <a:r>
              <a:rPr lang="en-US" dirty="0" smtClean="0">
                <a:solidFill>
                  <a:srgbClr val="000000"/>
                </a:solidFill>
              </a:rPr>
              <a:t>decisions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Provenance informs Cyber SA; enables distributed access control 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Minimal trust in cloud to protect data in transit</a:t>
            </a:r>
          </a:p>
        </p:txBody>
      </p:sp>
    </p:spTree>
    <p:extLst>
      <p:ext uri="{BB962C8B-B14F-4D97-AF65-F5344CB8AC3E}">
        <p14:creationId xmlns:p14="http://schemas.microsoft.com/office/powerpoint/2010/main" val="2568548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4" grpId="0" animBg="1"/>
      <p:bldP spid="6" grpId="0" animBg="1"/>
      <p:bldP spid="7" grpId="0" animBg="1"/>
      <p:bldP spid="14" grpId="0" animBg="1"/>
      <p:bldP spid="41" grpId="0" animBg="1"/>
      <p:bldP spid="42" grpId="0" animBg="1"/>
      <p:bldP spid="63" grpId="0" animBg="1"/>
      <p:bldP spid="92" grpId="0" animBg="1"/>
      <p:bldP spid="90" grpId="0"/>
      <p:bldP spid="5" grpId="0"/>
      <p:bldP spid="35" grpId="0" animBg="1"/>
      <p:bldP spid="18" grpId="0"/>
      <p:bldP spid="6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Provenance Implementation: </a:t>
            </a:r>
            <a:br>
              <a:rPr lang="en-US" dirty="0" smtClean="0"/>
            </a:br>
            <a:r>
              <a:rPr lang="en-US" dirty="0" smtClean="0"/>
              <a:t>AF Space Command Effort</a:t>
            </a:r>
            <a:endParaRPr lang="en-US" dirty="0"/>
          </a:p>
        </p:txBody>
      </p:sp>
      <p:pic>
        <p:nvPicPr>
          <p:cNvPr id="4" name="Picture 3" descr="Screen Shot 2013-07-08 at 3.45.40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2243" y="1173113"/>
            <a:ext cx="4560755" cy="2424388"/>
          </a:xfrm>
          <a:prstGeom prst="rect">
            <a:avLst/>
          </a:prstGeom>
        </p:spPr>
      </p:pic>
      <p:pic>
        <p:nvPicPr>
          <p:cNvPr id="7" name="Picture 6" descr="220px-JSpOC_final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3121" y="168748"/>
            <a:ext cx="655775" cy="6557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6175" y="6432324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AFB – Air Force Base</a:t>
            </a:r>
          </a:p>
          <a:p>
            <a:r>
              <a:rPr lang="en-US" sz="700" b="1" dirty="0" smtClean="0"/>
              <a:t>PL-3 – DCID 6/3 Protection Level 3</a:t>
            </a:r>
          </a:p>
        </p:txBody>
      </p:sp>
      <p:pic>
        <p:nvPicPr>
          <p:cNvPr id="3" name="Picture 2" descr="Screen Shot 2013-07-08 at 4.54.18 PM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685" y="1332991"/>
            <a:ext cx="4359558" cy="1493552"/>
          </a:xfrm>
          <a:prstGeom prst="rect">
            <a:avLst/>
          </a:prstGeom>
        </p:spPr>
      </p:pic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381000" y="3652845"/>
            <a:ext cx="8537896" cy="2567956"/>
          </a:xfrm>
        </p:spPr>
        <p:txBody>
          <a:bodyPr/>
          <a:lstStyle/>
          <a:p>
            <a:r>
              <a:rPr lang="en-US" sz="1800" dirty="0" smtClean="0"/>
              <a:t>System Status</a:t>
            </a:r>
          </a:p>
          <a:p>
            <a:pPr lvl="1"/>
            <a:r>
              <a:rPr lang="en-US" sz="1600" dirty="0" smtClean="0"/>
              <a:t>Operational at Vandenberg AFB Fall 2013</a:t>
            </a:r>
          </a:p>
          <a:p>
            <a:pPr lvl="1"/>
            <a:r>
              <a:rPr lang="en-US" sz="1600" dirty="0" smtClean="0"/>
              <a:t>All data objects have provenance-derived classification labels </a:t>
            </a:r>
          </a:p>
          <a:p>
            <a:pPr lvl="2"/>
            <a:r>
              <a:rPr lang="en-US" sz="1400" dirty="0" smtClean="0"/>
              <a:t>100k new items classified per day</a:t>
            </a:r>
          </a:p>
          <a:p>
            <a:pPr lvl="1"/>
            <a:r>
              <a:rPr lang="en-US" sz="1600" dirty="0" smtClean="0"/>
              <a:t>PL-3 cross domain high-to-low sanitization architecture accredited</a:t>
            </a:r>
            <a:endParaRPr lang="en-US" sz="1600" dirty="0"/>
          </a:p>
        </p:txBody>
      </p:sp>
      <p:sp>
        <p:nvSpPr>
          <p:cNvPr id="12" name="Rectangle 36"/>
          <p:cNvSpPr>
            <a:spLocks noChangeArrowheads="1"/>
          </p:cNvSpPr>
          <p:nvPr/>
        </p:nvSpPr>
        <p:spPr bwMode="auto">
          <a:xfrm>
            <a:off x="381000" y="5540379"/>
            <a:ext cx="8396111" cy="689520"/>
          </a:xfrm>
          <a:prstGeom prst="roundRect">
            <a:avLst>
              <a:gd name="adj" fmla="val 0"/>
            </a:avLst>
          </a:prstGeom>
          <a:solidFill>
            <a:srgbClr val="D2DCF2"/>
          </a:solidFill>
          <a:ln w="12700" cmpd="sng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45720" rIns="45720" anchor="ctr" anchorCtr="1"/>
          <a:lstStyle/>
          <a:p>
            <a:pPr algn="ctr"/>
            <a:r>
              <a:rPr lang="en-US" sz="1800" b="1" dirty="0" smtClean="0"/>
              <a:t>MIT LL Risk reduction for AF space control </a:t>
            </a:r>
            <a:br>
              <a:rPr lang="en-US" sz="1800" b="1" dirty="0" smtClean="0"/>
            </a:br>
            <a:r>
              <a:rPr lang="en-US" sz="1800" b="1" dirty="0" smtClean="0"/>
              <a:t>situational </a:t>
            </a:r>
            <a:r>
              <a:rPr lang="en-US" sz="1800" b="1" dirty="0"/>
              <a:t>a</a:t>
            </a:r>
            <a:r>
              <a:rPr lang="en-US" sz="1800" b="1" dirty="0" smtClean="0"/>
              <a:t>wareness cloud architecture</a:t>
            </a:r>
            <a:endParaRPr lang="en-US" sz="1800" b="1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126670" y="2910860"/>
            <a:ext cx="2311588" cy="349588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Provenance</a:t>
            </a:r>
          </a:p>
        </p:txBody>
      </p:sp>
    </p:spTree>
    <p:extLst>
      <p:ext uri="{BB962C8B-B14F-4D97-AF65-F5344CB8AC3E}">
        <p14:creationId xmlns:p14="http://schemas.microsoft.com/office/powerpoint/2010/main" val="3991544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loud 67"/>
          <p:cNvSpPr/>
          <p:nvPr/>
        </p:nvSpPr>
        <p:spPr bwMode="auto">
          <a:xfrm>
            <a:off x="6453590" y="1917942"/>
            <a:ext cx="2090236" cy="1512086"/>
          </a:xfrm>
          <a:prstGeom prst="cloud">
            <a:avLst/>
          </a:prstGeom>
          <a:ln>
            <a:solidFill>
              <a:srgbClr val="003767"/>
            </a:solidFill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9" name="Cloud 68"/>
          <p:cNvSpPr/>
          <p:nvPr/>
        </p:nvSpPr>
        <p:spPr bwMode="auto">
          <a:xfrm>
            <a:off x="6347269" y="4100058"/>
            <a:ext cx="2090236" cy="1512086"/>
          </a:xfrm>
          <a:prstGeom prst="cloud">
            <a:avLst/>
          </a:prstGeom>
          <a:ln>
            <a:solidFill>
              <a:srgbClr val="003767"/>
            </a:solidFill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and Resilient Storage</a:t>
            </a:r>
            <a:endParaRPr lang="en-US" dirty="0"/>
          </a:p>
        </p:txBody>
      </p:sp>
      <p:grpSp>
        <p:nvGrpSpPr>
          <p:cNvPr id="98" name="Group 97"/>
          <p:cNvGrpSpPr/>
          <p:nvPr/>
        </p:nvGrpSpPr>
        <p:grpSpPr>
          <a:xfrm>
            <a:off x="5326760" y="1518296"/>
            <a:ext cx="3005054" cy="1636469"/>
            <a:chOff x="6096000" y="1143000"/>
            <a:chExt cx="2867568" cy="1431314"/>
          </a:xfrm>
        </p:grpSpPr>
        <p:grpSp>
          <p:nvGrpSpPr>
            <p:cNvPr id="6" name="Group 5"/>
            <p:cNvGrpSpPr/>
            <p:nvPr/>
          </p:nvGrpSpPr>
          <p:grpSpPr>
            <a:xfrm>
              <a:off x="7267925" y="1143000"/>
              <a:ext cx="1695643" cy="1431314"/>
              <a:chOff x="4043784" y="1551190"/>
              <a:chExt cx="1627824" cy="1317296"/>
            </a:xfrm>
          </p:grpSpPr>
          <p:pic>
            <p:nvPicPr>
              <p:cNvPr id="16" name="Picture 15" descr="Data_center.png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468170" y="1551190"/>
                <a:ext cx="588425" cy="1103297"/>
              </a:xfrm>
              <a:prstGeom prst="rect">
                <a:avLst/>
              </a:prstGeom>
            </p:spPr>
          </p:pic>
          <p:pic>
            <p:nvPicPr>
              <p:cNvPr id="17" name="Picture 16" descr="Data_center.png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798090" y="1955315"/>
                <a:ext cx="420069" cy="787629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4096350" y="2645512"/>
                <a:ext cx="1527482" cy="222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Object </a:t>
                </a:r>
                <a:r>
                  <a:rPr lang="en-US" sz="1200" b="1" dirty="0"/>
                  <a:t>S</a:t>
                </a:r>
                <a:r>
                  <a:rPr lang="en-US" sz="1200" b="1" dirty="0" smtClean="0"/>
                  <a:t>tore</a:t>
                </a:r>
                <a:endParaRPr lang="en-US" sz="1200" b="1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5072484" y="1705314"/>
                <a:ext cx="414867" cy="414867"/>
                <a:chOff x="1092200" y="2736850"/>
                <a:chExt cx="527050" cy="527050"/>
              </a:xfrm>
            </p:grpSpPr>
            <p:pic>
              <p:nvPicPr>
                <p:cNvPr id="37" name="Picture 36" descr="Document Blank.png"/>
                <p:cNvPicPr>
                  <a:picLocks noChangeAspect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2200" y="2736850"/>
                  <a:ext cx="527050" cy="527050"/>
                </a:xfrm>
                <a:prstGeom prst="rect">
                  <a:avLst/>
                </a:prstGeom>
              </p:spPr>
            </p:pic>
            <p:sp>
              <p:nvSpPr>
                <p:cNvPr id="38" name="TextBox 37"/>
                <p:cNvSpPr txBox="1"/>
                <p:nvPr/>
              </p:nvSpPr>
              <p:spPr>
                <a:xfrm>
                  <a:off x="1098549" y="2762251"/>
                  <a:ext cx="488950" cy="2346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" b="1" dirty="0" smtClean="0"/>
                    <a:t>Data</a:t>
                  </a:r>
                  <a:endParaRPr lang="en-US" sz="600" b="1" dirty="0">
                    <a:solidFill>
                      <a:schemeClr val="bg1"/>
                    </a:solidFill>
                    <a:latin typeface="Arial Black"/>
                    <a:cs typeface="Arial Black"/>
                  </a:endParaRPr>
                </a:p>
              </p:txBody>
            </p:sp>
            <p:grpSp>
              <p:nvGrpSpPr>
                <p:cNvPr id="39" name="Group 38"/>
                <p:cNvGrpSpPr/>
                <p:nvPr/>
              </p:nvGrpSpPr>
              <p:grpSpPr>
                <a:xfrm>
                  <a:off x="1263649" y="2943907"/>
                  <a:ext cx="190501" cy="256494"/>
                  <a:chOff x="2470842" y="1630846"/>
                  <a:chExt cx="316807" cy="426555"/>
                </a:xfrm>
              </p:grpSpPr>
              <p:sp>
                <p:nvSpPr>
                  <p:cNvPr id="41" name="Flowchart: Delay 10"/>
                  <p:cNvSpPr/>
                  <p:nvPr/>
                </p:nvSpPr>
                <p:spPr>
                  <a:xfrm rot="5400000">
                    <a:off x="2484155" y="1753906"/>
                    <a:ext cx="290182" cy="316807"/>
                  </a:xfrm>
                  <a:prstGeom prst="flowChartDelay">
                    <a:avLst/>
                  </a:prstGeom>
                  <a:solidFill>
                    <a:srgbClr val="FF6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lIns="0" tIns="0" rIns="0" bIns="0" anchor="ctr"/>
                  <a:lstStyle/>
                  <a:p>
                    <a:pPr algn="ctr" eaLnBrk="0" hangingPunct="0">
                      <a:defRPr/>
                    </a:pPr>
                    <a:endParaRPr lang="en-US" sz="600" b="1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" name="Arc 41"/>
                  <p:cNvSpPr/>
                  <p:nvPr/>
                </p:nvSpPr>
                <p:spPr>
                  <a:xfrm>
                    <a:off x="2535584" y="1630846"/>
                    <a:ext cx="187325" cy="254000"/>
                  </a:xfrm>
                  <a:prstGeom prst="arc">
                    <a:avLst>
                      <a:gd name="adj1" fmla="val 10731251"/>
                      <a:gd name="adj2" fmla="val 0"/>
                    </a:avLst>
                  </a:prstGeom>
                  <a:ln w="19050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en-US" sz="1600" dirty="0"/>
                  </a:p>
                </p:txBody>
              </p:sp>
            </p:grpSp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/>
                <a:stretch>
                  <a:fillRect/>
                </a:stretch>
              </p:blipFill>
              <p:spPr>
                <a:xfrm>
                  <a:off x="1331382" y="3054351"/>
                  <a:ext cx="53975" cy="107950"/>
                </a:xfrm>
                <a:prstGeom prst="rect">
                  <a:avLst/>
                </a:prstGeom>
              </p:spPr>
            </p:pic>
          </p:grpSp>
          <p:grpSp>
            <p:nvGrpSpPr>
              <p:cNvPr id="20" name="Group 19"/>
              <p:cNvGrpSpPr/>
              <p:nvPr/>
            </p:nvGrpSpPr>
            <p:grpSpPr>
              <a:xfrm>
                <a:off x="4043784" y="2187915"/>
                <a:ext cx="414867" cy="414867"/>
                <a:chOff x="1092200" y="2736850"/>
                <a:chExt cx="527050" cy="527050"/>
              </a:xfrm>
            </p:grpSpPr>
            <p:pic>
              <p:nvPicPr>
                <p:cNvPr id="31" name="Picture 30" descr="Document Blank.png"/>
                <p:cNvPicPr>
                  <a:picLocks noChangeAspect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2200" y="2736850"/>
                  <a:ext cx="527050" cy="527050"/>
                </a:xfrm>
                <a:prstGeom prst="rect">
                  <a:avLst/>
                </a:prstGeom>
              </p:spPr>
            </p:pic>
            <p:sp>
              <p:nvSpPr>
                <p:cNvPr id="32" name="TextBox 31"/>
                <p:cNvSpPr txBox="1"/>
                <p:nvPr/>
              </p:nvSpPr>
              <p:spPr>
                <a:xfrm>
                  <a:off x="1098549" y="2762252"/>
                  <a:ext cx="488950" cy="2159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" b="1" dirty="0" smtClean="0"/>
                    <a:t>Data</a:t>
                  </a:r>
                  <a:endParaRPr lang="en-US" sz="600" b="1" dirty="0">
                    <a:solidFill>
                      <a:schemeClr val="bg1"/>
                    </a:solidFill>
                    <a:latin typeface="Arial Black"/>
                    <a:cs typeface="Arial Black"/>
                  </a:endParaRPr>
                </a:p>
              </p:txBody>
            </p:sp>
            <p:grpSp>
              <p:nvGrpSpPr>
                <p:cNvPr id="33" name="Group 32"/>
                <p:cNvGrpSpPr/>
                <p:nvPr/>
              </p:nvGrpSpPr>
              <p:grpSpPr>
                <a:xfrm>
                  <a:off x="1263649" y="2943907"/>
                  <a:ext cx="190501" cy="256494"/>
                  <a:chOff x="2470842" y="1630846"/>
                  <a:chExt cx="316807" cy="426555"/>
                </a:xfrm>
              </p:grpSpPr>
              <p:sp>
                <p:nvSpPr>
                  <p:cNvPr id="35" name="Flowchart: Delay 10"/>
                  <p:cNvSpPr/>
                  <p:nvPr/>
                </p:nvSpPr>
                <p:spPr>
                  <a:xfrm rot="5400000">
                    <a:off x="2484155" y="1753906"/>
                    <a:ext cx="290182" cy="316807"/>
                  </a:xfrm>
                  <a:prstGeom prst="flowChartDelay">
                    <a:avLst/>
                  </a:prstGeom>
                  <a:solidFill>
                    <a:srgbClr val="66006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lIns="0" tIns="0" rIns="0" bIns="0" anchor="ctr"/>
                  <a:lstStyle/>
                  <a:p>
                    <a:pPr algn="ctr" eaLnBrk="0" hangingPunct="0">
                      <a:defRPr/>
                    </a:pPr>
                    <a:endParaRPr lang="en-US" sz="600" b="1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" name="Arc 35"/>
                  <p:cNvSpPr/>
                  <p:nvPr/>
                </p:nvSpPr>
                <p:spPr>
                  <a:xfrm>
                    <a:off x="2535584" y="1630846"/>
                    <a:ext cx="187325" cy="254000"/>
                  </a:xfrm>
                  <a:prstGeom prst="arc">
                    <a:avLst>
                      <a:gd name="adj1" fmla="val 10731251"/>
                      <a:gd name="adj2" fmla="val 0"/>
                    </a:avLst>
                  </a:prstGeom>
                  <a:ln w="19050" cmpd="sng">
                    <a:solidFill>
                      <a:srgbClr val="6600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en-US" sz="1600" dirty="0"/>
                  </a:p>
                </p:txBody>
              </p:sp>
            </p:grpSp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>
                <a:blip/>
                <a:stretch>
                  <a:fillRect/>
                </a:stretch>
              </p:blipFill>
              <p:spPr>
                <a:xfrm>
                  <a:off x="1331382" y="3054351"/>
                  <a:ext cx="53975" cy="107950"/>
                </a:xfrm>
                <a:prstGeom prst="rect">
                  <a:avLst/>
                </a:prstGeom>
              </p:spPr>
            </p:pic>
          </p:grpSp>
          <p:grpSp>
            <p:nvGrpSpPr>
              <p:cNvPr id="21" name="Group 20"/>
              <p:cNvGrpSpPr/>
              <p:nvPr/>
            </p:nvGrpSpPr>
            <p:grpSpPr>
              <a:xfrm>
                <a:off x="5256741" y="2276815"/>
                <a:ext cx="414867" cy="414867"/>
                <a:chOff x="1092200" y="2736850"/>
                <a:chExt cx="527050" cy="527050"/>
              </a:xfrm>
            </p:grpSpPr>
            <p:pic>
              <p:nvPicPr>
                <p:cNvPr id="25" name="Picture 24" descr="Document Blank.png"/>
                <p:cNvPicPr>
                  <a:picLocks noChangeAspect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2200" y="2736850"/>
                  <a:ext cx="527050" cy="527050"/>
                </a:xfrm>
                <a:prstGeom prst="rect">
                  <a:avLst/>
                </a:prstGeom>
              </p:spPr>
            </p:pic>
            <p:sp>
              <p:nvSpPr>
                <p:cNvPr id="26" name="TextBox 25"/>
                <p:cNvSpPr txBox="1"/>
                <p:nvPr/>
              </p:nvSpPr>
              <p:spPr>
                <a:xfrm>
                  <a:off x="1098549" y="2762251"/>
                  <a:ext cx="488950" cy="2346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" b="1" dirty="0" smtClean="0"/>
                    <a:t>Data</a:t>
                  </a:r>
                  <a:endParaRPr lang="en-US" sz="600" b="1" dirty="0">
                    <a:solidFill>
                      <a:schemeClr val="bg1"/>
                    </a:solidFill>
                    <a:latin typeface="Arial Black"/>
                    <a:cs typeface="Arial Black"/>
                  </a:endParaRPr>
                </a:p>
              </p:txBody>
            </p:sp>
            <p:grpSp>
              <p:nvGrpSpPr>
                <p:cNvPr id="27" name="Group 26"/>
                <p:cNvGrpSpPr/>
                <p:nvPr/>
              </p:nvGrpSpPr>
              <p:grpSpPr>
                <a:xfrm>
                  <a:off x="1263649" y="2943907"/>
                  <a:ext cx="190501" cy="256494"/>
                  <a:chOff x="2470842" y="1630846"/>
                  <a:chExt cx="316807" cy="426555"/>
                </a:xfrm>
              </p:grpSpPr>
              <p:sp>
                <p:nvSpPr>
                  <p:cNvPr id="29" name="Flowchart: Delay 10"/>
                  <p:cNvSpPr/>
                  <p:nvPr/>
                </p:nvSpPr>
                <p:spPr>
                  <a:xfrm rot="5400000">
                    <a:off x="2484155" y="1753906"/>
                    <a:ext cx="290182" cy="316807"/>
                  </a:xfrm>
                  <a:prstGeom prst="flowChartDelay">
                    <a:avLst/>
                  </a:prstGeom>
                  <a:solidFill>
                    <a:srgbClr val="3366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lIns="0" tIns="0" rIns="0" bIns="0" anchor="ctr"/>
                  <a:lstStyle/>
                  <a:p>
                    <a:pPr algn="ctr" eaLnBrk="0" hangingPunct="0">
                      <a:defRPr/>
                    </a:pPr>
                    <a:endParaRPr lang="en-US" sz="600" b="1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" name="Arc 29"/>
                  <p:cNvSpPr/>
                  <p:nvPr/>
                </p:nvSpPr>
                <p:spPr>
                  <a:xfrm>
                    <a:off x="2535584" y="1630846"/>
                    <a:ext cx="187325" cy="254000"/>
                  </a:xfrm>
                  <a:prstGeom prst="arc">
                    <a:avLst>
                      <a:gd name="adj1" fmla="val 10731251"/>
                      <a:gd name="adj2" fmla="val 0"/>
                    </a:avLst>
                  </a:prstGeom>
                  <a:ln w="19050" cmpd="sng">
                    <a:solidFill>
                      <a:srgbClr val="3366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en-US" sz="1600" dirty="0"/>
                  </a:p>
                </p:txBody>
              </p:sp>
            </p:grpSp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/>
                <a:stretch>
                  <a:fillRect/>
                </a:stretch>
              </p:blipFill>
              <p:spPr>
                <a:xfrm>
                  <a:off x="1331382" y="3054351"/>
                  <a:ext cx="53975" cy="107950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46" name="Straight Arrow Connector 45"/>
            <p:cNvCxnSpPr/>
            <p:nvPr/>
          </p:nvCxnSpPr>
          <p:spPr bwMode="auto">
            <a:xfrm flipH="1">
              <a:off x="6096000" y="2133600"/>
              <a:ext cx="10668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lg"/>
              <a:tailEnd type="triangle" w="med" len="lg"/>
            </a:ln>
            <a:effectLst/>
          </p:spPr>
        </p:cxnSp>
        <p:grpSp>
          <p:nvGrpSpPr>
            <p:cNvPr id="58" name="Group 57"/>
            <p:cNvGrpSpPr/>
            <p:nvPr/>
          </p:nvGrpSpPr>
          <p:grpSpPr>
            <a:xfrm>
              <a:off x="6400800" y="1600200"/>
              <a:ext cx="432151" cy="450776"/>
              <a:chOff x="3962400" y="3581400"/>
              <a:chExt cx="432151" cy="450776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3962400" y="3581400"/>
                <a:ext cx="432151" cy="450776"/>
                <a:chOff x="3962400" y="3581400"/>
                <a:chExt cx="432151" cy="450776"/>
              </a:xfrm>
            </p:grpSpPr>
            <p:pic>
              <p:nvPicPr>
                <p:cNvPr id="51" name="Picture 50" descr="Document Blank.png"/>
                <p:cNvPicPr>
                  <a:picLocks noChangeAspect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62400" y="3581400"/>
                  <a:ext cx="432151" cy="450776"/>
                </a:xfrm>
                <a:prstGeom prst="rect">
                  <a:avLst/>
                </a:prstGeom>
              </p:spPr>
            </p:pic>
            <p:sp>
              <p:nvSpPr>
                <p:cNvPr id="52" name="TextBox 51"/>
                <p:cNvSpPr txBox="1"/>
                <p:nvPr/>
              </p:nvSpPr>
              <p:spPr>
                <a:xfrm>
                  <a:off x="3967606" y="3603125"/>
                  <a:ext cx="400911" cy="2006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" b="1" dirty="0" smtClean="0"/>
                    <a:t>Data</a:t>
                  </a:r>
                  <a:endParaRPr lang="en-US" sz="600" b="1" dirty="0">
                    <a:solidFill>
                      <a:schemeClr val="bg1"/>
                    </a:solidFill>
                    <a:latin typeface="Arial Black"/>
                    <a:cs typeface="Arial Black"/>
                  </a:endParaRPr>
                </a:p>
              </p:txBody>
            </p:sp>
            <p:sp>
              <p:nvSpPr>
                <p:cNvPr id="53" name="Flowchart: Delay 10"/>
                <p:cNvSpPr/>
                <p:nvPr/>
              </p:nvSpPr>
              <p:spPr>
                <a:xfrm rot="5400000">
                  <a:off x="4106459" y="3825147"/>
                  <a:ext cx="149239" cy="156200"/>
                </a:xfrm>
                <a:prstGeom prst="flowChartDelay">
                  <a:avLst/>
                </a:prstGeom>
                <a:solidFill>
                  <a:srgbClr val="3366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lIns="0" tIns="0" rIns="0" bIns="0" anchor="ctr"/>
                <a:lstStyle/>
                <a:p>
                  <a:pPr algn="ctr" eaLnBrk="0" hangingPunct="0">
                    <a:defRPr/>
                  </a:pPr>
                  <a:endParaRPr lang="en-US" sz="6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Arc 53"/>
                <p:cNvSpPr/>
                <p:nvPr/>
              </p:nvSpPr>
              <p:spPr>
                <a:xfrm>
                  <a:off x="4134899" y="3758492"/>
                  <a:ext cx="92360" cy="130631"/>
                </a:xfrm>
                <a:prstGeom prst="arc">
                  <a:avLst>
                    <a:gd name="adj1" fmla="val 10731251"/>
                    <a:gd name="adj2" fmla="val 0"/>
                  </a:avLst>
                </a:prstGeom>
                <a:ln w="19050" cmpd="sng"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 sz="1600" dirty="0"/>
                </a:p>
              </p:txBody>
            </p:sp>
          </p:grpSp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/>
              <a:stretch>
                <a:fillRect/>
              </a:stretch>
            </p:blipFill>
            <p:spPr>
              <a:xfrm>
                <a:off x="4151376" y="3858768"/>
                <a:ext cx="44256" cy="92328"/>
              </a:xfrm>
              <a:prstGeom prst="rect">
                <a:avLst/>
              </a:prstGeom>
            </p:spPr>
          </p:pic>
        </p:grpSp>
      </p:grpSp>
      <p:sp>
        <p:nvSpPr>
          <p:cNvPr id="65" name="TextBox 64"/>
          <p:cNvSpPr txBox="1"/>
          <p:nvPr/>
        </p:nvSpPr>
        <p:spPr>
          <a:xfrm>
            <a:off x="6672186" y="5035869"/>
            <a:ext cx="14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Database</a:t>
            </a:r>
            <a:endParaRPr lang="en-US" sz="12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353514" y="4100058"/>
            <a:ext cx="1159564" cy="1441375"/>
            <a:chOff x="5562600" y="4190999"/>
            <a:chExt cx="1066799" cy="1365176"/>
          </a:xfrm>
        </p:grpSpPr>
        <p:grpSp>
          <p:nvGrpSpPr>
            <p:cNvPr id="66" name="Group 65"/>
            <p:cNvGrpSpPr/>
            <p:nvPr/>
          </p:nvGrpSpPr>
          <p:grpSpPr>
            <a:xfrm>
              <a:off x="5867399" y="4190999"/>
              <a:ext cx="432151" cy="450776"/>
              <a:chOff x="1092191" y="2736842"/>
              <a:chExt cx="527045" cy="527049"/>
            </a:xfrm>
          </p:grpSpPr>
          <p:pic>
            <p:nvPicPr>
              <p:cNvPr id="81" name="Picture 80" descr="Document Blank.png"/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92191" y="2736842"/>
                <a:ext cx="527045" cy="527049"/>
              </a:xfrm>
              <a:prstGeom prst="rect">
                <a:avLst/>
              </a:prstGeom>
            </p:spPr>
          </p:pic>
          <p:sp>
            <p:nvSpPr>
              <p:cNvPr id="82" name="TextBox 81"/>
              <p:cNvSpPr txBox="1"/>
              <p:nvPr/>
            </p:nvSpPr>
            <p:spPr>
              <a:xfrm>
                <a:off x="1098538" y="2762242"/>
                <a:ext cx="488945" cy="215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 smtClean="0"/>
                  <a:t>Query</a:t>
                </a:r>
                <a:endParaRPr lang="en-US" sz="600" b="1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1263639" y="2943894"/>
                <a:ext cx="190499" cy="256493"/>
                <a:chOff x="2470842" y="1630846"/>
                <a:chExt cx="316807" cy="426555"/>
              </a:xfrm>
            </p:grpSpPr>
            <p:sp>
              <p:nvSpPr>
                <p:cNvPr id="85" name="Flowchart: Delay 10"/>
                <p:cNvSpPr/>
                <p:nvPr/>
              </p:nvSpPr>
              <p:spPr>
                <a:xfrm rot="5400000">
                  <a:off x="2484155" y="1753906"/>
                  <a:ext cx="290182" cy="316807"/>
                </a:xfrm>
                <a:prstGeom prst="flowChartDelay">
                  <a:avLst/>
                </a:prstGeom>
                <a:solidFill>
                  <a:srgbClr val="FF6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lIns="0" tIns="0" rIns="0" bIns="0" anchor="ctr"/>
                <a:lstStyle/>
                <a:p>
                  <a:pPr algn="ctr" eaLnBrk="0" hangingPunct="0">
                    <a:defRPr/>
                  </a:pPr>
                  <a:endParaRPr lang="en-US" sz="6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Arc 85"/>
                <p:cNvSpPr/>
                <p:nvPr/>
              </p:nvSpPr>
              <p:spPr>
                <a:xfrm>
                  <a:off x="2535584" y="1630846"/>
                  <a:ext cx="187325" cy="254000"/>
                </a:xfrm>
                <a:prstGeom prst="arc">
                  <a:avLst>
                    <a:gd name="adj1" fmla="val 10731251"/>
                    <a:gd name="adj2" fmla="val 0"/>
                  </a:avLst>
                </a:prstGeom>
                <a:ln w="19050" cmpd="sng"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 sz="1600" dirty="0"/>
                </a:p>
              </p:txBody>
            </p:sp>
          </p:grpSp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/>
              <a:stretch>
                <a:fillRect/>
              </a:stretch>
            </p:blipFill>
            <p:spPr>
              <a:xfrm>
                <a:off x="1331382" y="3054350"/>
                <a:ext cx="53974" cy="107949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5809945" y="5105400"/>
              <a:ext cx="533398" cy="450775"/>
              <a:chOff x="1022139" y="2736861"/>
              <a:chExt cx="650537" cy="527052"/>
            </a:xfrm>
          </p:grpSpPr>
          <p:pic>
            <p:nvPicPr>
              <p:cNvPr id="75" name="Picture 74" descr="Document Blank.png"/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92210" y="2736861"/>
                <a:ext cx="527055" cy="527052"/>
              </a:xfrm>
              <a:prstGeom prst="rect">
                <a:avLst/>
              </a:prstGeom>
            </p:spPr>
          </p:pic>
          <p:sp>
            <p:nvSpPr>
              <p:cNvPr id="76" name="TextBox 75"/>
              <p:cNvSpPr txBox="1"/>
              <p:nvPr/>
            </p:nvSpPr>
            <p:spPr>
              <a:xfrm>
                <a:off x="1022139" y="2762264"/>
                <a:ext cx="650537" cy="215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 smtClean="0"/>
                  <a:t>Results</a:t>
                </a:r>
                <a:endParaRPr lang="en-US" sz="600" b="1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grpSp>
            <p:nvGrpSpPr>
              <p:cNvPr id="77" name="Group 76"/>
              <p:cNvGrpSpPr/>
              <p:nvPr/>
            </p:nvGrpSpPr>
            <p:grpSpPr>
              <a:xfrm>
                <a:off x="1263661" y="2943921"/>
                <a:ext cx="190503" cy="256495"/>
                <a:chOff x="2470842" y="1630846"/>
                <a:chExt cx="316807" cy="426555"/>
              </a:xfrm>
            </p:grpSpPr>
            <p:sp>
              <p:nvSpPr>
                <p:cNvPr id="79" name="Flowchart: Delay 10"/>
                <p:cNvSpPr/>
                <p:nvPr/>
              </p:nvSpPr>
              <p:spPr>
                <a:xfrm rot="5400000">
                  <a:off x="2484155" y="1753906"/>
                  <a:ext cx="290182" cy="316807"/>
                </a:xfrm>
                <a:prstGeom prst="flowChartDelay">
                  <a:avLst/>
                </a:prstGeom>
                <a:solidFill>
                  <a:srgbClr val="6600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lIns="0" tIns="0" rIns="0" bIns="0" anchor="ctr"/>
                <a:lstStyle/>
                <a:p>
                  <a:pPr algn="ctr" eaLnBrk="0" hangingPunct="0">
                    <a:defRPr/>
                  </a:pPr>
                  <a:endParaRPr lang="en-US" sz="600" b="1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Arc 79"/>
                <p:cNvSpPr/>
                <p:nvPr/>
              </p:nvSpPr>
              <p:spPr>
                <a:xfrm>
                  <a:off x="2535584" y="1630846"/>
                  <a:ext cx="187325" cy="254000"/>
                </a:xfrm>
                <a:prstGeom prst="arc">
                  <a:avLst>
                    <a:gd name="adj1" fmla="val 10731251"/>
                    <a:gd name="adj2" fmla="val 0"/>
                  </a:avLst>
                </a:prstGeom>
                <a:ln w="19050" cmpd="sng">
                  <a:solidFill>
                    <a:srgbClr val="66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 sz="1600" dirty="0"/>
                </a:p>
              </p:txBody>
            </p:sp>
          </p:grp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/>
              <a:stretch>
                <a:fillRect/>
              </a:stretch>
            </p:blipFill>
            <p:spPr>
              <a:xfrm>
                <a:off x="1331382" y="3054351"/>
                <a:ext cx="53975" cy="107950"/>
              </a:xfrm>
              <a:prstGeom prst="rect">
                <a:avLst/>
              </a:prstGeom>
            </p:spPr>
          </p:pic>
        </p:grpSp>
        <p:cxnSp>
          <p:nvCxnSpPr>
            <p:cNvPr id="87" name="Straight Arrow Connector 86"/>
            <p:cNvCxnSpPr/>
            <p:nvPr/>
          </p:nvCxnSpPr>
          <p:spPr bwMode="auto">
            <a:xfrm flipH="1">
              <a:off x="5562600" y="4724400"/>
              <a:ext cx="1066799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lg"/>
              <a:tailEnd type="none"/>
            </a:ln>
            <a:effectLst/>
          </p:spPr>
        </p:cxnSp>
        <p:cxnSp>
          <p:nvCxnSpPr>
            <p:cNvPr id="110" name="Straight Arrow Connector 109"/>
            <p:cNvCxnSpPr/>
            <p:nvPr/>
          </p:nvCxnSpPr>
          <p:spPr bwMode="auto">
            <a:xfrm flipH="1">
              <a:off x="5638800" y="5029200"/>
              <a:ext cx="99059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 w="med" len="lg"/>
            </a:ln>
            <a:effectLst/>
          </p:spPr>
        </p:cxnSp>
      </p:grpSp>
      <p:cxnSp>
        <p:nvCxnSpPr>
          <p:cNvPr id="4" name="Straight Connector 3"/>
          <p:cNvCxnSpPr/>
          <p:nvPr/>
        </p:nvCxnSpPr>
        <p:spPr bwMode="auto">
          <a:xfrm>
            <a:off x="650875" y="3754435"/>
            <a:ext cx="7551293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pic>
        <p:nvPicPr>
          <p:cNvPr id="70" name="Content Placeholder 105" descr="silver-database-icon.jpg"/>
          <p:cNvPicPr>
            <a:picLocks noChangeAspect="1"/>
          </p:cNvPicPr>
          <p:nvPr/>
        </p:nvPicPr>
        <p:blipFill rotWithShape="1"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87901" y="4368020"/>
            <a:ext cx="633776" cy="718568"/>
          </a:xfrm>
          <a:prstGeom prst="rect">
            <a:avLst/>
          </a:prstGeom>
        </p:spPr>
      </p:pic>
      <p:sp>
        <p:nvSpPr>
          <p:cNvPr id="71" name="Content Placeholder 2"/>
          <p:cNvSpPr>
            <a:spLocks noGrp="1"/>
          </p:cNvSpPr>
          <p:nvPr>
            <p:ph idx="1"/>
          </p:nvPr>
        </p:nvSpPr>
        <p:spPr>
          <a:xfrm>
            <a:off x="378855" y="1378009"/>
            <a:ext cx="3986784" cy="2175510"/>
          </a:xfrm>
        </p:spPr>
        <p:txBody>
          <a:bodyPr lIns="91440" rIns="0"/>
          <a:lstStyle/>
          <a:p>
            <a:pPr marL="0" indent="0">
              <a:buNone/>
            </a:pPr>
            <a:r>
              <a:rPr lang="en-US" b="0" dirty="0" smtClean="0">
                <a:latin typeface="Arial Black"/>
                <a:cs typeface="Arial Black"/>
              </a:rPr>
              <a:t>Secure Object Store</a:t>
            </a:r>
          </a:p>
          <a:p>
            <a:pPr lvl="1"/>
            <a:r>
              <a:rPr lang="en-US" dirty="0"/>
              <a:t>Allows for secure storage, retrieval, and sharing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/>
              <a:t>Cloud never sees client’s data</a:t>
            </a:r>
          </a:p>
          <a:p>
            <a:pPr lvl="2"/>
            <a:r>
              <a:rPr lang="en-US" dirty="0"/>
              <a:t>No trust in cloud necessary for confidentiality and </a:t>
            </a:r>
            <a:r>
              <a:rPr lang="en-US" dirty="0" smtClean="0"/>
              <a:t>integrity</a:t>
            </a:r>
            <a:endParaRPr lang="en-US" dirty="0"/>
          </a:p>
        </p:txBody>
      </p:sp>
      <p:sp>
        <p:nvSpPr>
          <p:cNvPr id="72" name="Content Placeholder 2"/>
          <p:cNvSpPr>
            <a:spLocks noGrp="1"/>
          </p:cNvSpPr>
          <p:nvPr>
            <p:ph idx="1"/>
          </p:nvPr>
        </p:nvSpPr>
        <p:spPr>
          <a:xfrm>
            <a:off x="531255" y="3897289"/>
            <a:ext cx="3986784" cy="2175510"/>
          </a:xfrm>
        </p:spPr>
        <p:txBody>
          <a:bodyPr lIns="91440" rIns="0"/>
          <a:lstStyle/>
          <a:p>
            <a:pPr marL="0" indent="0">
              <a:buNone/>
            </a:pPr>
            <a:r>
              <a:rPr lang="en-US" b="0" dirty="0" smtClean="0">
                <a:latin typeface="Arial Black"/>
                <a:cs typeface="Arial Black"/>
              </a:rPr>
              <a:t>Secure Database</a:t>
            </a:r>
          </a:p>
          <a:p>
            <a:pPr lvl="1"/>
            <a:r>
              <a:rPr lang="en-US" dirty="0"/>
              <a:t>Allows for searches and queries over encrypted data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/>
              <a:t>Cloud does not learn queries</a:t>
            </a:r>
          </a:p>
          <a:p>
            <a:pPr lvl="2"/>
            <a:r>
              <a:rPr lang="en-US" dirty="0"/>
              <a:t>Can enforce policy on queries</a:t>
            </a: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0413" y="2392858"/>
            <a:ext cx="810751" cy="810751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5589" y="4541444"/>
            <a:ext cx="810751" cy="81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62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39995" y="1295399"/>
            <a:ext cx="5660835" cy="5027975"/>
          </a:xfrm>
        </p:spPr>
        <p:txBody>
          <a:bodyPr/>
          <a:lstStyle/>
          <a:p>
            <a:r>
              <a:rPr lang="en-US" dirty="0" smtClean="0"/>
              <a:t>Cloud Computing</a:t>
            </a:r>
          </a:p>
          <a:p>
            <a:pPr lvl="1"/>
            <a:r>
              <a:rPr lang="en-US" dirty="0" smtClean="0"/>
              <a:t>Needs</a:t>
            </a:r>
          </a:p>
          <a:p>
            <a:pPr lvl="1"/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Threats</a:t>
            </a:r>
          </a:p>
          <a:p>
            <a:pPr lvl="1"/>
            <a:r>
              <a:rPr lang="en-US" dirty="0" smtClean="0"/>
              <a:t>Mitigations</a:t>
            </a:r>
          </a:p>
          <a:p>
            <a:r>
              <a:rPr lang="en-US" dirty="0" smtClean="0"/>
              <a:t>MIT LL Secure and Resilient Cloud Testbed</a:t>
            </a:r>
          </a:p>
          <a:p>
            <a:pPr lvl="1"/>
            <a:r>
              <a:rPr lang="en-US" dirty="0" smtClean="0"/>
              <a:t>Communications</a:t>
            </a:r>
          </a:p>
          <a:p>
            <a:pPr lvl="1"/>
            <a:r>
              <a:rPr lang="en-US" dirty="0" smtClean="0"/>
              <a:t>Storage</a:t>
            </a:r>
          </a:p>
          <a:p>
            <a:pPr lvl="1"/>
            <a:r>
              <a:rPr lang="en-US" dirty="0" smtClean="0"/>
              <a:t>Processing</a:t>
            </a:r>
          </a:p>
          <a:p>
            <a:pPr marL="237744" lvl="1" indent="-237744">
              <a:lnSpc>
                <a:spcPts val="2200"/>
              </a:lnSpc>
              <a:spcBef>
                <a:spcPts val="1200"/>
              </a:spcBef>
              <a:buFont typeface="Arial"/>
              <a:buChar char="•"/>
            </a:pPr>
            <a:r>
              <a:rPr lang="en-US" sz="2000" dirty="0" smtClean="0"/>
              <a:t>Status and Summary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Right Arrow 3"/>
          <p:cNvSpPr/>
          <p:nvPr/>
        </p:nvSpPr>
        <p:spPr bwMode="auto">
          <a:xfrm>
            <a:off x="1282794" y="1323975"/>
            <a:ext cx="457200" cy="304800"/>
          </a:xfrm>
          <a:prstGeom prst="rightArrow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876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Storage Implementation: </a:t>
            </a:r>
            <a:br>
              <a:rPr lang="en-US" dirty="0" smtClean="0"/>
            </a:br>
            <a:r>
              <a:rPr lang="en-US" dirty="0" smtClean="0"/>
              <a:t>DISA Secure Cloud Storage R&amp;D Effort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0"/>
          </p:nvPr>
        </p:nvSpPr>
        <p:spPr>
          <a:xfrm>
            <a:off x="4693733" y="3758400"/>
            <a:ext cx="4142329" cy="2362038"/>
          </a:xfrm>
        </p:spPr>
        <p:txBody>
          <a:bodyPr/>
          <a:lstStyle/>
          <a:p>
            <a:r>
              <a:rPr lang="en-US" sz="1800" dirty="0" smtClean="0"/>
              <a:t>Status</a:t>
            </a:r>
          </a:p>
          <a:p>
            <a:pPr lvl="1"/>
            <a:r>
              <a:rPr lang="en-US" sz="1600" dirty="0" smtClean="0"/>
              <a:t>Initially support securely storing FOUO data, eventually secret data on untrusted public cloud</a:t>
            </a:r>
          </a:p>
          <a:p>
            <a:pPr lvl="1"/>
            <a:r>
              <a:rPr lang="en-US" sz="1600" dirty="0" smtClean="0"/>
              <a:t>Status: development underway, 1</a:t>
            </a:r>
            <a:r>
              <a:rPr lang="en-US" sz="1600" baseline="30000" dirty="0" smtClean="0"/>
              <a:t>st</a:t>
            </a:r>
            <a:r>
              <a:rPr lang="en-US" sz="1600" dirty="0" smtClean="0"/>
              <a:t> prototype demo Aug 2013</a:t>
            </a:r>
            <a:endParaRPr lang="en-US" sz="1600" dirty="0"/>
          </a:p>
        </p:txBody>
      </p:sp>
      <p:pic>
        <p:nvPicPr>
          <p:cNvPr id="5" name="Picture 4" descr="720px-US-DefenseInformationSystemsAgency-Logo-300x300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1662" y="-75867"/>
            <a:ext cx="990267" cy="990267"/>
          </a:xfrm>
          <a:prstGeom prst="rect">
            <a:avLst/>
          </a:prstGeom>
        </p:spPr>
      </p:pic>
      <p:pic>
        <p:nvPicPr>
          <p:cNvPr id="9" name="Picture 8" descr="Screen Shot 2013-07-08 at 4.46.55 P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8938" y="1179580"/>
            <a:ext cx="5717125" cy="23759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62412" y="556223"/>
            <a:ext cx="803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Arial Black"/>
                <a:cs typeface="Arial Black"/>
              </a:rPr>
              <a:t>EE213</a:t>
            </a:r>
            <a:endParaRPr lang="en-US" sz="1400" b="1" dirty="0">
              <a:latin typeface="Arial Black"/>
              <a:cs typeface="Arial Black"/>
            </a:endParaRPr>
          </a:p>
        </p:txBody>
      </p:sp>
      <p:sp>
        <p:nvSpPr>
          <p:cNvPr id="11" name="Content Placeholder 7"/>
          <p:cNvSpPr>
            <a:spLocks noGrp="1"/>
          </p:cNvSpPr>
          <p:nvPr>
            <p:ph idx="10"/>
          </p:nvPr>
        </p:nvSpPr>
        <p:spPr>
          <a:xfrm>
            <a:off x="206264" y="1282637"/>
            <a:ext cx="2912674" cy="1908918"/>
          </a:xfrm>
        </p:spPr>
        <p:txBody>
          <a:bodyPr/>
          <a:lstStyle/>
          <a:p>
            <a:r>
              <a:rPr lang="en-US" sz="1800" dirty="0" smtClean="0"/>
              <a:t>Goal: securely store data without trusting cloud storage provider</a:t>
            </a:r>
          </a:p>
          <a:p>
            <a:pPr lvl="1"/>
            <a:r>
              <a:rPr lang="en-US" sz="1600" dirty="0" smtClean="0"/>
              <a:t>Provide seamless sharing with cryptography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024601" y="3714380"/>
            <a:ext cx="550334" cy="482600"/>
          </a:xfrm>
          <a:prstGeom prst="rect">
            <a:avLst/>
          </a:prstGeom>
          <a:solidFill>
            <a:schemeClr val="accent4"/>
          </a:solidFill>
          <a:ln w="12700" cap="flat" cmpd="sng" algn="ctr">
            <a:solidFill>
              <a:srgbClr val="003767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10" charset="0"/>
              </a:rPr>
              <a:t>CDC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118937" y="3721757"/>
            <a:ext cx="1099213" cy="482600"/>
          </a:xfrm>
          <a:prstGeom prst="rect">
            <a:avLst/>
          </a:prstGeom>
          <a:solidFill>
            <a:schemeClr val="accent4"/>
          </a:solidFill>
          <a:ln w="12700" cap="flat" cmpd="sng" algn="ctr">
            <a:solidFill>
              <a:srgbClr val="003767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10" charset="0"/>
              </a:rPr>
              <a:t>Commercial Cloud Provider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08814" y="4196980"/>
            <a:ext cx="1381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FOUO/SBU</a:t>
            </a:r>
            <a:br>
              <a:rPr lang="en-US" sz="1000" b="1" dirty="0" smtClean="0"/>
            </a:br>
            <a:r>
              <a:rPr lang="en-US" sz="1000" b="1" dirty="0" smtClean="0"/>
              <a:t>Data</a:t>
            </a:r>
            <a:endParaRPr lang="en-US" sz="1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12879" y="3996925"/>
            <a:ext cx="1395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/>
              <a:t>NIPRNet Connected</a:t>
            </a:r>
            <a:br>
              <a:rPr lang="en-US" sz="1000" b="1" dirty="0" smtClean="0"/>
            </a:br>
            <a:r>
              <a:rPr lang="en-US" sz="1000" b="1" dirty="0" smtClean="0"/>
              <a:t>End User</a:t>
            </a:r>
            <a:endParaRPr lang="en-US" sz="1000" b="1" dirty="0"/>
          </a:p>
        </p:txBody>
      </p:sp>
      <p:cxnSp>
        <p:nvCxnSpPr>
          <p:cNvPr id="22" name="Straight Connector 21"/>
          <p:cNvCxnSpPr>
            <a:stCxn id="4" idx="3"/>
          </p:cNvCxnSpPr>
          <p:nvPr/>
        </p:nvCxnSpPr>
        <p:spPr bwMode="auto">
          <a:xfrm flipH="1" flipV="1">
            <a:off x="2480733" y="4783450"/>
            <a:ext cx="551787" cy="57117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3" name="Straight Connector 22"/>
          <p:cNvCxnSpPr>
            <a:stCxn id="12" idx="1"/>
          </p:cNvCxnSpPr>
          <p:nvPr/>
        </p:nvCxnSpPr>
        <p:spPr bwMode="auto">
          <a:xfrm flipH="1">
            <a:off x="1400202" y="4824737"/>
            <a:ext cx="624399" cy="9895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7" name="Straight Connector 26"/>
          <p:cNvCxnSpPr>
            <a:stCxn id="7" idx="1"/>
          </p:cNvCxnSpPr>
          <p:nvPr/>
        </p:nvCxnSpPr>
        <p:spPr bwMode="auto">
          <a:xfrm flipH="1">
            <a:off x="1232950" y="3955680"/>
            <a:ext cx="791651" cy="99815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2024601" y="4583437"/>
            <a:ext cx="550334" cy="482600"/>
          </a:xfrm>
          <a:prstGeom prst="rect">
            <a:avLst/>
          </a:prstGeom>
          <a:solidFill>
            <a:schemeClr val="accent4"/>
          </a:solidFill>
          <a:ln w="12700" cap="flat" cmpd="sng" algn="ctr">
            <a:solidFill>
              <a:srgbClr val="003767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10" charset="0"/>
              </a:rPr>
              <a:t>CDC</a:t>
            </a:r>
          </a:p>
        </p:txBody>
      </p:sp>
      <p:cxnSp>
        <p:nvCxnSpPr>
          <p:cNvPr id="34" name="Straight Connector 33"/>
          <p:cNvCxnSpPr>
            <a:endCxn id="7" idx="3"/>
          </p:cNvCxnSpPr>
          <p:nvPr/>
        </p:nvCxnSpPr>
        <p:spPr bwMode="auto">
          <a:xfrm flipH="1" flipV="1">
            <a:off x="2574935" y="3955680"/>
            <a:ext cx="633932" cy="156864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5" name="Straight Connector 44"/>
          <p:cNvCxnSpPr>
            <a:endCxn id="17" idx="2"/>
          </p:cNvCxnSpPr>
          <p:nvPr/>
        </p:nvCxnSpPr>
        <p:spPr bwMode="auto">
          <a:xfrm flipV="1">
            <a:off x="3208867" y="4204357"/>
            <a:ext cx="459677" cy="12143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Rectangle 45"/>
          <p:cNvSpPr/>
          <p:nvPr/>
        </p:nvSpPr>
        <p:spPr bwMode="auto">
          <a:xfrm>
            <a:off x="3594521" y="4576886"/>
            <a:ext cx="1099213" cy="482600"/>
          </a:xfrm>
          <a:prstGeom prst="rect">
            <a:avLst/>
          </a:prstGeom>
          <a:solidFill>
            <a:schemeClr val="accent4"/>
          </a:solidFill>
          <a:ln w="12700" cap="flat" cmpd="sng" algn="ctr">
            <a:solidFill>
              <a:srgbClr val="003767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10" charset="0"/>
              </a:rPr>
              <a:t>Commercial Cloud Provider</a:t>
            </a:r>
          </a:p>
        </p:txBody>
      </p:sp>
      <p:cxnSp>
        <p:nvCxnSpPr>
          <p:cNvPr id="50" name="Straight Connector 49"/>
          <p:cNvCxnSpPr>
            <a:endCxn id="46" idx="2"/>
          </p:cNvCxnSpPr>
          <p:nvPr/>
        </p:nvCxnSpPr>
        <p:spPr bwMode="auto">
          <a:xfrm flipV="1">
            <a:off x="3508402" y="5059486"/>
            <a:ext cx="635726" cy="54016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 flipH="1">
            <a:off x="1400202" y="5862142"/>
            <a:ext cx="723902" cy="13541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1" name="Straight Connector 60"/>
          <p:cNvCxnSpPr>
            <a:stCxn id="12" idx="2"/>
          </p:cNvCxnSpPr>
          <p:nvPr/>
        </p:nvCxnSpPr>
        <p:spPr bwMode="auto">
          <a:xfrm flipH="1">
            <a:off x="2286393" y="5066037"/>
            <a:ext cx="13375" cy="68810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Cloud 3"/>
          <p:cNvSpPr/>
          <p:nvPr/>
        </p:nvSpPr>
        <p:spPr bwMode="auto">
          <a:xfrm>
            <a:off x="2066714" y="5302338"/>
            <a:ext cx="1931612" cy="914400"/>
          </a:xfrm>
          <a:prstGeom prst="cloud">
            <a:avLst/>
          </a:prstGeom>
          <a:ln>
            <a:solidFill>
              <a:srgbClr val="003767"/>
            </a:solidFill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b="1" dirty="0">
                <a:solidFill>
                  <a:schemeClr val="dk1"/>
                </a:solidFill>
                <a:latin typeface="+mn-lt"/>
              </a:rPr>
              <a:t>Internet</a:t>
            </a: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920" y="3465642"/>
            <a:ext cx="489854" cy="557265"/>
          </a:xfrm>
          <a:prstGeom prst="rect">
            <a:avLst/>
          </a:prstGeom>
        </p:spPr>
      </p:pic>
      <p:cxnSp>
        <p:nvCxnSpPr>
          <p:cNvPr id="73" name="Straight Connector 72"/>
          <p:cNvCxnSpPr>
            <a:stCxn id="20" idx="2"/>
          </p:cNvCxnSpPr>
          <p:nvPr/>
        </p:nvCxnSpPr>
        <p:spPr bwMode="auto">
          <a:xfrm>
            <a:off x="910847" y="4397035"/>
            <a:ext cx="78853" cy="38641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Cloud 14"/>
          <p:cNvSpPr/>
          <p:nvPr/>
        </p:nvSpPr>
        <p:spPr bwMode="auto">
          <a:xfrm>
            <a:off x="421410" y="4627969"/>
            <a:ext cx="1136580" cy="674370"/>
          </a:xfrm>
          <a:prstGeom prst="cloud">
            <a:avLst/>
          </a:prstGeom>
          <a:ln>
            <a:solidFill>
              <a:srgbClr val="003767"/>
            </a:solidFill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b="1" dirty="0"/>
              <a:t>NIPRNet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526404" y="5691112"/>
            <a:ext cx="472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VPN</a:t>
            </a:r>
            <a:endParaRPr lang="en-US" sz="10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325674" y="5862142"/>
            <a:ext cx="1232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/>
              <a:t>User w/Gov’t </a:t>
            </a:r>
            <a:br>
              <a:rPr lang="en-US" sz="1000" b="1" dirty="0" smtClean="0"/>
            </a:br>
            <a:r>
              <a:rPr lang="en-US" sz="1000" b="1" dirty="0" smtClean="0"/>
              <a:t>Approved Device</a:t>
            </a:r>
            <a:endParaRPr lang="en-US" sz="1000" b="1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920" y="5415200"/>
            <a:ext cx="523506" cy="52350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146175" y="6432324"/>
            <a:ext cx="2667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CDC – Community Data Center (DISA)</a:t>
            </a:r>
          </a:p>
        </p:txBody>
      </p:sp>
    </p:spTree>
    <p:extLst>
      <p:ext uri="{BB962C8B-B14F-4D97-AF65-F5344CB8AC3E}">
        <p14:creationId xmlns:p14="http://schemas.microsoft.com/office/powerpoint/2010/main" val="3620353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and Resilient Processing</a:t>
            </a:r>
            <a:endParaRPr lang="en-US" dirty="0"/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75488" y="4249832"/>
            <a:ext cx="8193024" cy="1867503"/>
          </a:xfrm>
        </p:spPr>
        <p:txBody>
          <a:bodyPr/>
          <a:lstStyle/>
          <a:p>
            <a:r>
              <a:rPr lang="en-US" sz="1800" dirty="0" smtClean="0"/>
              <a:t>Goal:  Perform secure processing on semi-trusted cloud without revealing data to the cloud</a:t>
            </a:r>
          </a:p>
          <a:p>
            <a:pPr lvl="1"/>
            <a:r>
              <a:rPr lang="en-US" sz="1600" dirty="0" smtClean="0"/>
              <a:t>Ensure confidentiality of inputs / outputs</a:t>
            </a:r>
          </a:p>
          <a:p>
            <a:pPr lvl="1"/>
            <a:r>
              <a:rPr lang="en-US" sz="1600" dirty="0" smtClean="0"/>
              <a:t>Ensure correctness of computation</a:t>
            </a:r>
          </a:p>
          <a:p>
            <a:pPr lvl="1"/>
            <a:r>
              <a:rPr lang="en-US" sz="1600" dirty="0" smtClean="0"/>
              <a:t>Ensure resilience to node / communication failures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41832" y="546732"/>
            <a:ext cx="7260336" cy="304800"/>
          </a:xfrm>
        </p:spPr>
        <p:txBody>
          <a:bodyPr/>
          <a:lstStyle/>
          <a:p>
            <a:r>
              <a:rPr lang="en-US" dirty="0" smtClean="0"/>
              <a:t>Multi-Party Computation (MPC)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3497292" y="1253657"/>
            <a:ext cx="3352800" cy="2226891"/>
            <a:chOff x="4495800" y="1420222"/>
            <a:chExt cx="3581400" cy="2061937"/>
          </a:xfrm>
        </p:grpSpPr>
        <p:sp>
          <p:nvSpPr>
            <p:cNvPr id="12" name="Cloud 11"/>
            <p:cNvSpPr/>
            <p:nvPr/>
          </p:nvSpPr>
          <p:spPr bwMode="auto">
            <a:xfrm>
              <a:off x="4495800" y="1420222"/>
              <a:ext cx="3581400" cy="2061937"/>
            </a:xfrm>
            <a:prstGeom prst="cloud">
              <a:avLst/>
            </a:prstGeom>
            <a:ln>
              <a:solidFill>
                <a:schemeClr val="accent4"/>
              </a:solidFill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5181600" y="1905000"/>
              <a:ext cx="2057400" cy="1293223"/>
              <a:chOff x="5181600" y="1905000"/>
              <a:chExt cx="2057400" cy="1293223"/>
            </a:xfrm>
          </p:grpSpPr>
          <p:sp>
            <p:nvSpPr>
              <p:cNvPr id="14" name="Rounded Rectangle 13"/>
              <p:cNvSpPr/>
              <p:nvPr/>
            </p:nvSpPr>
            <p:spPr bwMode="auto">
              <a:xfrm>
                <a:off x="5181600" y="1905000"/>
                <a:ext cx="228600" cy="226423"/>
              </a:xfrm>
              <a:prstGeom prst="roundRect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Arial" pitchFamily="-110" charset="0"/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 bwMode="auto">
              <a:xfrm>
                <a:off x="5791200" y="1905000"/>
                <a:ext cx="228600" cy="226423"/>
              </a:xfrm>
              <a:prstGeom prst="roundRect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Arial" pitchFamily="-110" charset="0"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 bwMode="auto">
              <a:xfrm>
                <a:off x="6400800" y="1905000"/>
                <a:ext cx="228600" cy="226423"/>
              </a:xfrm>
              <a:prstGeom prst="roundRect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 bwMode="auto">
              <a:xfrm>
                <a:off x="7010400" y="1905000"/>
                <a:ext cx="228600" cy="226423"/>
              </a:xfrm>
              <a:prstGeom prst="roundRect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Arial" pitchFamily="-110" charset="0"/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 bwMode="auto">
              <a:xfrm>
                <a:off x="5181600" y="2438400"/>
                <a:ext cx="228600" cy="226423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100000">
                    <a:srgbClr val="FF0000"/>
                  </a:gs>
                </a:gsLst>
                <a:lin ang="0" scaled="1"/>
                <a:tileRect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Arial" pitchFamily="-110" charset="0"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 bwMode="auto">
              <a:xfrm>
                <a:off x="5791200" y="2438400"/>
                <a:ext cx="228600" cy="226423"/>
              </a:xfrm>
              <a:prstGeom prst="roundRect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Arial" pitchFamily="-110" charset="0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 bwMode="auto">
              <a:xfrm>
                <a:off x="6400800" y="2438400"/>
                <a:ext cx="228600" cy="226423"/>
              </a:xfrm>
              <a:prstGeom prst="roundRect">
                <a:avLst/>
              </a:prstGeom>
              <a:solidFill>
                <a:schemeClr val="accent6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 bwMode="auto">
              <a:xfrm>
                <a:off x="7010400" y="2438400"/>
                <a:ext cx="228600" cy="226423"/>
              </a:xfrm>
              <a:prstGeom prst="roundRect">
                <a:avLst/>
              </a:prstGeom>
              <a:solidFill>
                <a:schemeClr val="accent6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Arial" pitchFamily="-110" charset="0"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 bwMode="auto">
              <a:xfrm>
                <a:off x="5181600" y="2971800"/>
                <a:ext cx="228600" cy="226423"/>
              </a:xfrm>
              <a:prstGeom prst="roundRect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Arial" pitchFamily="-110" charset="0"/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 bwMode="auto">
              <a:xfrm>
                <a:off x="5791200" y="2971800"/>
                <a:ext cx="228600" cy="226423"/>
              </a:xfrm>
              <a:prstGeom prst="roundRect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Arial" pitchFamily="-110" charset="0"/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 bwMode="auto">
              <a:xfrm>
                <a:off x="6400800" y="2971800"/>
                <a:ext cx="228600" cy="226423"/>
              </a:xfrm>
              <a:prstGeom prst="roundRect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endParaRPr>
              </a:p>
            </p:txBody>
          </p:sp>
          <p:sp>
            <p:nvSpPr>
              <p:cNvPr id="25" name="Rounded Rectangle 24"/>
              <p:cNvSpPr/>
              <p:nvPr/>
            </p:nvSpPr>
            <p:spPr bwMode="auto">
              <a:xfrm>
                <a:off x="7010400" y="2971800"/>
                <a:ext cx="228600" cy="226423"/>
              </a:xfrm>
              <a:prstGeom prst="roundRect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Arial" pitchFamily="-110" charset="0"/>
                </a:endParaRPr>
              </a:p>
            </p:txBody>
          </p:sp>
          <p:cxnSp>
            <p:nvCxnSpPr>
              <p:cNvPr id="26" name="Straight Arrow Connector 25"/>
              <p:cNvCxnSpPr>
                <a:stCxn id="14" idx="3"/>
                <a:endCxn id="15" idx="1"/>
              </p:cNvCxnSpPr>
              <p:nvPr/>
            </p:nvCxnSpPr>
            <p:spPr bwMode="auto">
              <a:xfrm>
                <a:off x="5410200" y="2018212"/>
                <a:ext cx="38100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</p:cxnSp>
          <p:cxnSp>
            <p:nvCxnSpPr>
              <p:cNvPr id="27" name="Straight Arrow Connector 26"/>
              <p:cNvCxnSpPr>
                <a:stCxn id="15" idx="3"/>
                <a:endCxn id="16" idx="1"/>
              </p:cNvCxnSpPr>
              <p:nvPr/>
            </p:nvCxnSpPr>
            <p:spPr bwMode="auto">
              <a:xfrm>
                <a:off x="6019800" y="2018212"/>
                <a:ext cx="38100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</p:cxnSp>
          <p:cxnSp>
            <p:nvCxnSpPr>
              <p:cNvPr id="28" name="Straight Arrow Connector 27"/>
              <p:cNvCxnSpPr>
                <a:stCxn id="16" idx="3"/>
                <a:endCxn id="17" idx="1"/>
              </p:cNvCxnSpPr>
              <p:nvPr/>
            </p:nvCxnSpPr>
            <p:spPr bwMode="auto">
              <a:xfrm>
                <a:off x="6629400" y="2018212"/>
                <a:ext cx="38100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</p:cxnSp>
          <p:cxnSp>
            <p:nvCxnSpPr>
              <p:cNvPr id="29" name="Straight Arrow Connector 28"/>
              <p:cNvCxnSpPr>
                <a:stCxn id="14" idx="2"/>
                <a:endCxn id="18" idx="0"/>
              </p:cNvCxnSpPr>
              <p:nvPr/>
            </p:nvCxnSpPr>
            <p:spPr bwMode="auto">
              <a:xfrm>
                <a:off x="5295900" y="2131423"/>
                <a:ext cx="0" cy="306977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</p:cxnSp>
          <p:cxnSp>
            <p:nvCxnSpPr>
              <p:cNvPr id="30" name="Straight Arrow Connector 29"/>
              <p:cNvCxnSpPr>
                <a:stCxn id="18" idx="3"/>
                <a:endCxn id="19" idx="1"/>
              </p:cNvCxnSpPr>
              <p:nvPr/>
            </p:nvCxnSpPr>
            <p:spPr bwMode="auto">
              <a:xfrm>
                <a:off x="5410200" y="2551612"/>
                <a:ext cx="38100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</p:cxnSp>
          <p:cxnSp>
            <p:nvCxnSpPr>
              <p:cNvPr id="31" name="Straight Arrow Connector 30"/>
              <p:cNvCxnSpPr>
                <a:stCxn id="19" idx="3"/>
                <a:endCxn id="20" idx="1"/>
              </p:cNvCxnSpPr>
              <p:nvPr/>
            </p:nvCxnSpPr>
            <p:spPr bwMode="auto">
              <a:xfrm>
                <a:off x="6019800" y="2551612"/>
                <a:ext cx="38100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</p:cxnSp>
          <p:cxnSp>
            <p:nvCxnSpPr>
              <p:cNvPr id="32" name="Straight Arrow Connector 31"/>
              <p:cNvCxnSpPr>
                <a:stCxn id="20" idx="3"/>
                <a:endCxn id="21" idx="1"/>
              </p:cNvCxnSpPr>
              <p:nvPr/>
            </p:nvCxnSpPr>
            <p:spPr bwMode="auto">
              <a:xfrm>
                <a:off x="6629400" y="2551612"/>
                <a:ext cx="38100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</p:cxnSp>
          <p:cxnSp>
            <p:nvCxnSpPr>
              <p:cNvPr id="33" name="Straight Arrow Connector 32"/>
              <p:cNvCxnSpPr>
                <a:stCxn id="18" idx="2"/>
                <a:endCxn id="22" idx="0"/>
              </p:cNvCxnSpPr>
              <p:nvPr/>
            </p:nvCxnSpPr>
            <p:spPr bwMode="auto">
              <a:xfrm>
                <a:off x="5295900" y="2664823"/>
                <a:ext cx="0" cy="306977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</p:cxnSp>
          <p:cxnSp>
            <p:nvCxnSpPr>
              <p:cNvPr id="34" name="Straight Arrow Connector 33"/>
              <p:cNvCxnSpPr>
                <a:stCxn id="22" idx="3"/>
                <a:endCxn id="23" idx="1"/>
              </p:cNvCxnSpPr>
              <p:nvPr/>
            </p:nvCxnSpPr>
            <p:spPr bwMode="auto">
              <a:xfrm>
                <a:off x="5410200" y="3085012"/>
                <a:ext cx="38100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</p:cxnSp>
          <p:cxnSp>
            <p:nvCxnSpPr>
              <p:cNvPr id="35" name="Straight Arrow Connector 34"/>
              <p:cNvCxnSpPr>
                <a:stCxn id="23" idx="3"/>
                <a:endCxn id="24" idx="1"/>
              </p:cNvCxnSpPr>
              <p:nvPr/>
            </p:nvCxnSpPr>
            <p:spPr bwMode="auto">
              <a:xfrm>
                <a:off x="6019800" y="3085012"/>
                <a:ext cx="38100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</p:cxnSp>
          <p:cxnSp>
            <p:nvCxnSpPr>
              <p:cNvPr id="36" name="Straight Arrow Connector 35"/>
              <p:cNvCxnSpPr>
                <a:stCxn id="24" idx="3"/>
                <a:endCxn id="25" idx="1"/>
              </p:cNvCxnSpPr>
              <p:nvPr/>
            </p:nvCxnSpPr>
            <p:spPr bwMode="auto">
              <a:xfrm>
                <a:off x="6629400" y="3085012"/>
                <a:ext cx="38100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</p:cxnSp>
          <p:cxnSp>
            <p:nvCxnSpPr>
              <p:cNvPr id="37" name="Straight Arrow Connector 36"/>
              <p:cNvCxnSpPr>
                <a:stCxn id="15" idx="2"/>
                <a:endCxn id="19" idx="0"/>
              </p:cNvCxnSpPr>
              <p:nvPr/>
            </p:nvCxnSpPr>
            <p:spPr bwMode="auto">
              <a:xfrm>
                <a:off x="5905500" y="2131423"/>
                <a:ext cx="0" cy="306977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</p:cxnSp>
          <p:cxnSp>
            <p:nvCxnSpPr>
              <p:cNvPr id="38" name="Straight Arrow Connector 37"/>
              <p:cNvCxnSpPr>
                <a:stCxn id="16" idx="2"/>
                <a:endCxn id="20" idx="0"/>
              </p:cNvCxnSpPr>
              <p:nvPr/>
            </p:nvCxnSpPr>
            <p:spPr bwMode="auto">
              <a:xfrm>
                <a:off x="6515100" y="2131423"/>
                <a:ext cx="0" cy="306977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</p:cxnSp>
          <p:cxnSp>
            <p:nvCxnSpPr>
              <p:cNvPr id="39" name="Straight Arrow Connector 38"/>
              <p:cNvCxnSpPr>
                <a:stCxn id="17" idx="2"/>
                <a:endCxn id="21" idx="0"/>
              </p:cNvCxnSpPr>
              <p:nvPr/>
            </p:nvCxnSpPr>
            <p:spPr bwMode="auto">
              <a:xfrm>
                <a:off x="7124700" y="2131423"/>
                <a:ext cx="0" cy="306977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</p:cxnSp>
          <p:cxnSp>
            <p:nvCxnSpPr>
              <p:cNvPr id="40" name="Straight Arrow Connector 39"/>
              <p:cNvCxnSpPr>
                <a:stCxn id="19" idx="2"/>
                <a:endCxn id="23" idx="0"/>
              </p:cNvCxnSpPr>
              <p:nvPr/>
            </p:nvCxnSpPr>
            <p:spPr bwMode="auto">
              <a:xfrm>
                <a:off x="5905500" y="2664823"/>
                <a:ext cx="0" cy="306977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</p:cxnSp>
          <p:cxnSp>
            <p:nvCxnSpPr>
              <p:cNvPr id="41" name="Straight Arrow Connector 40"/>
              <p:cNvCxnSpPr>
                <a:stCxn id="24" idx="0"/>
                <a:endCxn id="20" idx="2"/>
              </p:cNvCxnSpPr>
              <p:nvPr/>
            </p:nvCxnSpPr>
            <p:spPr bwMode="auto">
              <a:xfrm flipV="1">
                <a:off x="6515100" y="2664823"/>
                <a:ext cx="0" cy="306977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</p:cxnSp>
          <p:cxnSp>
            <p:nvCxnSpPr>
              <p:cNvPr id="42" name="Straight Arrow Connector 41"/>
              <p:cNvCxnSpPr>
                <a:stCxn id="21" idx="2"/>
                <a:endCxn id="25" idx="0"/>
              </p:cNvCxnSpPr>
              <p:nvPr/>
            </p:nvCxnSpPr>
            <p:spPr bwMode="auto">
              <a:xfrm>
                <a:off x="7124700" y="2664823"/>
                <a:ext cx="0" cy="306977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</p:cxnSp>
        </p:grpSp>
      </p:grpSp>
      <p:cxnSp>
        <p:nvCxnSpPr>
          <p:cNvPr id="8" name="Straight Arrow Connector 7"/>
          <p:cNvCxnSpPr>
            <a:endCxn id="60" idx="2"/>
          </p:cNvCxnSpPr>
          <p:nvPr/>
        </p:nvCxnSpPr>
        <p:spPr bwMode="auto">
          <a:xfrm flipV="1">
            <a:off x="1895392" y="1928935"/>
            <a:ext cx="1601900" cy="4572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triangle" w="med" len="lg"/>
          </a:ln>
          <a:effectLst/>
        </p:spPr>
      </p:cxnSp>
      <p:cxnSp>
        <p:nvCxnSpPr>
          <p:cNvPr id="10" name="Straight Arrow Connector 9"/>
          <p:cNvCxnSpPr>
            <a:endCxn id="62" idx="1"/>
          </p:cNvCxnSpPr>
          <p:nvPr/>
        </p:nvCxnSpPr>
        <p:spPr bwMode="auto">
          <a:xfrm>
            <a:off x="1895392" y="2386135"/>
            <a:ext cx="1601901" cy="39939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triangle" w="med" len="lg"/>
          </a:ln>
          <a:effectLst/>
        </p:spPr>
      </p:cxnSp>
      <p:cxnSp>
        <p:nvCxnSpPr>
          <p:cNvPr id="11" name="Straight Arrow Connector 10"/>
          <p:cNvCxnSpPr>
            <a:endCxn id="63" idx="3"/>
          </p:cNvCxnSpPr>
          <p:nvPr/>
        </p:nvCxnSpPr>
        <p:spPr bwMode="auto">
          <a:xfrm>
            <a:off x="1895392" y="2386135"/>
            <a:ext cx="16019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triangle" w="med" len="lg"/>
          </a:ln>
          <a:effectLst/>
        </p:spPr>
      </p:cxnSp>
      <p:sp>
        <p:nvSpPr>
          <p:cNvPr id="60" name="Oval 59"/>
          <p:cNvSpPr/>
          <p:nvPr/>
        </p:nvSpPr>
        <p:spPr bwMode="auto">
          <a:xfrm>
            <a:off x="3497292" y="1738435"/>
            <a:ext cx="457200" cy="381000"/>
          </a:xfrm>
          <a:prstGeom prst="ellipse">
            <a:avLst/>
          </a:prstGeom>
          <a:solidFill>
            <a:srgbClr val="00376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b="1" dirty="0">
                <a:solidFill>
                  <a:srgbClr val="FFFFFF"/>
                </a:solidFill>
                <a:latin typeface="Cambria Math"/>
                <a:cs typeface="Cambria Math"/>
              </a:rPr>
              <a:t>X</a:t>
            </a:r>
            <a:r>
              <a:rPr lang="en-US" sz="1000" b="1" baseline="-25000" dirty="0">
                <a:solidFill>
                  <a:srgbClr val="FFFFFF"/>
                </a:solidFill>
                <a:latin typeface="Cambria Math"/>
                <a:cs typeface="Cambria Math"/>
              </a:rPr>
              <a:t>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</a:endParaRPr>
          </a:p>
        </p:txBody>
      </p:sp>
      <p:sp>
        <p:nvSpPr>
          <p:cNvPr id="62" name="Regular Pentagon 61"/>
          <p:cNvSpPr/>
          <p:nvPr/>
        </p:nvSpPr>
        <p:spPr bwMode="auto">
          <a:xfrm>
            <a:off x="3497292" y="2632075"/>
            <a:ext cx="533400" cy="401760"/>
          </a:xfrm>
          <a:prstGeom prst="pentagon">
            <a:avLst/>
          </a:prstGeom>
          <a:solidFill>
            <a:srgbClr val="00376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Cambria Math"/>
                <a:cs typeface="Cambria Math"/>
              </a:rPr>
              <a:t>X</a:t>
            </a:r>
            <a:r>
              <a:rPr lang="en-US" sz="1000" b="1" baseline="-25000" dirty="0">
                <a:solidFill>
                  <a:srgbClr val="FFFFFF"/>
                </a:solidFill>
                <a:latin typeface="Cambria Math"/>
                <a:cs typeface="Cambria Math"/>
              </a:rPr>
              <a:t>3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ambria Math"/>
              <a:cs typeface="Cambria Math"/>
            </a:endParaRPr>
          </a:p>
        </p:txBody>
      </p:sp>
      <p:sp>
        <p:nvSpPr>
          <p:cNvPr id="63" name="Hexagon 62"/>
          <p:cNvSpPr/>
          <p:nvPr/>
        </p:nvSpPr>
        <p:spPr bwMode="auto">
          <a:xfrm>
            <a:off x="3497292" y="2195635"/>
            <a:ext cx="457200" cy="381000"/>
          </a:xfrm>
          <a:prstGeom prst="hexagon">
            <a:avLst/>
          </a:prstGeom>
          <a:solidFill>
            <a:srgbClr val="00376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b="1" dirty="0">
                <a:solidFill>
                  <a:srgbClr val="FFFFFF"/>
                </a:solidFill>
                <a:latin typeface="Cambria Math"/>
                <a:cs typeface="Cambria Math"/>
              </a:rPr>
              <a:t>X</a:t>
            </a:r>
            <a:r>
              <a:rPr lang="en-US" sz="1000" b="1" baseline="-25000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ambria Math"/>
              <a:cs typeface="Cambria Math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1478378" y="3249414"/>
            <a:ext cx="533400" cy="606713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i="1" dirty="0" smtClean="0">
                <a:latin typeface="Cambria Math"/>
                <a:cs typeface="Cambria Math"/>
              </a:rPr>
              <a:t>f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ambria Math"/>
                <a:cs typeface="Cambria Math"/>
              </a:rPr>
              <a:t>(x)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1673130" y="1132913"/>
            <a:ext cx="762000" cy="962014"/>
            <a:chOff x="1524000" y="4419600"/>
            <a:chExt cx="762000" cy="962014"/>
          </a:xfrm>
        </p:grpSpPr>
        <p:sp>
          <p:nvSpPr>
            <p:cNvPr id="72" name="Rectangle 71"/>
            <p:cNvSpPr/>
            <p:nvPr/>
          </p:nvSpPr>
          <p:spPr bwMode="auto">
            <a:xfrm>
              <a:off x="1752600" y="4800600"/>
              <a:ext cx="533400" cy="581014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  <a:latin typeface="Cambria Math"/>
                  <a:cs typeface="Cambria Math"/>
                </a:rPr>
                <a:t>x</a:t>
              </a: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mbria Math"/>
                <a:cs typeface="Cambria Math"/>
              </a:endParaRPr>
            </a:p>
          </p:txBody>
        </p:sp>
        <p:pic>
          <p:nvPicPr>
            <p:cNvPr id="73" name="Picture 72" descr="lock-icon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24000" y="4419600"/>
              <a:ext cx="624048" cy="630600"/>
            </a:xfrm>
            <a:prstGeom prst="rect">
              <a:avLst/>
            </a:prstGeom>
          </p:spPr>
        </p:pic>
      </p:grpSp>
      <p:cxnSp>
        <p:nvCxnSpPr>
          <p:cNvPr id="86" name="Straight Arrow Connector 85"/>
          <p:cNvCxnSpPr>
            <a:stCxn id="92" idx="6"/>
          </p:cNvCxnSpPr>
          <p:nvPr/>
        </p:nvCxnSpPr>
        <p:spPr bwMode="auto">
          <a:xfrm>
            <a:off x="6697692" y="1928935"/>
            <a:ext cx="1066800" cy="36014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triangle" w="med" len="lg"/>
          </a:ln>
          <a:effectLst/>
        </p:spPr>
      </p:cxnSp>
      <p:cxnSp>
        <p:nvCxnSpPr>
          <p:cNvPr id="89" name="Straight Arrow Connector 88"/>
          <p:cNvCxnSpPr>
            <a:stCxn id="94" idx="0"/>
          </p:cNvCxnSpPr>
          <p:nvPr/>
        </p:nvCxnSpPr>
        <p:spPr bwMode="auto">
          <a:xfrm>
            <a:off x="6697692" y="2386135"/>
            <a:ext cx="10668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triangle" w="med" len="lg"/>
          </a:ln>
          <a:effectLst/>
        </p:spPr>
      </p:cxnSp>
      <p:cxnSp>
        <p:nvCxnSpPr>
          <p:cNvPr id="91" name="Straight Arrow Connector 90"/>
          <p:cNvCxnSpPr>
            <a:stCxn id="93" idx="5"/>
          </p:cNvCxnSpPr>
          <p:nvPr/>
        </p:nvCxnSpPr>
        <p:spPr bwMode="auto">
          <a:xfrm flipV="1">
            <a:off x="6773891" y="2475558"/>
            <a:ext cx="990601" cy="2962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triangle" w="med" len="lg"/>
          </a:ln>
          <a:effectLst/>
        </p:spPr>
      </p:cxnSp>
      <p:sp>
        <p:nvSpPr>
          <p:cNvPr id="92" name="Oval 91"/>
          <p:cNvSpPr/>
          <p:nvPr/>
        </p:nvSpPr>
        <p:spPr bwMode="auto">
          <a:xfrm>
            <a:off x="6240492" y="1738435"/>
            <a:ext cx="457200" cy="381000"/>
          </a:xfrm>
          <a:prstGeom prst="ellipse">
            <a:avLst/>
          </a:prstGeom>
          <a:solidFill>
            <a:srgbClr val="608EF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Cambria Math"/>
                <a:cs typeface="Cambria Math"/>
              </a:rPr>
              <a:t>y</a:t>
            </a:r>
            <a:r>
              <a:rPr lang="en-US" sz="1000" b="1" baseline="-25000" dirty="0" smtClean="0">
                <a:solidFill>
                  <a:srgbClr val="FFFFFF"/>
                </a:solidFill>
                <a:latin typeface="Cambria Math"/>
                <a:cs typeface="Cambria Math"/>
              </a:rPr>
              <a:t>1</a:t>
            </a:r>
            <a:endParaRPr lang="en-US" sz="1000" b="1" baseline="-25000" dirty="0">
              <a:solidFill>
                <a:srgbClr val="FFFFFF"/>
              </a:solidFill>
              <a:latin typeface="Cambria Math"/>
              <a:cs typeface="Cambria Math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ambria Math"/>
              <a:cs typeface="Cambria Math"/>
            </a:endParaRPr>
          </a:p>
        </p:txBody>
      </p:sp>
      <p:sp>
        <p:nvSpPr>
          <p:cNvPr id="93" name="Regular Pentagon 92"/>
          <p:cNvSpPr/>
          <p:nvPr/>
        </p:nvSpPr>
        <p:spPr bwMode="auto">
          <a:xfrm>
            <a:off x="6240492" y="2609850"/>
            <a:ext cx="533400" cy="423985"/>
          </a:xfrm>
          <a:prstGeom prst="pentagon">
            <a:avLst/>
          </a:prstGeom>
          <a:solidFill>
            <a:srgbClr val="608EF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Cambria Math"/>
                <a:cs typeface="Cambria Math"/>
              </a:rPr>
              <a:t>y</a:t>
            </a:r>
            <a:r>
              <a:rPr lang="en-US" sz="1000" b="1" baseline="-25000" dirty="0" smtClean="0">
                <a:solidFill>
                  <a:srgbClr val="FFFFFF"/>
                </a:solidFill>
                <a:latin typeface="Cambria Math"/>
                <a:cs typeface="Cambria Math"/>
              </a:rPr>
              <a:t>3</a:t>
            </a:r>
            <a:endParaRPr lang="en-US" sz="1000" b="1" baseline="-25000" dirty="0">
              <a:solidFill>
                <a:srgbClr val="FFFFFF"/>
              </a:solidFill>
              <a:latin typeface="Cambria Math"/>
              <a:cs typeface="Cambria Math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ambria Math"/>
              <a:cs typeface="Cambria Math"/>
            </a:endParaRPr>
          </a:p>
        </p:txBody>
      </p:sp>
      <p:sp>
        <p:nvSpPr>
          <p:cNvPr id="94" name="Hexagon 93"/>
          <p:cNvSpPr/>
          <p:nvPr/>
        </p:nvSpPr>
        <p:spPr bwMode="auto">
          <a:xfrm>
            <a:off x="6240492" y="2195635"/>
            <a:ext cx="457200" cy="381000"/>
          </a:xfrm>
          <a:prstGeom prst="hexagon">
            <a:avLst/>
          </a:prstGeom>
          <a:solidFill>
            <a:srgbClr val="608EF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Cambria Math"/>
                <a:cs typeface="Cambria Math"/>
              </a:rPr>
              <a:t>y</a:t>
            </a:r>
            <a:r>
              <a:rPr lang="en-US" sz="1000" b="1" baseline="-25000" dirty="0" smtClean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endParaRPr lang="en-US" sz="1000" b="1" baseline="-25000" dirty="0">
              <a:solidFill>
                <a:srgbClr val="FFFFFF"/>
              </a:solidFill>
              <a:latin typeface="Cambria Math"/>
              <a:cs typeface="Cambria Math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ambria Math"/>
              <a:cs typeface="Cambria Math"/>
            </a:endParaRPr>
          </a:p>
        </p:txBody>
      </p:sp>
      <p:cxnSp>
        <p:nvCxnSpPr>
          <p:cNvPr id="44" name="Elbow Connector 43"/>
          <p:cNvCxnSpPr>
            <a:endCxn id="58" idx="3"/>
          </p:cNvCxnSpPr>
          <p:nvPr/>
        </p:nvCxnSpPr>
        <p:spPr bwMode="auto">
          <a:xfrm rot="10800000" flipV="1">
            <a:off x="3027166" y="2386135"/>
            <a:ext cx="4737327" cy="1168728"/>
          </a:xfrm>
          <a:prstGeom prst="bentConnector3">
            <a:avLst>
              <a:gd name="adj1" fmla="val -4553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triangle" w="med" len="lg"/>
          </a:ln>
          <a:effectLst/>
        </p:spPr>
      </p:cxnSp>
      <p:pic>
        <p:nvPicPr>
          <p:cNvPr id="57" name="Picture 56" descr="lock-icon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28640" y="1934702"/>
            <a:ext cx="181677" cy="183584"/>
          </a:xfrm>
          <a:prstGeom prst="rect">
            <a:avLst/>
          </a:prstGeom>
        </p:spPr>
      </p:pic>
      <p:pic>
        <p:nvPicPr>
          <p:cNvPr id="61" name="Picture 60" descr="lock-icon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4499" y="2392265"/>
            <a:ext cx="181677" cy="183584"/>
          </a:xfrm>
          <a:prstGeom prst="rect">
            <a:avLst/>
          </a:prstGeom>
        </p:spPr>
      </p:pic>
      <p:pic>
        <p:nvPicPr>
          <p:cNvPr id="64" name="Picture 63" descr="lock-icon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3039" y="2851549"/>
            <a:ext cx="181677" cy="183584"/>
          </a:xfrm>
          <a:prstGeom prst="rect">
            <a:avLst/>
          </a:prstGeom>
        </p:spPr>
      </p:pic>
      <p:pic>
        <p:nvPicPr>
          <p:cNvPr id="65" name="Picture 64" descr="lock-icon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6914" y="1932321"/>
            <a:ext cx="181677" cy="183584"/>
          </a:xfrm>
          <a:prstGeom prst="rect">
            <a:avLst/>
          </a:prstGeom>
        </p:spPr>
      </p:pic>
      <p:pic>
        <p:nvPicPr>
          <p:cNvPr id="66" name="Picture 65" descr="lock-icon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61" y="2393522"/>
            <a:ext cx="181677" cy="183584"/>
          </a:xfrm>
          <a:prstGeom prst="rect">
            <a:avLst/>
          </a:prstGeom>
        </p:spPr>
      </p:pic>
      <p:pic>
        <p:nvPicPr>
          <p:cNvPr id="67" name="Picture 66" descr="lock-icon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1805" y="2851549"/>
            <a:ext cx="181677" cy="183584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2195383" y="2848464"/>
            <a:ext cx="831782" cy="996906"/>
            <a:chOff x="2641975" y="2750772"/>
            <a:chExt cx="831782" cy="996906"/>
          </a:xfrm>
        </p:grpSpPr>
        <p:sp>
          <p:nvSpPr>
            <p:cNvPr id="58" name="Rectangle 57"/>
            <p:cNvSpPr/>
            <p:nvPr/>
          </p:nvSpPr>
          <p:spPr bwMode="auto">
            <a:xfrm>
              <a:off x="2940357" y="3166664"/>
              <a:ext cx="533400" cy="58101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smtClean="0">
                  <a:latin typeface="Cambria Math"/>
                  <a:cs typeface="Cambria Math"/>
                </a:rPr>
                <a:t>y</a:t>
              </a: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/>
                <a:cs typeface="Cambria Math"/>
              </a:endParaRPr>
            </a:p>
          </p:txBody>
        </p:sp>
        <p:pic>
          <p:nvPicPr>
            <p:cNvPr id="74" name="Picture 73" descr="lock-icon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41975" y="2750772"/>
              <a:ext cx="624048" cy="630600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2073371" y="3300768"/>
            <a:ext cx="364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=</a:t>
            </a:r>
            <a:endParaRPr lang="en-US" b="1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9753" y="2016643"/>
            <a:ext cx="1217250" cy="12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511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832" y="100584"/>
            <a:ext cx="7726680" cy="813816"/>
          </a:xfrm>
        </p:spPr>
        <p:txBody>
          <a:bodyPr/>
          <a:lstStyle/>
          <a:p>
            <a:r>
              <a:rPr lang="en-US" dirty="0" smtClean="0"/>
              <a:t>MPC Example: </a:t>
            </a:r>
            <a:br>
              <a:rPr lang="en-US" dirty="0" smtClean="0"/>
            </a:br>
            <a:r>
              <a:rPr lang="en-US" dirty="0" smtClean="0"/>
              <a:t>Computing Linear Functions</a:t>
            </a:r>
            <a:endParaRPr lang="en-US" sz="2400" dirty="0"/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75488" y="3935735"/>
            <a:ext cx="8193024" cy="2436759"/>
          </a:xfrm>
        </p:spPr>
        <p:txBody>
          <a:bodyPr/>
          <a:lstStyle/>
          <a:p>
            <a:r>
              <a:rPr lang="en-US" sz="1800" dirty="0" smtClean="0"/>
              <a:t>Goal:  Compute </a:t>
            </a:r>
            <a:r>
              <a:rPr lang="en-US" sz="1800" dirty="0" smtClean="0">
                <a:latin typeface="Cambria Math"/>
                <a:cs typeface="Cambria Math"/>
              </a:rPr>
              <a:t>f(s) = 2s+1</a:t>
            </a:r>
          </a:p>
          <a:p>
            <a:pPr marL="758952" lvl="1" indent="-457200">
              <a:buFont typeface="+mj-lt"/>
              <a:buAutoNum type="arabicPeriod"/>
            </a:pPr>
            <a:r>
              <a:rPr lang="en-US" sz="1600" dirty="0" smtClean="0"/>
              <a:t>Give each node an unique ID: </a:t>
            </a:r>
            <a:r>
              <a:rPr lang="en-US" sz="1600" dirty="0" smtClean="0">
                <a:latin typeface="Cambria Math"/>
                <a:cs typeface="Cambria Math"/>
              </a:rPr>
              <a:t>x</a:t>
            </a:r>
            <a:r>
              <a:rPr lang="en-US" sz="1600" baseline="-25000" dirty="0" smtClean="0">
                <a:latin typeface="Cambria Math"/>
                <a:cs typeface="Cambria Math"/>
              </a:rPr>
              <a:t>i</a:t>
            </a:r>
            <a:endParaRPr lang="en-US" sz="1600" dirty="0" smtClean="0">
              <a:latin typeface="Cambria Math"/>
              <a:cs typeface="Cambria Math"/>
            </a:endParaRPr>
          </a:p>
          <a:p>
            <a:pPr marL="758952" lvl="1" indent="-457200">
              <a:buFont typeface="+mj-lt"/>
              <a:buAutoNum type="arabicPeriod"/>
            </a:pPr>
            <a:r>
              <a:rPr lang="en-US" sz="1600" dirty="0" smtClean="0"/>
              <a:t>Client shares the input using random polynomial </a:t>
            </a:r>
            <a:r>
              <a:rPr lang="en-US" sz="1600" dirty="0" smtClean="0">
                <a:latin typeface="Cambria Math"/>
                <a:cs typeface="Cambria Math"/>
              </a:rPr>
              <a:t>p(x)=x+2</a:t>
            </a:r>
            <a:r>
              <a:rPr lang="en-US" sz="1600" dirty="0" smtClean="0"/>
              <a:t> </a:t>
            </a:r>
          </a:p>
          <a:p>
            <a:pPr marL="978408" lvl="2" indent="-457200"/>
            <a:r>
              <a:rPr lang="en-US" sz="1400" dirty="0" smtClean="0"/>
              <a:t>The secret input is </a:t>
            </a:r>
            <a:r>
              <a:rPr lang="en-US" sz="1400" dirty="0" smtClean="0">
                <a:latin typeface="Cambria Math"/>
                <a:cs typeface="Cambria Math"/>
              </a:rPr>
              <a:t>p(0)</a:t>
            </a:r>
            <a:r>
              <a:rPr lang="en-US" sz="1400" dirty="0">
                <a:cs typeface="Cambria Math"/>
              </a:rPr>
              <a:t> </a:t>
            </a:r>
            <a:r>
              <a:rPr lang="en-US" sz="1400" dirty="0" smtClean="0">
                <a:cs typeface="Cambria Math"/>
              </a:rPr>
              <a:t>of this polynomial,</a:t>
            </a:r>
            <a:r>
              <a:rPr lang="en-US" sz="1400" dirty="0" smtClean="0"/>
              <a:t> each share for node </a:t>
            </a:r>
            <a:r>
              <a:rPr lang="en-US" sz="1400" dirty="0" smtClean="0">
                <a:latin typeface="Cambria Math"/>
                <a:cs typeface="Cambria Math"/>
              </a:rPr>
              <a:t>i</a:t>
            </a:r>
            <a:r>
              <a:rPr lang="en-US" sz="1400" dirty="0" smtClean="0"/>
              <a:t> is </a:t>
            </a:r>
            <a:r>
              <a:rPr lang="en-US" sz="1400" dirty="0">
                <a:latin typeface="Cambria Math"/>
                <a:cs typeface="Cambria Math"/>
              </a:rPr>
              <a:t>p(</a:t>
            </a:r>
            <a:r>
              <a:rPr lang="en-US" sz="1400" dirty="0" smtClean="0">
                <a:latin typeface="Cambria Math"/>
                <a:cs typeface="Cambria Math"/>
              </a:rPr>
              <a:t>x</a:t>
            </a:r>
            <a:r>
              <a:rPr lang="en-US" sz="1400" baseline="-25000" dirty="0" smtClean="0">
                <a:latin typeface="Cambria Math"/>
                <a:cs typeface="Cambria Math"/>
              </a:rPr>
              <a:t>i</a:t>
            </a:r>
            <a:r>
              <a:rPr lang="en-US" sz="1400" dirty="0" smtClean="0">
                <a:latin typeface="Cambria Math"/>
                <a:cs typeface="Cambria Math"/>
              </a:rPr>
              <a:t>)=s</a:t>
            </a:r>
            <a:r>
              <a:rPr lang="en-US" sz="1400" baseline="-25000" dirty="0" smtClean="0">
                <a:latin typeface="Cambria Math"/>
                <a:cs typeface="Cambria Math"/>
              </a:rPr>
              <a:t>i</a:t>
            </a:r>
            <a:endParaRPr lang="en-US" sz="1400" dirty="0" smtClean="0">
              <a:latin typeface="Cambria Math"/>
              <a:cs typeface="Cambria Math"/>
            </a:endParaRPr>
          </a:p>
          <a:p>
            <a:pPr marL="758952" lvl="1" indent="-457200">
              <a:buFont typeface="+mj-lt"/>
              <a:buAutoNum type="arabicPeriod"/>
            </a:pPr>
            <a:r>
              <a:rPr lang="en-US" sz="1600" dirty="0" smtClean="0"/>
              <a:t>Each node computes </a:t>
            </a:r>
            <a:r>
              <a:rPr lang="en-US" sz="1600" dirty="0" smtClean="0">
                <a:latin typeface="Cambria Math"/>
                <a:cs typeface="Cambria Math"/>
              </a:rPr>
              <a:t>f(s</a:t>
            </a:r>
            <a:r>
              <a:rPr lang="en-US" sz="1600" baseline="-25000" dirty="0" smtClean="0">
                <a:latin typeface="Cambria Math"/>
                <a:cs typeface="Cambria Math"/>
              </a:rPr>
              <a:t>i</a:t>
            </a:r>
            <a:r>
              <a:rPr lang="en-US" sz="1600" dirty="0" smtClean="0">
                <a:latin typeface="Cambria Math"/>
                <a:cs typeface="Cambria Math"/>
              </a:rPr>
              <a:t>), </a:t>
            </a:r>
            <a:r>
              <a:rPr lang="en-US" sz="1600" dirty="0" smtClean="0">
                <a:cs typeface="Cambria Math"/>
              </a:rPr>
              <a:t>re</a:t>
            </a:r>
            <a:r>
              <a:rPr lang="en-US" sz="1600" dirty="0" smtClean="0"/>
              <a:t>sult now shared using polynomial </a:t>
            </a:r>
            <a:r>
              <a:rPr lang="en-US" sz="1600" dirty="0" smtClean="0">
                <a:latin typeface="Cambria Math"/>
                <a:cs typeface="Cambria Math"/>
              </a:rPr>
              <a:t>p’(x)=2x+5</a:t>
            </a:r>
            <a:r>
              <a:rPr lang="en-US" sz="1600" dirty="0" smtClean="0"/>
              <a:t> </a:t>
            </a:r>
          </a:p>
          <a:p>
            <a:pPr marL="978408" lvl="2" indent="-457200"/>
            <a:r>
              <a:rPr lang="en-US" sz="1400" dirty="0" smtClean="0">
                <a:latin typeface="Cambria Math"/>
                <a:cs typeface="Cambria Math"/>
              </a:rPr>
              <a:t>p’(x) = f(p(x)) = 2(x+2)+1 = 2x+5</a:t>
            </a:r>
          </a:p>
          <a:p>
            <a:pPr marL="758952" lvl="1" indent="-457200">
              <a:buFont typeface="+mj-lt"/>
              <a:buAutoNum type="arabicPeriod"/>
            </a:pPr>
            <a:r>
              <a:rPr lang="en-US" sz="1600" dirty="0" smtClean="0"/>
              <a:t>Client interpolates polynomial </a:t>
            </a:r>
            <a:r>
              <a:rPr lang="en-US" sz="1600" dirty="0" smtClean="0">
                <a:latin typeface="Cambria Math"/>
                <a:cs typeface="Cambria Math"/>
              </a:rPr>
              <a:t>p’(x)</a:t>
            </a:r>
            <a:r>
              <a:rPr lang="en-US" sz="1600" dirty="0" smtClean="0"/>
              <a:t> at 0 to find solution: </a:t>
            </a:r>
            <a:r>
              <a:rPr lang="en-US" sz="1600" dirty="0" smtClean="0">
                <a:latin typeface="Cambria Math"/>
                <a:cs typeface="Cambria Math"/>
              </a:rPr>
              <a:t>p’(0)=5</a:t>
            </a:r>
          </a:p>
        </p:txBody>
      </p:sp>
      <p:sp>
        <p:nvSpPr>
          <p:cNvPr id="12" name="Cloud 11"/>
          <p:cNvSpPr/>
          <p:nvPr/>
        </p:nvSpPr>
        <p:spPr bwMode="auto">
          <a:xfrm>
            <a:off x="2677668" y="1253657"/>
            <a:ext cx="2587025" cy="2226891"/>
          </a:xfrm>
          <a:prstGeom prst="cloud">
            <a:avLst/>
          </a:prstGeom>
          <a:ln>
            <a:solidFill>
              <a:schemeClr val="accent4"/>
            </a:solidFill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3766828" y="1716283"/>
            <a:ext cx="252330" cy="281122"/>
          </a:xfrm>
          <a:prstGeom prst="roundRect">
            <a:avLst/>
          </a:prstGeom>
          <a:gradFill flip="none" rotWithShape="1">
            <a:gsLst>
              <a:gs pos="0">
                <a:srgbClr val="008000"/>
              </a:gs>
              <a:gs pos="100000">
                <a:srgbClr val="FF0000"/>
              </a:gs>
            </a:gsLst>
            <a:lin ang="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-110" charset="0"/>
              </a:rPr>
              <a:t>1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3766828" y="2840790"/>
            <a:ext cx="252330" cy="281122"/>
          </a:xfrm>
          <a:prstGeom prst="roundRect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300" b="1" dirty="0" smtClean="0">
                <a:solidFill>
                  <a:srgbClr val="FFFFFF"/>
                </a:solidFill>
              </a:rPr>
              <a:t>3</a:t>
            </a:r>
            <a:endParaRPr kumimoji="0" lang="en-US" sz="13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3766828" y="2288211"/>
            <a:ext cx="252330" cy="281122"/>
          </a:xfrm>
          <a:prstGeom prst="roundRect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10" charset="0"/>
              </a:rPr>
              <a:t>2</a:t>
            </a:r>
          </a:p>
        </p:txBody>
      </p:sp>
      <p:cxnSp>
        <p:nvCxnSpPr>
          <p:cNvPr id="8" name="Straight Arrow Connector 7"/>
          <p:cNvCxnSpPr>
            <a:endCxn id="60" idx="2"/>
          </p:cNvCxnSpPr>
          <p:nvPr/>
        </p:nvCxnSpPr>
        <p:spPr bwMode="auto">
          <a:xfrm flipV="1">
            <a:off x="1858472" y="1840727"/>
            <a:ext cx="1322864" cy="54540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triangle" w="med" len="lg"/>
          </a:ln>
          <a:effectLst/>
        </p:spPr>
      </p:cxnSp>
      <p:cxnSp>
        <p:nvCxnSpPr>
          <p:cNvPr id="10" name="Straight Arrow Connector 9"/>
          <p:cNvCxnSpPr>
            <a:endCxn id="62" idx="1"/>
          </p:cNvCxnSpPr>
          <p:nvPr/>
        </p:nvCxnSpPr>
        <p:spPr bwMode="auto">
          <a:xfrm>
            <a:off x="1858472" y="2386135"/>
            <a:ext cx="1284765" cy="48617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triangle" w="med" len="lg"/>
          </a:ln>
          <a:effectLst/>
        </p:spPr>
      </p:cxnSp>
      <p:cxnSp>
        <p:nvCxnSpPr>
          <p:cNvPr id="11" name="Straight Arrow Connector 10"/>
          <p:cNvCxnSpPr>
            <a:endCxn id="63" idx="3"/>
          </p:cNvCxnSpPr>
          <p:nvPr/>
        </p:nvCxnSpPr>
        <p:spPr bwMode="auto">
          <a:xfrm>
            <a:off x="1858472" y="2386135"/>
            <a:ext cx="1322864" cy="396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triangle" w="med" len="lg"/>
          </a:ln>
          <a:effectLst/>
        </p:spPr>
      </p:cxnSp>
      <p:sp>
        <p:nvSpPr>
          <p:cNvPr id="69" name="Rectangle 68"/>
          <p:cNvSpPr/>
          <p:nvPr/>
        </p:nvSpPr>
        <p:spPr bwMode="auto">
          <a:xfrm>
            <a:off x="1094410" y="3249414"/>
            <a:ext cx="533400" cy="606713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ambria Math"/>
                <a:cs typeface="Cambria Math"/>
              </a:rPr>
              <a:t>f </a:t>
            </a:r>
            <a:r>
              <a:rPr kumimoji="0" lang="en-US" sz="1400" b="1" u="none" strike="noStrike" cap="none" normalizeH="0" baseline="0" dirty="0" smtClean="0">
                <a:ln>
                  <a:noFill/>
                </a:ln>
                <a:effectLst/>
                <a:latin typeface="Cambria Math"/>
                <a:cs typeface="Cambria Math"/>
              </a:rPr>
              <a:t>(</a:t>
            </a:r>
            <a:r>
              <a:rPr lang="en-US" sz="1400" b="1" dirty="0">
                <a:latin typeface="Cambria Math"/>
                <a:cs typeface="Cambria Math"/>
              </a:rPr>
              <a:t>2</a:t>
            </a:r>
            <a:r>
              <a:rPr kumimoji="0" lang="en-US" sz="1400" b="1" u="none" strike="noStrike" cap="none" normalizeH="0" baseline="0" dirty="0" smtClean="0">
                <a:ln>
                  <a:noFill/>
                </a:ln>
                <a:effectLst/>
                <a:latin typeface="Cambria Math"/>
                <a:cs typeface="Cambria Math"/>
              </a:rPr>
              <a:t>)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1636210" y="1132913"/>
            <a:ext cx="762000" cy="962014"/>
            <a:chOff x="1524000" y="4419600"/>
            <a:chExt cx="762000" cy="962014"/>
          </a:xfrm>
          <a:solidFill>
            <a:schemeClr val="accent1"/>
          </a:solidFill>
        </p:grpSpPr>
        <p:sp>
          <p:nvSpPr>
            <p:cNvPr id="72" name="Rectangle 71"/>
            <p:cNvSpPr/>
            <p:nvPr/>
          </p:nvSpPr>
          <p:spPr bwMode="auto">
            <a:xfrm>
              <a:off x="1752600" y="4800600"/>
              <a:ext cx="533400" cy="581014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rgbClr val="FFFFFF"/>
                  </a:solidFill>
                  <a:latin typeface="Cambria Math"/>
                  <a:cs typeface="Cambria Math"/>
                </a:rPr>
                <a:t>2</a:t>
              </a: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mbria Math"/>
                <a:cs typeface="Cambria Math"/>
              </a:endParaRPr>
            </a:p>
          </p:txBody>
        </p:sp>
        <p:pic>
          <p:nvPicPr>
            <p:cNvPr id="73" name="Picture 72" descr="lock-icon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24000" y="4419600"/>
              <a:ext cx="624048" cy="630600"/>
            </a:xfrm>
            <a:prstGeom prst="rect">
              <a:avLst/>
            </a:prstGeom>
            <a:noFill/>
          </p:spPr>
        </p:pic>
      </p:grpSp>
      <p:cxnSp>
        <p:nvCxnSpPr>
          <p:cNvPr id="86" name="Straight Arrow Connector 85"/>
          <p:cNvCxnSpPr>
            <a:stCxn id="92" idx="6"/>
          </p:cNvCxnSpPr>
          <p:nvPr/>
        </p:nvCxnSpPr>
        <p:spPr bwMode="auto">
          <a:xfrm>
            <a:off x="4663903" y="1839578"/>
            <a:ext cx="924304" cy="48452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triangle" w="med" len="lg"/>
          </a:ln>
          <a:effectLst/>
        </p:spPr>
      </p:cxnSp>
      <p:cxnSp>
        <p:nvCxnSpPr>
          <p:cNvPr id="89" name="Straight Arrow Connector 88"/>
          <p:cNvCxnSpPr>
            <a:stCxn id="94" idx="0"/>
          </p:cNvCxnSpPr>
          <p:nvPr/>
        </p:nvCxnSpPr>
        <p:spPr bwMode="auto">
          <a:xfrm flipV="1">
            <a:off x="4708380" y="2419423"/>
            <a:ext cx="881203" cy="2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triangle" w="med" len="lg"/>
          </a:ln>
          <a:effectLst/>
        </p:spPr>
      </p:cxnSp>
      <p:cxnSp>
        <p:nvCxnSpPr>
          <p:cNvPr id="91" name="Straight Arrow Connector 90"/>
          <p:cNvCxnSpPr>
            <a:stCxn id="93" idx="5"/>
          </p:cNvCxnSpPr>
          <p:nvPr/>
        </p:nvCxnSpPr>
        <p:spPr bwMode="auto">
          <a:xfrm flipV="1">
            <a:off x="4702002" y="2524125"/>
            <a:ext cx="887581" cy="35667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triangle" w="med" len="lg"/>
          </a:ln>
          <a:effectLst/>
        </p:spPr>
      </p:cxnSp>
      <p:cxnSp>
        <p:nvCxnSpPr>
          <p:cNvPr id="44" name="Elbow Connector 43"/>
          <p:cNvCxnSpPr>
            <a:endCxn id="58" idx="3"/>
          </p:cNvCxnSpPr>
          <p:nvPr/>
        </p:nvCxnSpPr>
        <p:spPr bwMode="auto">
          <a:xfrm rot="10800000" flipV="1">
            <a:off x="2643198" y="2419423"/>
            <a:ext cx="2973585" cy="1135440"/>
          </a:xfrm>
          <a:prstGeom prst="bentConnector3">
            <a:avLst>
              <a:gd name="adj1" fmla="val -3173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triangle" w="med" len="lg"/>
          </a:ln>
          <a:effectLst/>
        </p:spPr>
      </p:cxnSp>
      <p:grpSp>
        <p:nvGrpSpPr>
          <p:cNvPr id="51" name="Group 50"/>
          <p:cNvGrpSpPr/>
          <p:nvPr/>
        </p:nvGrpSpPr>
        <p:grpSpPr>
          <a:xfrm>
            <a:off x="3181336" y="1650227"/>
            <a:ext cx="457200" cy="381000"/>
            <a:chOff x="3497292" y="1738435"/>
            <a:chExt cx="457200" cy="381000"/>
          </a:xfrm>
          <a:solidFill>
            <a:schemeClr val="accent1"/>
          </a:solidFill>
        </p:grpSpPr>
        <p:sp>
          <p:nvSpPr>
            <p:cNvPr id="60" name="Oval 59"/>
            <p:cNvSpPr/>
            <p:nvPr/>
          </p:nvSpPr>
          <p:spPr bwMode="auto">
            <a:xfrm>
              <a:off x="3497292" y="1738435"/>
              <a:ext cx="457200" cy="381000"/>
            </a:xfrm>
            <a:prstGeom prst="ellipse">
              <a:avLst/>
            </a:prstGeom>
            <a:solidFill>
              <a:srgbClr val="003767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  <a:latin typeface="Cambria Math"/>
                  <a:cs typeface="Cambria Math"/>
                </a:rPr>
                <a:t>3</a:t>
              </a:r>
              <a:endParaRPr lang="en-US" sz="1000" b="1" baseline="-25000" dirty="0">
                <a:solidFill>
                  <a:srgbClr val="FFFFFF"/>
                </a:solidFill>
                <a:latin typeface="Cambria Math"/>
                <a:cs typeface="Cambria Math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</a:endParaRPr>
            </a:p>
          </p:txBody>
        </p:sp>
        <p:pic>
          <p:nvPicPr>
            <p:cNvPr id="57" name="Picture 56" descr="lock-icon.pn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28640" y="1934702"/>
              <a:ext cx="181677" cy="183584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/>
        </p:nvGrpSpPr>
        <p:grpSpPr>
          <a:xfrm>
            <a:off x="3181336" y="2235288"/>
            <a:ext cx="457200" cy="381000"/>
            <a:chOff x="3497292" y="2195635"/>
            <a:chExt cx="457200" cy="381000"/>
          </a:xfrm>
          <a:solidFill>
            <a:schemeClr val="accent1"/>
          </a:solidFill>
        </p:grpSpPr>
        <p:sp>
          <p:nvSpPr>
            <p:cNvPr id="63" name="Hexagon 62"/>
            <p:cNvSpPr/>
            <p:nvPr/>
          </p:nvSpPr>
          <p:spPr bwMode="auto">
            <a:xfrm>
              <a:off x="3497292" y="2195635"/>
              <a:ext cx="457200" cy="381000"/>
            </a:xfrm>
            <a:prstGeom prst="hexagon">
              <a:avLst/>
            </a:prstGeom>
            <a:solidFill>
              <a:srgbClr val="003767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00" b="1" dirty="0">
                  <a:solidFill>
                    <a:srgbClr val="FFFFFF"/>
                  </a:solidFill>
                  <a:latin typeface="Cambria Math"/>
                  <a:cs typeface="Cambria Math"/>
                </a:rPr>
                <a:t>4</a:t>
              </a:r>
              <a:endParaRPr lang="en-US" sz="1000" b="1" baseline="-25000" dirty="0">
                <a:solidFill>
                  <a:srgbClr val="FFFFFF"/>
                </a:solidFill>
                <a:latin typeface="Cambria Math"/>
                <a:cs typeface="Cambria Math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mbria Math"/>
                <a:cs typeface="Cambria Math"/>
              </a:endParaRPr>
            </a:p>
          </p:txBody>
        </p:sp>
        <p:pic>
          <p:nvPicPr>
            <p:cNvPr id="61" name="Picture 60" descr="lock-icon.pn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34499" y="2392265"/>
              <a:ext cx="181677" cy="183584"/>
            </a:xfrm>
            <a:prstGeom prst="rect">
              <a:avLst/>
            </a:prstGeom>
            <a:noFill/>
          </p:spPr>
        </p:pic>
      </p:grpSp>
      <p:grpSp>
        <p:nvGrpSpPr>
          <p:cNvPr id="53" name="Group 52"/>
          <p:cNvGrpSpPr/>
          <p:nvPr/>
        </p:nvGrpSpPr>
        <p:grpSpPr>
          <a:xfrm>
            <a:off x="3143236" y="2718854"/>
            <a:ext cx="533400" cy="403058"/>
            <a:chOff x="3497292" y="2632075"/>
            <a:chExt cx="533400" cy="403058"/>
          </a:xfrm>
          <a:solidFill>
            <a:schemeClr val="accent1"/>
          </a:solidFill>
        </p:grpSpPr>
        <p:sp>
          <p:nvSpPr>
            <p:cNvPr id="62" name="Regular Pentagon 61"/>
            <p:cNvSpPr/>
            <p:nvPr/>
          </p:nvSpPr>
          <p:spPr bwMode="auto">
            <a:xfrm>
              <a:off x="3497292" y="2632075"/>
              <a:ext cx="533400" cy="401760"/>
            </a:xfrm>
            <a:prstGeom prst="pentagon">
              <a:avLst/>
            </a:prstGeom>
            <a:solidFill>
              <a:srgbClr val="003767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00" b="1" dirty="0">
                  <a:solidFill>
                    <a:srgbClr val="FFFFFF"/>
                  </a:solidFill>
                </a:rPr>
                <a:t>5</a:t>
              </a:r>
              <a:endParaRPr lang="en-US" sz="1000" b="1" baseline="-25000" dirty="0">
                <a:solidFill>
                  <a:srgbClr val="FFFFFF"/>
                </a:solidFill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</a:endParaRPr>
            </a:p>
          </p:txBody>
        </p:sp>
        <p:pic>
          <p:nvPicPr>
            <p:cNvPr id="64" name="Picture 63" descr="lock-icon.pn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3039" y="2851549"/>
              <a:ext cx="181677" cy="183584"/>
            </a:xfrm>
            <a:prstGeom prst="rect">
              <a:avLst/>
            </a:prstGeom>
            <a:noFill/>
          </p:spPr>
        </p:pic>
      </p:grpSp>
      <p:grpSp>
        <p:nvGrpSpPr>
          <p:cNvPr id="54" name="Group 53"/>
          <p:cNvGrpSpPr/>
          <p:nvPr/>
        </p:nvGrpSpPr>
        <p:grpSpPr>
          <a:xfrm>
            <a:off x="4206703" y="1649078"/>
            <a:ext cx="457200" cy="381000"/>
            <a:chOff x="6240492" y="1738435"/>
            <a:chExt cx="457200" cy="381000"/>
          </a:xfrm>
        </p:grpSpPr>
        <p:sp>
          <p:nvSpPr>
            <p:cNvPr id="92" name="Oval 91"/>
            <p:cNvSpPr/>
            <p:nvPr/>
          </p:nvSpPr>
          <p:spPr bwMode="auto">
            <a:xfrm>
              <a:off x="6240492" y="1738435"/>
              <a:ext cx="457200" cy="381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0" rIns="9144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  <a:latin typeface="Cambria Math"/>
                  <a:cs typeface="Cambria Math"/>
                </a:rPr>
                <a:t>7</a:t>
              </a:r>
              <a:endPara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mbria Math"/>
                <a:cs typeface="Cambria Math"/>
              </a:endParaRPr>
            </a:p>
          </p:txBody>
        </p:sp>
        <p:pic>
          <p:nvPicPr>
            <p:cNvPr id="65" name="Picture 64" descr="lock-icon.pn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76914" y="1932321"/>
              <a:ext cx="181677" cy="183584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4162227" y="2228923"/>
            <a:ext cx="546153" cy="387365"/>
            <a:chOff x="6240492" y="2195635"/>
            <a:chExt cx="457200" cy="381471"/>
          </a:xfrm>
        </p:grpSpPr>
        <p:sp>
          <p:nvSpPr>
            <p:cNvPr id="94" name="Hexagon 93"/>
            <p:cNvSpPr/>
            <p:nvPr/>
          </p:nvSpPr>
          <p:spPr bwMode="auto">
            <a:xfrm>
              <a:off x="6240492" y="2195635"/>
              <a:ext cx="457200" cy="381000"/>
            </a:xfrm>
            <a:prstGeom prst="hexagon">
              <a:avLst/>
            </a:prstGeom>
            <a:solidFill>
              <a:srgbClr val="618F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  <a:latin typeface="Cambria Math"/>
                  <a:cs typeface="Cambria Math"/>
                </a:rPr>
                <a:t>9</a:t>
              </a:r>
              <a:endParaRPr lang="en-US" sz="1000" b="1" baseline="-25000" dirty="0">
                <a:solidFill>
                  <a:srgbClr val="FFFFFF"/>
                </a:solidFill>
                <a:latin typeface="Cambria Math"/>
                <a:cs typeface="Cambria Math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mbria Math"/>
                <a:cs typeface="Cambria Math"/>
              </a:endParaRPr>
            </a:p>
          </p:txBody>
        </p:sp>
        <p:pic>
          <p:nvPicPr>
            <p:cNvPr id="66" name="Picture 65" descr="lock-icon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79461" y="2393522"/>
              <a:ext cx="181677" cy="183584"/>
            </a:xfrm>
            <a:prstGeom prst="rect">
              <a:avLst/>
            </a:prstGeom>
          </p:spPr>
        </p:pic>
      </p:grpSp>
      <p:grpSp>
        <p:nvGrpSpPr>
          <p:cNvPr id="56" name="Group 55"/>
          <p:cNvGrpSpPr/>
          <p:nvPr/>
        </p:nvGrpSpPr>
        <p:grpSpPr>
          <a:xfrm>
            <a:off x="4168603" y="2718854"/>
            <a:ext cx="533400" cy="425283"/>
            <a:chOff x="6240492" y="2609850"/>
            <a:chExt cx="533400" cy="425283"/>
          </a:xfrm>
        </p:grpSpPr>
        <p:sp>
          <p:nvSpPr>
            <p:cNvPr id="93" name="Regular Pentagon 92"/>
            <p:cNvSpPr/>
            <p:nvPr/>
          </p:nvSpPr>
          <p:spPr bwMode="auto">
            <a:xfrm>
              <a:off x="6240492" y="2609850"/>
              <a:ext cx="533400" cy="423985"/>
            </a:xfrm>
            <a:prstGeom prst="pentagon">
              <a:avLst/>
            </a:prstGeom>
            <a:solidFill>
              <a:srgbClr val="618F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  <a:latin typeface="Cambria Math"/>
                  <a:cs typeface="Cambria Math"/>
                </a:rPr>
                <a:t>11</a:t>
              </a:r>
              <a:endParaRPr lang="en-US" sz="1000" b="1" baseline="-25000" dirty="0">
                <a:solidFill>
                  <a:srgbClr val="FFFFFF"/>
                </a:solidFill>
                <a:latin typeface="Cambria Math"/>
                <a:cs typeface="Cambria Math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mbria Math"/>
                <a:cs typeface="Cambria Math"/>
              </a:endParaRPr>
            </a:p>
          </p:txBody>
        </p:sp>
        <p:pic>
          <p:nvPicPr>
            <p:cNvPr id="67" name="Picture 66" descr="lock-icon.pn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11805" y="2851549"/>
              <a:ext cx="181677" cy="183584"/>
            </a:xfrm>
            <a:prstGeom prst="rect">
              <a:avLst/>
            </a:prstGeom>
          </p:spPr>
        </p:pic>
      </p:grpSp>
      <p:sp>
        <p:nvSpPr>
          <p:cNvPr id="58" name="Rectangle 57"/>
          <p:cNvSpPr/>
          <p:nvPr/>
        </p:nvSpPr>
        <p:spPr bwMode="auto">
          <a:xfrm>
            <a:off x="2109797" y="3264356"/>
            <a:ext cx="533400" cy="58101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ambria Math"/>
                <a:cs typeface="Cambria Math"/>
              </a:rPr>
              <a:t>5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 Math"/>
              <a:cs typeface="Cambria Math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89403" y="3300768"/>
            <a:ext cx="364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=</a:t>
            </a:r>
            <a:endParaRPr lang="en-US" b="1" dirty="0"/>
          </a:p>
        </p:txBody>
      </p:sp>
      <p:graphicFrame>
        <p:nvGraphicFramePr>
          <p:cNvPr id="83" name="Chart 8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064646"/>
              </p:ext>
            </p:extLst>
          </p:nvPr>
        </p:nvGraphicFramePr>
        <p:xfrm>
          <a:off x="5977070" y="1393589"/>
          <a:ext cx="3034015" cy="2309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84" name="Chart 8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4717908"/>
              </p:ext>
            </p:extLst>
          </p:nvPr>
        </p:nvGraphicFramePr>
        <p:xfrm>
          <a:off x="5977069" y="1393589"/>
          <a:ext cx="3034016" cy="2309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869163" y="2941637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868686"/>
                </a:solidFill>
                <a:latin typeface="Cambria Math"/>
                <a:cs typeface="Cambria Math"/>
              </a:rPr>
              <a:t>x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175046" y="1153122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868686"/>
                </a:solidFill>
                <a:latin typeface="Cambria Math"/>
                <a:cs typeface="Cambria Math"/>
              </a:rPr>
              <a:t>y</a:t>
            </a:r>
            <a:endParaRPr lang="en-US" sz="1400" b="1" dirty="0">
              <a:solidFill>
                <a:srgbClr val="868686"/>
              </a:solidFill>
              <a:latin typeface="Cambria Math"/>
              <a:cs typeface="Cambria Math"/>
            </a:endParaRPr>
          </a:p>
        </p:txBody>
      </p:sp>
      <p:sp>
        <p:nvSpPr>
          <p:cNvPr id="48" name="Rounded Rectangular Callout 47"/>
          <p:cNvSpPr/>
          <p:nvPr/>
        </p:nvSpPr>
        <p:spPr bwMode="auto">
          <a:xfrm>
            <a:off x="6335360" y="3629498"/>
            <a:ext cx="546407" cy="306238"/>
          </a:xfrm>
          <a:prstGeom prst="wedgeRoundRectCallout">
            <a:avLst>
              <a:gd name="adj1" fmla="val -47469"/>
              <a:gd name="adj2" fmla="val -299107"/>
              <a:gd name="adj3" fmla="val 16667"/>
            </a:avLst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/>
                <a:cs typeface="Cambria Math"/>
              </a:rPr>
              <a:t>p(0)</a:t>
            </a:r>
          </a:p>
        </p:txBody>
      </p:sp>
      <p:sp>
        <p:nvSpPr>
          <p:cNvPr id="87" name="Rounded Rectangular Callout 86"/>
          <p:cNvSpPr/>
          <p:nvPr/>
        </p:nvSpPr>
        <p:spPr bwMode="auto">
          <a:xfrm>
            <a:off x="6608563" y="1065199"/>
            <a:ext cx="546407" cy="306238"/>
          </a:xfrm>
          <a:prstGeom prst="wedgeRoundRectCallout">
            <a:avLst>
              <a:gd name="adj1" fmla="val -100563"/>
              <a:gd name="adj2" fmla="val 383587"/>
              <a:gd name="adj3" fmla="val 16667"/>
            </a:avLst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latin typeface="Cambria Math"/>
                <a:cs typeface="Cambria Math"/>
              </a:rPr>
              <a:t>p</a:t>
            </a:r>
            <a:r>
              <a:rPr lang="en-US" sz="1400" b="1" dirty="0" smtClean="0">
                <a:latin typeface="Cambria Math"/>
                <a:cs typeface="Cambria Math"/>
              </a:rPr>
              <a:t>’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/>
                <a:cs typeface="Cambria Math"/>
              </a:rPr>
              <a:t>(0)</a:t>
            </a: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9753" y="2016643"/>
            <a:ext cx="1217250" cy="12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6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58" grpId="0" animBg="1"/>
      <p:bldP spid="13" grpId="0"/>
      <p:bldGraphic spid="83" grpId="0">
        <p:bldAsOne/>
      </p:bldGraphic>
      <p:bldGraphic spid="84" grpId="0">
        <p:bldAsOne/>
      </p:bldGraphic>
      <p:bldP spid="9" grpId="0"/>
      <p:bldP spid="59" grpId="0"/>
      <p:bldP spid="48" grpId="0" animBg="1"/>
      <p:bldP spid="87" grpId="0" animBg="1"/>
      <p:bldP spid="87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Maintaining MPC Security Thresholds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049595"/>
            <a:ext cx="8193024" cy="2767606"/>
          </a:xfrm>
        </p:spPr>
        <p:txBody>
          <a:bodyPr/>
          <a:lstStyle/>
          <a:p>
            <a:r>
              <a:rPr lang="en-US" dirty="0" smtClean="0"/>
              <a:t>Need threshold of good cloud nodes to remain secure</a:t>
            </a:r>
          </a:p>
          <a:p>
            <a:r>
              <a:rPr lang="en-US" dirty="0" smtClean="0"/>
              <a:t>Zero day vulnerability could affect homogeneous cloud nodes</a:t>
            </a:r>
          </a:p>
          <a:p>
            <a:pPr lvl="1"/>
            <a:r>
              <a:rPr lang="en-US" dirty="0" smtClean="0"/>
              <a:t>Broad compromise can destroy threshold of good nodes</a:t>
            </a:r>
          </a:p>
          <a:p>
            <a:r>
              <a:rPr lang="en-US" dirty="0" smtClean="0"/>
              <a:t>Combine mitigation and detection to maintain MPC threshold</a:t>
            </a:r>
          </a:p>
          <a:p>
            <a:pPr lvl="1"/>
            <a:r>
              <a:rPr lang="en-US" dirty="0" smtClean="0"/>
              <a:t>Mitigation: moving target (dynamic software/runtime, clean-slate re-provisioning) </a:t>
            </a:r>
          </a:p>
          <a:p>
            <a:pPr lvl="1"/>
            <a:r>
              <a:rPr lang="en-US" dirty="0" smtClean="0"/>
              <a:t>Detection: system integrity monitoring (secure boot, runtime monitoring)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675904" y="4864365"/>
            <a:ext cx="1133810" cy="816404"/>
          </a:xfrm>
          <a:prstGeom prst="rect">
            <a:avLst/>
          </a:prstGeom>
          <a:solidFill>
            <a:srgbClr val="008000">
              <a:alpha val="56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345337" y="4863503"/>
            <a:ext cx="1133810" cy="816404"/>
          </a:xfrm>
          <a:prstGeom prst="rect">
            <a:avLst/>
          </a:prstGeom>
          <a:solidFill>
            <a:srgbClr val="008000">
              <a:alpha val="56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056881" y="4863503"/>
            <a:ext cx="1133810" cy="816404"/>
          </a:xfrm>
          <a:prstGeom prst="rect">
            <a:avLst/>
          </a:prstGeom>
          <a:solidFill>
            <a:srgbClr val="FF0000">
              <a:alpha val="56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97232" y="492331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… </a:t>
            </a:r>
            <a:endParaRPr lang="en-US" sz="2800" b="1" dirty="0"/>
          </a:p>
        </p:txBody>
      </p:sp>
      <p:pic>
        <p:nvPicPr>
          <p:cNvPr id="15" name="Picture 14" descr="Sad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2018" y="3825237"/>
            <a:ext cx="451619" cy="3804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53637" y="3856075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Attacker</a:t>
            </a:r>
            <a:endParaRPr lang="en-US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676782" y="5436177"/>
            <a:ext cx="1132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MPC</a:t>
            </a:r>
            <a:endParaRPr lang="en-US" sz="1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10512" y="4666343"/>
            <a:ext cx="1112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Prevention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65434" y="5736121"/>
            <a:ext cx="100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Detection</a:t>
            </a:r>
            <a:endParaRPr lang="en-US" sz="1400" b="1" dirty="0"/>
          </a:p>
        </p:txBody>
      </p:sp>
      <p:sp>
        <p:nvSpPr>
          <p:cNvPr id="71" name="Plus 70"/>
          <p:cNvSpPr/>
          <p:nvPr/>
        </p:nvSpPr>
        <p:spPr bwMode="auto">
          <a:xfrm>
            <a:off x="851249" y="5132562"/>
            <a:ext cx="431031" cy="430312"/>
          </a:xfrm>
          <a:prstGeom prst="mathPlus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73" name="Elbow Connector 72"/>
          <p:cNvCxnSpPr>
            <a:stCxn id="64" idx="2"/>
            <a:endCxn id="72" idx="1"/>
          </p:cNvCxnSpPr>
          <p:nvPr/>
        </p:nvCxnSpPr>
        <p:spPr bwMode="auto">
          <a:xfrm rot="5400000" flipH="1" flipV="1">
            <a:off x="4631810" y="3550122"/>
            <a:ext cx="326843" cy="4737017"/>
          </a:xfrm>
          <a:prstGeom prst="bentConnector4">
            <a:avLst>
              <a:gd name="adj1" fmla="val -36756"/>
              <a:gd name="adj2" fmla="val 113054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4" name="Elbow Connector 73"/>
          <p:cNvCxnSpPr>
            <a:stCxn id="46" idx="2"/>
            <a:endCxn id="72" idx="1"/>
          </p:cNvCxnSpPr>
          <p:nvPr/>
        </p:nvCxnSpPr>
        <p:spPr bwMode="auto">
          <a:xfrm rot="5400000" flipH="1" flipV="1">
            <a:off x="5468340" y="4369374"/>
            <a:ext cx="309566" cy="3081236"/>
          </a:xfrm>
          <a:prstGeom prst="bentConnector4">
            <a:avLst>
              <a:gd name="adj1" fmla="val -45128"/>
              <a:gd name="adj2" fmla="val 120012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8" name="Elbow Connector 77"/>
          <p:cNvCxnSpPr>
            <a:stCxn id="48" idx="2"/>
            <a:endCxn id="72" idx="1"/>
          </p:cNvCxnSpPr>
          <p:nvPr/>
        </p:nvCxnSpPr>
        <p:spPr bwMode="auto">
          <a:xfrm rot="5400000" flipH="1" flipV="1">
            <a:off x="6328332" y="5226492"/>
            <a:ext cx="306691" cy="1364126"/>
          </a:xfrm>
          <a:prstGeom prst="bentConnector4">
            <a:avLst>
              <a:gd name="adj1" fmla="val -46586"/>
              <a:gd name="adj2" fmla="val 14523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1" name="Up Arrow 90"/>
          <p:cNvSpPr/>
          <p:nvPr/>
        </p:nvSpPr>
        <p:spPr bwMode="auto">
          <a:xfrm>
            <a:off x="7591551" y="4827553"/>
            <a:ext cx="349045" cy="458009"/>
          </a:xfrm>
          <a:prstGeom prst="upArrow">
            <a:avLst/>
          </a:prstGeom>
          <a:solidFill>
            <a:srgbClr val="003767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7163741" y="5389497"/>
            <a:ext cx="1245832" cy="73142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10" charset="0"/>
              </a:rPr>
              <a:t>System Integrity Monitoring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343773" y="5436177"/>
            <a:ext cx="1135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MPC</a:t>
            </a:r>
            <a:endParaRPr lang="en-US" sz="12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5069439" y="5436177"/>
            <a:ext cx="1121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MPC</a:t>
            </a:r>
            <a:endParaRPr lang="en-US" sz="12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2091917" y="5656847"/>
            <a:ext cx="669614" cy="425205"/>
            <a:chOff x="1992641" y="5386255"/>
            <a:chExt cx="669614" cy="425205"/>
          </a:xfrm>
        </p:grpSpPr>
        <p:pic>
          <p:nvPicPr>
            <p:cNvPr id="64" name="Picture 63" descr="Magnifying-Glass-high-res-psd53394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92641" y="5386255"/>
              <a:ext cx="669614" cy="425205"/>
            </a:xfrm>
            <a:prstGeom prst="rect">
              <a:avLst/>
            </a:prstGeom>
          </p:spPr>
        </p:pic>
        <p:pic>
          <p:nvPicPr>
            <p:cNvPr id="95" name="Picture 94" descr="check.pn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53040" y="5441330"/>
              <a:ext cx="218505" cy="218505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921201">
            <a:off x="1917631" y="4920666"/>
            <a:ext cx="764876" cy="642049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921201">
            <a:off x="3546525" y="4920666"/>
            <a:ext cx="764876" cy="642049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921201">
            <a:off x="5269173" y="4920666"/>
            <a:ext cx="764876" cy="64204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 bwMode="auto">
          <a:xfrm>
            <a:off x="1632221" y="4687065"/>
            <a:ext cx="1218010" cy="287868"/>
          </a:xfrm>
          <a:prstGeom prst="round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Moving Target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3319958" y="4658514"/>
            <a:ext cx="1218010" cy="287868"/>
          </a:xfrm>
          <a:prstGeom prst="round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Moving Target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4994026" y="4666980"/>
            <a:ext cx="1218010" cy="287868"/>
          </a:xfrm>
          <a:prstGeom prst="round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Moving Target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6" name="Circular Arrow 85"/>
          <p:cNvSpPr/>
          <p:nvPr/>
        </p:nvSpPr>
        <p:spPr bwMode="auto">
          <a:xfrm rot="11246970" flipV="1">
            <a:off x="5994857" y="4050631"/>
            <a:ext cx="1681946" cy="188390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175061"/>
              <a:gd name="adj5" fmla="val 12500"/>
            </a:avLst>
          </a:prstGeom>
          <a:gradFill flip="none" rotWithShape="1">
            <a:gsLst>
              <a:gs pos="35000">
                <a:schemeClr val="accent6"/>
              </a:gs>
              <a:gs pos="87000">
                <a:srgbClr val="FFFFFF"/>
              </a:gs>
            </a:gsLst>
            <a:lin ang="11940000" scaled="0"/>
            <a:tileRect/>
          </a:gradFill>
          <a:ln>
            <a:noFill/>
            <a:headEnd type="none" w="sm" len="sm"/>
            <a:tailEnd type="none" w="sm" len="sm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747698" y="5639570"/>
            <a:ext cx="669614" cy="425205"/>
            <a:chOff x="3526590" y="5473148"/>
            <a:chExt cx="669614" cy="425205"/>
          </a:xfrm>
        </p:grpSpPr>
        <p:pic>
          <p:nvPicPr>
            <p:cNvPr id="46" name="Picture 45" descr="Magnifying-Glass-high-res-psd53394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26590" y="5473148"/>
              <a:ext cx="669614" cy="425205"/>
            </a:xfrm>
            <a:prstGeom prst="rect">
              <a:avLst/>
            </a:prstGeom>
          </p:spPr>
        </p:pic>
        <p:pic>
          <p:nvPicPr>
            <p:cNvPr id="47" name="Picture 46" descr="check.pn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86989" y="5528223"/>
              <a:ext cx="218505" cy="218505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5464808" y="5636695"/>
            <a:ext cx="669614" cy="425205"/>
            <a:chOff x="5536580" y="5399213"/>
            <a:chExt cx="669614" cy="425205"/>
          </a:xfrm>
        </p:grpSpPr>
        <p:pic>
          <p:nvPicPr>
            <p:cNvPr id="82" name="Picture 81" descr="Exclamation.png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83554" y="5447600"/>
              <a:ext cx="242334" cy="212235"/>
            </a:xfrm>
            <a:prstGeom prst="rect">
              <a:avLst/>
            </a:prstGeom>
          </p:spPr>
        </p:pic>
        <p:pic>
          <p:nvPicPr>
            <p:cNvPr id="48" name="Picture 47" descr="Magnifying-Glass-high-res-psd53394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36580" y="5399213"/>
              <a:ext cx="669614" cy="425205"/>
            </a:xfrm>
            <a:prstGeom prst="rect">
              <a:avLst/>
            </a:prstGeom>
          </p:spPr>
        </p:pic>
      </p:grpSp>
      <p:sp>
        <p:nvSpPr>
          <p:cNvPr id="85" name="Rectangle 84"/>
          <p:cNvSpPr/>
          <p:nvPr/>
        </p:nvSpPr>
        <p:spPr bwMode="auto">
          <a:xfrm>
            <a:off x="7163741" y="4133589"/>
            <a:ext cx="1245832" cy="651666"/>
          </a:xfrm>
          <a:prstGeom prst="rect">
            <a:avLst/>
          </a:prstGeom>
          <a:ln>
            <a:solidFill>
              <a:schemeClr val="tx1"/>
            </a:solidFill>
            <a:headEnd type="none" w="sm" len="sm"/>
            <a:tailEnd type="none" w="sm" len="sm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Reinitialize 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to known good state</a:t>
            </a:r>
          </a:p>
        </p:txBody>
      </p:sp>
      <p:cxnSp>
        <p:nvCxnSpPr>
          <p:cNvPr id="8" name="Straight Arrow Connector 7"/>
          <p:cNvCxnSpPr>
            <a:stCxn id="15" idx="2"/>
            <a:endCxn id="5" idx="0"/>
          </p:cNvCxnSpPr>
          <p:nvPr/>
        </p:nvCxnSpPr>
        <p:spPr bwMode="auto">
          <a:xfrm flipH="1">
            <a:off x="2241226" y="4205701"/>
            <a:ext cx="1686602" cy="4813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cxnSp>
        <p:nvCxnSpPr>
          <p:cNvPr id="16" name="Straight Arrow Connector 15"/>
          <p:cNvCxnSpPr>
            <a:stCxn id="15" idx="2"/>
            <a:endCxn id="41" idx="0"/>
          </p:cNvCxnSpPr>
          <p:nvPr/>
        </p:nvCxnSpPr>
        <p:spPr bwMode="auto">
          <a:xfrm>
            <a:off x="3927828" y="4205701"/>
            <a:ext cx="1135" cy="4528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cxnSp>
        <p:nvCxnSpPr>
          <p:cNvPr id="18" name="Straight Arrow Connector 17"/>
          <p:cNvCxnSpPr>
            <a:stCxn id="15" idx="2"/>
            <a:endCxn id="44" idx="0"/>
          </p:cNvCxnSpPr>
          <p:nvPr/>
        </p:nvCxnSpPr>
        <p:spPr bwMode="auto">
          <a:xfrm>
            <a:off x="3927828" y="4205701"/>
            <a:ext cx="1675203" cy="4612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502246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39995" y="1295399"/>
            <a:ext cx="5660835" cy="5027975"/>
          </a:xfrm>
        </p:spPr>
        <p:txBody>
          <a:bodyPr/>
          <a:lstStyle/>
          <a:p>
            <a:r>
              <a:rPr lang="en-US" dirty="0" smtClean="0"/>
              <a:t>Cloud Computing</a:t>
            </a:r>
          </a:p>
          <a:p>
            <a:pPr lvl="1"/>
            <a:r>
              <a:rPr lang="en-US" dirty="0" smtClean="0"/>
              <a:t>Needs</a:t>
            </a:r>
          </a:p>
          <a:p>
            <a:pPr lvl="1"/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Threats</a:t>
            </a:r>
          </a:p>
          <a:p>
            <a:pPr lvl="1"/>
            <a:r>
              <a:rPr lang="en-US" dirty="0" smtClean="0"/>
              <a:t>Mitigations</a:t>
            </a:r>
          </a:p>
          <a:p>
            <a:r>
              <a:rPr lang="en-US" dirty="0" smtClean="0"/>
              <a:t>MIT LL Secure and Resilient Cloud Testbed</a:t>
            </a:r>
          </a:p>
          <a:p>
            <a:pPr lvl="1"/>
            <a:r>
              <a:rPr lang="en-US" dirty="0" smtClean="0"/>
              <a:t>Communications</a:t>
            </a:r>
          </a:p>
          <a:p>
            <a:pPr lvl="1"/>
            <a:r>
              <a:rPr lang="en-US" dirty="0" smtClean="0"/>
              <a:t>Storage</a:t>
            </a:r>
          </a:p>
          <a:p>
            <a:pPr lvl="1"/>
            <a:r>
              <a:rPr lang="en-US" dirty="0" smtClean="0"/>
              <a:t>Processing</a:t>
            </a:r>
          </a:p>
          <a:p>
            <a:pPr marL="237744" lvl="1" indent="-237744">
              <a:lnSpc>
                <a:spcPts val="2200"/>
              </a:lnSpc>
              <a:spcBef>
                <a:spcPts val="1200"/>
              </a:spcBef>
              <a:buFont typeface="Arial"/>
              <a:buChar char="•"/>
            </a:pPr>
            <a:r>
              <a:rPr lang="en-US" sz="2000" dirty="0"/>
              <a:t>Status and Summary</a:t>
            </a:r>
          </a:p>
          <a:p>
            <a:endParaRPr lang="en-US" dirty="0" smtClean="0"/>
          </a:p>
        </p:txBody>
      </p:sp>
      <p:sp>
        <p:nvSpPr>
          <p:cNvPr id="4" name="Right Arrow 3"/>
          <p:cNvSpPr/>
          <p:nvPr/>
        </p:nvSpPr>
        <p:spPr bwMode="auto">
          <a:xfrm>
            <a:off x="1282795" y="4516316"/>
            <a:ext cx="457200" cy="304800"/>
          </a:xfrm>
          <a:prstGeom prst="rightArrow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587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Status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LLSRC cluster installed in EcoPOD in </a:t>
            </a:r>
            <a:r>
              <a:rPr lang="en-US" dirty="0" smtClean="0"/>
              <a:t>Holyoke, MA</a:t>
            </a:r>
            <a:endParaRPr lang="en-US" dirty="0"/>
          </a:p>
          <a:p>
            <a:pPr lvl="1"/>
            <a:r>
              <a:rPr lang="en-US" dirty="0" smtClean="0"/>
              <a:t>Successfully </a:t>
            </a:r>
            <a:r>
              <a:rPr lang="en-US" dirty="0"/>
              <a:t>c</a:t>
            </a:r>
            <a:r>
              <a:rPr lang="en-US" dirty="0" smtClean="0"/>
              <a:t>ompleted </a:t>
            </a:r>
            <a:r>
              <a:rPr lang="en-US" dirty="0"/>
              <a:t>HPC Challenge </a:t>
            </a:r>
            <a:r>
              <a:rPr lang="en-US" dirty="0" smtClean="0"/>
              <a:t>benchmarks</a:t>
            </a:r>
          </a:p>
          <a:p>
            <a:pPr lvl="1"/>
            <a:r>
              <a:rPr lang="en-US" dirty="0" smtClean="0"/>
              <a:t>Operational hybrid big data (LLGrid) and IaaS (OpenStack) Cloud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Updated </a:t>
            </a:r>
            <a:r>
              <a:rPr lang="en-US" dirty="0"/>
              <a:t>FY14 </a:t>
            </a:r>
            <a:r>
              <a:rPr lang="en-US" dirty="0" smtClean="0"/>
              <a:t>program plan </a:t>
            </a:r>
            <a:r>
              <a:rPr lang="en-US" dirty="0"/>
              <a:t>with demos </a:t>
            </a:r>
            <a:r>
              <a:rPr lang="en-US" dirty="0" smtClean="0"/>
              <a:t>for MIT LL </a:t>
            </a:r>
            <a:r>
              <a:rPr lang="en-US" dirty="0"/>
              <a:t>stake holders planned in </a:t>
            </a:r>
            <a:r>
              <a:rPr lang="en-US" dirty="0" smtClean="0"/>
              <a:t>Feb and </a:t>
            </a:r>
            <a:r>
              <a:rPr lang="en-US" dirty="0"/>
              <a:t>Aug/Sept </a:t>
            </a:r>
            <a:r>
              <a:rPr lang="en-US" dirty="0" smtClean="0"/>
              <a:t>2014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Ongoing study </a:t>
            </a:r>
            <a:r>
              <a:rPr lang="en-US" dirty="0"/>
              <a:t>of end-to-end </a:t>
            </a:r>
            <a:r>
              <a:rPr lang="en-US" dirty="0" smtClean="0"/>
              <a:t>MIT LL missions with LLSRC</a:t>
            </a:r>
            <a:endParaRPr lang="en-US" dirty="0"/>
          </a:p>
          <a:p>
            <a:pPr lvl="1"/>
            <a:r>
              <a:rPr lang="en-US" dirty="0" smtClean="0"/>
              <a:t>Space Control</a:t>
            </a:r>
            <a:endParaRPr lang="en-US" dirty="0"/>
          </a:p>
          <a:p>
            <a:pPr lvl="1"/>
            <a:r>
              <a:rPr lang="en-US" dirty="0" smtClean="0"/>
              <a:t>BMD</a:t>
            </a:r>
            <a:endParaRPr lang="en-US" dirty="0"/>
          </a:p>
          <a:p>
            <a:pPr lvl="1"/>
            <a:r>
              <a:rPr lang="en-US" dirty="0"/>
              <a:t>Cyber SA/C2</a:t>
            </a:r>
          </a:p>
          <a:p>
            <a:pPr lvl="1"/>
            <a:r>
              <a:rPr lang="en-US" dirty="0"/>
              <a:t>Bio/</a:t>
            </a:r>
            <a:r>
              <a:rPr lang="en-US" dirty="0" smtClean="0"/>
              <a:t>Health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LLSRC-related briefings to IC, DISA, and others in progress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71898" y="3586001"/>
            <a:ext cx="3613711" cy="1271734"/>
          </a:xfrm>
          <a:prstGeom prst="rect">
            <a:avLst/>
          </a:prstGeom>
        </p:spPr>
        <p:txBody>
          <a:bodyPr/>
          <a:lstStyle>
            <a:lvl1pPr marL="237744" indent="-237744" algn="l" rtl="0" eaLnBrk="1" fontAlgn="base" hangingPunct="1">
              <a:lnSpc>
                <a:spcPts val="2200"/>
              </a:lnSpc>
              <a:spcBef>
                <a:spcPts val="1200"/>
              </a:spcBef>
              <a:spcAft>
                <a:spcPct val="0"/>
              </a:spcAft>
              <a:buSzPct val="100000"/>
              <a:buFont typeface="Arial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496" indent="-256032" algn="l" rtl="0" eaLnBrk="1" fontAlgn="base" hangingPunct="1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758952" indent="-182880" algn="l" rtl="0" eaLnBrk="1" fontAlgn="base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SzPct val="90000"/>
              <a:buFont typeface="Arial"/>
              <a:buChar char="•"/>
              <a:defRPr sz="16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033272" indent="0" algn="l" rtl="0" eaLnBrk="1" fontAlgn="base" hangingPunct="1">
              <a:lnSpc>
                <a:spcPts val="1600"/>
              </a:lnSpc>
              <a:spcBef>
                <a:spcPts val="600"/>
              </a:spcBef>
              <a:spcAft>
                <a:spcPct val="0"/>
              </a:spcAft>
              <a:buSzPct val="100000"/>
              <a:buFontTx/>
              <a:buNone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1261872" indent="0" algn="l" rtl="0" eaLnBrk="1" fontAlgn="base" hangingPunct="1">
              <a:lnSpc>
                <a:spcPts val="1400"/>
              </a:lnSpc>
              <a:spcBef>
                <a:spcPts val="600"/>
              </a:spcBef>
              <a:spcAft>
                <a:spcPct val="0"/>
              </a:spcAft>
              <a:buSzPct val="85000"/>
              <a:buFontTx/>
              <a:buNone/>
              <a:defRPr sz="12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2860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7432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2004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657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lvl="1"/>
            <a:r>
              <a:rPr lang="en-US" sz="1800" dirty="0" smtClean="0"/>
              <a:t>ISR</a:t>
            </a:r>
          </a:p>
          <a:p>
            <a:pPr lvl="1"/>
            <a:r>
              <a:rPr lang="en-US" sz="1800" dirty="0" smtClean="0"/>
              <a:t>Joint Information Environment (JIE)</a:t>
            </a:r>
          </a:p>
          <a:p>
            <a:pPr lvl="1"/>
            <a:r>
              <a:rPr lang="en-US" sz="1800" dirty="0" smtClean="0"/>
              <a:t>TRANSCOM</a:t>
            </a:r>
          </a:p>
        </p:txBody>
      </p:sp>
      <p:pic>
        <p:nvPicPr>
          <p:cNvPr id="5" name="Picture 4" descr="Untitled-4.png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52" b="96496" l="0" r="100000">
                        <a14:foregroundMark x1="20743" y1="13208" x2="20743" y2="13208"/>
                        <a14:foregroundMark x1="20743" y1="18868" x2="20743" y2="18868"/>
                        <a14:backgroundMark x1="4799" y1="76011" x2="4799" y2="760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7556" y="992850"/>
            <a:ext cx="1752809" cy="100664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2665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652273"/>
              </p:ext>
            </p:extLst>
          </p:nvPr>
        </p:nvGraphicFramePr>
        <p:xfrm>
          <a:off x="3119231" y="1465831"/>
          <a:ext cx="5928532" cy="3936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611"/>
                <a:gridCol w="1495767"/>
                <a:gridCol w="1690077"/>
                <a:gridCol w="1690077"/>
              </a:tblGrid>
              <a:tr h="36133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Today</a:t>
                      </a:r>
                      <a:endParaRPr lang="en-US" sz="1200" b="1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Near Term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(3</a:t>
                      </a:r>
                      <a:r>
                        <a:rPr lang="en-US" sz="1200" b="1" baseline="0" dirty="0" smtClean="0"/>
                        <a:t> yrs)</a:t>
                      </a:r>
                      <a:endParaRPr lang="en-US" sz="1200" b="1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Mid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Term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(6 yrs)</a:t>
                      </a:r>
                      <a:endParaRPr lang="en-US" sz="1200" b="1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Long Term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(10</a:t>
                      </a:r>
                      <a:r>
                        <a:rPr lang="en-US" sz="1200" b="1" baseline="0" dirty="0" smtClean="0"/>
                        <a:t> yrs)</a:t>
                      </a:r>
                      <a:endParaRPr lang="en-US" sz="1200" b="1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</a:tr>
              <a:tr h="1191834">
                <a:tc>
                  <a:txBody>
                    <a:bodyPr/>
                    <a:lstStyle/>
                    <a:p>
                      <a:pPr marL="58738" indent="-58738">
                        <a:buFont typeface="Arial"/>
                        <a:buChar char="•"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Minimal technical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</a:rPr>
                        <a:t> deterrence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R="0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pPr marL="58738" indent="-58738">
                        <a:buFont typeface="Arial"/>
                        <a:buChar char="•"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</a:rPr>
                        <a:t>MPC linear algebra</a:t>
                      </a: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R="0">
                    <a:gradFill flip="none" rotWithShape="1">
                      <a:gsLst>
                        <a:gs pos="0">
                          <a:srgbClr val="FF6969"/>
                        </a:gs>
                        <a:gs pos="100000">
                          <a:srgbClr val="FFFF02"/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58738" indent="-58738">
                        <a:buFont typeface="Arial"/>
                        <a:buChar char="•"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Secure MPC</a:t>
                      </a:r>
                    </a:p>
                    <a:p>
                      <a:pPr marL="58738" marR="0" indent="-5873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Provenance-based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</a:rPr>
                        <a:t> attribution</a:t>
                      </a:r>
                    </a:p>
                    <a:p>
                      <a:pPr marL="58738" marR="0" indent="-5873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</a:rPr>
                        <a:t>Semi-automated supply chain assurance</a:t>
                      </a:r>
                    </a:p>
                  </a:txBody>
                  <a:tcPr marR="0">
                    <a:solidFill>
                      <a:srgbClr val="FFFF02"/>
                    </a:solidFill>
                  </a:tcPr>
                </a:tc>
                <a:tc>
                  <a:txBody>
                    <a:bodyPr/>
                    <a:lstStyle/>
                    <a:p>
                      <a:pPr marL="58738" indent="-58738">
                        <a:buFont typeface="Arial"/>
                        <a:buChar char="•"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Practical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</a:rPr>
                        <a:t> f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unctional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homomorphic encryption</a:t>
                      </a:r>
                    </a:p>
                    <a:p>
                      <a:pPr marL="58738" indent="-58738">
                        <a:buFont typeface="Arial"/>
                        <a:buChar char="•"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Hardware provenance</a:t>
                      </a:r>
                    </a:p>
                    <a:p>
                      <a:pPr marL="58738" indent="-58738">
                        <a:buFont typeface="Arial"/>
                        <a:buChar char="•"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Predictable cyber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</a:rPr>
                        <a:t> effects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R="0">
                    <a:gradFill flip="none" rotWithShape="1">
                      <a:gsLst>
                        <a:gs pos="0">
                          <a:srgbClr val="FFFF02"/>
                        </a:gs>
                        <a:gs pos="100000">
                          <a:srgbClr val="06AF00"/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1191834">
                <a:tc>
                  <a:txBody>
                    <a:bodyPr/>
                    <a:lstStyle/>
                    <a:p>
                      <a:pPr marL="58738" indent="-58738">
                        <a:buFont typeface="Arial"/>
                        <a:buChar char="•"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Intrusion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detection</a:t>
                      </a:r>
                    </a:p>
                    <a:p>
                      <a:pPr marL="58738" indent="-58738">
                        <a:buFont typeface="Arial"/>
                        <a:buChar char="•"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DDOS mitigation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R="0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pPr marL="58738" marR="0" indent="-5873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Secure provenance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58738" marR="0" indent="-5873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Secure storage</a:t>
                      </a:r>
                    </a:p>
                    <a:p>
                      <a:pPr marL="58738" marR="0" indent="-5873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Moving target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R="0">
                    <a:solidFill>
                      <a:srgbClr val="FFFF02"/>
                    </a:solidFill>
                  </a:tcPr>
                </a:tc>
                <a:tc>
                  <a:txBody>
                    <a:bodyPr/>
                    <a:lstStyle/>
                    <a:p>
                      <a:pPr marL="58738" marR="0" indent="-5873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Verifiable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</a:rPr>
                        <a:t> computation</a:t>
                      </a:r>
                    </a:p>
                    <a:p>
                      <a:pPr marL="58738" marR="0" indent="-5873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Query-able secure storage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58738" marR="0" indent="-5873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</a:rPr>
                        <a:t>Resilient Virtualization</a:t>
                      </a: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R="0">
                    <a:solidFill>
                      <a:srgbClr val="06AF00"/>
                    </a:solidFill>
                  </a:tcPr>
                </a:tc>
                <a:tc>
                  <a:txBody>
                    <a:bodyPr/>
                    <a:lstStyle/>
                    <a:p>
                      <a:pPr marL="58738" indent="-58738">
                        <a:buFont typeface="Arial"/>
                        <a:buChar char="•"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Automated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</a:rPr>
                        <a:t> i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ntrusion recovery</a:t>
                      </a:r>
                    </a:p>
                    <a:p>
                      <a:pPr marL="58738" indent="-58738">
                        <a:buFont typeface="Arial"/>
                        <a:buChar char="•"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Automated mission mapping</a:t>
                      </a:r>
                    </a:p>
                    <a:p>
                      <a:pPr marL="58738" indent="-58738">
                        <a:buFont typeface="Arial"/>
                        <a:buChar char="•"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Intent/behavior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</a:rPr>
                        <a:t> detection forecasting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R="0">
                    <a:solidFill>
                      <a:srgbClr val="06AF00"/>
                    </a:solidFill>
                  </a:tcPr>
                </a:tc>
              </a:tr>
              <a:tr h="1191834">
                <a:tc>
                  <a:txBody>
                    <a:bodyPr/>
                    <a:lstStyle/>
                    <a:p>
                      <a:pPr marL="58738" indent="-58738">
                        <a:buFont typeface="Arial"/>
                        <a:buChar char="•"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Infrequent patching</a:t>
                      </a:r>
                    </a:p>
                    <a:p>
                      <a:pPr marL="58738" indent="-58738">
                        <a:buFont typeface="Arial"/>
                        <a:buChar char="•"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Anti-virus</a:t>
                      </a:r>
                    </a:p>
                    <a:p>
                      <a:pPr marL="58738" indent="-58738">
                        <a:buFont typeface="Arial"/>
                        <a:buChar char="•"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Complex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</a:rPr>
                        <a:t> supply chain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R="0">
                    <a:gradFill flip="none" rotWithShape="1">
                      <a:gsLst>
                        <a:gs pos="0">
                          <a:srgbClr val="FF6969"/>
                        </a:gs>
                        <a:gs pos="100000">
                          <a:srgbClr val="FFFF02"/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58738" indent="-58738">
                        <a:buFont typeface="Arial"/>
                        <a:buChar char="•"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Segmentation</a:t>
                      </a:r>
                    </a:p>
                    <a:p>
                      <a:pPr marL="58738" indent="-58738">
                        <a:buFont typeface="Arial"/>
                        <a:buChar char="•"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Rapid patching</a:t>
                      </a:r>
                    </a:p>
                    <a:p>
                      <a:pPr marL="58738" indent="-58738">
                        <a:buFont typeface="Arial"/>
                        <a:buChar char="•"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SA monitoring</a:t>
                      </a:r>
                    </a:p>
                    <a:p>
                      <a:pPr marL="58738" indent="-58738">
                        <a:buFont typeface="Arial"/>
                        <a:buChar char="•"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</a:rPr>
                        <a:t>Multifactor auth</a:t>
                      </a:r>
                    </a:p>
                    <a:p>
                      <a:pPr marL="58738" indent="-58738">
                        <a:buFont typeface="Arial"/>
                        <a:buChar char="•"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</a:rPr>
                        <a:t>Secure boot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R="0">
                    <a:solidFill>
                      <a:srgbClr val="06AF00"/>
                    </a:solidFill>
                  </a:tcPr>
                </a:tc>
                <a:tc>
                  <a:txBody>
                    <a:bodyPr/>
                    <a:lstStyle/>
                    <a:p>
                      <a:pPr marL="58738" indent="-58738">
                        <a:buFont typeface="Arial"/>
                        <a:buChar char="•"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Automated risk assessment</a:t>
                      </a:r>
                    </a:p>
                    <a:p>
                      <a:pPr marL="58738" indent="-58738">
                        <a:buFont typeface="Arial"/>
                        <a:buChar char="•"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Real-time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</a:rPr>
                        <a:t> integrity monitoring</a:t>
                      </a:r>
                    </a:p>
                    <a:p>
                      <a:pPr marL="58738" indent="-58738">
                        <a:buFont typeface="Arial"/>
                        <a:buChar char="•"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</a:rPr>
                        <a:t>Formal correctness methods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R="0">
                    <a:solidFill>
                      <a:srgbClr val="06AF00"/>
                    </a:solidFill>
                  </a:tcPr>
                </a:tc>
                <a:tc>
                  <a:txBody>
                    <a:bodyPr/>
                    <a:lstStyle/>
                    <a:p>
                      <a:pPr marL="58738" indent="-58738">
                        <a:buFont typeface="Arial"/>
                        <a:buChar char="•"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Specialized secure hardware (co-processors)</a:t>
                      </a:r>
                      <a:endParaRPr lang="en-US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58738" indent="-58738">
                        <a:buFont typeface="Arial"/>
                        <a:buChar char="•"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</a:rPr>
                        <a:t>Quantum communications</a:t>
                      </a:r>
                    </a:p>
                    <a:p>
                      <a:pPr marL="58738" indent="-58738">
                        <a:buFont typeface="Arial"/>
                        <a:buChar char="•"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</a:rPr>
                        <a:t>Ubiquitous anti-tamper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R="0">
                    <a:solidFill>
                      <a:srgbClr val="06AF00"/>
                    </a:solidFill>
                  </a:tcPr>
                </a:tc>
              </a:tr>
            </a:tbl>
          </a:graphicData>
        </a:graphic>
      </p:graphicFrame>
      <p:sp>
        <p:nvSpPr>
          <p:cNvPr id="12" name="Right Arrow 11"/>
          <p:cNvSpPr/>
          <p:nvPr/>
        </p:nvSpPr>
        <p:spPr bwMode="auto">
          <a:xfrm>
            <a:off x="1032346" y="2491800"/>
            <a:ext cx="2086885" cy="386643"/>
          </a:xfrm>
          <a:prstGeom prst="rightArrow">
            <a:avLst>
              <a:gd name="adj1" fmla="val 47954"/>
              <a:gd name="adj2" fmla="val 50000"/>
            </a:avLst>
          </a:prstGeom>
          <a:gradFill flip="none" rotWithShape="1">
            <a:gsLst>
              <a:gs pos="0">
                <a:srgbClr val="DEDEDE"/>
              </a:gs>
              <a:gs pos="100000">
                <a:srgbClr val="BBBBBB"/>
              </a:gs>
            </a:gsLst>
            <a:lin ang="540000" scaled="0"/>
            <a:tileRect/>
          </a:gra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8255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/>
              <a:t> </a:t>
            </a:r>
            <a:r>
              <a:rPr kumimoji="0" lang="en-US" sz="14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Deter</a:t>
            </a:r>
          </a:p>
        </p:txBody>
      </p:sp>
      <p:sp>
        <p:nvSpPr>
          <p:cNvPr id="13" name="Right Arrow 12"/>
          <p:cNvSpPr/>
          <p:nvPr/>
        </p:nvSpPr>
        <p:spPr bwMode="auto">
          <a:xfrm>
            <a:off x="1335628" y="3415370"/>
            <a:ext cx="1783603" cy="386643"/>
          </a:xfrm>
          <a:prstGeom prst="rightArrow">
            <a:avLst>
              <a:gd name="adj1" fmla="val 47954"/>
              <a:gd name="adj2" fmla="val 50000"/>
            </a:avLst>
          </a:prstGeom>
          <a:gradFill flip="none" rotWithShape="1">
            <a:gsLst>
              <a:gs pos="0">
                <a:srgbClr val="DEDEDE"/>
              </a:gs>
              <a:gs pos="100000">
                <a:srgbClr val="BBBBBB"/>
              </a:gs>
            </a:gsLst>
            <a:lin ang="540000" scaled="0"/>
            <a:tileRect/>
          </a:gra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8255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/>
              <a:t> </a:t>
            </a:r>
            <a:r>
              <a:rPr lang="en-US" sz="1400" i="1" dirty="0" smtClean="0"/>
              <a:t>   </a:t>
            </a:r>
            <a:r>
              <a:rPr kumimoji="0" lang="en-US" sz="14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Mitigate</a:t>
            </a:r>
          </a:p>
        </p:txBody>
      </p:sp>
      <p:sp>
        <p:nvSpPr>
          <p:cNvPr id="17" name="Right Arrow 16"/>
          <p:cNvSpPr/>
          <p:nvPr/>
        </p:nvSpPr>
        <p:spPr bwMode="auto">
          <a:xfrm>
            <a:off x="1335628" y="4349936"/>
            <a:ext cx="1783603" cy="386643"/>
          </a:xfrm>
          <a:prstGeom prst="rightArrow">
            <a:avLst>
              <a:gd name="adj1" fmla="val 47954"/>
              <a:gd name="adj2" fmla="val 50000"/>
            </a:avLst>
          </a:prstGeom>
          <a:gradFill flip="none" rotWithShape="1">
            <a:gsLst>
              <a:gs pos="0">
                <a:srgbClr val="DEDEDE"/>
              </a:gs>
              <a:gs pos="100000">
                <a:srgbClr val="BBBBBB"/>
              </a:gs>
            </a:gsLst>
            <a:lin ang="540000" scaled="0"/>
            <a:tileRect/>
          </a:gra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8255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/>
              <a:t> </a:t>
            </a:r>
            <a:r>
              <a:rPr lang="en-US" sz="1400" i="1" dirty="0" smtClean="0"/>
              <a:t>            </a:t>
            </a:r>
            <a:r>
              <a:rPr kumimoji="0" lang="en-US" sz="14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Defend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88947626"/>
              </p:ext>
            </p:extLst>
          </p:nvPr>
        </p:nvGraphicFramePr>
        <p:xfrm>
          <a:off x="26457" y="2143244"/>
          <a:ext cx="2179765" cy="2801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Private Cloud Computing Outlook</a:t>
            </a:r>
            <a:endParaRPr lang="en-US" dirty="0"/>
          </a:p>
        </p:txBody>
      </p:sp>
      <p:sp>
        <p:nvSpPr>
          <p:cNvPr id="18" name="Rectangle 36"/>
          <p:cNvSpPr>
            <a:spLocks noChangeArrowheads="1"/>
          </p:cNvSpPr>
          <p:nvPr/>
        </p:nvSpPr>
        <p:spPr bwMode="auto">
          <a:xfrm>
            <a:off x="381000" y="5540379"/>
            <a:ext cx="8396111" cy="689520"/>
          </a:xfrm>
          <a:prstGeom prst="roundRect">
            <a:avLst>
              <a:gd name="adj" fmla="val 0"/>
            </a:avLst>
          </a:prstGeom>
          <a:solidFill>
            <a:srgbClr val="D2DCF2"/>
          </a:solidFill>
          <a:ln w="12700" cmpd="sng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45720" rIns="45720" anchor="ctr" anchorCtr="1"/>
          <a:lstStyle/>
          <a:p>
            <a:pPr algn="ctr"/>
            <a:r>
              <a:rPr lang="en-US" sz="1800" b="1" dirty="0" smtClean="0"/>
              <a:t>Lincoln secure private cloud R&amp;D efforts can </a:t>
            </a:r>
            <a:br>
              <a:rPr lang="en-US" sz="1800" b="1" dirty="0" smtClean="0"/>
            </a:br>
            <a:r>
              <a:rPr lang="en-US" sz="1800" b="1" dirty="0" smtClean="0"/>
              <a:t>improve DoD’s ability to address threats from all tiers</a:t>
            </a:r>
            <a:endParaRPr lang="en-US" sz="18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4244239" y="1020786"/>
            <a:ext cx="1508134" cy="400497"/>
            <a:chOff x="5171509" y="1892212"/>
            <a:chExt cx="1622130" cy="509280"/>
          </a:xfrm>
        </p:grpSpPr>
        <p:sp>
          <p:nvSpPr>
            <p:cNvPr id="20" name="TextBox 19"/>
            <p:cNvSpPr txBox="1"/>
            <p:nvPr/>
          </p:nvSpPr>
          <p:spPr>
            <a:xfrm>
              <a:off x="5583150" y="1892212"/>
              <a:ext cx="121048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4"/>
                  </a:solidFill>
                </a:rPr>
                <a:t>LLSRC</a:t>
              </a:r>
              <a:endParaRPr lang="en-US" b="1" dirty="0">
                <a:solidFill>
                  <a:schemeClr val="accent4"/>
                </a:solidFill>
              </a:endParaRPr>
            </a:p>
          </p:txBody>
        </p:sp>
        <p:pic>
          <p:nvPicPr>
            <p:cNvPr id="21" name="Picture 20" descr="LL Logo alone blue png.png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71509" y="1979795"/>
              <a:ext cx="435637" cy="421697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1146175" y="6432324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MPC – Multi-Party Computation</a:t>
            </a:r>
          </a:p>
          <a:p>
            <a:r>
              <a:rPr lang="en-US" sz="700" b="1" dirty="0" smtClean="0"/>
              <a:t>SA – Situational Awareness </a:t>
            </a:r>
          </a:p>
        </p:txBody>
      </p:sp>
    </p:spTree>
    <p:extLst>
      <p:ext uri="{BB962C8B-B14F-4D97-AF65-F5344CB8AC3E}">
        <p14:creationId xmlns:p14="http://schemas.microsoft.com/office/powerpoint/2010/main" val="2182329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289304"/>
            <a:ext cx="8193024" cy="398634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National Roadmaps (DSB) and mission needs driving</a:t>
            </a:r>
            <a:br>
              <a:rPr lang="en-US" dirty="0" smtClean="0"/>
            </a:br>
            <a:r>
              <a:rPr lang="en-US" dirty="0" smtClean="0"/>
              <a:t>cloud adoption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Commercial </a:t>
            </a:r>
            <a:r>
              <a:rPr lang="en-US" dirty="0"/>
              <a:t>cloud solutions leave gaps that don’t address DoD security and resiliency </a:t>
            </a:r>
            <a:r>
              <a:rPr lang="en-US" dirty="0" smtClean="0"/>
              <a:t>needs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MIT LL is well positioned to fill cloud security gap for DoD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Innovative and leap-ahead research in secure and resilient architecture, communication, storage, and processing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Focus on building state-of-the-art secure cloud </a:t>
            </a:r>
            <a:r>
              <a:rPr lang="en-US" dirty="0" smtClean="0"/>
              <a:t>testbed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LLSRC </a:t>
            </a:r>
            <a:r>
              <a:rPr lang="en-US" dirty="0"/>
              <a:t>informs security and resiliency technology trade </a:t>
            </a:r>
            <a:r>
              <a:rPr lang="en-US" dirty="0" smtClean="0"/>
              <a:t>space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Testbed operational, R&amp;D underway, studying end-to-end cloud applications relevant to MIT LL missions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381000" y="5540379"/>
            <a:ext cx="8396111" cy="689520"/>
          </a:xfrm>
          <a:prstGeom prst="roundRect">
            <a:avLst>
              <a:gd name="adj" fmla="val 0"/>
            </a:avLst>
          </a:prstGeom>
          <a:solidFill>
            <a:srgbClr val="D2DCF2"/>
          </a:solidFill>
          <a:ln w="12700" cmpd="sng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45720" rIns="45720" anchor="ctr" anchorCtr="1"/>
          <a:lstStyle/>
          <a:p>
            <a:pPr algn="ctr"/>
            <a:r>
              <a:rPr lang="en-US" sz="1800" b="1" dirty="0" smtClean="0"/>
              <a:t>LLSRC is a critical strategic investment for the Laboratory to address important DoD security gaps in private cloud computing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055295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loud 35"/>
          <p:cNvSpPr/>
          <p:nvPr/>
        </p:nvSpPr>
        <p:spPr bwMode="auto">
          <a:xfrm>
            <a:off x="4571999" y="2213216"/>
            <a:ext cx="4205111" cy="3247788"/>
          </a:xfrm>
          <a:prstGeom prst="cloud">
            <a:avLst/>
          </a:prstGeom>
          <a:ln>
            <a:solidFill>
              <a:srgbClr val="003767"/>
            </a:solidFill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275193"/>
            <a:ext cx="4020312" cy="41716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Commercial cloud focused on availability and scalability not DoD security</a:t>
            </a:r>
          </a:p>
          <a:p>
            <a:pPr marL="237744" lvl="1" indent="-237744">
              <a:lnSpc>
                <a:spcPct val="100000"/>
              </a:lnSpc>
              <a:spcBef>
                <a:spcPts val="1800"/>
              </a:spcBef>
              <a:buFont typeface="Arial"/>
              <a:buChar char="•"/>
            </a:pPr>
            <a:r>
              <a:rPr lang="en-US" sz="2000" dirty="0" smtClean="0"/>
              <a:t>Limitations: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Minimal visibility </a:t>
            </a:r>
            <a:r>
              <a:rPr lang="en-US" dirty="0"/>
              <a:t>into cloud network security or data provenance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Data </a:t>
            </a:r>
            <a:r>
              <a:rPr lang="en-US" dirty="0"/>
              <a:t>stored unencrypted inside cloud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processing done on unencrypted data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515099" y="2362203"/>
            <a:ext cx="1663847" cy="1294906"/>
            <a:chOff x="9404389" y="4114800"/>
            <a:chExt cx="1663847" cy="1294906"/>
          </a:xfrm>
        </p:grpSpPr>
        <p:pic>
          <p:nvPicPr>
            <p:cNvPr id="25" name="Picture 24" descr="Data_center.pn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87000" y="4114800"/>
              <a:ext cx="612940" cy="1198792"/>
            </a:xfrm>
            <a:prstGeom prst="rect">
              <a:avLst/>
            </a:prstGeom>
          </p:spPr>
        </p:pic>
        <p:pic>
          <p:nvPicPr>
            <p:cNvPr id="26" name="Picture 25" descr="Data_center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30666" y="4553904"/>
              <a:ext cx="437570" cy="855802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9404389" y="5074557"/>
              <a:ext cx="1591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Storage</a:t>
              </a:r>
              <a:endParaRPr lang="en-US" sz="1200" b="1" dirty="0">
                <a:solidFill>
                  <a:schemeClr val="bg1"/>
                </a:solidFill>
                <a:latin typeface="Arial Black"/>
                <a:cs typeface="Arial Black"/>
              </a:endParaRPr>
            </a:p>
          </p:txBody>
        </p:sp>
      </p:grpSp>
      <p:pic>
        <p:nvPicPr>
          <p:cNvPr id="6" name="Content Placeholder 105" descr="silver-database-icon.jpg"/>
          <p:cNvPicPr>
            <a:picLocks noChangeAspect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77089" y="2805293"/>
            <a:ext cx="633776" cy="71856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614335" y="3014137"/>
            <a:ext cx="159112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Database</a:t>
            </a:r>
            <a:endParaRPr lang="en-US" sz="12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35036" y="4686931"/>
            <a:ext cx="159112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Processing</a:t>
            </a:r>
            <a:endParaRPr lang="en-US" sz="12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4876800" y="3910414"/>
            <a:ext cx="3733800" cy="27901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/>
              <a:t>Cloud Network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42" name="Straight Arrow Connector 41"/>
          <p:cNvCxnSpPr>
            <a:stCxn id="6" idx="2"/>
          </p:cNvCxnSpPr>
          <p:nvPr/>
        </p:nvCxnSpPr>
        <p:spPr bwMode="auto">
          <a:xfrm>
            <a:off x="6093977" y="3523861"/>
            <a:ext cx="2023" cy="38592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lg"/>
            <a:tailEnd type="triangle" w="med" len="lg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7702550" y="3467100"/>
            <a:ext cx="0" cy="4445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lg"/>
            <a:tailEnd type="triangle" w="med" len="lg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flipH="1" flipV="1">
            <a:off x="6616718" y="4187038"/>
            <a:ext cx="5425" cy="357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lg"/>
            <a:tailEnd type="triangle" w="med" len="lg"/>
          </a:ln>
          <a:effectLst/>
        </p:spPr>
      </p:cxnSp>
      <p:cxnSp>
        <p:nvCxnSpPr>
          <p:cNvPr id="49" name="Straight Arrow Connector 48"/>
          <p:cNvCxnSpPr>
            <a:endCxn id="35" idx="0"/>
          </p:cNvCxnSpPr>
          <p:nvPr/>
        </p:nvCxnSpPr>
        <p:spPr bwMode="auto">
          <a:xfrm>
            <a:off x="6743700" y="1659235"/>
            <a:ext cx="0" cy="55398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lg"/>
            <a:tailEnd type="triangle" w="med" len="lg"/>
          </a:ln>
          <a:effectLst/>
        </p:spPr>
      </p:cxnSp>
      <p:pic>
        <p:nvPicPr>
          <p:cNvPr id="55" name="Picture 54" descr="lock-icon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22534" y="1715915"/>
            <a:ext cx="381000" cy="385001"/>
          </a:xfrm>
          <a:prstGeom prst="rect">
            <a:avLst/>
          </a:prstGeom>
        </p:spPr>
      </p:pic>
      <p:sp>
        <p:nvSpPr>
          <p:cNvPr id="35" name="Rounded Rectangle 34"/>
          <p:cNvSpPr/>
          <p:nvPr/>
        </p:nvSpPr>
        <p:spPr bwMode="auto">
          <a:xfrm>
            <a:off x="5753100" y="2213216"/>
            <a:ext cx="1981200" cy="27901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/>
              <a:t>Cloud Gateway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10" name="Straight Connector 9"/>
          <p:cNvCxnSpPr>
            <a:stCxn id="35" idx="2"/>
            <a:endCxn id="34" idx="0"/>
          </p:cNvCxnSpPr>
          <p:nvPr/>
        </p:nvCxnSpPr>
        <p:spPr bwMode="auto">
          <a:xfrm>
            <a:off x="6743700" y="2492234"/>
            <a:ext cx="0" cy="14181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lg"/>
            <a:tailEnd type="triangle" w="med" len="lg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6958389" y="1749777"/>
            <a:ext cx="294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?</a:t>
            </a:r>
            <a:endParaRPr lang="en-US" sz="1400" b="1" dirty="0"/>
          </a:p>
        </p:txBody>
      </p:sp>
      <p:sp>
        <p:nvSpPr>
          <p:cNvPr id="31" name="Title 4"/>
          <p:cNvSpPr>
            <a:spLocks noGrp="1"/>
          </p:cNvSpPr>
          <p:nvPr>
            <p:ph type="title"/>
          </p:nvPr>
        </p:nvSpPr>
        <p:spPr>
          <a:xfrm>
            <a:off x="941832" y="146304"/>
            <a:ext cx="7260336" cy="466344"/>
          </a:xfrm>
        </p:spPr>
        <p:txBody>
          <a:bodyPr/>
          <a:lstStyle/>
          <a:p>
            <a:r>
              <a:rPr lang="en-US" dirty="0" smtClean="0"/>
              <a:t>Cloud Computing Security Today</a:t>
            </a:r>
            <a:endParaRPr lang="en-US" dirty="0"/>
          </a:p>
        </p:txBody>
      </p:sp>
      <p:sp>
        <p:nvSpPr>
          <p:cNvPr id="33" name="Text Placeholder 6"/>
          <p:cNvSpPr txBox="1">
            <a:spLocks/>
          </p:cNvSpPr>
          <p:nvPr/>
        </p:nvSpPr>
        <p:spPr>
          <a:xfrm>
            <a:off x="941832" y="609600"/>
            <a:ext cx="7260336" cy="304800"/>
          </a:xfrm>
          <a:prstGeom prst="rect">
            <a:avLst/>
          </a:prstGeom>
        </p:spPr>
        <p:txBody>
          <a:bodyPr/>
          <a:lstStyle>
            <a:lvl1pPr marL="237744" indent="-237744" algn="l" rtl="0" eaLnBrk="1" fontAlgn="base" hangingPunct="1">
              <a:lnSpc>
                <a:spcPts val="2200"/>
              </a:lnSpc>
              <a:spcBef>
                <a:spcPts val="1200"/>
              </a:spcBef>
              <a:spcAft>
                <a:spcPct val="0"/>
              </a:spcAft>
              <a:buSzPct val="100000"/>
              <a:buFont typeface="Arial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496" indent="-256032" algn="l" rtl="0" eaLnBrk="1" fontAlgn="base" hangingPunct="1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758952" indent="-182880" algn="l" rtl="0" eaLnBrk="1" fontAlgn="base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SzPct val="90000"/>
              <a:buFont typeface="Wingdings" charset="2"/>
              <a:buChar char="§"/>
              <a:defRPr sz="16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033272" indent="0" algn="l" rtl="0" eaLnBrk="1" fontAlgn="base" hangingPunct="1">
              <a:lnSpc>
                <a:spcPts val="1600"/>
              </a:lnSpc>
              <a:spcBef>
                <a:spcPts val="600"/>
              </a:spcBef>
              <a:spcAft>
                <a:spcPct val="0"/>
              </a:spcAft>
              <a:buSzPct val="100000"/>
              <a:buFontTx/>
              <a:buNone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1261872" indent="0" algn="l" rtl="0" eaLnBrk="1" fontAlgn="base" hangingPunct="1">
              <a:lnSpc>
                <a:spcPts val="1400"/>
              </a:lnSpc>
              <a:spcBef>
                <a:spcPts val="600"/>
              </a:spcBef>
              <a:spcAft>
                <a:spcPct val="0"/>
              </a:spcAft>
              <a:buSzPct val="85000"/>
              <a:buFontTx/>
              <a:buNone/>
              <a:defRPr sz="12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2860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7432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2004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657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 algn="ctr">
              <a:buNone/>
            </a:pPr>
            <a:r>
              <a:rPr lang="en-US" sz="2400" dirty="0" smtClean="0"/>
              <a:t>The Problem</a:t>
            </a:r>
            <a:endParaRPr lang="en-US" sz="2400" dirty="0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381000" y="5540379"/>
            <a:ext cx="8396111" cy="689520"/>
          </a:xfrm>
          <a:prstGeom prst="roundRect">
            <a:avLst>
              <a:gd name="adj" fmla="val 0"/>
            </a:avLst>
          </a:prstGeom>
          <a:solidFill>
            <a:srgbClr val="D2DCF2"/>
          </a:solidFill>
          <a:ln w="12700" cmpd="sng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45720" rIns="45720" anchor="ctr" anchorCtr="1"/>
          <a:lstStyle/>
          <a:p>
            <a:pPr algn="ctr"/>
            <a:r>
              <a:rPr lang="en-US" sz="1800" b="1" dirty="0"/>
              <a:t>Not enough protection from attack </a:t>
            </a:r>
            <a:r>
              <a:rPr lang="en-US" sz="1800" b="1" dirty="0" smtClean="0"/>
              <a:t>or exploitation</a:t>
            </a:r>
            <a:br>
              <a:rPr lang="en-US" sz="1800" b="1" dirty="0" smtClean="0"/>
            </a:br>
            <a:r>
              <a:rPr lang="en-US" sz="1800" b="1" dirty="0" smtClean="0"/>
              <a:t> </a:t>
            </a:r>
            <a:r>
              <a:rPr lang="en-US" sz="1800" b="1" dirty="0"/>
              <a:t>by cloud operator or other cloud tenants</a:t>
            </a:r>
          </a:p>
        </p:txBody>
      </p:sp>
      <p:pic>
        <p:nvPicPr>
          <p:cNvPr id="2" name="Picture 1" descr="Cray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3020" y="4492229"/>
            <a:ext cx="683622" cy="9433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05455" y="991728"/>
            <a:ext cx="810751" cy="81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36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37340"/>
            <a:ext cx="5220368" cy="4006148"/>
          </a:xfrm>
        </p:spPr>
        <p:txBody>
          <a:bodyPr/>
          <a:lstStyle/>
          <a:p>
            <a:pPr marL="283464" lvl="1" indent="0">
              <a:lnSpc>
                <a:spcPct val="100000"/>
              </a:lnSpc>
              <a:buNone/>
            </a:pPr>
            <a:r>
              <a:rPr lang="en-US" b="0" dirty="0">
                <a:latin typeface="Arial Black"/>
                <a:cs typeface="Arial Black"/>
              </a:rPr>
              <a:t>Security of </a:t>
            </a:r>
            <a:r>
              <a:rPr lang="en-US" b="0" dirty="0" smtClean="0">
                <a:latin typeface="Arial Black"/>
                <a:cs typeface="Arial Black"/>
              </a:rPr>
              <a:t>Cloud Computing </a:t>
            </a:r>
            <a:r>
              <a:rPr lang="en-US" b="0" dirty="0">
                <a:latin typeface="Arial Black"/>
                <a:cs typeface="Arial Black"/>
              </a:rPr>
              <a:t>Findings</a:t>
            </a:r>
          </a:p>
          <a:p>
            <a:pPr marL="626364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 smtClean="0"/>
              <a:t>Cloud not intrinsically more secure, </a:t>
            </a:r>
            <a:br>
              <a:rPr lang="en-US" sz="1600" dirty="0" smtClean="0"/>
            </a:br>
            <a:r>
              <a:rPr lang="en-US" sz="1600" dirty="0" smtClean="0"/>
              <a:t>but scale and uniformity may make </a:t>
            </a:r>
            <a:br>
              <a:rPr lang="en-US" sz="1600" dirty="0" smtClean="0"/>
            </a:br>
            <a:r>
              <a:rPr lang="en-US" sz="1600" dirty="0" smtClean="0"/>
              <a:t>it easier to defend</a:t>
            </a:r>
          </a:p>
          <a:p>
            <a:pPr marL="626364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600" dirty="0" smtClean="0"/>
              <a:t>Scale of cloud enables large-scale </a:t>
            </a:r>
            <a:br>
              <a:rPr lang="en-US" sz="1600" dirty="0" smtClean="0"/>
            </a:br>
            <a:r>
              <a:rPr lang="en-US" sz="1600" dirty="0" smtClean="0"/>
              <a:t>analysis of data for forensics and </a:t>
            </a:r>
            <a:br>
              <a:rPr lang="en-US" sz="1600" dirty="0" smtClean="0"/>
            </a:br>
            <a:r>
              <a:rPr lang="en-US" sz="1600" dirty="0" smtClean="0"/>
              <a:t>real-time detection of attack</a:t>
            </a:r>
          </a:p>
          <a:p>
            <a:pPr marL="626364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 smtClean="0"/>
              <a:t>No single cloud model suitable for all applications, some not suitable </a:t>
            </a:r>
            <a:br>
              <a:rPr lang="en-US" sz="1600" dirty="0" smtClean="0"/>
            </a:br>
            <a:r>
              <a:rPr lang="en-US" sz="1600" dirty="0" smtClean="0"/>
              <a:t>for cloud at all</a:t>
            </a:r>
          </a:p>
          <a:p>
            <a:pPr marL="626364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 smtClean="0"/>
              <a:t>Need security assessment to </a:t>
            </a:r>
            <a:br>
              <a:rPr lang="en-US" sz="1600" dirty="0" smtClean="0"/>
            </a:br>
            <a:r>
              <a:rPr lang="en-US" sz="1600" dirty="0" smtClean="0"/>
              <a:t>determine how cloud will help/hurt</a:t>
            </a:r>
          </a:p>
          <a:p>
            <a:pPr marL="626364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 smtClean="0"/>
              <a:t>DoD has not planned for facility, </a:t>
            </a:r>
            <a:br>
              <a:rPr lang="en-US" sz="1600" dirty="0" smtClean="0"/>
            </a:br>
            <a:r>
              <a:rPr lang="en-US" sz="1600" dirty="0" smtClean="0"/>
              <a:t>backup, or degraded comms</a:t>
            </a:r>
            <a:endParaRPr lang="en-US" sz="1600" dirty="0"/>
          </a:p>
        </p:txBody>
      </p:sp>
      <p:pic>
        <p:nvPicPr>
          <p:cNvPr id="6" name="Picture 5" descr="Screen Shot 2013-03-22 at 2.03.36 PM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84982" y="1561026"/>
            <a:ext cx="2121065" cy="27948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9" name="Group 8"/>
          <p:cNvGrpSpPr/>
          <p:nvPr/>
        </p:nvGrpSpPr>
        <p:grpSpPr>
          <a:xfrm>
            <a:off x="5048467" y="4458792"/>
            <a:ext cx="3101474" cy="914400"/>
            <a:chOff x="5271368" y="4572000"/>
            <a:chExt cx="3101474" cy="914400"/>
          </a:xfrm>
        </p:grpSpPr>
        <p:sp>
          <p:nvSpPr>
            <p:cNvPr id="8" name="TextBox 7"/>
            <p:cNvSpPr txBox="1"/>
            <p:nvPr/>
          </p:nvSpPr>
          <p:spPr>
            <a:xfrm>
              <a:off x="5271368" y="4572000"/>
              <a:ext cx="3101474" cy="9144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US" sz="1600" b="1" dirty="0" smtClean="0"/>
                <a:t>Recommended </a:t>
              </a:r>
              <a:br>
                <a:rPr lang="en-US" sz="1600" b="1" dirty="0" smtClean="0"/>
              </a:br>
              <a:r>
                <a:rPr lang="en-US" sz="1600" b="1" dirty="0" smtClean="0"/>
                <a:t>Cloud R&amp;D</a:t>
              </a:r>
              <a:endParaRPr lang="en-US" sz="1600" b="1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947862" y="4657224"/>
              <a:ext cx="1351652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sz="1400" b="1" dirty="0" smtClean="0"/>
                <a:t>Scalability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400" b="1" dirty="0" smtClean="0"/>
                <a:t>Security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400" b="1" dirty="0" smtClean="0"/>
                <a:t>Usability</a:t>
              </a:r>
              <a:endParaRPr lang="en-US" sz="1400" b="1" dirty="0"/>
            </a:p>
          </p:txBody>
        </p:sp>
      </p:grpSp>
      <p:sp>
        <p:nvSpPr>
          <p:cNvPr id="12" name="Title 4"/>
          <p:cNvSpPr>
            <a:spLocks noGrp="1"/>
          </p:cNvSpPr>
          <p:nvPr>
            <p:ph type="title"/>
          </p:nvPr>
        </p:nvSpPr>
        <p:spPr>
          <a:xfrm>
            <a:off x="941832" y="146304"/>
            <a:ext cx="7260336" cy="744988"/>
          </a:xfrm>
        </p:spPr>
        <p:txBody>
          <a:bodyPr/>
          <a:lstStyle/>
          <a:p>
            <a:r>
              <a:rPr lang="en-US" dirty="0" smtClean="0"/>
              <a:t>2013 DSB Cloud Security Study</a:t>
            </a:r>
            <a:br>
              <a:rPr lang="en-US" dirty="0" smtClean="0"/>
            </a:br>
            <a:r>
              <a:rPr lang="en-US" sz="2400" dirty="0" smtClean="0"/>
              <a:t>National Challenges</a:t>
            </a:r>
            <a:endParaRPr lang="en-US" sz="2400" dirty="0"/>
          </a:p>
        </p:txBody>
      </p:sp>
      <p:sp>
        <p:nvSpPr>
          <p:cNvPr id="11" name="Rectangle 36"/>
          <p:cNvSpPr>
            <a:spLocks noChangeArrowheads="1"/>
          </p:cNvSpPr>
          <p:nvPr/>
        </p:nvSpPr>
        <p:spPr bwMode="auto">
          <a:xfrm>
            <a:off x="381000" y="5540379"/>
            <a:ext cx="8396111" cy="689520"/>
          </a:xfrm>
          <a:prstGeom prst="roundRect">
            <a:avLst>
              <a:gd name="adj" fmla="val 0"/>
            </a:avLst>
          </a:prstGeom>
          <a:solidFill>
            <a:srgbClr val="D2DCF2"/>
          </a:solidFill>
          <a:ln w="12700" cmpd="sng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45720" rIns="45720" anchor="ctr" anchorCtr="1"/>
          <a:lstStyle/>
          <a:p>
            <a:pPr marL="283464" lvl="1" indent="0" algn="ctr">
              <a:buNone/>
            </a:pPr>
            <a:r>
              <a:rPr lang="en-US" sz="1800" b="1" dirty="0" smtClean="0"/>
              <a:t>Cloud computing can enhance DoD mission capabilities, </a:t>
            </a:r>
            <a:br>
              <a:rPr lang="en-US" sz="1800" b="1" dirty="0" smtClean="0"/>
            </a:br>
            <a:r>
              <a:rPr lang="en-US" sz="1800" b="1" dirty="0" smtClean="0"/>
              <a:t>provided that strong security measures are in place</a:t>
            </a:r>
            <a:endParaRPr lang="en-US" sz="1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88286" y="1725769"/>
            <a:ext cx="1453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* DSB Cyber Security and Reliability in a Digital Cloud, Jan 2013</a:t>
            </a:r>
          </a:p>
          <a:p>
            <a:pPr algn="ctr"/>
            <a:endParaRPr lang="en-US" sz="1200" b="1" dirty="0" smtClean="0"/>
          </a:p>
          <a:p>
            <a:pPr algn="ctr"/>
            <a:r>
              <a:rPr lang="en-US" sz="1200" b="1" i="1" dirty="0" smtClean="0"/>
              <a:t>Co-</a:t>
            </a:r>
            <a:r>
              <a:rPr lang="en-US" sz="1200" b="1" i="1" dirty="0"/>
              <a:t>chaired by </a:t>
            </a:r>
            <a:br>
              <a:rPr lang="en-US" sz="1200" b="1" i="1" dirty="0"/>
            </a:br>
            <a:r>
              <a:rPr lang="en-US" sz="1200" b="1" i="1" dirty="0"/>
              <a:t>MIT LL </a:t>
            </a:r>
            <a:r>
              <a:rPr lang="en-US" sz="1200" b="1" i="1" dirty="0" smtClean="0"/>
              <a:t>Director</a:t>
            </a:r>
          </a:p>
          <a:p>
            <a:pPr algn="ctr"/>
            <a:r>
              <a:rPr lang="en-US" sz="1200" b="1" i="1" dirty="0" smtClean="0"/>
              <a:t>Dr. Eric </a:t>
            </a:r>
            <a:r>
              <a:rPr lang="en-US" sz="1200" b="1" i="1" dirty="0"/>
              <a:t>Evans </a:t>
            </a:r>
          </a:p>
          <a:p>
            <a:pPr algn="ctr"/>
            <a:endParaRPr lang="en-US" sz="1200" b="1" i="1" dirty="0"/>
          </a:p>
        </p:txBody>
      </p:sp>
    </p:spTree>
    <p:extLst>
      <p:ext uri="{BB962C8B-B14F-4D97-AF65-F5344CB8AC3E}">
        <p14:creationId xmlns:p14="http://schemas.microsoft.com/office/powerpoint/2010/main" val="2618155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Commercial Cloud Security </a:t>
            </a:r>
            <a:br>
              <a:rPr lang="en-US" dirty="0" smtClean="0"/>
            </a:br>
            <a:r>
              <a:rPr lang="en-US" dirty="0" smtClean="0"/>
              <a:t>Example Shortcomings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5488" y="1289304"/>
            <a:ext cx="8193024" cy="4251075"/>
          </a:xfrm>
        </p:spPr>
        <p:txBody>
          <a:bodyPr/>
          <a:lstStyle/>
          <a:p>
            <a:r>
              <a:rPr lang="en-US" dirty="0" smtClean="0"/>
              <a:t>Commercial cloud service providers and software developers driving technology innovation </a:t>
            </a:r>
          </a:p>
          <a:p>
            <a:pPr lvl="1"/>
            <a:r>
              <a:rPr lang="en-US" dirty="0" smtClean="0"/>
              <a:t>Not addressing security and resilience needed for DoD missions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952871"/>
              </p:ext>
            </p:extLst>
          </p:nvPr>
        </p:nvGraphicFramePr>
        <p:xfrm>
          <a:off x="551355" y="2462151"/>
          <a:ext cx="7936428" cy="3124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5425"/>
                <a:gridCol w="5011003"/>
              </a:tblGrid>
              <a:tr h="520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Commercial Cloud 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Security Offering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37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DoD</a:t>
                      </a:r>
                      <a:r>
                        <a:rPr lang="en-US" sz="1400" baseline="0" dirty="0" smtClean="0"/>
                        <a:t> Shortcomings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3767"/>
                    </a:solidFill>
                  </a:tcPr>
                </a:tc>
              </a:tr>
              <a:tr h="520733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Data at rest</a:t>
                      </a:r>
                      <a:r>
                        <a:rPr lang="en-US" sz="1400" b="1" baseline="0" dirty="0" smtClean="0"/>
                        <a:t> e</a:t>
                      </a:r>
                      <a:r>
                        <a:rPr lang="en-US" sz="1400" b="1" dirty="0" smtClean="0"/>
                        <a:t>ncryption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Must outsource key management</a:t>
                      </a:r>
                      <a:r>
                        <a:rPr lang="en-US" sz="1400" b="1" baseline="0" dirty="0" smtClean="0"/>
                        <a:t> to cloud provider</a:t>
                      </a:r>
                      <a:endParaRPr lang="en-US" sz="14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20733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Locked down OS images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Lack of root of trust hardware (TPM)</a:t>
                      </a:r>
                      <a:r>
                        <a:rPr lang="en-US" sz="1400" b="1" baseline="0" dirty="0" smtClean="0"/>
                        <a:t> </a:t>
                      </a:r>
                      <a:r>
                        <a:rPr lang="en-US" sz="1400" b="1" dirty="0" smtClean="0"/>
                        <a:t>and software support for system integrity monitoring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20733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Network uptime guarantees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Enforcement only through SLAs, unknown </a:t>
                      </a:r>
                      <a:r>
                        <a:rPr lang="en-US" sz="1400" b="1" baseline="0" dirty="0" smtClean="0"/>
                        <a:t>resistance to large scale DDoS attack</a:t>
                      </a:r>
                      <a:endParaRPr lang="en-US" sz="14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20733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Secure physical cloud hosting facilities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Cloud facilities staffed by uncleared and/or</a:t>
                      </a:r>
                      <a:r>
                        <a:rPr lang="en-US" sz="1400" b="1" baseline="0" dirty="0" smtClean="0"/>
                        <a:t> foreign persons</a:t>
                      </a:r>
                      <a:endParaRPr lang="en-US" sz="14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20733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Cloud service provider intrusion </a:t>
                      </a:r>
                      <a:r>
                        <a:rPr lang="en-US" sz="1400" b="1" baseline="0" dirty="0" smtClean="0"/>
                        <a:t>response team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No DoD visibility into monitored data, TTPs, attacks affecting other customers, etc…</a:t>
                      </a:r>
                      <a:endParaRPr lang="en-US" sz="14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46175" y="6432324"/>
            <a:ext cx="2667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OS – Operating System</a:t>
            </a:r>
          </a:p>
          <a:p>
            <a:r>
              <a:rPr lang="en-US" sz="700" b="1" dirty="0" smtClean="0"/>
              <a:t>TPM – Trusted Platform Module</a:t>
            </a:r>
          </a:p>
          <a:p>
            <a:r>
              <a:rPr lang="en-US" sz="700" b="1" dirty="0" smtClean="0"/>
              <a:t>SLA – Service Level Agreement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30298" y="6432324"/>
            <a:ext cx="23880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 smtClean="0"/>
              <a:t>DDoS – Distributed Denial of Service</a:t>
            </a:r>
          </a:p>
          <a:p>
            <a:r>
              <a:rPr lang="en-US" sz="800" b="1" dirty="0" smtClean="0"/>
              <a:t>TTP </a:t>
            </a:r>
            <a:r>
              <a:rPr lang="en-US" sz="800" b="1" dirty="0"/>
              <a:t>– Tactics, Techniques, and Procedures</a:t>
            </a:r>
          </a:p>
        </p:txBody>
      </p:sp>
    </p:spTree>
    <p:extLst>
      <p:ext uri="{BB962C8B-B14F-4D97-AF65-F5344CB8AC3E}">
        <p14:creationId xmlns:p14="http://schemas.microsoft.com/office/powerpoint/2010/main" val="3504682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2013 DSB Advanced Cyber Threat Study</a:t>
            </a:r>
            <a:br>
              <a:rPr lang="en-US" dirty="0" smtClean="0"/>
            </a:br>
            <a:r>
              <a:rPr lang="en-US" sz="2400" dirty="0" smtClean="0"/>
              <a:t>Threat Strategy</a:t>
            </a:r>
            <a:endParaRPr lang="en-US" sz="24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582208" y="1180656"/>
            <a:ext cx="5952911" cy="3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82543" y="1289204"/>
            <a:ext cx="1473258" cy="199525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888149" y="1180656"/>
            <a:ext cx="33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*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579154" y="3373144"/>
            <a:ext cx="1053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4"/>
                </a:solidFill>
              </a:rPr>
              <a:t>Defend</a:t>
            </a:r>
            <a:endParaRPr lang="en-US" sz="20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29310" y="2500576"/>
            <a:ext cx="1153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3767"/>
                </a:solidFill>
              </a:rPr>
              <a:t>Mitigate</a:t>
            </a:r>
            <a:endParaRPr lang="en-US" sz="2000" b="1" dirty="0">
              <a:solidFill>
                <a:srgbClr val="003767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85916" y="1428904"/>
            <a:ext cx="840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3767"/>
                </a:solidFill>
              </a:rPr>
              <a:t>Deter</a:t>
            </a:r>
            <a:endParaRPr lang="en-US" sz="2000" b="1" dirty="0">
              <a:solidFill>
                <a:srgbClr val="003767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82542" y="4786986"/>
            <a:ext cx="8481475" cy="1432680"/>
          </a:xfrm>
          <a:noFill/>
        </p:spPr>
        <p:txBody>
          <a:bodyPr/>
          <a:lstStyle/>
          <a:p>
            <a:r>
              <a:rPr lang="en-US" dirty="0" smtClean="0"/>
              <a:t>Good system hygiene and monitoring for Tiers I-II</a:t>
            </a:r>
          </a:p>
          <a:p>
            <a:r>
              <a:rPr lang="en-US" dirty="0" smtClean="0"/>
              <a:t>Trust, segmentation, recoverability, and resilient C2 for Tiers III-IV</a:t>
            </a:r>
          </a:p>
          <a:p>
            <a:r>
              <a:rPr lang="en-US" dirty="0" smtClean="0"/>
              <a:t>Improved attribution and higher attacker costs for Tiers V-VI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2346" y="3306791"/>
            <a:ext cx="1998186" cy="554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 smtClean="0"/>
              <a:t>* DSB Resilient </a:t>
            </a:r>
            <a:r>
              <a:rPr lang="en-US" sz="1000" b="1" i="1" dirty="0"/>
              <a:t>Military Systems and the </a:t>
            </a:r>
            <a:r>
              <a:rPr lang="en-US" sz="1000" b="1" i="1" dirty="0" smtClean="0"/>
              <a:t>Advanced </a:t>
            </a:r>
            <a:r>
              <a:rPr lang="en-US" sz="1000" b="1" i="1" dirty="0"/>
              <a:t>Cyber </a:t>
            </a:r>
            <a:r>
              <a:rPr lang="en-US" sz="1000" b="1" i="1" dirty="0" smtClean="0"/>
              <a:t>Threat, Jan 2013</a:t>
            </a:r>
            <a:endParaRPr lang="en-US" sz="1000" b="1" i="1" dirty="0"/>
          </a:p>
        </p:txBody>
      </p:sp>
      <p:sp>
        <p:nvSpPr>
          <p:cNvPr id="11" name="Right Arrow 10"/>
          <p:cNvSpPr/>
          <p:nvPr/>
        </p:nvSpPr>
        <p:spPr bwMode="auto">
          <a:xfrm rot="17490487">
            <a:off x="1399950" y="2586282"/>
            <a:ext cx="3228058" cy="386643"/>
          </a:xfrm>
          <a:prstGeom prst="rightArrow">
            <a:avLst>
              <a:gd name="adj1" fmla="val 47954"/>
              <a:gd name="adj2" fmla="val 50000"/>
            </a:avLst>
          </a:prstGeom>
          <a:gradFill flip="none" rotWithShape="1">
            <a:gsLst>
              <a:gs pos="0">
                <a:srgbClr val="DEDEDE"/>
              </a:gs>
              <a:gs pos="100000">
                <a:srgbClr val="BBBBBB"/>
              </a:gs>
            </a:gsLst>
            <a:lin ang="540000" scaled="0"/>
            <a:tileRect/>
          </a:gra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8255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Dollars spent by adversary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6175" y="6432324"/>
            <a:ext cx="2667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C2 – Command and Control</a:t>
            </a:r>
          </a:p>
        </p:txBody>
      </p:sp>
    </p:spTree>
    <p:extLst>
      <p:ext uri="{BB962C8B-B14F-4D97-AF65-F5344CB8AC3E}">
        <p14:creationId xmlns:p14="http://schemas.microsoft.com/office/powerpoint/2010/main" val="3694314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DoD Cloud Architecture:</a:t>
            </a:r>
            <a:br>
              <a:rPr lang="en-US" dirty="0" smtClean="0"/>
            </a:br>
            <a:r>
              <a:rPr lang="en-US" sz="2400" dirty="0" smtClean="0"/>
              <a:t>A Hardware and Software View</a:t>
            </a:r>
            <a:endParaRPr lang="en-US" sz="2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1146175" y="6432324"/>
            <a:ext cx="2667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VM – Virtual Machine</a:t>
            </a:r>
          </a:p>
        </p:txBody>
      </p:sp>
      <p:cxnSp>
        <p:nvCxnSpPr>
          <p:cNvPr id="11" name="Straight Connector 10"/>
          <p:cNvCxnSpPr>
            <a:stCxn id="116" idx="1"/>
            <a:endCxn id="9" idx="0"/>
          </p:cNvCxnSpPr>
          <p:nvPr/>
        </p:nvCxnSpPr>
        <p:spPr bwMode="auto">
          <a:xfrm flipH="1" flipV="1">
            <a:off x="5439109" y="1499293"/>
            <a:ext cx="1068148" cy="20657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Straight Connector 15"/>
          <p:cNvCxnSpPr>
            <a:endCxn id="9" idx="0"/>
          </p:cNvCxnSpPr>
          <p:nvPr/>
        </p:nvCxnSpPr>
        <p:spPr bwMode="auto">
          <a:xfrm flipH="1">
            <a:off x="5439109" y="1264121"/>
            <a:ext cx="1364034" cy="23517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Rounded Rectangle 18"/>
          <p:cNvSpPr/>
          <p:nvPr/>
        </p:nvSpPr>
        <p:spPr bwMode="auto">
          <a:xfrm>
            <a:off x="115794" y="2403733"/>
            <a:ext cx="8912413" cy="3775811"/>
          </a:xfrm>
          <a:prstGeom prst="roundRect">
            <a:avLst>
              <a:gd name="adj" fmla="val 5331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1" dirty="0" smtClean="0">
                <a:solidFill>
                  <a:schemeClr val="tx1"/>
                </a:solidFill>
                <a:latin typeface="Arial" pitchFamily="-110" charset="0"/>
              </a:rPr>
              <a:t>LLSRC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Cloud</a:t>
            </a:r>
          </a:p>
        </p:txBody>
      </p:sp>
      <p:sp>
        <p:nvSpPr>
          <p:cNvPr id="270" name="Rounded Rectangle 269"/>
          <p:cNvSpPr/>
          <p:nvPr/>
        </p:nvSpPr>
        <p:spPr bwMode="auto">
          <a:xfrm>
            <a:off x="210921" y="2912853"/>
            <a:ext cx="2737894" cy="198930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0921" y="2556616"/>
            <a:ext cx="937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 Black"/>
                <a:cs typeface="Arial Black"/>
              </a:rPr>
              <a:t>Compute</a:t>
            </a:r>
            <a:endParaRPr lang="en-US" sz="1200" dirty="0">
              <a:latin typeface="Arial Black"/>
              <a:cs typeface="Arial Black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15451" y="2556616"/>
            <a:ext cx="848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 Black"/>
                <a:cs typeface="Arial Black"/>
              </a:rPr>
              <a:t>Storage</a:t>
            </a:r>
            <a:endParaRPr lang="en-US" sz="1200" dirty="0">
              <a:latin typeface="Arial Black"/>
              <a:cs typeface="Arial Black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81744" y="2556616"/>
            <a:ext cx="112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 Black"/>
                <a:cs typeface="Arial Black"/>
              </a:rPr>
              <a:t>Controllers</a:t>
            </a:r>
            <a:endParaRPr lang="en-US" sz="1200" dirty="0">
              <a:latin typeface="Arial Black"/>
              <a:cs typeface="Arial Black"/>
            </a:endParaRPr>
          </a:p>
        </p:txBody>
      </p:sp>
      <p:grpSp>
        <p:nvGrpSpPr>
          <p:cNvPr id="323" name="Group 322"/>
          <p:cNvGrpSpPr/>
          <p:nvPr/>
        </p:nvGrpSpPr>
        <p:grpSpPr>
          <a:xfrm>
            <a:off x="1372353" y="4398316"/>
            <a:ext cx="388261" cy="1211803"/>
            <a:chOff x="1399663" y="4554406"/>
            <a:chExt cx="388261" cy="1211803"/>
          </a:xfrm>
        </p:grpSpPr>
        <p:cxnSp>
          <p:nvCxnSpPr>
            <p:cNvPr id="293" name="Straight Connector 292"/>
            <p:cNvCxnSpPr/>
            <p:nvPr/>
          </p:nvCxnSpPr>
          <p:spPr bwMode="auto">
            <a:xfrm flipH="1" flipV="1">
              <a:off x="1399663" y="4822446"/>
              <a:ext cx="388261" cy="9207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96" name="Straight Connector 295"/>
            <p:cNvCxnSpPr/>
            <p:nvPr/>
          </p:nvCxnSpPr>
          <p:spPr bwMode="auto">
            <a:xfrm flipH="1" flipV="1">
              <a:off x="1707562" y="4554406"/>
              <a:ext cx="80361" cy="121180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69" name="Group 168"/>
          <p:cNvGrpSpPr/>
          <p:nvPr/>
        </p:nvGrpSpPr>
        <p:grpSpPr>
          <a:xfrm>
            <a:off x="802366" y="3106965"/>
            <a:ext cx="1468437" cy="1519276"/>
            <a:chOff x="459694" y="3635971"/>
            <a:chExt cx="1468437" cy="1519276"/>
          </a:xfrm>
        </p:grpSpPr>
        <p:sp>
          <p:nvSpPr>
            <p:cNvPr id="170" name="Rounded Rectangle 169"/>
            <p:cNvSpPr/>
            <p:nvPr/>
          </p:nvSpPr>
          <p:spPr bwMode="auto">
            <a:xfrm>
              <a:off x="459694" y="3635971"/>
              <a:ext cx="1468437" cy="653453"/>
            </a:xfrm>
            <a:prstGeom prst="roundRect">
              <a:avLst>
                <a:gd name="adj" fmla="val 7525"/>
              </a:avLst>
            </a:prstGeom>
            <a:solidFill>
              <a:srgbClr val="BFBFB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defRPr/>
              </a:pPr>
              <a:endParaRPr lang="en-US" sz="1200" b="1" dirty="0">
                <a:solidFill>
                  <a:schemeClr val="bg1"/>
                </a:solidFill>
                <a:latin typeface="Arial Narrow" pitchFamily="-109" charset="0"/>
                <a:ea typeface="ＭＳ Ｐゴシック" pitchFamily="-109" charset="-128"/>
                <a:cs typeface="ＭＳ Ｐゴシック" pitchFamily="-109" charset="-128"/>
              </a:endParaRPr>
            </a:p>
          </p:txBody>
        </p:sp>
        <p:grpSp>
          <p:nvGrpSpPr>
            <p:cNvPr id="171" name="Group 58"/>
            <p:cNvGrpSpPr>
              <a:grpSpLocks/>
            </p:cNvGrpSpPr>
            <p:nvPr/>
          </p:nvGrpSpPr>
          <p:grpSpPr bwMode="auto">
            <a:xfrm>
              <a:off x="535876" y="3718044"/>
              <a:ext cx="418993" cy="457339"/>
              <a:chOff x="571503" y="4779435"/>
              <a:chExt cx="419097" cy="457200"/>
            </a:xfrm>
          </p:grpSpPr>
          <p:sp>
            <p:nvSpPr>
              <p:cNvPr id="185" name="Rounded Rectangle 184"/>
              <p:cNvSpPr/>
              <p:nvPr/>
            </p:nvSpPr>
            <p:spPr bwMode="auto">
              <a:xfrm>
                <a:off x="571521" y="5008429"/>
                <a:ext cx="304876" cy="228531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bg1"/>
                  </a:buClr>
                  <a:defRPr/>
                </a:pPr>
                <a:endParaRPr lang="en-US" sz="1200" b="1" dirty="0">
                  <a:latin typeface="Arial Narrow" pitchFamily="-109" charset="0"/>
                  <a:ea typeface="ＭＳ Ｐゴシック" pitchFamily="-109" charset="-128"/>
                  <a:cs typeface="ＭＳ Ｐゴシック" pitchFamily="-109" charset="-128"/>
                </a:endParaRPr>
              </a:p>
            </p:txBody>
          </p:sp>
          <p:sp>
            <p:nvSpPr>
              <p:cNvPr id="186" name="Rounded Rectangle 277"/>
              <p:cNvSpPr>
                <a:spLocks noChangeArrowheads="1"/>
              </p:cNvSpPr>
              <p:nvPr/>
            </p:nvSpPr>
            <p:spPr bwMode="auto">
              <a:xfrm>
                <a:off x="571503" y="4779435"/>
                <a:ext cx="304800" cy="228600"/>
              </a:xfrm>
              <a:prstGeom prst="roundRect">
                <a:avLst>
                  <a:gd name="adj" fmla="val 16667"/>
                </a:avLst>
              </a:prstGeom>
              <a:solidFill>
                <a:srgbClr val="6CA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bg1"/>
                  </a:buClr>
                </a:pPr>
                <a:endParaRPr lang="en-US" sz="1200" b="1" dirty="0"/>
              </a:p>
            </p:txBody>
          </p:sp>
          <p:sp>
            <p:nvSpPr>
              <p:cNvPr id="187" name="Rounded Rectangle 186"/>
              <p:cNvSpPr/>
              <p:nvPr/>
            </p:nvSpPr>
            <p:spPr bwMode="auto">
              <a:xfrm>
                <a:off x="876397" y="5003668"/>
                <a:ext cx="114328" cy="228531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" wrap="none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bg1"/>
                  </a:buClr>
                  <a:defRPr/>
                </a:pPr>
                <a:endParaRPr lang="en-US" sz="900" b="1" dirty="0">
                  <a:latin typeface="Arial Narrow" pitchFamily="-109" charset="0"/>
                  <a:ea typeface="ＭＳ Ｐゴシック" pitchFamily="-109" charset="-128"/>
                  <a:cs typeface="ＭＳ Ｐゴシック" pitchFamily="-109" charset="-128"/>
                </a:endParaRPr>
              </a:p>
            </p:txBody>
          </p:sp>
        </p:grpSp>
        <p:grpSp>
          <p:nvGrpSpPr>
            <p:cNvPr id="172" name="Group 280"/>
            <p:cNvGrpSpPr>
              <a:grpSpLocks/>
            </p:cNvGrpSpPr>
            <p:nvPr/>
          </p:nvGrpSpPr>
          <p:grpSpPr bwMode="auto">
            <a:xfrm>
              <a:off x="992963" y="3718044"/>
              <a:ext cx="418993" cy="457339"/>
              <a:chOff x="571503" y="4779435"/>
              <a:chExt cx="419097" cy="457200"/>
            </a:xfrm>
          </p:grpSpPr>
          <p:sp>
            <p:nvSpPr>
              <p:cNvPr id="182" name="Rounded Rectangle 181"/>
              <p:cNvSpPr/>
              <p:nvPr/>
            </p:nvSpPr>
            <p:spPr bwMode="auto">
              <a:xfrm>
                <a:off x="571634" y="5008429"/>
                <a:ext cx="304876" cy="228531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bg1"/>
                  </a:buClr>
                  <a:defRPr/>
                </a:pPr>
                <a:endParaRPr lang="en-US" sz="1200" b="1" dirty="0">
                  <a:latin typeface="Arial Narrow" pitchFamily="-109" charset="0"/>
                  <a:ea typeface="ＭＳ Ｐゴシック" pitchFamily="-109" charset="-128"/>
                  <a:cs typeface="ＭＳ Ｐゴシック" pitchFamily="-109" charset="-128"/>
                </a:endParaRPr>
              </a:p>
            </p:txBody>
          </p:sp>
          <p:sp>
            <p:nvSpPr>
              <p:cNvPr id="183" name="Rounded Rectangle 282"/>
              <p:cNvSpPr>
                <a:spLocks noChangeArrowheads="1"/>
              </p:cNvSpPr>
              <p:nvPr/>
            </p:nvSpPr>
            <p:spPr bwMode="auto">
              <a:xfrm>
                <a:off x="571503" y="4779435"/>
                <a:ext cx="304800" cy="228600"/>
              </a:xfrm>
              <a:prstGeom prst="roundRect">
                <a:avLst>
                  <a:gd name="adj" fmla="val 16667"/>
                </a:avLst>
              </a:prstGeom>
              <a:solidFill>
                <a:srgbClr val="6CA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bg1"/>
                  </a:buClr>
                </a:pPr>
                <a:endParaRPr lang="en-US" sz="1200" b="1" dirty="0"/>
              </a:p>
            </p:txBody>
          </p:sp>
          <p:sp>
            <p:nvSpPr>
              <p:cNvPr id="184" name="Rounded Rectangle 183"/>
              <p:cNvSpPr/>
              <p:nvPr/>
            </p:nvSpPr>
            <p:spPr bwMode="auto">
              <a:xfrm>
                <a:off x="876510" y="5003668"/>
                <a:ext cx="114328" cy="228531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" wrap="none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bg1"/>
                  </a:buClr>
                  <a:defRPr/>
                </a:pPr>
                <a:endParaRPr lang="en-US" sz="900" b="1" dirty="0">
                  <a:latin typeface="Arial Narrow" pitchFamily="-109" charset="0"/>
                  <a:ea typeface="ＭＳ Ｐゴシック" pitchFamily="-109" charset="-128"/>
                  <a:cs typeface="ＭＳ Ｐゴシック" pitchFamily="-109" charset="-128"/>
                </a:endParaRPr>
              </a:p>
            </p:txBody>
          </p:sp>
        </p:grpSp>
        <p:grpSp>
          <p:nvGrpSpPr>
            <p:cNvPr id="173" name="Group 284"/>
            <p:cNvGrpSpPr>
              <a:grpSpLocks/>
            </p:cNvGrpSpPr>
            <p:nvPr/>
          </p:nvGrpSpPr>
          <p:grpSpPr bwMode="auto">
            <a:xfrm>
              <a:off x="1450049" y="3718044"/>
              <a:ext cx="418993" cy="457339"/>
              <a:chOff x="571503" y="4779435"/>
              <a:chExt cx="419097" cy="457200"/>
            </a:xfrm>
          </p:grpSpPr>
          <p:sp>
            <p:nvSpPr>
              <p:cNvPr id="179" name="Rounded Rectangle 178"/>
              <p:cNvSpPr/>
              <p:nvPr/>
            </p:nvSpPr>
            <p:spPr bwMode="auto">
              <a:xfrm>
                <a:off x="571748" y="5008429"/>
                <a:ext cx="304876" cy="228531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bg1"/>
                  </a:buClr>
                  <a:defRPr/>
                </a:pPr>
                <a:endParaRPr lang="en-US" sz="1200" b="1" dirty="0">
                  <a:latin typeface="Arial Narrow" pitchFamily="-109" charset="0"/>
                  <a:ea typeface="ＭＳ Ｐゴシック" pitchFamily="-109" charset="-128"/>
                  <a:cs typeface="ＭＳ Ｐゴシック" pitchFamily="-109" charset="-128"/>
                </a:endParaRPr>
              </a:p>
            </p:txBody>
          </p:sp>
          <p:sp>
            <p:nvSpPr>
              <p:cNvPr id="180" name="Rounded Rectangle 286"/>
              <p:cNvSpPr>
                <a:spLocks noChangeArrowheads="1"/>
              </p:cNvSpPr>
              <p:nvPr/>
            </p:nvSpPr>
            <p:spPr bwMode="auto">
              <a:xfrm>
                <a:off x="571503" y="4779435"/>
                <a:ext cx="304800" cy="228600"/>
              </a:xfrm>
              <a:prstGeom prst="roundRect">
                <a:avLst>
                  <a:gd name="adj" fmla="val 16667"/>
                </a:avLst>
              </a:prstGeom>
              <a:solidFill>
                <a:srgbClr val="6CA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bg1"/>
                  </a:buClr>
                </a:pPr>
                <a:endParaRPr lang="en-US" sz="1200" b="1" dirty="0"/>
              </a:p>
            </p:txBody>
          </p:sp>
          <p:sp>
            <p:nvSpPr>
              <p:cNvPr id="181" name="Rounded Rectangle 180"/>
              <p:cNvSpPr/>
              <p:nvPr/>
            </p:nvSpPr>
            <p:spPr bwMode="auto">
              <a:xfrm>
                <a:off x="876624" y="5003668"/>
                <a:ext cx="114328" cy="228531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" wrap="none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bg1"/>
                  </a:buClr>
                  <a:defRPr/>
                </a:pPr>
                <a:endParaRPr lang="en-US" sz="900" b="1" dirty="0">
                  <a:latin typeface="Arial Narrow" pitchFamily="-109" charset="0"/>
                  <a:ea typeface="ＭＳ Ｐゴシック" pitchFamily="-109" charset="-128"/>
                  <a:cs typeface="ＭＳ Ｐゴシック" pitchFamily="-109" charset="-128"/>
                </a:endParaRPr>
              </a:p>
            </p:txBody>
          </p:sp>
        </p:grpSp>
        <p:pic>
          <p:nvPicPr>
            <p:cNvPr id="174" name="Picture 173" descr="rack_mount_thick_tower_servers_x86_clip_art_9865.jpg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1676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19185" y="4609877"/>
              <a:ext cx="983228" cy="373975"/>
            </a:xfrm>
            <a:prstGeom prst="rect">
              <a:avLst/>
            </a:prstGeom>
          </p:spPr>
        </p:pic>
        <p:sp>
          <p:nvSpPr>
            <p:cNvPr id="175" name="Isosceles Triangle 174"/>
            <p:cNvSpPr/>
            <p:nvPr/>
          </p:nvSpPr>
          <p:spPr bwMode="auto">
            <a:xfrm flipV="1">
              <a:off x="493031" y="4475745"/>
              <a:ext cx="1371600" cy="203200"/>
            </a:xfrm>
            <a:prstGeom prst="triangle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defRPr/>
              </a:pPr>
              <a:endParaRPr lang="en-US" sz="2400" dirty="0">
                <a:latin typeface="Arial Narrow" pitchFamily="-109" charset="0"/>
                <a:ea typeface="ＭＳ Ｐゴシック" pitchFamily="-109" charset="-128"/>
                <a:cs typeface="ＭＳ Ｐゴシック" pitchFamily="-109" charset="-128"/>
              </a:endParaRPr>
            </a:p>
          </p:txBody>
        </p:sp>
        <p:pic>
          <p:nvPicPr>
            <p:cNvPr id="176" name="Picture 270" descr="Hard_Drive.pn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600" y="4850354"/>
              <a:ext cx="304725" cy="3048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7" name="Rounded Rectangle 56"/>
            <p:cNvSpPr>
              <a:spLocks noChangeArrowheads="1"/>
            </p:cNvSpPr>
            <p:nvPr/>
          </p:nvSpPr>
          <p:spPr bwMode="auto">
            <a:xfrm>
              <a:off x="462870" y="4250297"/>
              <a:ext cx="990354" cy="228670"/>
            </a:xfrm>
            <a:prstGeom prst="roundRect">
              <a:avLst>
                <a:gd name="adj" fmla="val 16667"/>
              </a:avLst>
            </a:prstGeom>
            <a:solidFill>
              <a:srgbClr val="22D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</a:pPr>
              <a:endParaRPr lang="en-US" sz="1200" b="1" dirty="0"/>
            </a:p>
          </p:txBody>
        </p:sp>
        <p:sp>
          <p:nvSpPr>
            <p:cNvPr id="178" name="Rounded Rectangle 274"/>
            <p:cNvSpPr>
              <a:spLocks noChangeArrowheads="1"/>
            </p:cNvSpPr>
            <p:nvPr/>
          </p:nvSpPr>
          <p:spPr bwMode="auto">
            <a:xfrm>
              <a:off x="1451736" y="4247122"/>
              <a:ext cx="476395" cy="228670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</a:pPr>
              <a:endParaRPr lang="en-US" sz="12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79193" y="3327407"/>
            <a:ext cx="1468437" cy="1367031"/>
            <a:chOff x="459694" y="3616821"/>
            <a:chExt cx="1468437" cy="1367031"/>
          </a:xfrm>
        </p:grpSpPr>
        <p:sp>
          <p:nvSpPr>
            <p:cNvPr id="34" name="Rounded Rectangle 33"/>
            <p:cNvSpPr/>
            <p:nvPr/>
          </p:nvSpPr>
          <p:spPr bwMode="auto">
            <a:xfrm>
              <a:off x="459694" y="3616821"/>
              <a:ext cx="1468437" cy="672604"/>
            </a:xfrm>
            <a:prstGeom prst="roundRect">
              <a:avLst>
                <a:gd name="adj" fmla="val 7525"/>
              </a:avLst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defRPr/>
              </a:pPr>
              <a:endParaRPr lang="en-US" sz="1000" b="1" dirty="0">
                <a:solidFill>
                  <a:schemeClr val="bg1"/>
                </a:solidFill>
                <a:latin typeface="Arial Narrow" pitchFamily="-109" charset="0"/>
                <a:ea typeface="ＭＳ Ｐゴシック" pitchFamily="-109" charset="-128"/>
                <a:cs typeface="ＭＳ Ｐゴシック" pitchFamily="-109" charset="-128"/>
              </a:endParaRPr>
            </a:p>
          </p:txBody>
        </p:sp>
        <p:grpSp>
          <p:nvGrpSpPr>
            <p:cNvPr id="35" name="Group 58"/>
            <p:cNvGrpSpPr>
              <a:grpSpLocks/>
            </p:cNvGrpSpPr>
            <p:nvPr/>
          </p:nvGrpSpPr>
          <p:grpSpPr bwMode="auto">
            <a:xfrm>
              <a:off x="535876" y="3718044"/>
              <a:ext cx="418993" cy="457339"/>
              <a:chOff x="571503" y="4779435"/>
              <a:chExt cx="419097" cy="457200"/>
            </a:xfrm>
          </p:grpSpPr>
          <p:sp>
            <p:nvSpPr>
              <p:cNvPr id="45" name="Rounded Rectangle 44"/>
              <p:cNvSpPr/>
              <p:nvPr/>
            </p:nvSpPr>
            <p:spPr bwMode="auto">
              <a:xfrm>
                <a:off x="571521" y="5008429"/>
                <a:ext cx="304876" cy="228531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bg1"/>
                  </a:buClr>
                  <a:defRPr/>
                </a:pPr>
                <a:r>
                  <a:rPr lang="en-US" sz="1000" b="1" dirty="0">
                    <a:latin typeface="Arial Narrow" pitchFamily="-109" charset="0"/>
                    <a:ea typeface="ＭＳ Ｐゴシック" pitchFamily="-109" charset="-128"/>
                    <a:cs typeface="ＭＳ Ｐゴシック" pitchFamily="-109" charset="-128"/>
                  </a:rPr>
                  <a:t>VM</a:t>
                </a:r>
              </a:p>
            </p:txBody>
          </p:sp>
          <p:sp>
            <p:nvSpPr>
              <p:cNvPr id="46" name="Rounded Rectangle 277"/>
              <p:cNvSpPr>
                <a:spLocks noChangeArrowheads="1"/>
              </p:cNvSpPr>
              <p:nvPr/>
            </p:nvSpPr>
            <p:spPr bwMode="auto">
              <a:xfrm>
                <a:off x="571503" y="4779435"/>
                <a:ext cx="304800" cy="228600"/>
              </a:xfrm>
              <a:prstGeom prst="roundRect">
                <a:avLst>
                  <a:gd name="adj" fmla="val 16667"/>
                </a:avLst>
              </a:prstGeom>
              <a:solidFill>
                <a:srgbClr val="6CA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bg1"/>
                  </a:buClr>
                </a:pPr>
                <a:r>
                  <a:rPr lang="en-US" sz="1000" b="1" dirty="0"/>
                  <a:t>App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 bwMode="auto">
              <a:xfrm>
                <a:off x="876397" y="5003668"/>
                <a:ext cx="114328" cy="228531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" wrap="none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bg1"/>
                  </a:buClr>
                  <a:defRPr/>
                </a:pPr>
                <a:r>
                  <a:rPr lang="en-US" sz="800" b="1" dirty="0">
                    <a:latin typeface="Arial Narrow" pitchFamily="-109" charset="0"/>
                    <a:ea typeface="ＭＳ Ｐゴシック" pitchFamily="-109" charset="-128"/>
                    <a:cs typeface="ＭＳ Ｐゴシック" pitchFamily="-109" charset="-128"/>
                  </a:rPr>
                  <a:t>Mon</a:t>
                </a:r>
              </a:p>
            </p:txBody>
          </p:sp>
        </p:grpSp>
        <p:grpSp>
          <p:nvGrpSpPr>
            <p:cNvPr id="36" name="Group 280"/>
            <p:cNvGrpSpPr>
              <a:grpSpLocks/>
            </p:cNvGrpSpPr>
            <p:nvPr/>
          </p:nvGrpSpPr>
          <p:grpSpPr bwMode="auto">
            <a:xfrm>
              <a:off x="992963" y="3718044"/>
              <a:ext cx="418993" cy="457339"/>
              <a:chOff x="571503" y="4779435"/>
              <a:chExt cx="419097" cy="457200"/>
            </a:xfrm>
          </p:grpSpPr>
          <p:sp>
            <p:nvSpPr>
              <p:cNvPr id="42" name="Rounded Rectangle 41"/>
              <p:cNvSpPr/>
              <p:nvPr/>
            </p:nvSpPr>
            <p:spPr bwMode="auto">
              <a:xfrm>
                <a:off x="571634" y="5008429"/>
                <a:ext cx="304876" cy="228531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bg1"/>
                  </a:buClr>
                  <a:defRPr/>
                </a:pPr>
                <a:r>
                  <a:rPr lang="en-US" sz="1000" b="1" dirty="0">
                    <a:latin typeface="Arial Narrow" pitchFamily="-109" charset="0"/>
                    <a:ea typeface="ＭＳ Ｐゴシック" pitchFamily="-109" charset="-128"/>
                    <a:cs typeface="ＭＳ Ｐゴシック" pitchFamily="-109" charset="-128"/>
                  </a:rPr>
                  <a:t>VM</a:t>
                </a:r>
              </a:p>
            </p:txBody>
          </p:sp>
          <p:sp>
            <p:nvSpPr>
              <p:cNvPr id="43" name="Rounded Rectangle 282"/>
              <p:cNvSpPr>
                <a:spLocks noChangeArrowheads="1"/>
              </p:cNvSpPr>
              <p:nvPr/>
            </p:nvSpPr>
            <p:spPr bwMode="auto">
              <a:xfrm>
                <a:off x="571503" y="4779435"/>
                <a:ext cx="304800" cy="228600"/>
              </a:xfrm>
              <a:prstGeom prst="roundRect">
                <a:avLst>
                  <a:gd name="adj" fmla="val 16667"/>
                </a:avLst>
              </a:prstGeom>
              <a:solidFill>
                <a:srgbClr val="6CA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bg1"/>
                  </a:buClr>
                </a:pPr>
                <a:r>
                  <a:rPr lang="en-US" sz="1000" b="1" dirty="0"/>
                  <a:t>App</a:t>
                </a:r>
              </a:p>
            </p:txBody>
          </p:sp>
          <p:sp>
            <p:nvSpPr>
              <p:cNvPr id="44" name="Rounded Rectangle 43"/>
              <p:cNvSpPr/>
              <p:nvPr/>
            </p:nvSpPr>
            <p:spPr bwMode="auto">
              <a:xfrm>
                <a:off x="876510" y="5003668"/>
                <a:ext cx="114328" cy="228531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" wrap="none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bg1"/>
                  </a:buClr>
                  <a:defRPr/>
                </a:pPr>
                <a:r>
                  <a:rPr lang="en-US" sz="800" b="1" dirty="0">
                    <a:latin typeface="Arial Narrow" pitchFamily="-109" charset="0"/>
                    <a:ea typeface="ＭＳ Ｐゴシック" pitchFamily="-109" charset="-128"/>
                    <a:cs typeface="ＭＳ Ｐゴシック" pitchFamily="-109" charset="-128"/>
                  </a:rPr>
                  <a:t>Mon</a:t>
                </a:r>
              </a:p>
            </p:txBody>
          </p:sp>
        </p:grpSp>
        <p:grpSp>
          <p:nvGrpSpPr>
            <p:cNvPr id="37" name="Group 284"/>
            <p:cNvGrpSpPr>
              <a:grpSpLocks/>
            </p:cNvGrpSpPr>
            <p:nvPr/>
          </p:nvGrpSpPr>
          <p:grpSpPr bwMode="auto">
            <a:xfrm>
              <a:off x="1450049" y="3718044"/>
              <a:ext cx="418993" cy="457339"/>
              <a:chOff x="571503" y="4779435"/>
              <a:chExt cx="419097" cy="457200"/>
            </a:xfrm>
          </p:grpSpPr>
          <p:sp>
            <p:nvSpPr>
              <p:cNvPr id="39" name="Rounded Rectangle 38"/>
              <p:cNvSpPr/>
              <p:nvPr/>
            </p:nvSpPr>
            <p:spPr bwMode="auto">
              <a:xfrm>
                <a:off x="571748" y="5008429"/>
                <a:ext cx="304876" cy="228531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bg1"/>
                  </a:buClr>
                  <a:defRPr/>
                </a:pPr>
                <a:r>
                  <a:rPr lang="en-US" sz="1000" b="1" dirty="0">
                    <a:latin typeface="Arial Narrow" pitchFamily="-109" charset="0"/>
                    <a:ea typeface="ＭＳ Ｐゴシック" pitchFamily="-109" charset="-128"/>
                    <a:cs typeface="ＭＳ Ｐゴシック" pitchFamily="-109" charset="-128"/>
                  </a:rPr>
                  <a:t>VM</a:t>
                </a:r>
              </a:p>
            </p:txBody>
          </p:sp>
          <p:sp>
            <p:nvSpPr>
              <p:cNvPr id="40" name="Rounded Rectangle 286"/>
              <p:cNvSpPr>
                <a:spLocks noChangeArrowheads="1"/>
              </p:cNvSpPr>
              <p:nvPr/>
            </p:nvSpPr>
            <p:spPr bwMode="auto">
              <a:xfrm>
                <a:off x="571503" y="4779435"/>
                <a:ext cx="304800" cy="228600"/>
              </a:xfrm>
              <a:prstGeom prst="roundRect">
                <a:avLst>
                  <a:gd name="adj" fmla="val 16667"/>
                </a:avLst>
              </a:prstGeom>
              <a:solidFill>
                <a:srgbClr val="6CA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bg1"/>
                  </a:buClr>
                </a:pPr>
                <a:r>
                  <a:rPr lang="en-US" sz="1000" b="1" dirty="0"/>
                  <a:t>App</a:t>
                </a:r>
              </a:p>
            </p:txBody>
          </p:sp>
          <p:sp>
            <p:nvSpPr>
              <p:cNvPr id="41" name="Rounded Rectangle 40"/>
              <p:cNvSpPr/>
              <p:nvPr/>
            </p:nvSpPr>
            <p:spPr bwMode="auto">
              <a:xfrm>
                <a:off x="876624" y="5003668"/>
                <a:ext cx="114328" cy="228531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" wrap="none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bg1"/>
                  </a:buClr>
                  <a:defRPr/>
                </a:pPr>
                <a:r>
                  <a:rPr lang="en-US" sz="800" b="1" dirty="0">
                    <a:latin typeface="Arial Narrow" pitchFamily="-109" charset="0"/>
                    <a:ea typeface="ＭＳ Ｐゴシック" pitchFamily="-109" charset="-128"/>
                    <a:cs typeface="ＭＳ Ｐゴシック" pitchFamily="-109" charset="-128"/>
                  </a:rPr>
                  <a:t>Mon</a:t>
                </a:r>
              </a:p>
            </p:txBody>
          </p:sp>
        </p:grpSp>
        <p:pic>
          <p:nvPicPr>
            <p:cNvPr id="51" name="Picture 50" descr="rack_mount_thick_tower_servers_x86_clip_art_9865.jpg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1676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19185" y="4609877"/>
              <a:ext cx="983228" cy="373975"/>
            </a:xfrm>
            <a:prstGeom prst="rect">
              <a:avLst/>
            </a:prstGeom>
          </p:spPr>
        </p:pic>
        <p:sp>
          <p:nvSpPr>
            <p:cNvPr id="38" name="Isosceles Triangle 37"/>
            <p:cNvSpPr/>
            <p:nvPr/>
          </p:nvSpPr>
          <p:spPr bwMode="auto">
            <a:xfrm flipV="1">
              <a:off x="493031" y="4475745"/>
              <a:ext cx="1371600" cy="203200"/>
            </a:xfrm>
            <a:prstGeom prst="triangle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defRPr/>
              </a:pPr>
              <a:endParaRPr lang="en-US" sz="1000" dirty="0">
                <a:latin typeface="Arial Narrow" pitchFamily="-109" charset="0"/>
                <a:ea typeface="ＭＳ Ｐゴシック" pitchFamily="-109" charset="-128"/>
                <a:cs typeface="ＭＳ Ｐゴシック" pitchFamily="-109" charset="-128"/>
              </a:endParaRPr>
            </a:p>
          </p:txBody>
        </p:sp>
        <p:sp>
          <p:nvSpPr>
            <p:cNvPr id="32" name="Rounded Rectangle 56"/>
            <p:cNvSpPr>
              <a:spLocks noChangeArrowheads="1"/>
            </p:cNvSpPr>
            <p:nvPr/>
          </p:nvSpPr>
          <p:spPr bwMode="auto">
            <a:xfrm>
              <a:off x="462870" y="4250297"/>
              <a:ext cx="990354" cy="228670"/>
            </a:xfrm>
            <a:prstGeom prst="roundRect">
              <a:avLst>
                <a:gd name="adj" fmla="val 16667"/>
              </a:avLst>
            </a:prstGeom>
            <a:solidFill>
              <a:srgbClr val="22D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</a:pPr>
              <a:r>
                <a:rPr lang="en-US" sz="1000" b="1" dirty="0"/>
                <a:t>Hypervisor</a:t>
              </a:r>
            </a:p>
          </p:txBody>
        </p:sp>
        <p:sp>
          <p:nvSpPr>
            <p:cNvPr id="33" name="Rounded Rectangle 274"/>
            <p:cNvSpPr>
              <a:spLocks noChangeArrowheads="1"/>
            </p:cNvSpPr>
            <p:nvPr/>
          </p:nvSpPr>
          <p:spPr bwMode="auto">
            <a:xfrm>
              <a:off x="1451736" y="4247122"/>
              <a:ext cx="476395" cy="228670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</a:pPr>
              <a:r>
                <a:rPr lang="en-US" sz="1000" b="1" dirty="0">
                  <a:solidFill>
                    <a:srgbClr val="000000"/>
                  </a:solidFill>
                </a:rPr>
                <a:t>Mgmt</a:t>
              </a:r>
            </a:p>
          </p:txBody>
        </p:sp>
      </p:grpSp>
      <p:sp>
        <p:nvSpPr>
          <p:cNvPr id="262" name="Rounded Rectangle 261"/>
          <p:cNvSpPr/>
          <p:nvPr/>
        </p:nvSpPr>
        <p:spPr bwMode="auto">
          <a:xfrm>
            <a:off x="3132541" y="2978187"/>
            <a:ext cx="3038750" cy="198930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44" name="Group 243"/>
          <p:cNvGrpSpPr/>
          <p:nvPr/>
        </p:nvGrpSpPr>
        <p:grpSpPr>
          <a:xfrm>
            <a:off x="3909112" y="4177841"/>
            <a:ext cx="1182991" cy="1124628"/>
            <a:chOff x="3936422" y="4177841"/>
            <a:chExt cx="1182991" cy="1124628"/>
          </a:xfrm>
        </p:grpSpPr>
        <p:cxnSp>
          <p:nvCxnSpPr>
            <p:cNvPr id="307" name="Straight Connector 306"/>
            <p:cNvCxnSpPr>
              <a:stCxn id="225" idx="1"/>
              <a:endCxn id="292" idx="0"/>
            </p:cNvCxnSpPr>
            <p:nvPr/>
          </p:nvCxnSpPr>
          <p:spPr bwMode="auto">
            <a:xfrm>
              <a:off x="4465292" y="4319087"/>
              <a:ext cx="86104" cy="98338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3767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11" name="Straight Connector 310"/>
            <p:cNvCxnSpPr>
              <a:stCxn id="213" idx="1"/>
              <a:endCxn id="292" idx="0"/>
            </p:cNvCxnSpPr>
            <p:nvPr/>
          </p:nvCxnSpPr>
          <p:spPr bwMode="auto">
            <a:xfrm>
              <a:off x="3936422" y="4547861"/>
              <a:ext cx="614974" cy="75460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3767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33" name="Straight Connector 232"/>
            <p:cNvCxnSpPr>
              <a:stCxn id="231" idx="2"/>
              <a:endCxn id="292" idx="0"/>
            </p:cNvCxnSpPr>
            <p:nvPr/>
          </p:nvCxnSpPr>
          <p:spPr bwMode="auto">
            <a:xfrm flipH="1">
              <a:off x="4551396" y="4177841"/>
              <a:ext cx="568017" cy="112462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3767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19" name="Group 218"/>
          <p:cNvGrpSpPr/>
          <p:nvPr/>
        </p:nvGrpSpPr>
        <p:grpSpPr>
          <a:xfrm>
            <a:off x="3456390" y="4052949"/>
            <a:ext cx="898201" cy="634175"/>
            <a:chOff x="3699407" y="3577793"/>
            <a:chExt cx="983228" cy="694208"/>
          </a:xfrm>
        </p:grpSpPr>
        <p:pic>
          <p:nvPicPr>
            <p:cNvPr id="207" name="Picture 206" descr="rack_mount_thick_tower_servers_x86_clip_art_9865.jpg"/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1676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699407" y="3577793"/>
              <a:ext cx="983228" cy="373975"/>
            </a:xfrm>
            <a:prstGeom prst="rect">
              <a:avLst/>
            </a:prstGeom>
          </p:spPr>
        </p:pic>
        <p:pic>
          <p:nvPicPr>
            <p:cNvPr id="210" name="Picture 270" descr="Hard_Drive.png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5364" y="3818419"/>
              <a:ext cx="304725" cy="3048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" name="Picture 270" descr="Hard_Drive.png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7726" y="3862539"/>
              <a:ext cx="304725" cy="3048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" name="Picture 270" descr="Hard_Drive.png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2623" y="3912421"/>
              <a:ext cx="304725" cy="3048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3" name="Picture 270" descr="Hard_Drive.png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4985" y="3967108"/>
              <a:ext cx="304725" cy="3048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0" name="Group 219"/>
          <p:cNvGrpSpPr/>
          <p:nvPr/>
        </p:nvGrpSpPr>
        <p:grpSpPr>
          <a:xfrm>
            <a:off x="3991254" y="3830727"/>
            <a:ext cx="886310" cy="625779"/>
            <a:chOff x="3699407" y="3577793"/>
            <a:chExt cx="983228" cy="694208"/>
          </a:xfrm>
        </p:grpSpPr>
        <p:pic>
          <p:nvPicPr>
            <p:cNvPr id="221" name="Picture 220" descr="rack_mount_thick_tower_servers_x86_clip_art_9865.jpg"/>
            <p:cNvPicPr>
              <a:picLocks noChangeAspect="1"/>
            </p:cNvPicPr>
            <p:nvPr/>
          </p:nvPicPr>
          <p:blipFill rotWithShape="1">
            <a:blip r:embed="rId9" cstate="email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100000" l="1676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699407" y="3577793"/>
              <a:ext cx="983228" cy="373975"/>
            </a:xfrm>
            <a:prstGeom prst="rect">
              <a:avLst/>
            </a:prstGeom>
          </p:spPr>
        </p:pic>
        <p:pic>
          <p:nvPicPr>
            <p:cNvPr id="222" name="Picture 270" descr="Hard_Drive.png"/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5364" y="3818419"/>
              <a:ext cx="304725" cy="3048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3" name="Picture 270" descr="Hard_Drive.png"/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7726" y="3862539"/>
              <a:ext cx="304725" cy="3048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4" name="Picture 270" descr="Hard_Drive.png"/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2623" y="3912421"/>
              <a:ext cx="304725" cy="3048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5" name="Picture 270" descr="Hard_Drive.png"/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4985" y="3967108"/>
              <a:ext cx="304725" cy="3048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7" name="Straight Connector 226"/>
          <p:cNvCxnSpPr/>
          <p:nvPr/>
        </p:nvCxnSpPr>
        <p:spPr bwMode="auto">
          <a:xfrm>
            <a:off x="2415665" y="3475885"/>
            <a:ext cx="38852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ot"/>
            <a:round/>
            <a:headEnd type="none" w="sm" len="sm"/>
            <a:tailEnd type="none" w="sm" len="sm"/>
          </a:ln>
          <a:effectLst/>
        </p:spPr>
      </p:cxnSp>
      <p:cxnSp>
        <p:nvCxnSpPr>
          <p:cNvPr id="241" name="Straight Connector 240"/>
          <p:cNvCxnSpPr/>
          <p:nvPr/>
        </p:nvCxnSpPr>
        <p:spPr bwMode="auto">
          <a:xfrm>
            <a:off x="5678693" y="3734662"/>
            <a:ext cx="41208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ot"/>
            <a:round/>
            <a:headEnd type="none" w="sm" len="sm"/>
            <a:tailEnd type="none" w="sm" len="sm"/>
          </a:ln>
          <a:effectLst/>
        </p:spPr>
      </p:cxnSp>
      <p:sp>
        <p:nvSpPr>
          <p:cNvPr id="289" name="Rounded Rectangle 288"/>
          <p:cNvSpPr/>
          <p:nvPr/>
        </p:nvSpPr>
        <p:spPr bwMode="auto">
          <a:xfrm>
            <a:off x="6294585" y="2912853"/>
            <a:ext cx="2568566" cy="198930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337" name="Straight Connector 336"/>
          <p:cNvCxnSpPr/>
          <p:nvPr/>
        </p:nvCxnSpPr>
        <p:spPr bwMode="auto">
          <a:xfrm flipV="1">
            <a:off x="6541015" y="3274042"/>
            <a:ext cx="0" cy="20588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767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40" name="Straight Connector 339"/>
          <p:cNvCxnSpPr>
            <a:stCxn id="19" idx="0"/>
            <a:endCxn id="327" idx="0"/>
          </p:cNvCxnSpPr>
          <p:nvPr/>
        </p:nvCxnSpPr>
        <p:spPr bwMode="auto">
          <a:xfrm>
            <a:off x="4572001" y="2403733"/>
            <a:ext cx="2342997" cy="57715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767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356" name="Group 355"/>
          <p:cNvGrpSpPr/>
          <p:nvPr/>
        </p:nvGrpSpPr>
        <p:grpSpPr>
          <a:xfrm>
            <a:off x="7714600" y="2981810"/>
            <a:ext cx="983228" cy="724513"/>
            <a:chOff x="7434654" y="3203148"/>
            <a:chExt cx="983228" cy="724513"/>
          </a:xfrm>
        </p:grpSpPr>
        <p:pic>
          <p:nvPicPr>
            <p:cNvPr id="355" name="Picture 354" descr="rack_mount_thick_tower_servers_x86_clip_art_9865.jpg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1676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34654" y="3553686"/>
              <a:ext cx="983228" cy="373975"/>
            </a:xfrm>
            <a:prstGeom prst="rect">
              <a:avLst/>
            </a:prstGeom>
          </p:spPr>
        </p:pic>
        <p:sp>
          <p:nvSpPr>
            <p:cNvPr id="326" name="Rounded Rectangle 274"/>
            <p:cNvSpPr>
              <a:spLocks noChangeArrowheads="1"/>
            </p:cNvSpPr>
            <p:nvPr/>
          </p:nvSpPr>
          <p:spPr bwMode="auto">
            <a:xfrm>
              <a:off x="7472195" y="3203148"/>
              <a:ext cx="881463" cy="422565"/>
            </a:xfrm>
            <a:prstGeom prst="roundRect">
              <a:avLst>
                <a:gd name="adj" fmla="val 16667"/>
              </a:avLst>
            </a:prstGeom>
            <a:solidFill>
              <a:srgbClr val="D2DCF2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</a:pPr>
              <a:r>
                <a:rPr lang="en-US" sz="1000" b="1" dirty="0" smtClean="0">
                  <a:solidFill>
                    <a:srgbClr val="000000"/>
                  </a:solidFill>
                </a:rPr>
                <a:t>Monitoring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358" name="Straight Connector 357"/>
          <p:cNvCxnSpPr>
            <a:stCxn id="324" idx="2"/>
            <a:endCxn id="142" idx="2"/>
          </p:cNvCxnSpPr>
          <p:nvPr/>
        </p:nvCxnSpPr>
        <p:spPr bwMode="auto">
          <a:xfrm flipH="1">
            <a:off x="7803445" y="4280602"/>
            <a:ext cx="8427" cy="47164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62" name="Straight Connector 361"/>
          <p:cNvCxnSpPr/>
          <p:nvPr/>
        </p:nvCxnSpPr>
        <p:spPr bwMode="auto">
          <a:xfrm>
            <a:off x="7015375" y="3327407"/>
            <a:ext cx="0" cy="143652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68" name="Straight Connector 367"/>
          <p:cNvCxnSpPr>
            <a:stCxn id="327" idx="3"/>
            <a:endCxn id="326" idx="1"/>
          </p:cNvCxnSpPr>
          <p:nvPr/>
        </p:nvCxnSpPr>
        <p:spPr bwMode="auto">
          <a:xfrm>
            <a:off x="7355729" y="3192170"/>
            <a:ext cx="396412" cy="92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75" name="Elbow Connector 374"/>
          <p:cNvCxnSpPr>
            <a:stCxn id="142" idx="1"/>
            <a:endCxn id="290" idx="0"/>
          </p:cNvCxnSpPr>
          <p:nvPr/>
        </p:nvCxnSpPr>
        <p:spPr bwMode="auto">
          <a:xfrm flipH="1">
            <a:off x="7734688" y="4904644"/>
            <a:ext cx="1114405" cy="536325"/>
          </a:xfrm>
          <a:prstGeom prst="bentConnector3">
            <a:avLst>
              <a:gd name="adj1" fmla="val 59642"/>
            </a:avLst>
          </a:prstGeom>
          <a:solidFill>
            <a:schemeClr val="accent1"/>
          </a:solidFill>
          <a:ln w="19050" cap="flat" cmpd="sng" algn="ctr">
            <a:solidFill>
              <a:srgbClr val="003767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" name="Cloud 8"/>
          <p:cNvSpPr/>
          <p:nvPr/>
        </p:nvSpPr>
        <p:spPr bwMode="auto">
          <a:xfrm>
            <a:off x="3658593" y="1175614"/>
            <a:ext cx="1782001" cy="647357"/>
          </a:xfrm>
          <a:prstGeom prst="cloud">
            <a:avLst/>
          </a:prstGeom>
          <a:ln>
            <a:solidFill>
              <a:srgbClr val="003767"/>
            </a:solidFill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/>
              <a:cs typeface="Arial Black"/>
            </a:endParaRPr>
          </a:p>
        </p:txBody>
      </p:sp>
      <p:cxnSp>
        <p:nvCxnSpPr>
          <p:cNvPr id="195" name="Straight Connector 194"/>
          <p:cNvCxnSpPr/>
          <p:nvPr/>
        </p:nvCxnSpPr>
        <p:spPr bwMode="auto">
          <a:xfrm>
            <a:off x="7714600" y="1233478"/>
            <a:ext cx="29166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ot"/>
            <a:round/>
            <a:headEnd type="none" w="sm" len="sm"/>
            <a:tailEnd type="none" w="sm" len="sm"/>
          </a:ln>
          <a:effectLst/>
        </p:spPr>
      </p:cxnSp>
      <p:sp>
        <p:nvSpPr>
          <p:cNvPr id="261" name="TextBox 260"/>
          <p:cNvSpPr txBox="1"/>
          <p:nvPr/>
        </p:nvSpPr>
        <p:spPr>
          <a:xfrm>
            <a:off x="4021327" y="1283784"/>
            <a:ext cx="1047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 Black"/>
                <a:cs typeface="Arial Black"/>
              </a:rPr>
              <a:t>Wide </a:t>
            </a:r>
            <a:r>
              <a:rPr lang="en-US" sz="1200" dirty="0" smtClean="0">
                <a:latin typeface="Arial Black"/>
                <a:cs typeface="Arial Black"/>
              </a:rPr>
              <a:t>Area</a:t>
            </a:r>
            <a:br>
              <a:rPr lang="en-US" sz="1200" dirty="0" smtClean="0">
                <a:latin typeface="Arial Black"/>
                <a:cs typeface="Arial Black"/>
              </a:rPr>
            </a:br>
            <a:r>
              <a:rPr lang="en-US" sz="1200" dirty="0" smtClean="0">
                <a:latin typeface="Arial Black"/>
                <a:cs typeface="Arial Black"/>
              </a:rPr>
              <a:t>Network</a:t>
            </a:r>
            <a:endParaRPr lang="en-US" sz="1200" dirty="0">
              <a:latin typeface="Arial Black"/>
              <a:cs typeface="Arial Black"/>
            </a:endParaRPr>
          </a:p>
        </p:txBody>
      </p:sp>
      <p:grpSp>
        <p:nvGrpSpPr>
          <p:cNvPr id="351" name="Group 350"/>
          <p:cNvGrpSpPr/>
          <p:nvPr/>
        </p:nvGrpSpPr>
        <p:grpSpPr>
          <a:xfrm>
            <a:off x="6388995" y="2980887"/>
            <a:ext cx="983228" cy="727690"/>
            <a:chOff x="6293493" y="3203316"/>
            <a:chExt cx="983228" cy="727690"/>
          </a:xfrm>
        </p:grpSpPr>
        <p:pic>
          <p:nvPicPr>
            <p:cNvPr id="335" name="Picture 334" descr="rack_mount_thick_tower_servers_x86_clip_art_9865.jpg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1676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293493" y="3557031"/>
              <a:ext cx="983228" cy="373975"/>
            </a:xfrm>
            <a:prstGeom prst="rect">
              <a:avLst/>
            </a:prstGeom>
          </p:spPr>
        </p:pic>
        <p:sp>
          <p:nvSpPr>
            <p:cNvPr id="327" name="Rounded Rectangle 274"/>
            <p:cNvSpPr>
              <a:spLocks noChangeArrowheads="1"/>
            </p:cNvSpPr>
            <p:nvPr/>
          </p:nvSpPr>
          <p:spPr bwMode="auto">
            <a:xfrm>
              <a:off x="6378764" y="3203316"/>
              <a:ext cx="881463" cy="422565"/>
            </a:xfrm>
            <a:prstGeom prst="roundRect">
              <a:avLst>
                <a:gd name="adj" fmla="val 16667"/>
              </a:avLst>
            </a:prstGeom>
            <a:solidFill>
              <a:srgbClr val="D2DCF2"/>
            </a:solidFill>
            <a:ln>
              <a:solidFill>
                <a:schemeClr val="tx1"/>
              </a:solidFill>
            </a:ln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</a:pPr>
              <a:r>
                <a:rPr lang="en-US" sz="1000" b="1" dirty="0" smtClean="0"/>
                <a:t>Network</a:t>
              </a:r>
              <a:br>
                <a:rPr lang="en-US" sz="1000" b="1" dirty="0" smtClean="0"/>
              </a:br>
              <a:r>
                <a:rPr lang="en-US" sz="1000" b="1" dirty="0" smtClean="0"/>
                <a:t>Portal</a:t>
              </a:r>
              <a:endParaRPr lang="en-US" sz="1000" b="1" dirty="0"/>
            </a:p>
          </p:txBody>
        </p:sp>
      </p:grpSp>
      <p:grpSp>
        <p:nvGrpSpPr>
          <p:cNvPr id="350" name="Group 349"/>
          <p:cNvGrpSpPr/>
          <p:nvPr/>
        </p:nvGrpSpPr>
        <p:grpSpPr>
          <a:xfrm>
            <a:off x="7311831" y="3858037"/>
            <a:ext cx="983228" cy="728439"/>
            <a:chOff x="7820534" y="4510059"/>
            <a:chExt cx="983228" cy="728439"/>
          </a:xfrm>
        </p:grpSpPr>
        <p:pic>
          <p:nvPicPr>
            <p:cNvPr id="347" name="Picture 346" descr="rack_mount_thick_tower_servers_x86_clip_art_9865.jpg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1676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820534" y="4864523"/>
              <a:ext cx="983228" cy="373975"/>
            </a:xfrm>
            <a:prstGeom prst="rect">
              <a:avLst/>
            </a:prstGeom>
          </p:spPr>
        </p:pic>
        <p:sp>
          <p:nvSpPr>
            <p:cNvPr id="324" name="Rounded Rectangle 274"/>
            <p:cNvSpPr>
              <a:spLocks noChangeArrowheads="1"/>
            </p:cNvSpPr>
            <p:nvPr/>
          </p:nvSpPr>
          <p:spPr bwMode="auto">
            <a:xfrm>
              <a:off x="7879843" y="4510059"/>
              <a:ext cx="881463" cy="422565"/>
            </a:xfrm>
            <a:prstGeom prst="roundRect">
              <a:avLst>
                <a:gd name="adj" fmla="val 16667"/>
              </a:avLst>
            </a:prstGeom>
            <a:solidFill>
              <a:srgbClr val="D2DCF2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</a:pPr>
              <a:r>
                <a:rPr lang="en-US" sz="1000" b="1" dirty="0" smtClean="0">
                  <a:solidFill>
                    <a:srgbClr val="000000"/>
                  </a:solidFill>
                </a:rPr>
                <a:t>Infrastructure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Controller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4645374" y="3601359"/>
            <a:ext cx="886310" cy="625779"/>
            <a:chOff x="3699407" y="3577793"/>
            <a:chExt cx="983228" cy="694208"/>
          </a:xfrm>
        </p:grpSpPr>
        <p:pic>
          <p:nvPicPr>
            <p:cNvPr id="216" name="Picture 215" descr="rack_mount_thick_tower_servers_x86_clip_art_9865.jpg"/>
            <p:cNvPicPr>
              <a:picLocks noChangeAspect="1"/>
            </p:cNvPicPr>
            <p:nvPr/>
          </p:nvPicPr>
          <p:blipFill rotWithShape="1">
            <a:blip r:embed="rId9" cstate="email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1676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699407" y="3577793"/>
              <a:ext cx="983228" cy="373975"/>
            </a:xfrm>
            <a:prstGeom prst="rect">
              <a:avLst/>
            </a:prstGeom>
          </p:spPr>
        </p:pic>
        <p:pic>
          <p:nvPicPr>
            <p:cNvPr id="217" name="Picture 270" descr="Hard_Drive.png"/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5364" y="3818419"/>
              <a:ext cx="304725" cy="3048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8" name="Picture 270" descr="Hard_Drive.png"/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7726" y="3862539"/>
              <a:ext cx="304725" cy="3048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1" name="Picture 270" descr="Hard_Drive.png"/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2623" y="3912421"/>
              <a:ext cx="304725" cy="3048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2" name="Picture 270" descr="Hard_Drive.png"/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4985" y="3967108"/>
              <a:ext cx="304725" cy="3048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0" name="Cloud 289"/>
          <p:cNvSpPr/>
          <p:nvPr/>
        </p:nvSpPr>
        <p:spPr bwMode="auto">
          <a:xfrm>
            <a:off x="1118865" y="5057039"/>
            <a:ext cx="6621341" cy="767860"/>
          </a:xfrm>
          <a:prstGeom prst="cloud">
            <a:avLst/>
          </a:prstGeom>
          <a:ln>
            <a:solidFill>
              <a:srgbClr val="003767"/>
            </a:solidFill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3476363" y="5302469"/>
            <a:ext cx="2095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Arial Black"/>
                <a:cs typeface="Arial Black"/>
              </a:rPr>
              <a:t>Cloud Private Network</a:t>
            </a:r>
            <a:endParaRPr lang="en-US" sz="1200" b="1" dirty="0">
              <a:latin typeface="Arial Black"/>
              <a:cs typeface="Arial Black"/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6757797" y="4752244"/>
            <a:ext cx="2091296" cy="304800"/>
            <a:chOff x="6553996" y="5193767"/>
            <a:chExt cx="2021114" cy="304800"/>
          </a:xfrm>
        </p:grpSpPr>
        <p:sp>
          <p:nvSpPr>
            <p:cNvPr id="142" name="Can 141"/>
            <p:cNvSpPr/>
            <p:nvPr/>
          </p:nvSpPr>
          <p:spPr bwMode="auto">
            <a:xfrm rot="5400000">
              <a:off x="7412153" y="4335610"/>
              <a:ext cx="304800" cy="2021114"/>
            </a:xfrm>
            <a:prstGeom prst="can">
              <a:avLst>
                <a:gd name="adj" fmla="val 42858"/>
              </a:avLst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vert270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40005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6553996" y="5205456"/>
              <a:ext cx="1897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Controller Message Bus</a:t>
              </a:r>
              <a:endParaRPr lang="en-US" sz="1200" b="1" dirty="0"/>
            </a:p>
          </p:txBody>
        </p:sp>
      </p:grpSp>
      <p:cxnSp>
        <p:nvCxnSpPr>
          <p:cNvPr id="264" name="Straight Connector 263"/>
          <p:cNvCxnSpPr>
            <a:stCxn id="214" idx="0"/>
            <a:endCxn id="3" idx="4"/>
          </p:cNvCxnSpPr>
          <p:nvPr/>
        </p:nvCxnSpPr>
        <p:spPr bwMode="auto">
          <a:xfrm flipV="1">
            <a:off x="4524886" y="2403734"/>
            <a:ext cx="45133" cy="66995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767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14" name="Rounded Rectangle 56"/>
          <p:cNvSpPr>
            <a:spLocks noChangeArrowheads="1"/>
          </p:cNvSpPr>
          <p:nvPr/>
        </p:nvSpPr>
        <p:spPr bwMode="auto">
          <a:xfrm>
            <a:off x="3828853" y="3073693"/>
            <a:ext cx="1392065" cy="296841"/>
          </a:xfrm>
          <a:prstGeom prst="roundRect">
            <a:avLst>
              <a:gd name="adj" fmla="val 16667"/>
            </a:avLst>
          </a:prstGeom>
          <a:solidFill>
            <a:srgbClr val="D2DCF2"/>
          </a:solidFill>
          <a:ln>
            <a:solidFill>
              <a:schemeClr val="tx1"/>
            </a:solidFill>
          </a:ln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 sz="1000" b="1" dirty="0"/>
          </a:p>
        </p:txBody>
      </p:sp>
      <p:sp>
        <p:nvSpPr>
          <p:cNvPr id="209" name="Rounded Rectangle 56"/>
          <p:cNvSpPr>
            <a:spLocks noChangeArrowheads="1"/>
          </p:cNvSpPr>
          <p:nvPr/>
        </p:nvSpPr>
        <p:spPr bwMode="auto">
          <a:xfrm>
            <a:off x="3707253" y="3208757"/>
            <a:ext cx="1392065" cy="296841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r>
              <a:rPr lang="en-US" sz="1000" b="1" dirty="0" smtClean="0"/>
              <a:t>Storage Gateways</a:t>
            </a:r>
            <a:endParaRPr lang="en-US" sz="1000" b="1" dirty="0"/>
          </a:p>
        </p:txBody>
      </p:sp>
      <p:sp>
        <p:nvSpPr>
          <p:cNvPr id="276" name="Up-Down Arrow 275"/>
          <p:cNvSpPr/>
          <p:nvPr/>
        </p:nvSpPr>
        <p:spPr bwMode="auto">
          <a:xfrm>
            <a:off x="4250104" y="3469137"/>
            <a:ext cx="195742" cy="400154"/>
          </a:xfrm>
          <a:prstGeom prst="upDownArrow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507257" y="1530535"/>
            <a:ext cx="863883" cy="350662"/>
          </a:xfrm>
          <a:prstGeom prst="rect">
            <a:avLst/>
          </a:prstGeom>
          <a:solidFill>
            <a:schemeClr val="accent4"/>
          </a:solidFill>
          <a:ln w="12700" cap="flat" cmpd="sng" algn="ctr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-110" charset="0"/>
              </a:rPr>
              <a:t>Client</a:t>
            </a:r>
          </a:p>
        </p:txBody>
      </p:sp>
      <p:sp>
        <p:nvSpPr>
          <p:cNvPr id="136" name="Rectangle 135"/>
          <p:cNvSpPr/>
          <p:nvPr/>
        </p:nvSpPr>
        <p:spPr bwMode="auto">
          <a:xfrm>
            <a:off x="6800975" y="1052270"/>
            <a:ext cx="863883" cy="350662"/>
          </a:xfrm>
          <a:prstGeom prst="rect">
            <a:avLst/>
          </a:prstGeom>
          <a:solidFill>
            <a:schemeClr val="accent4"/>
          </a:solidFill>
          <a:ln w="12700" cap="flat" cmpd="sng" algn="ctr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-110" charset="0"/>
              </a:rPr>
              <a:t>Client</a:t>
            </a:r>
          </a:p>
        </p:txBody>
      </p:sp>
      <p:sp>
        <p:nvSpPr>
          <p:cNvPr id="3" name="Up-Down Arrow 2"/>
          <p:cNvSpPr/>
          <p:nvPr/>
        </p:nvSpPr>
        <p:spPr bwMode="auto">
          <a:xfrm>
            <a:off x="4376453" y="1822972"/>
            <a:ext cx="387131" cy="580762"/>
          </a:xfrm>
          <a:prstGeom prst="upDownArrow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282" name="Straight Connector 281"/>
          <p:cNvCxnSpPr>
            <a:stCxn id="209" idx="0"/>
          </p:cNvCxnSpPr>
          <p:nvPr/>
        </p:nvCxnSpPr>
        <p:spPr bwMode="auto">
          <a:xfrm flipV="1">
            <a:off x="4403286" y="2403734"/>
            <a:ext cx="166733" cy="80502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767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6" name="Group 5"/>
          <p:cNvGrpSpPr/>
          <p:nvPr/>
        </p:nvGrpSpPr>
        <p:grpSpPr>
          <a:xfrm>
            <a:off x="590959" y="1018488"/>
            <a:ext cx="1552040" cy="657229"/>
            <a:chOff x="1538210" y="1112106"/>
            <a:chExt cx="1552040" cy="657229"/>
          </a:xfrm>
        </p:grpSpPr>
        <p:sp>
          <p:nvSpPr>
            <p:cNvPr id="109" name="Rectangle 108"/>
            <p:cNvSpPr/>
            <p:nvPr/>
          </p:nvSpPr>
          <p:spPr bwMode="auto">
            <a:xfrm>
              <a:off x="2046938" y="1233478"/>
              <a:ext cx="1043312" cy="350662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-110" charset="0"/>
                </a:rPr>
                <a:t>Sensor</a:t>
              </a:r>
            </a:p>
          </p:txBody>
        </p:sp>
        <p:pic>
          <p:nvPicPr>
            <p:cNvPr id="108" name="Picture 107" descr="altair.jpg"/>
            <p:cNvPicPr>
              <a:picLocks noChangeAspect="1"/>
            </p:cNvPicPr>
            <p:nvPr/>
          </p:nvPicPr>
          <p:blipFill rotWithShape="1"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538210" y="1112106"/>
              <a:ext cx="650096" cy="657229"/>
            </a:xfrm>
            <a:prstGeom prst="rect">
              <a:avLst/>
            </a:prstGeom>
          </p:spPr>
        </p:pic>
      </p:grpSp>
      <p:cxnSp>
        <p:nvCxnSpPr>
          <p:cNvPr id="110" name="Straight Connector 109"/>
          <p:cNvCxnSpPr>
            <a:stCxn id="9" idx="2"/>
            <a:endCxn id="109" idx="3"/>
          </p:cNvCxnSpPr>
          <p:nvPr/>
        </p:nvCxnSpPr>
        <p:spPr bwMode="auto">
          <a:xfrm flipH="1" flipV="1">
            <a:off x="2142999" y="1315191"/>
            <a:ext cx="1521122" cy="18410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3" name="Straight Connector 112"/>
          <p:cNvCxnSpPr/>
          <p:nvPr/>
        </p:nvCxnSpPr>
        <p:spPr bwMode="auto">
          <a:xfrm>
            <a:off x="234953" y="1342180"/>
            <a:ext cx="29166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ot"/>
            <a:round/>
            <a:headEnd type="none" w="sm" len="sm"/>
            <a:tailEnd type="none" w="sm" len="sm"/>
          </a:ln>
          <a:effectLst/>
        </p:spPr>
      </p:cxnSp>
      <p:sp>
        <p:nvSpPr>
          <p:cNvPr id="114" name="Rectangle 113"/>
          <p:cNvSpPr/>
          <p:nvPr/>
        </p:nvSpPr>
        <p:spPr bwMode="auto">
          <a:xfrm>
            <a:off x="2067905" y="1881197"/>
            <a:ext cx="1043312" cy="350662"/>
          </a:xfrm>
          <a:prstGeom prst="rect">
            <a:avLst/>
          </a:prstGeom>
          <a:solidFill>
            <a:schemeClr val="accent4"/>
          </a:solidFill>
          <a:ln w="12700" cap="flat" cmpd="sng" algn="ctr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-110" charset="0"/>
              </a:rPr>
              <a:t>Sensor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26997" y="1818656"/>
            <a:ext cx="1016644" cy="460593"/>
            <a:chOff x="1588815" y="1818656"/>
            <a:chExt cx="1016644" cy="460593"/>
          </a:xfrm>
        </p:grpSpPr>
        <p:pic>
          <p:nvPicPr>
            <p:cNvPr id="119" name="Picture 4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8815" y="1818656"/>
              <a:ext cx="1016644" cy="46059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79" descr="Reaper-UAV.png"/>
            <p:cNvPicPr>
              <a:picLocks noChangeAspect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1403390">
              <a:off x="1695789" y="1902632"/>
              <a:ext cx="841309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23" name="Straight Connector 122"/>
          <p:cNvCxnSpPr/>
          <p:nvPr/>
        </p:nvCxnSpPr>
        <p:spPr bwMode="auto">
          <a:xfrm>
            <a:off x="878761" y="2060824"/>
            <a:ext cx="29166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ot"/>
            <a:round/>
            <a:headEnd type="none" w="sm" len="sm"/>
            <a:tailEnd type="none" w="sm" len="sm"/>
          </a:ln>
          <a:effectLst/>
        </p:spPr>
      </p:cxnSp>
      <p:cxnSp>
        <p:nvCxnSpPr>
          <p:cNvPr id="124" name="Straight Connector 123"/>
          <p:cNvCxnSpPr>
            <a:stCxn id="9" idx="2"/>
            <a:endCxn id="114" idx="3"/>
          </p:cNvCxnSpPr>
          <p:nvPr/>
        </p:nvCxnSpPr>
        <p:spPr bwMode="auto">
          <a:xfrm flipH="1">
            <a:off x="3111217" y="1499293"/>
            <a:ext cx="552904" cy="55723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668268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/>
          <p:cNvGrpSpPr/>
          <p:nvPr/>
        </p:nvGrpSpPr>
        <p:grpSpPr>
          <a:xfrm>
            <a:off x="115794" y="1018488"/>
            <a:ext cx="8912413" cy="5161056"/>
            <a:chOff x="115794" y="1018488"/>
            <a:chExt cx="8912413" cy="5161056"/>
          </a:xfrm>
        </p:grpSpPr>
        <p:cxnSp>
          <p:nvCxnSpPr>
            <p:cNvPr id="123" name="Straight Connector 122"/>
            <p:cNvCxnSpPr>
              <a:stCxn id="164" idx="1"/>
              <a:endCxn id="148" idx="0"/>
            </p:cNvCxnSpPr>
            <p:nvPr/>
          </p:nvCxnSpPr>
          <p:spPr bwMode="auto">
            <a:xfrm flipH="1" flipV="1">
              <a:off x="5439109" y="1499293"/>
              <a:ext cx="1068148" cy="2065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5" name="Straight Connector 124"/>
            <p:cNvCxnSpPr>
              <a:endCxn id="148" idx="0"/>
            </p:cNvCxnSpPr>
            <p:nvPr/>
          </p:nvCxnSpPr>
          <p:spPr bwMode="auto">
            <a:xfrm flipH="1">
              <a:off x="5439109" y="1264121"/>
              <a:ext cx="1364034" cy="2351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26" name="Rounded Rectangle 125"/>
            <p:cNvSpPr/>
            <p:nvPr/>
          </p:nvSpPr>
          <p:spPr bwMode="auto">
            <a:xfrm>
              <a:off x="115794" y="2403733"/>
              <a:ext cx="8912413" cy="3775811"/>
            </a:xfrm>
            <a:prstGeom prst="roundRect">
              <a:avLst>
                <a:gd name="adj" fmla="val 5331"/>
              </a:avLst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1" dirty="0" smtClean="0">
                  <a:solidFill>
                    <a:schemeClr val="tx1"/>
                  </a:solidFill>
                  <a:latin typeface="Arial" pitchFamily="-110" charset="0"/>
                </a:rPr>
                <a:t>LLSRC</a:t>
              </a: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 Cloud</a:t>
              </a:r>
            </a:p>
          </p:txBody>
        </p:sp>
        <p:sp>
          <p:nvSpPr>
            <p:cNvPr id="127" name="Rounded Rectangle 126"/>
            <p:cNvSpPr/>
            <p:nvPr/>
          </p:nvSpPr>
          <p:spPr bwMode="auto">
            <a:xfrm>
              <a:off x="210921" y="2912853"/>
              <a:ext cx="2737894" cy="1989309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10921" y="2556616"/>
              <a:ext cx="9371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Arial Black"/>
                  <a:cs typeface="Arial Black"/>
                </a:rPr>
                <a:t>Compute</a:t>
              </a:r>
              <a:endParaRPr lang="en-US" sz="1200" dirty="0">
                <a:latin typeface="Arial Black"/>
                <a:cs typeface="Arial Black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115451" y="2556616"/>
              <a:ext cx="8480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Arial Black"/>
                  <a:cs typeface="Arial Black"/>
                </a:rPr>
                <a:t>Storage</a:t>
              </a:r>
              <a:endParaRPr lang="en-US" sz="1200" dirty="0">
                <a:latin typeface="Arial Black"/>
                <a:cs typeface="Arial Black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281744" y="2556616"/>
              <a:ext cx="11226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Arial Black"/>
                  <a:cs typeface="Arial Black"/>
                </a:rPr>
                <a:t>Controllers</a:t>
              </a:r>
              <a:endParaRPr lang="en-US" sz="1200" dirty="0">
                <a:latin typeface="Arial Black"/>
                <a:cs typeface="Arial Black"/>
              </a:endParaRPr>
            </a:p>
          </p:txBody>
        </p:sp>
        <p:grpSp>
          <p:nvGrpSpPr>
            <p:cNvPr id="131" name="Group 130"/>
            <p:cNvGrpSpPr/>
            <p:nvPr/>
          </p:nvGrpSpPr>
          <p:grpSpPr>
            <a:xfrm>
              <a:off x="1372353" y="4398316"/>
              <a:ext cx="388261" cy="1211803"/>
              <a:chOff x="1399663" y="4554406"/>
              <a:chExt cx="388261" cy="1211803"/>
            </a:xfrm>
          </p:grpSpPr>
          <p:cxnSp>
            <p:nvCxnSpPr>
              <p:cNvPr id="347" name="Straight Connector 346"/>
              <p:cNvCxnSpPr/>
              <p:nvPr/>
            </p:nvCxnSpPr>
            <p:spPr bwMode="auto">
              <a:xfrm flipH="1" flipV="1">
                <a:off x="1399663" y="4822446"/>
                <a:ext cx="388261" cy="92078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48" name="Straight Connector 347"/>
              <p:cNvCxnSpPr/>
              <p:nvPr/>
            </p:nvCxnSpPr>
            <p:spPr bwMode="auto">
              <a:xfrm flipH="1" flipV="1">
                <a:off x="1707562" y="4554406"/>
                <a:ext cx="80361" cy="121180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32" name="Group 131"/>
            <p:cNvGrpSpPr/>
            <p:nvPr/>
          </p:nvGrpSpPr>
          <p:grpSpPr>
            <a:xfrm>
              <a:off x="802366" y="3106965"/>
              <a:ext cx="1468437" cy="1519276"/>
              <a:chOff x="459694" y="3635971"/>
              <a:chExt cx="1468437" cy="1519276"/>
            </a:xfrm>
          </p:grpSpPr>
          <p:sp>
            <p:nvSpPr>
              <p:cNvPr id="224" name="Rounded Rectangle 223"/>
              <p:cNvSpPr/>
              <p:nvPr/>
            </p:nvSpPr>
            <p:spPr bwMode="auto">
              <a:xfrm>
                <a:off x="459694" y="3635971"/>
                <a:ext cx="1468437" cy="653453"/>
              </a:xfrm>
              <a:prstGeom prst="roundRect">
                <a:avLst>
                  <a:gd name="adj" fmla="val 7525"/>
                </a:avLst>
              </a:prstGeom>
              <a:solidFill>
                <a:srgbClr val="BFBFB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bg1"/>
                  </a:buClr>
                  <a:defRPr/>
                </a:pPr>
                <a:endParaRPr lang="en-US" sz="1200" b="1" dirty="0">
                  <a:solidFill>
                    <a:schemeClr val="bg1"/>
                  </a:solidFill>
                  <a:latin typeface="Arial Narrow" pitchFamily="-109" charset="0"/>
                  <a:ea typeface="ＭＳ Ｐゴシック" pitchFamily="-109" charset="-128"/>
                  <a:cs typeface="ＭＳ Ｐゴシック" pitchFamily="-109" charset="-128"/>
                </a:endParaRPr>
              </a:p>
            </p:txBody>
          </p:sp>
          <p:grpSp>
            <p:nvGrpSpPr>
              <p:cNvPr id="225" name="Group 58"/>
              <p:cNvGrpSpPr>
                <a:grpSpLocks/>
              </p:cNvGrpSpPr>
              <p:nvPr/>
            </p:nvGrpSpPr>
            <p:grpSpPr bwMode="auto">
              <a:xfrm>
                <a:off x="535876" y="3718044"/>
                <a:ext cx="418993" cy="457339"/>
                <a:chOff x="571503" y="4779435"/>
                <a:chExt cx="419097" cy="457200"/>
              </a:xfrm>
            </p:grpSpPr>
            <p:sp>
              <p:nvSpPr>
                <p:cNvPr id="344" name="Rounded Rectangle 343"/>
                <p:cNvSpPr/>
                <p:nvPr/>
              </p:nvSpPr>
              <p:spPr bwMode="auto">
                <a:xfrm>
                  <a:off x="571521" y="5008429"/>
                  <a:ext cx="304876" cy="228531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bg1"/>
                    </a:buClr>
                    <a:defRPr/>
                  </a:pPr>
                  <a:endParaRPr lang="en-US" sz="1200" b="1" dirty="0">
                    <a:latin typeface="Arial Narrow" pitchFamily="-109" charset="0"/>
                    <a:ea typeface="ＭＳ Ｐゴシック" pitchFamily="-109" charset="-128"/>
                    <a:cs typeface="ＭＳ Ｐゴシック" pitchFamily="-109" charset="-128"/>
                  </a:endParaRPr>
                </a:p>
              </p:txBody>
            </p:sp>
            <p:sp>
              <p:nvSpPr>
                <p:cNvPr id="345" name="Rounded Rectangle 277"/>
                <p:cNvSpPr>
                  <a:spLocks noChangeArrowheads="1"/>
                </p:cNvSpPr>
                <p:nvPr/>
              </p:nvSpPr>
              <p:spPr bwMode="auto">
                <a:xfrm>
                  <a:off x="571503" y="4779435"/>
                  <a:ext cx="304800" cy="2286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CA3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/>
                <a:lstStyle/>
                <a:p>
                  <a:pPr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bg1"/>
                    </a:buClr>
                  </a:pPr>
                  <a:endParaRPr lang="en-US" sz="1200" b="1" dirty="0"/>
                </a:p>
              </p:txBody>
            </p:sp>
            <p:sp>
              <p:nvSpPr>
                <p:cNvPr id="346" name="Rounded Rectangle 345"/>
                <p:cNvSpPr/>
                <p:nvPr/>
              </p:nvSpPr>
              <p:spPr bwMode="auto">
                <a:xfrm>
                  <a:off x="876397" y="5003668"/>
                  <a:ext cx="114328" cy="228531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vert" wrap="none" lIns="0" tIns="0" rIns="0" bIns="0" anchor="ctr"/>
                <a:lstStyle/>
                <a:p>
                  <a:pPr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bg1"/>
                    </a:buClr>
                    <a:defRPr/>
                  </a:pPr>
                  <a:endParaRPr lang="en-US" sz="900" b="1" dirty="0">
                    <a:latin typeface="Arial Narrow" pitchFamily="-109" charset="0"/>
                    <a:ea typeface="ＭＳ Ｐゴシック" pitchFamily="-109" charset="-128"/>
                    <a:cs typeface="ＭＳ Ｐゴシック" pitchFamily="-109" charset="-128"/>
                  </a:endParaRPr>
                </a:p>
              </p:txBody>
            </p:sp>
          </p:grpSp>
          <p:grpSp>
            <p:nvGrpSpPr>
              <p:cNvPr id="226" name="Group 280"/>
              <p:cNvGrpSpPr>
                <a:grpSpLocks/>
              </p:cNvGrpSpPr>
              <p:nvPr/>
            </p:nvGrpSpPr>
            <p:grpSpPr bwMode="auto">
              <a:xfrm>
                <a:off x="992963" y="3718044"/>
                <a:ext cx="418993" cy="457339"/>
                <a:chOff x="571503" y="4779435"/>
                <a:chExt cx="419097" cy="457200"/>
              </a:xfrm>
            </p:grpSpPr>
            <p:sp>
              <p:nvSpPr>
                <p:cNvPr id="341" name="Rounded Rectangle 340"/>
                <p:cNvSpPr/>
                <p:nvPr/>
              </p:nvSpPr>
              <p:spPr bwMode="auto">
                <a:xfrm>
                  <a:off x="571634" y="5008429"/>
                  <a:ext cx="304876" cy="228531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bg1"/>
                    </a:buClr>
                    <a:defRPr/>
                  </a:pPr>
                  <a:endParaRPr lang="en-US" sz="1200" b="1" dirty="0">
                    <a:latin typeface="Arial Narrow" pitchFamily="-109" charset="0"/>
                    <a:ea typeface="ＭＳ Ｐゴシック" pitchFamily="-109" charset="-128"/>
                    <a:cs typeface="ＭＳ Ｐゴシック" pitchFamily="-109" charset="-128"/>
                  </a:endParaRPr>
                </a:p>
              </p:txBody>
            </p:sp>
            <p:sp>
              <p:nvSpPr>
                <p:cNvPr id="342" name="Rounded Rectangle 282"/>
                <p:cNvSpPr>
                  <a:spLocks noChangeArrowheads="1"/>
                </p:cNvSpPr>
                <p:nvPr/>
              </p:nvSpPr>
              <p:spPr bwMode="auto">
                <a:xfrm>
                  <a:off x="571503" y="4779435"/>
                  <a:ext cx="304800" cy="2286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CA3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/>
                <a:lstStyle/>
                <a:p>
                  <a:pPr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bg1"/>
                    </a:buClr>
                  </a:pPr>
                  <a:endParaRPr lang="en-US" sz="1200" b="1" dirty="0"/>
                </a:p>
              </p:txBody>
            </p:sp>
            <p:sp>
              <p:nvSpPr>
                <p:cNvPr id="343" name="Rounded Rectangle 342"/>
                <p:cNvSpPr/>
                <p:nvPr/>
              </p:nvSpPr>
              <p:spPr bwMode="auto">
                <a:xfrm>
                  <a:off x="876510" y="5003668"/>
                  <a:ext cx="114328" cy="228531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vert" wrap="none" lIns="0" tIns="0" rIns="0" bIns="0" anchor="ctr"/>
                <a:lstStyle/>
                <a:p>
                  <a:pPr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bg1"/>
                    </a:buClr>
                    <a:defRPr/>
                  </a:pPr>
                  <a:endParaRPr lang="en-US" sz="900" b="1" dirty="0">
                    <a:latin typeface="Arial Narrow" pitchFamily="-109" charset="0"/>
                    <a:ea typeface="ＭＳ Ｐゴシック" pitchFamily="-109" charset="-128"/>
                    <a:cs typeface="ＭＳ Ｐゴシック" pitchFamily="-109" charset="-128"/>
                  </a:endParaRPr>
                </a:p>
              </p:txBody>
            </p:sp>
          </p:grpSp>
          <p:grpSp>
            <p:nvGrpSpPr>
              <p:cNvPr id="227" name="Group 284"/>
              <p:cNvGrpSpPr>
                <a:grpSpLocks/>
              </p:cNvGrpSpPr>
              <p:nvPr/>
            </p:nvGrpSpPr>
            <p:grpSpPr bwMode="auto">
              <a:xfrm>
                <a:off x="1450049" y="3718044"/>
                <a:ext cx="418993" cy="457339"/>
                <a:chOff x="571503" y="4779435"/>
                <a:chExt cx="419097" cy="457200"/>
              </a:xfrm>
            </p:grpSpPr>
            <p:sp>
              <p:nvSpPr>
                <p:cNvPr id="233" name="Rounded Rectangle 232"/>
                <p:cNvSpPr/>
                <p:nvPr/>
              </p:nvSpPr>
              <p:spPr bwMode="auto">
                <a:xfrm>
                  <a:off x="571748" y="5008429"/>
                  <a:ext cx="304876" cy="228531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bg1"/>
                    </a:buClr>
                    <a:defRPr/>
                  </a:pPr>
                  <a:endParaRPr lang="en-US" sz="1200" b="1" dirty="0">
                    <a:latin typeface="Arial Narrow" pitchFamily="-109" charset="0"/>
                    <a:ea typeface="ＭＳ Ｐゴシック" pitchFamily="-109" charset="-128"/>
                    <a:cs typeface="ＭＳ Ｐゴシック" pitchFamily="-109" charset="-128"/>
                  </a:endParaRPr>
                </a:p>
              </p:txBody>
            </p:sp>
            <p:sp>
              <p:nvSpPr>
                <p:cNvPr id="234" name="Rounded Rectangle 286"/>
                <p:cNvSpPr>
                  <a:spLocks noChangeArrowheads="1"/>
                </p:cNvSpPr>
                <p:nvPr/>
              </p:nvSpPr>
              <p:spPr bwMode="auto">
                <a:xfrm>
                  <a:off x="571503" y="4779435"/>
                  <a:ext cx="304800" cy="2286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CA3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/>
                <a:lstStyle/>
                <a:p>
                  <a:pPr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bg1"/>
                    </a:buClr>
                  </a:pPr>
                  <a:endParaRPr lang="en-US" sz="1200" b="1" dirty="0"/>
                </a:p>
              </p:txBody>
            </p:sp>
            <p:sp>
              <p:nvSpPr>
                <p:cNvPr id="340" name="Rounded Rectangle 339"/>
                <p:cNvSpPr/>
                <p:nvPr/>
              </p:nvSpPr>
              <p:spPr bwMode="auto">
                <a:xfrm>
                  <a:off x="876624" y="5003668"/>
                  <a:ext cx="114328" cy="228531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vert" wrap="none" lIns="0" tIns="0" rIns="0" bIns="0" anchor="ctr"/>
                <a:lstStyle/>
                <a:p>
                  <a:pPr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bg1"/>
                    </a:buClr>
                    <a:defRPr/>
                  </a:pPr>
                  <a:endParaRPr lang="en-US" sz="900" b="1" dirty="0">
                    <a:latin typeface="Arial Narrow" pitchFamily="-109" charset="0"/>
                    <a:ea typeface="ＭＳ Ｐゴシック" pitchFamily="-109" charset="-128"/>
                    <a:cs typeface="ＭＳ Ｐゴシック" pitchFamily="-109" charset="-128"/>
                  </a:endParaRPr>
                </a:p>
              </p:txBody>
            </p:sp>
          </p:grpSp>
          <p:pic>
            <p:nvPicPr>
              <p:cNvPr id="228" name="Picture 227" descr="rack_mount_thick_tower_servers_x86_clip_art_9865.jpg"/>
              <p:cNvPicPr>
                <a:picLocks noChangeAspect="1"/>
              </p:cNvPicPr>
              <p:nvPr/>
            </p:nvPicPr>
            <p:blipFill rotWithShape="1">
              <a:blip r:embed="rId2" cstate="email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100000" l="1676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19185" y="4609877"/>
                <a:ext cx="983228" cy="373975"/>
              </a:xfrm>
              <a:prstGeom prst="rect">
                <a:avLst/>
              </a:prstGeom>
            </p:spPr>
          </p:pic>
          <p:sp>
            <p:nvSpPr>
              <p:cNvPr id="229" name="Isosceles Triangle 228"/>
              <p:cNvSpPr/>
              <p:nvPr/>
            </p:nvSpPr>
            <p:spPr bwMode="auto">
              <a:xfrm flipV="1">
                <a:off x="493031" y="4475745"/>
                <a:ext cx="1371600" cy="203200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40000"/>
                      <a:lumOff val="60000"/>
                    </a:schemeClr>
                  </a:gs>
                </a:gsLst>
                <a:lin ang="5400000" scaled="0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bg1"/>
                  </a:buClr>
                  <a:defRPr/>
                </a:pPr>
                <a:endParaRPr lang="en-US" sz="2400" dirty="0">
                  <a:latin typeface="Arial Narrow" pitchFamily="-109" charset="0"/>
                  <a:ea typeface="ＭＳ Ｐゴシック" pitchFamily="-109" charset="-128"/>
                  <a:cs typeface="ＭＳ Ｐゴシック" pitchFamily="-109" charset="-128"/>
                </a:endParaRPr>
              </a:p>
            </p:txBody>
          </p:sp>
          <p:pic>
            <p:nvPicPr>
              <p:cNvPr id="230" name="Picture 270" descr="Hard_Drive.png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0600" y="4850354"/>
                <a:ext cx="304725" cy="3048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1" name="Rounded Rectangle 56"/>
              <p:cNvSpPr>
                <a:spLocks noChangeArrowheads="1"/>
              </p:cNvSpPr>
              <p:nvPr/>
            </p:nvSpPr>
            <p:spPr bwMode="auto">
              <a:xfrm>
                <a:off x="462870" y="4250297"/>
                <a:ext cx="990354" cy="228670"/>
              </a:xfrm>
              <a:prstGeom prst="roundRect">
                <a:avLst>
                  <a:gd name="adj" fmla="val 16667"/>
                </a:avLst>
              </a:prstGeom>
              <a:solidFill>
                <a:srgbClr val="22DE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r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bg1"/>
                  </a:buClr>
                </a:pPr>
                <a:endParaRPr lang="en-US" sz="1200" b="1" dirty="0"/>
              </a:p>
            </p:txBody>
          </p:sp>
          <p:sp>
            <p:nvSpPr>
              <p:cNvPr id="232" name="Rounded Rectangle 274"/>
              <p:cNvSpPr>
                <a:spLocks noChangeArrowheads="1"/>
              </p:cNvSpPr>
              <p:nvPr/>
            </p:nvSpPr>
            <p:spPr bwMode="auto">
              <a:xfrm>
                <a:off x="1451736" y="4247122"/>
                <a:ext cx="476395" cy="228670"/>
              </a:xfrm>
              <a:prstGeom prst="roundRect">
                <a:avLst>
                  <a:gd name="adj" fmla="val 16667"/>
                </a:avLst>
              </a:pr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bg1"/>
                  </a:buClr>
                </a:pPr>
                <a:endParaRPr lang="en-US" sz="1200" b="1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479193" y="3327407"/>
              <a:ext cx="1468437" cy="1367031"/>
              <a:chOff x="459694" y="3616821"/>
              <a:chExt cx="1468437" cy="1367031"/>
            </a:xfrm>
          </p:grpSpPr>
          <p:sp>
            <p:nvSpPr>
              <p:cNvPr id="207" name="Rounded Rectangle 206"/>
              <p:cNvSpPr/>
              <p:nvPr/>
            </p:nvSpPr>
            <p:spPr bwMode="auto">
              <a:xfrm>
                <a:off x="459694" y="3616821"/>
                <a:ext cx="1468437" cy="672604"/>
              </a:xfrm>
              <a:prstGeom prst="roundRect">
                <a:avLst>
                  <a:gd name="adj" fmla="val 7525"/>
                </a:avLst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bg1"/>
                  </a:buClr>
                  <a:defRPr/>
                </a:pPr>
                <a:endParaRPr lang="en-US" sz="1000" b="1" dirty="0">
                  <a:solidFill>
                    <a:schemeClr val="bg1"/>
                  </a:solidFill>
                  <a:latin typeface="Arial Narrow" pitchFamily="-109" charset="0"/>
                  <a:ea typeface="ＭＳ Ｐゴシック" pitchFamily="-109" charset="-128"/>
                  <a:cs typeface="ＭＳ Ｐゴシック" pitchFamily="-109" charset="-128"/>
                </a:endParaRPr>
              </a:p>
            </p:txBody>
          </p:sp>
          <p:grpSp>
            <p:nvGrpSpPr>
              <p:cNvPr id="208" name="Group 58"/>
              <p:cNvGrpSpPr>
                <a:grpSpLocks/>
              </p:cNvGrpSpPr>
              <p:nvPr/>
            </p:nvGrpSpPr>
            <p:grpSpPr bwMode="auto">
              <a:xfrm>
                <a:off x="535876" y="3718044"/>
                <a:ext cx="418993" cy="457339"/>
                <a:chOff x="571503" y="4779435"/>
                <a:chExt cx="419097" cy="457200"/>
              </a:xfrm>
            </p:grpSpPr>
            <p:sp>
              <p:nvSpPr>
                <p:cNvPr id="221" name="Rounded Rectangle 220"/>
                <p:cNvSpPr/>
                <p:nvPr/>
              </p:nvSpPr>
              <p:spPr bwMode="auto">
                <a:xfrm>
                  <a:off x="571521" y="5008429"/>
                  <a:ext cx="304876" cy="228531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bg1"/>
                    </a:buClr>
                    <a:defRPr/>
                  </a:pPr>
                  <a:r>
                    <a:rPr lang="en-US" sz="1000" b="1" dirty="0">
                      <a:latin typeface="Arial Narrow" pitchFamily="-109" charset="0"/>
                      <a:ea typeface="ＭＳ Ｐゴシック" pitchFamily="-109" charset="-128"/>
                      <a:cs typeface="ＭＳ Ｐゴシック" pitchFamily="-109" charset="-128"/>
                    </a:rPr>
                    <a:t>VM</a:t>
                  </a:r>
                </a:p>
              </p:txBody>
            </p:sp>
            <p:sp>
              <p:nvSpPr>
                <p:cNvPr id="222" name="Rounded Rectangle 277"/>
                <p:cNvSpPr>
                  <a:spLocks noChangeArrowheads="1"/>
                </p:cNvSpPr>
                <p:nvPr/>
              </p:nvSpPr>
              <p:spPr bwMode="auto">
                <a:xfrm>
                  <a:off x="571503" y="4779435"/>
                  <a:ext cx="304800" cy="2286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CA3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/>
                <a:lstStyle/>
                <a:p>
                  <a:pPr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bg1"/>
                    </a:buClr>
                  </a:pPr>
                  <a:r>
                    <a:rPr lang="en-US" sz="1000" b="1" dirty="0"/>
                    <a:t>App</a:t>
                  </a:r>
                </a:p>
              </p:txBody>
            </p:sp>
            <p:sp>
              <p:nvSpPr>
                <p:cNvPr id="223" name="Rounded Rectangle 222"/>
                <p:cNvSpPr/>
                <p:nvPr/>
              </p:nvSpPr>
              <p:spPr bwMode="auto">
                <a:xfrm>
                  <a:off x="876397" y="5003668"/>
                  <a:ext cx="114328" cy="228531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vert" wrap="none" lIns="0" tIns="0" rIns="0" bIns="0" anchor="ctr"/>
                <a:lstStyle/>
                <a:p>
                  <a:pPr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bg1"/>
                    </a:buClr>
                    <a:defRPr/>
                  </a:pPr>
                  <a:r>
                    <a:rPr lang="en-US" sz="800" b="1" dirty="0">
                      <a:latin typeface="Arial Narrow" pitchFamily="-109" charset="0"/>
                      <a:ea typeface="ＭＳ Ｐゴシック" pitchFamily="-109" charset="-128"/>
                      <a:cs typeface="ＭＳ Ｐゴシック" pitchFamily="-109" charset="-128"/>
                    </a:rPr>
                    <a:t>Mon</a:t>
                  </a:r>
                </a:p>
              </p:txBody>
            </p:sp>
          </p:grpSp>
          <p:grpSp>
            <p:nvGrpSpPr>
              <p:cNvPr id="209" name="Group 280"/>
              <p:cNvGrpSpPr>
                <a:grpSpLocks/>
              </p:cNvGrpSpPr>
              <p:nvPr/>
            </p:nvGrpSpPr>
            <p:grpSpPr bwMode="auto">
              <a:xfrm>
                <a:off x="992963" y="3718044"/>
                <a:ext cx="418993" cy="457339"/>
                <a:chOff x="571503" y="4779435"/>
                <a:chExt cx="419097" cy="457200"/>
              </a:xfrm>
            </p:grpSpPr>
            <p:sp>
              <p:nvSpPr>
                <p:cNvPr id="218" name="Rounded Rectangle 217"/>
                <p:cNvSpPr/>
                <p:nvPr/>
              </p:nvSpPr>
              <p:spPr bwMode="auto">
                <a:xfrm>
                  <a:off x="571634" y="5008429"/>
                  <a:ext cx="304876" cy="228531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bg1"/>
                    </a:buClr>
                    <a:defRPr/>
                  </a:pPr>
                  <a:r>
                    <a:rPr lang="en-US" sz="1000" b="1" dirty="0">
                      <a:latin typeface="Arial Narrow" pitchFamily="-109" charset="0"/>
                      <a:ea typeface="ＭＳ Ｐゴシック" pitchFamily="-109" charset="-128"/>
                      <a:cs typeface="ＭＳ Ｐゴシック" pitchFamily="-109" charset="-128"/>
                    </a:rPr>
                    <a:t>VM</a:t>
                  </a:r>
                </a:p>
              </p:txBody>
            </p:sp>
            <p:sp>
              <p:nvSpPr>
                <p:cNvPr id="219" name="Rounded Rectangle 282"/>
                <p:cNvSpPr>
                  <a:spLocks noChangeArrowheads="1"/>
                </p:cNvSpPr>
                <p:nvPr/>
              </p:nvSpPr>
              <p:spPr bwMode="auto">
                <a:xfrm>
                  <a:off x="571503" y="4779435"/>
                  <a:ext cx="304800" cy="2286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CA3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/>
                <a:lstStyle/>
                <a:p>
                  <a:pPr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bg1"/>
                    </a:buClr>
                  </a:pPr>
                  <a:r>
                    <a:rPr lang="en-US" sz="1000" b="1" dirty="0"/>
                    <a:t>App</a:t>
                  </a:r>
                </a:p>
              </p:txBody>
            </p:sp>
            <p:sp>
              <p:nvSpPr>
                <p:cNvPr id="220" name="Rounded Rectangle 219"/>
                <p:cNvSpPr/>
                <p:nvPr/>
              </p:nvSpPr>
              <p:spPr bwMode="auto">
                <a:xfrm>
                  <a:off x="876510" y="5003668"/>
                  <a:ext cx="114328" cy="228531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vert" wrap="none" lIns="0" tIns="0" rIns="0" bIns="0" anchor="ctr"/>
                <a:lstStyle/>
                <a:p>
                  <a:pPr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bg1"/>
                    </a:buClr>
                    <a:defRPr/>
                  </a:pPr>
                  <a:r>
                    <a:rPr lang="en-US" sz="800" b="1" dirty="0">
                      <a:latin typeface="Arial Narrow" pitchFamily="-109" charset="0"/>
                      <a:ea typeface="ＭＳ Ｐゴシック" pitchFamily="-109" charset="-128"/>
                      <a:cs typeface="ＭＳ Ｐゴシック" pitchFamily="-109" charset="-128"/>
                    </a:rPr>
                    <a:t>Mon</a:t>
                  </a:r>
                </a:p>
              </p:txBody>
            </p:sp>
          </p:grpSp>
          <p:grpSp>
            <p:nvGrpSpPr>
              <p:cNvPr id="210" name="Group 284"/>
              <p:cNvGrpSpPr>
                <a:grpSpLocks/>
              </p:cNvGrpSpPr>
              <p:nvPr/>
            </p:nvGrpSpPr>
            <p:grpSpPr bwMode="auto">
              <a:xfrm>
                <a:off x="1450049" y="3718044"/>
                <a:ext cx="418993" cy="457339"/>
                <a:chOff x="571503" y="4779435"/>
                <a:chExt cx="419097" cy="457200"/>
              </a:xfrm>
            </p:grpSpPr>
            <p:sp>
              <p:nvSpPr>
                <p:cNvPr id="215" name="Rounded Rectangle 214"/>
                <p:cNvSpPr/>
                <p:nvPr/>
              </p:nvSpPr>
              <p:spPr bwMode="auto">
                <a:xfrm>
                  <a:off x="571748" y="5008429"/>
                  <a:ext cx="304876" cy="228531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bg1"/>
                    </a:buClr>
                    <a:defRPr/>
                  </a:pPr>
                  <a:r>
                    <a:rPr lang="en-US" sz="1000" b="1" dirty="0">
                      <a:latin typeface="Arial Narrow" pitchFamily="-109" charset="0"/>
                      <a:ea typeface="ＭＳ Ｐゴシック" pitchFamily="-109" charset="-128"/>
                      <a:cs typeface="ＭＳ Ｐゴシック" pitchFamily="-109" charset="-128"/>
                    </a:rPr>
                    <a:t>VM</a:t>
                  </a:r>
                </a:p>
              </p:txBody>
            </p:sp>
            <p:sp>
              <p:nvSpPr>
                <p:cNvPr id="216" name="Rounded Rectangle 286"/>
                <p:cNvSpPr>
                  <a:spLocks noChangeArrowheads="1"/>
                </p:cNvSpPr>
                <p:nvPr/>
              </p:nvSpPr>
              <p:spPr bwMode="auto">
                <a:xfrm>
                  <a:off x="571503" y="4779435"/>
                  <a:ext cx="304800" cy="2286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CA3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/>
                <a:lstStyle/>
                <a:p>
                  <a:pPr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bg1"/>
                    </a:buClr>
                  </a:pPr>
                  <a:r>
                    <a:rPr lang="en-US" sz="1000" b="1" dirty="0"/>
                    <a:t>App</a:t>
                  </a:r>
                </a:p>
              </p:txBody>
            </p:sp>
            <p:sp>
              <p:nvSpPr>
                <p:cNvPr id="217" name="Rounded Rectangle 216"/>
                <p:cNvSpPr/>
                <p:nvPr/>
              </p:nvSpPr>
              <p:spPr bwMode="auto">
                <a:xfrm>
                  <a:off x="876624" y="5003668"/>
                  <a:ext cx="114328" cy="228531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vert" wrap="none" lIns="0" tIns="0" rIns="0" bIns="0" anchor="ctr"/>
                <a:lstStyle/>
                <a:p>
                  <a:pPr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bg1"/>
                    </a:buClr>
                    <a:defRPr/>
                  </a:pPr>
                  <a:r>
                    <a:rPr lang="en-US" sz="800" b="1" dirty="0">
                      <a:latin typeface="Arial Narrow" pitchFamily="-109" charset="0"/>
                      <a:ea typeface="ＭＳ Ｐゴシック" pitchFamily="-109" charset="-128"/>
                      <a:cs typeface="ＭＳ Ｐゴシック" pitchFamily="-109" charset="-128"/>
                    </a:rPr>
                    <a:t>Mon</a:t>
                  </a:r>
                </a:p>
              </p:txBody>
            </p:sp>
          </p:grpSp>
          <p:pic>
            <p:nvPicPr>
              <p:cNvPr id="211" name="Picture 210" descr="rack_mount_thick_tower_servers_x86_clip_art_9865.jpg"/>
              <p:cNvPicPr>
                <a:picLocks noChangeAspect="1"/>
              </p:cNvPicPr>
              <p:nvPr/>
            </p:nvPicPr>
            <p:blipFill rotWithShape="1">
              <a:blip r:embed="rId2" cstate="email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100000" l="1676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19185" y="4609877"/>
                <a:ext cx="983228" cy="373975"/>
              </a:xfrm>
              <a:prstGeom prst="rect">
                <a:avLst/>
              </a:prstGeom>
            </p:spPr>
          </p:pic>
          <p:sp>
            <p:nvSpPr>
              <p:cNvPr id="212" name="Isosceles Triangle 211"/>
              <p:cNvSpPr/>
              <p:nvPr/>
            </p:nvSpPr>
            <p:spPr bwMode="auto">
              <a:xfrm flipV="1">
                <a:off x="493031" y="4475745"/>
                <a:ext cx="1371600" cy="203200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40000"/>
                      <a:lumOff val="60000"/>
                    </a:schemeClr>
                  </a:gs>
                </a:gsLst>
                <a:lin ang="5400000" scaled="0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bg1"/>
                  </a:buClr>
                  <a:defRPr/>
                </a:pPr>
                <a:endParaRPr lang="en-US" sz="1000" dirty="0">
                  <a:latin typeface="Arial Narrow" pitchFamily="-109" charset="0"/>
                  <a:ea typeface="ＭＳ Ｐゴシック" pitchFamily="-109" charset="-128"/>
                  <a:cs typeface="ＭＳ Ｐゴシック" pitchFamily="-109" charset="-128"/>
                </a:endParaRPr>
              </a:p>
            </p:txBody>
          </p:sp>
          <p:sp>
            <p:nvSpPr>
              <p:cNvPr id="213" name="Rounded Rectangle 56"/>
              <p:cNvSpPr>
                <a:spLocks noChangeArrowheads="1"/>
              </p:cNvSpPr>
              <p:nvPr/>
            </p:nvSpPr>
            <p:spPr bwMode="auto">
              <a:xfrm>
                <a:off x="462870" y="4250297"/>
                <a:ext cx="990354" cy="228670"/>
              </a:xfrm>
              <a:prstGeom prst="roundRect">
                <a:avLst>
                  <a:gd name="adj" fmla="val 16667"/>
                </a:avLst>
              </a:prstGeom>
              <a:solidFill>
                <a:srgbClr val="22DE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r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bg1"/>
                  </a:buClr>
                </a:pPr>
                <a:r>
                  <a:rPr lang="en-US" sz="1000" b="1" dirty="0"/>
                  <a:t>Hypervisor</a:t>
                </a:r>
              </a:p>
            </p:txBody>
          </p:sp>
          <p:sp>
            <p:nvSpPr>
              <p:cNvPr id="214" name="Rounded Rectangle 274"/>
              <p:cNvSpPr>
                <a:spLocks noChangeArrowheads="1"/>
              </p:cNvSpPr>
              <p:nvPr/>
            </p:nvSpPr>
            <p:spPr bwMode="auto">
              <a:xfrm>
                <a:off x="1451736" y="4247122"/>
                <a:ext cx="476395" cy="228670"/>
              </a:xfrm>
              <a:prstGeom prst="roundRect">
                <a:avLst>
                  <a:gd name="adj" fmla="val 16667"/>
                </a:avLst>
              </a:pr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bg1"/>
                  </a:buClr>
                </a:pPr>
                <a:r>
                  <a:rPr lang="en-US" sz="1000" b="1" dirty="0">
                    <a:solidFill>
                      <a:srgbClr val="000000"/>
                    </a:solidFill>
                  </a:rPr>
                  <a:t>Mgmt</a:t>
                </a:r>
              </a:p>
            </p:txBody>
          </p:sp>
        </p:grpSp>
        <p:sp>
          <p:nvSpPr>
            <p:cNvPr id="134" name="Rounded Rectangle 133"/>
            <p:cNvSpPr/>
            <p:nvPr/>
          </p:nvSpPr>
          <p:spPr bwMode="auto">
            <a:xfrm>
              <a:off x="3125999" y="2943816"/>
              <a:ext cx="3038750" cy="1989309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3909112" y="4177841"/>
              <a:ext cx="1182991" cy="1124628"/>
              <a:chOff x="3936422" y="4177841"/>
              <a:chExt cx="1182991" cy="1124628"/>
            </a:xfrm>
          </p:grpSpPr>
          <p:cxnSp>
            <p:nvCxnSpPr>
              <p:cNvPr id="204" name="Straight Connector 203"/>
              <p:cNvCxnSpPr>
                <a:stCxn id="198" idx="1"/>
                <a:endCxn id="156" idx="0"/>
              </p:cNvCxnSpPr>
              <p:nvPr/>
            </p:nvCxnSpPr>
            <p:spPr bwMode="auto">
              <a:xfrm>
                <a:off x="4465292" y="4319087"/>
                <a:ext cx="86104" cy="983382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767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05" name="Straight Connector 204"/>
              <p:cNvCxnSpPr>
                <a:stCxn id="203" idx="1"/>
                <a:endCxn id="156" idx="0"/>
              </p:cNvCxnSpPr>
              <p:nvPr/>
            </p:nvCxnSpPr>
            <p:spPr bwMode="auto">
              <a:xfrm>
                <a:off x="3936422" y="4547861"/>
                <a:ext cx="614974" cy="75460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767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06" name="Straight Connector 205"/>
              <p:cNvCxnSpPr>
                <a:stCxn id="186" idx="2"/>
                <a:endCxn id="156" idx="0"/>
              </p:cNvCxnSpPr>
              <p:nvPr/>
            </p:nvCxnSpPr>
            <p:spPr bwMode="auto">
              <a:xfrm flipH="1">
                <a:off x="4551396" y="4177841"/>
                <a:ext cx="568017" cy="112462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767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36" name="Group 135"/>
            <p:cNvGrpSpPr/>
            <p:nvPr/>
          </p:nvGrpSpPr>
          <p:grpSpPr>
            <a:xfrm>
              <a:off x="3456390" y="4052949"/>
              <a:ext cx="898201" cy="634175"/>
              <a:chOff x="3699407" y="3577793"/>
              <a:chExt cx="983228" cy="694208"/>
            </a:xfrm>
          </p:grpSpPr>
          <p:pic>
            <p:nvPicPr>
              <p:cNvPr id="199" name="Picture 198" descr="rack_mount_thick_tower_servers_x86_clip_art_9865.jpg"/>
              <p:cNvPicPr>
                <a:picLocks noChangeAspect="1"/>
              </p:cNvPicPr>
              <p:nvPr/>
            </p:nvPicPr>
            <p:blipFill rotWithShape="1">
              <a:blip r:embed="rId5" cstate="email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100000" l="1676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699407" y="3577793"/>
                <a:ext cx="983228" cy="373975"/>
              </a:xfrm>
              <a:prstGeom prst="rect">
                <a:avLst/>
              </a:prstGeom>
            </p:spPr>
          </p:pic>
          <p:pic>
            <p:nvPicPr>
              <p:cNvPr id="200" name="Picture 270" descr="Hard_Drive.png"/>
              <p:cNvPicPr>
                <a:picLocks noChangeAspect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55364" y="3818419"/>
                <a:ext cx="304725" cy="3048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1" name="Picture 270" descr="Hard_Drive.png"/>
              <p:cNvPicPr>
                <a:picLocks noChangeAspect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7726" y="3862539"/>
                <a:ext cx="304725" cy="3048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2" name="Picture 270" descr="Hard_Drive.png"/>
              <p:cNvPicPr>
                <a:picLocks noChangeAspect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2623" y="3912421"/>
                <a:ext cx="304725" cy="3048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3" name="Picture 270" descr="Hard_Drive.png"/>
              <p:cNvPicPr>
                <a:picLocks noChangeAspect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94985" y="3967108"/>
                <a:ext cx="304725" cy="3048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7" name="Group 136"/>
            <p:cNvGrpSpPr/>
            <p:nvPr/>
          </p:nvGrpSpPr>
          <p:grpSpPr>
            <a:xfrm>
              <a:off x="3991254" y="3830727"/>
              <a:ext cx="886310" cy="625779"/>
              <a:chOff x="3699407" y="3577793"/>
              <a:chExt cx="983228" cy="694208"/>
            </a:xfrm>
          </p:grpSpPr>
          <p:pic>
            <p:nvPicPr>
              <p:cNvPr id="194" name="Picture 193" descr="rack_mount_thick_tower_servers_x86_clip_art_9865.jpg"/>
              <p:cNvPicPr>
                <a:picLocks noChangeAspect="1"/>
              </p:cNvPicPr>
              <p:nvPr/>
            </p:nvPicPr>
            <p:blipFill rotWithShape="1">
              <a:blip r:embed="rId8" cstate="email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0" b="100000" l="1676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699407" y="3577793"/>
                <a:ext cx="983228" cy="373975"/>
              </a:xfrm>
              <a:prstGeom prst="rect">
                <a:avLst/>
              </a:prstGeom>
            </p:spPr>
          </p:pic>
          <p:pic>
            <p:nvPicPr>
              <p:cNvPr id="195" name="Picture 270" descr="Hard_Drive.png"/>
              <p:cNvPicPr>
                <a:picLocks noChangeAspect="1"/>
              </p:cNvPicPr>
              <p:nvPr/>
            </p:nvPicPr>
            <p:blipFill>
              <a:blip r:embed="rId1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55364" y="3818419"/>
                <a:ext cx="304725" cy="3048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6" name="Picture 270" descr="Hard_Drive.png"/>
              <p:cNvPicPr>
                <a:picLocks noChangeAspect="1"/>
              </p:cNvPicPr>
              <p:nvPr/>
            </p:nvPicPr>
            <p:blipFill>
              <a:blip r:embed="rId1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7726" y="3862539"/>
                <a:ext cx="304725" cy="3048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7" name="Picture 270" descr="Hard_Drive.png"/>
              <p:cNvPicPr>
                <a:picLocks noChangeAspect="1"/>
              </p:cNvPicPr>
              <p:nvPr/>
            </p:nvPicPr>
            <p:blipFill>
              <a:blip r:embed="rId1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2623" y="3912421"/>
                <a:ext cx="304725" cy="3048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8" name="Picture 270" descr="Hard_Drive.png"/>
              <p:cNvPicPr>
                <a:picLocks noChangeAspect="1"/>
              </p:cNvPicPr>
              <p:nvPr/>
            </p:nvPicPr>
            <p:blipFill>
              <a:blip r:embed="rId1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94985" y="3967108"/>
                <a:ext cx="304725" cy="3048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38" name="Straight Connector 137"/>
            <p:cNvCxnSpPr/>
            <p:nvPr/>
          </p:nvCxnSpPr>
          <p:spPr bwMode="auto">
            <a:xfrm>
              <a:off x="2415665" y="3475885"/>
              <a:ext cx="388528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ot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9" name="Straight Connector 138"/>
            <p:cNvCxnSpPr/>
            <p:nvPr/>
          </p:nvCxnSpPr>
          <p:spPr bwMode="auto">
            <a:xfrm>
              <a:off x="5678693" y="3734662"/>
              <a:ext cx="412083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ot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40" name="Rounded Rectangle 139"/>
            <p:cNvSpPr/>
            <p:nvPr/>
          </p:nvSpPr>
          <p:spPr bwMode="auto">
            <a:xfrm>
              <a:off x="6294585" y="2912853"/>
              <a:ext cx="2568566" cy="1989309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141" name="Straight Connector 140"/>
            <p:cNvCxnSpPr/>
            <p:nvPr/>
          </p:nvCxnSpPr>
          <p:spPr bwMode="auto">
            <a:xfrm flipV="1">
              <a:off x="6541015" y="3274042"/>
              <a:ext cx="0" cy="205881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3767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2" name="Straight Connector 141"/>
            <p:cNvCxnSpPr>
              <a:stCxn id="126" idx="0"/>
              <a:endCxn id="191" idx="0"/>
            </p:cNvCxnSpPr>
            <p:nvPr/>
          </p:nvCxnSpPr>
          <p:spPr bwMode="auto">
            <a:xfrm>
              <a:off x="4572001" y="2403733"/>
              <a:ext cx="2342997" cy="57715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3767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143" name="Group 142"/>
            <p:cNvGrpSpPr/>
            <p:nvPr/>
          </p:nvGrpSpPr>
          <p:grpSpPr>
            <a:xfrm>
              <a:off x="7714600" y="2981810"/>
              <a:ext cx="983228" cy="724513"/>
              <a:chOff x="7434654" y="3203148"/>
              <a:chExt cx="983228" cy="724513"/>
            </a:xfrm>
          </p:grpSpPr>
          <p:pic>
            <p:nvPicPr>
              <p:cNvPr id="192" name="Picture 191" descr="rack_mount_thick_tower_servers_x86_clip_art_9865.jpg"/>
              <p:cNvPicPr>
                <a:picLocks noChangeAspect="1"/>
              </p:cNvPicPr>
              <p:nvPr/>
            </p:nvPicPr>
            <p:blipFill rotWithShape="1">
              <a:blip r:embed="rId2" cstate="email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0" b="100000" l="1676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7434654" y="3553686"/>
                <a:ext cx="983228" cy="373975"/>
              </a:xfrm>
              <a:prstGeom prst="rect">
                <a:avLst/>
              </a:prstGeom>
            </p:spPr>
          </p:pic>
          <p:sp>
            <p:nvSpPr>
              <p:cNvPr id="193" name="Rounded Rectangle 274"/>
              <p:cNvSpPr>
                <a:spLocks noChangeArrowheads="1"/>
              </p:cNvSpPr>
              <p:nvPr/>
            </p:nvSpPr>
            <p:spPr bwMode="auto">
              <a:xfrm>
                <a:off x="7472195" y="3203148"/>
                <a:ext cx="881463" cy="422565"/>
              </a:xfrm>
              <a:prstGeom prst="roundRect">
                <a:avLst>
                  <a:gd name="adj" fmla="val 16667"/>
                </a:avLst>
              </a:prstGeom>
              <a:solidFill>
                <a:srgbClr val="D2DCF2"/>
              </a:solidFill>
              <a:ln>
                <a:solidFill>
                  <a:srgbClr val="000000"/>
                </a:solidFill>
              </a:ln>
            </p:spPr>
            <p:txBody>
              <a:bodyPr wrap="none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bg1"/>
                  </a:buClr>
                </a:pPr>
                <a:r>
                  <a:rPr lang="en-US" sz="1000" b="1" dirty="0" smtClean="0">
                    <a:solidFill>
                      <a:srgbClr val="000000"/>
                    </a:solidFill>
                  </a:rPr>
                  <a:t>Monitoring</a:t>
                </a:r>
                <a:endParaRPr lang="en-US" sz="1000" b="1" dirty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144" name="Straight Connector 143"/>
            <p:cNvCxnSpPr>
              <a:stCxn id="189" idx="2"/>
              <a:endCxn id="181" idx="2"/>
            </p:cNvCxnSpPr>
            <p:nvPr/>
          </p:nvCxnSpPr>
          <p:spPr bwMode="auto">
            <a:xfrm flipH="1">
              <a:off x="7803445" y="4280602"/>
              <a:ext cx="8427" cy="4716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5" name="Straight Connector 144"/>
            <p:cNvCxnSpPr/>
            <p:nvPr/>
          </p:nvCxnSpPr>
          <p:spPr bwMode="auto">
            <a:xfrm>
              <a:off x="7015375" y="3327407"/>
              <a:ext cx="0" cy="143652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6" name="Straight Connector 145"/>
            <p:cNvCxnSpPr>
              <a:stCxn id="191" idx="3"/>
              <a:endCxn id="193" idx="1"/>
            </p:cNvCxnSpPr>
            <p:nvPr/>
          </p:nvCxnSpPr>
          <p:spPr bwMode="auto">
            <a:xfrm>
              <a:off x="7355729" y="3192170"/>
              <a:ext cx="396412" cy="92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7" name="Elbow Connector 146"/>
            <p:cNvCxnSpPr>
              <a:stCxn id="181" idx="1"/>
              <a:endCxn id="154" idx="0"/>
            </p:cNvCxnSpPr>
            <p:nvPr/>
          </p:nvCxnSpPr>
          <p:spPr bwMode="auto">
            <a:xfrm flipH="1">
              <a:off x="7734688" y="4904644"/>
              <a:ext cx="1114405" cy="536325"/>
            </a:xfrm>
            <a:prstGeom prst="bentConnector3">
              <a:avLst>
                <a:gd name="adj1" fmla="val 59642"/>
              </a:avLst>
            </a:prstGeom>
            <a:solidFill>
              <a:schemeClr val="accent1"/>
            </a:solidFill>
            <a:ln w="19050" cap="flat" cmpd="sng" algn="ctr">
              <a:solidFill>
                <a:srgbClr val="003767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48" name="Cloud 147"/>
            <p:cNvSpPr/>
            <p:nvPr/>
          </p:nvSpPr>
          <p:spPr bwMode="auto">
            <a:xfrm>
              <a:off x="3658593" y="1175614"/>
              <a:ext cx="1782001" cy="647357"/>
            </a:xfrm>
            <a:prstGeom prst="cloud">
              <a:avLst/>
            </a:prstGeom>
            <a:ln>
              <a:solidFill>
                <a:srgbClr val="003767"/>
              </a:solidFill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/>
                <a:cs typeface="Arial Black"/>
              </a:endParaRPr>
            </a:p>
          </p:txBody>
        </p:sp>
        <p:cxnSp>
          <p:nvCxnSpPr>
            <p:cNvPr id="149" name="Straight Connector 148"/>
            <p:cNvCxnSpPr/>
            <p:nvPr/>
          </p:nvCxnSpPr>
          <p:spPr bwMode="auto">
            <a:xfrm>
              <a:off x="7714600" y="1233478"/>
              <a:ext cx="29166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dot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50" name="TextBox 149"/>
            <p:cNvSpPr txBox="1"/>
            <p:nvPr/>
          </p:nvSpPr>
          <p:spPr>
            <a:xfrm>
              <a:off x="4021327" y="1283784"/>
              <a:ext cx="10472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Arial Black"/>
                  <a:cs typeface="Arial Black"/>
                </a:rPr>
                <a:t>Wide </a:t>
              </a:r>
              <a:r>
                <a:rPr lang="en-US" sz="1200" dirty="0" smtClean="0">
                  <a:latin typeface="Arial Black"/>
                  <a:cs typeface="Arial Black"/>
                </a:rPr>
                <a:t>Area</a:t>
              </a:r>
              <a:br>
                <a:rPr lang="en-US" sz="1200" dirty="0" smtClean="0">
                  <a:latin typeface="Arial Black"/>
                  <a:cs typeface="Arial Black"/>
                </a:rPr>
              </a:br>
              <a:r>
                <a:rPr lang="en-US" sz="1200" dirty="0" smtClean="0">
                  <a:latin typeface="Arial Black"/>
                  <a:cs typeface="Arial Black"/>
                </a:rPr>
                <a:t>Network</a:t>
              </a:r>
              <a:endParaRPr lang="en-US" sz="1200" dirty="0">
                <a:latin typeface="Arial Black"/>
                <a:cs typeface="Arial Black"/>
              </a:endParaRPr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6388995" y="2980887"/>
              <a:ext cx="983228" cy="727690"/>
              <a:chOff x="6293493" y="3203316"/>
              <a:chExt cx="983228" cy="727690"/>
            </a:xfrm>
          </p:grpSpPr>
          <p:pic>
            <p:nvPicPr>
              <p:cNvPr id="190" name="Picture 189" descr="rack_mount_thick_tower_servers_x86_clip_art_9865.jpg"/>
              <p:cNvPicPr>
                <a:picLocks noChangeAspect="1"/>
              </p:cNvPicPr>
              <p:nvPr/>
            </p:nvPicPr>
            <p:blipFill rotWithShape="1">
              <a:blip r:embed="rId2" cstate="email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0" b="100000" l="1676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293493" y="3557031"/>
                <a:ext cx="983228" cy="373975"/>
              </a:xfrm>
              <a:prstGeom prst="rect">
                <a:avLst/>
              </a:prstGeom>
            </p:spPr>
          </p:pic>
          <p:sp>
            <p:nvSpPr>
              <p:cNvPr id="191" name="Rounded Rectangle 274"/>
              <p:cNvSpPr>
                <a:spLocks noChangeArrowheads="1"/>
              </p:cNvSpPr>
              <p:nvPr/>
            </p:nvSpPr>
            <p:spPr bwMode="auto">
              <a:xfrm>
                <a:off x="6378764" y="3203316"/>
                <a:ext cx="881463" cy="422565"/>
              </a:xfrm>
              <a:prstGeom prst="roundRect">
                <a:avLst>
                  <a:gd name="adj" fmla="val 16667"/>
                </a:avLst>
              </a:prstGeom>
              <a:solidFill>
                <a:srgbClr val="D2DCF2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bg1"/>
                  </a:buClr>
                </a:pPr>
                <a:r>
                  <a:rPr lang="en-US" sz="1000" b="1" dirty="0" smtClean="0"/>
                  <a:t>Network</a:t>
                </a:r>
                <a:br>
                  <a:rPr lang="en-US" sz="1000" b="1" dirty="0" smtClean="0"/>
                </a:br>
                <a:r>
                  <a:rPr lang="en-US" sz="1000" b="1" dirty="0" smtClean="0"/>
                  <a:t>Portal</a:t>
                </a:r>
                <a:endParaRPr lang="en-US" sz="1000" b="1" dirty="0"/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7311831" y="3858037"/>
              <a:ext cx="983228" cy="728439"/>
              <a:chOff x="7820534" y="4510059"/>
              <a:chExt cx="983228" cy="728439"/>
            </a:xfrm>
          </p:grpSpPr>
          <p:pic>
            <p:nvPicPr>
              <p:cNvPr id="188" name="Picture 187" descr="rack_mount_thick_tower_servers_x86_clip_art_9865.jpg"/>
              <p:cNvPicPr>
                <a:picLocks noChangeAspect="1"/>
              </p:cNvPicPr>
              <p:nvPr/>
            </p:nvPicPr>
            <p:blipFill rotWithShape="1">
              <a:blip r:embed="rId2" cstate="email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0" b="100000" l="1676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7820534" y="4864523"/>
                <a:ext cx="983228" cy="373975"/>
              </a:xfrm>
              <a:prstGeom prst="rect">
                <a:avLst/>
              </a:prstGeom>
            </p:spPr>
          </p:pic>
          <p:sp>
            <p:nvSpPr>
              <p:cNvPr id="189" name="Rounded Rectangle 274"/>
              <p:cNvSpPr>
                <a:spLocks noChangeArrowheads="1"/>
              </p:cNvSpPr>
              <p:nvPr/>
            </p:nvSpPr>
            <p:spPr bwMode="auto">
              <a:xfrm>
                <a:off x="7879843" y="4510059"/>
                <a:ext cx="881463" cy="422565"/>
              </a:xfrm>
              <a:prstGeom prst="roundRect">
                <a:avLst>
                  <a:gd name="adj" fmla="val 16667"/>
                </a:avLst>
              </a:prstGeom>
              <a:solidFill>
                <a:srgbClr val="D2DCF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bg1"/>
                  </a:buClr>
                </a:pPr>
                <a:r>
                  <a:rPr lang="en-US" sz="1000" b="1" dirty="0" smtClean="0">
                    <a:solidFill>
                      <a:srgbClr val="000000"/>
                    </a:solidFill>
                  </a:rPr>
                  <a:t>Infrastructure</a:t>
                </a:r>
                <a:br>
                  <a:rPr lang="en-US" sz="1000" b="1" dirty="0" smtClean="0">
                    <a:solidFill>
                      <a:srgbClr val="000000"/>
                    </a:solidFill>
                  </a:rPr>
                </a:br>
                <a:r>
                  <a:rPr lang="en-US" sz="1000" b="1" dirty="0" smtClean="0">
                    <a:solidFill>
                      <a:srgbClr val="000000"/>
                    </a:solidFill>
                  </a:rPr>
                  <a:t>Controller</a:t>
                </a:r>
                <a:endParaRPr lang="en-US" sz="1000" b="1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4645374" y="3601359"/>
              <a:ext cx="886310" cy="625779"/>
              <a:chOff x="3699407" y="3577793"/>
              <a:chExt cx="983228" cy="694208"/>
            </a:xfrm>
          </p:grpSpPr>
          <p:pic>
            <p:nvPicPr>
              <p:cNvPr id="183" name="Picture 182" descr="rack_mount_thick_tower_servers_x86_clip_art_9865.jpg"/>
              <p:cNvPicPr>
                <a:picLocks noChangeAspect="1"/>
              </p:cNvPicPr>
              <p:nvPr/>
            </p:nvPicPr>
            <p:blipFill rotWithShape="1">
              <a:blip r:embed="rId8" cstate="email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0" b="100000" l="1676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699407" y="3577793"/>
                <a:ext cx="983228" cy="373975"/>
              </a:xfrm>
              <a:prstGeom prst="rect">
                <a:avLst/>
              </a:prstGeom>
            </p:spPr>
          </p:pic>
          <p:pic>
            <p:nvPicPr>
              <p:cNvPr id="184" name="Picture 270" descr="Hard_Drive.png"/>
              <p:cNvPicPr>
                <a:picLocks noChangeAspect="1"/>
              </p:cNvPicPr>
              <p:nvPr/>
            </p:nvPicPr>
            <p:blipFill>
              <a:blip r:embed="rId1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55364" y="3818419"/>
                <a:ext cx="304725" cy="3048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5" name="Picture 270" descr="Hard_Drive.png"/>
              <p:cNvPicPr>
                <a:picLocks noChangeAspect="1"/>
              </p:cNvPicPr>
              <p:nvPr/>
            </p:nvPicPr>
            <p:blipFill>
              <a:blip r:embed="rId1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7726" y="3862539"/>
                <a:ext cx="304725" cy="3048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6" name="Picture 270" descr="Hard_Drive.png"/>
              <p:cNvPicPr>
                <a:picLocks noChangeAspect="1"/>
              </p:cNvPicPr>
              <p:nvPr/>
            </p:nvPicPr>
            <p:blipFill>
              <a:blip r:embed="rId1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2623" y="3912421"/>
                <a:ext cx="304725" cy="3048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7" name="Picture 270" descr="Hard_Drive.png"/>
              <p:cNvPicPr>
                <a:picLocks noChangeAspect="1"/>
              </p:cNvPicPr>
              <p:nvPr/>
            </p:nvPicPr>
            <p:blipFill>
              <a:blip r:embed="rId1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94985" y="3967108"/>
                <a:ext cx="304725" cy="3048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4" name="Cloud 153"/>
            <p:cNvSpPr/>
            <p:nvPr/>
          </p:nvSpPr>
          <p:spPr bwMode="auto">
            <a:xfrm>
              <a:off x="1118865" y="5057039"/>
              <a:ext cx="6621341" cy="767860"/>
            </a:xfrm>
            <a:prstGeom prst="cloud">
              <a:avLst/>
            </a:prstGeom>
            <a:ln>
              <a:solidFill>
                <a:srgbClr val="003767"/>
              </a:solidFill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476363" y="5302469"/>
              <a:ext cx="20954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Arial Black"/>
                  <a:cs typeface="Arial Black"/>
                </a:rPr>
                <a:t>Cloud Private Network</a:t>
              </a:r>
              <a:endParaRPr lang="en-US" sz="1200" b="1" dirty="0">
                <a:latin typeface="Arial Black"/>
                <a:cs typeface="Arial Black"/>
              </a:endParaRPr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6757797" y="4752244"/>
              <a:ext cx="2091296" cy="304800"/>
              <a:chOff x="6553996" y="5193767"/>
              <a:chExt cx="2021114" cy="304800"/>
            </a:xfrm>
          </p:grpSpPr>
          <p:sp>
            <p:nvSpPr>
              <p:cNvPr id="181" name="Can 180"/>
              <p:cNvSpPr/>
              <p:nvPr/>
            </p:nvSpPr>
            <p:spPr bwMode="auto">
              <a:xfrm rot="5400000">
                <a:off x="7412153" y="4335610"/>
                <a:ext cx="304800" cy="2021114"/>
              </a:xfrm>
              <a:prstGeom prst="can">
                <a:avLst>
                  <a:gd name="adj" fmla="val 42858"/>
                </a:avLst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vert270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40005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6553996" y="5205456"/>
                <a:ext cx="1897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Controller Message Bus</a:t>
                </a:r>
                <a:endParaRPr lang="en-US" sz="1200" b="1" dirty="0"/>
              </a:p>
            </p:txBody>
          </p:sp>
        </p:grpSp>
        <p:cxnSp>
          <p:nvCxnSpPr>
            <p:cNvPr id="160" name="Straight Connector 159"/>
            <p:cNvCxnSpPr>
              <a:stCxn id="161" idx="0"/>
              <a:endCxn id="166" idx="4"/>
            </p:cNvCxnSpPr>
            <p:nvPr/>
          </p:nvCxnSpPr>
          <p:spPr bwMode="auto">
            <a:xfrm flipV="1">
              <a:off x="4524886" y="2403734"/>
              <a:ext cx="45133" cy="66995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3767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61" name="Rounded Rectangle 56"/>
            <p:cNvSpPr>
              <a:spLocks noChangeArrowheads="1"/>
            </p:cNvSpPr>
            <p:nvPr/>
          </p:nvSpPr>
          <p:spPr bwMode="auto">
            <a:xfrm>
              <a:off x="3828853" y="3073693"/>
              <a:ext cx="1392065" cy="296841"/>
            </a:xfrm>
            <a:prstGeom prst="roundRect">
              <a:avLst>
                <a:gd name="adj" fmla="val 16667"/>
              </a:avLst>
            </a:prstGeom>
            <a:solidFill>
              <a:srgbClr val="D2DCF2"/>
            </a:solidFill>
            <a:ln>
              <a:solidFill>
                <a:schemeClr val="tx1"/>
              </a:solidFill>
            </a:ln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</a:pPr>
              <a:endParaRPr lang="en-US" sz="1000" b="1" dirty="0"/>
            </a:p>
          </p:txBody>
        </p:sp>
        <p:sp>
          <p:nvSpPr>
            <p:cNvPr id="162" name="Rounded Rectangle 56"/>
            <p:cNvSpPr>
              <a:spLocks noChangeArrowheads="1"/>
            </p:cNvSpPr>
            <p:nvPr/>
          </p:nvSpPr>
          <p:spPr bwMode="auto">
            <a:xfrm>
              <a:off x="3707253" y="3208757"/>
              <a:ext cx="1392065" cy="296841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</a:pPr>
              <a:r>
                <a:rPr lang="en-US" sz="1000" b="1" dirty="0" smtClean="0"/>
                <a:t>Storage Gateways</a:t>
              </a:r>
              <a:endParaRPr lang="en-US" sz="1000" b="1" dirty="0"/>
            </a:p>
          </p:txBody>
        </p:sp>
        <p:sp>
          <p:nvSpPr>
            <p:cNvPr id="163" name="Up-Down Arrow 162"/>
            <p:cNvSpPr/>
            <p:nvPr/>
          </p:nvSpPr>
          <p:spPr bwMode="auto">
            <a:xfrm>
              <a:off x="4250104" y="3469137"/>
              <a:ext cx="195742" cy="400154"/>
            </a:xfrm>
            <a:prstGeom prst="upDownArrow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6507257" y="1530535"/>
              <a:ext cx="863883" cy="350662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-110" charset="0"/>
                </a:rPr>
                <a:t>Client</a:t>
              </a: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6800975" y="1052270"/>
              <a:ext cx="863883" cy="350662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-110" charset="0"/>
                </a:rPr>
                <a:t>Client</a:t>
              </a:r>
            </a:p>
          </p:txBody>
        </p:sp>
        <p:sp>
          <p:nvSpPr>
            <p:cNvPr id="166" name="Up-Down Arrow 165"/>
            <p:cNvSpPr/>
            <p:nvPr/>
          </p:nvSpPr>
          <p:spPr bwMode="auto">
            <a:xfrm>
              <a:off x="4376453" y="1822972"/>
              <a:ext cx="387131" cy="580762"/>
            </a:xfrm>
            <a:prstGeom prst="upDownArrow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167" name="Straight Connector 166"/>
            <p:cNvCxnSpPr>
              <a:stCxn id="162" idx="0"/>
            </p:cNvCxnSpPr>
            <p:nvPr/>
          </p:nvCxnSpPr>
          <p:spPr bwMode="auto">
            <a:xfrm flipV="1">
              <a:off x="4403286" y="2403734"/>
              <a:ext cx="166733" cy="80502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3767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168" name="Group 167"/>
            <p:cNvGrpSpPr/>
            <p:nvPr/>
          </p:nvGrpSpPr>
          <p:grpSpPr>
            <a:xfrm>
              <a:off x="590959" y="1018488"/>
              <a:ext cx="1552040" cy="657229"/>
              <a:chOff x="1538210" y="1112106"/>
              <a:chExt cx="1552040" cy="657229"/>
            </a:xfrm>
          </p:grpSpPr>
          <p:sp>
            <p:nvSpPr>
              <p:cNvPr id="179" name="Rectangle 178"/>
              <p:cNvSpPr/>
              <p:nvPr/>
            </p:nvSpPr>
            <p:spPr bwMode="auto">
              <a:xfrm>
                <a:off x="2046938" y="1233478"/>
                <a:ext cx="1043312" cy="350662"/>
              </a:xfrm>
              <a:prstGeom prst="rect">
                <a:avLst/>
              </a:prstGeom>
              <a:solidFill>
                <a:schemeClr val="accent4"/>
              </a:solidFill>
              <a:ln w="12700" cap="flat" cmpd="sng" algn="ctr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-110" charset="0"/>
                  </a:rPr>
                  <a:t>Sensor</a:t>
                </a:r>
              </a:p>
            </p:txBody>
          </p:sp>
          <p:pic>
            <p:nvPicPr>
              <p:cNvPr id="180" name="Picture 179" descr="altair.jpg"/>
              <p:cNvPicPr>
                <a:picLocks noChangeAspect="1"/>
              </p:cNvPicPr>
              <p:nvPr/>
            </p:nvPicPr>
            <p:blipFill rotWithShape="1">
              <a:blip r:embed="rId1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538210" y="1112106"/>
                <a:ext cx="650096" cy="657229"/>
              </a:xfrm>
              <a:prstGeom prst="rect">
                <a:avLst/>
              </a:prstGeom>
            </p:spPr>
          </p:pic>
        </p:grpSp>
        <p:cxnSp>
          <p:nvCxnSpPr>
            <p:cNvPr id="169" name="Straight Connector 168"/>
            <p:cNvCxnSpPr>
              <a:stCxn id="148" idx="2"/>
              <a:endCxn id="179" idx="3"/>
            </p:cNvCxnSpPr>
            <p:nvPr/>
          </p:nvCxnSpPr>
          <p:spPr bwMode="auto">
            <a:xfrm flipH="1" flipV="1">
              <a:off x="2142999" y="1315191"/>
              <a:ext cx="1521122" cy="18410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0" name="Straight Connector 169"/>
            <p:cNvCxnSpPr/>
            <p:nvPr/>
          </p:nvCxnSpPr>
          <p:spPr bwMode="auto">
            <a:xfrm>
              <a:off x="234953" y="1342180"/>
              <a:ext cx="29166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dot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71" name="Rectangle 170"/>
            <p:cNvSpPr/>
            <p:nvPr/>
          </p:nvSpPr>
          <p:spPr bwMode="auto">
            <a:xfrm>
              <a:off x="2067905" y="1881197"/>
              <a:ext cx="1043312" cy="350662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-110" charset="0"/>
                </a:rPr>
                <a:t>Sensor</a:t>
              </a:r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1226997" y="1818656"/>
              <a:ext cx="1016644" cy="460593"/>
              <a:chOff x="1588815" y="1818656"/>
              <a:chExt cx="1016644" cy="460593"/>
            </a:xfrm>
          </p:grpSpPr>
          <p:pic>
            <p:nvPicPr>
              <p:cNvPr id="177" name="Picture 4"/>
              <p:cNvPicPr>
                <a:picLocks noChangeAspect="1" noChangeArrowheads="1"/>
              </p:cNvPicPr>
              <p:nvPr/>
            </p:nvPicPr>
            <p:blipFill>
              <a:blip r:embed="rId1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8815" y="1818656"/>
                <a:ext cx="1016644" cy="46059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8" name="Picture 79" descr="Reaper-UAV.png"/>
              <p:cNvPicPr>
                <a:picLocks noChangeAspect="1"/>
              </p:cNvPicPr>
              <p:nvPr/>
            </p:nvPicPr>
            <p:blipFill>
              <a:blip r:embed="rId1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403390">
                <a:off x="1695789" y="1902632"/>
                <a:ext cx="841309" cy="29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173" name="Straight Connector 172"/>
            <p:cNvCxnSpPr/>
            <p:nvPr/>
          </p:nvCxnSpPr>
          <p:spPr bwMode="auto">
            <a:xfrm>
              <a:off x="878761" y="2060824"/>
              <a:ext cx="29166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dot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4" name="Straight Connector 173"/>
            <p:cNvCxnSpPr>
              <a:stCxn id="148" idx="2"/>
              <a:endCxn id="171" idx="3"/>
            </p:cNvCxnSpPr>
            <p:nvPr/>
          </p:nvCxnSpPr>
          <p:spPr bwMode="auto">
            <a:xfrm flipH="1">
              <a:off x="3111217" y="1499293"/>
              <a:ext cx="552904" cy="55723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124" name="Rectangle 123"/>
          <p:cNvSpPr/>
          <p:nvPr/>
        </p:nvSpPr>
        <p:spPr bwMode="auto">
          <a:xfrm>
            <a:off x="-8344" y="1004245"/>
            <a:ext cx="9144000" cy="5322695"/>
          </a:xfrm>
          <a:prstGeom prst="rect">
            <a:avLst/>
          </a:prstGeom>
          <a:solidFill>
            <a:schemeClr val="bg1">
              <a:alpha val="31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DoD Cloud Architecture: </a:t>
            </a:r>
            <a:br>
              <a:rPr lang="en-US" dirty="0" smtClean="0"/>
            </a:br>
            <a:r>
              <a:rPr lang="en-US" sz="2400" dirty="0" smtClean="0"/>
              <a:t>Threat Taxonomy</a:t>
            </a:r>
            <a:endParaRPr lang="en-US" sz="2400" dirty="0"/>
          </a:p>
        </p:txBody>
      </p:sp>
      <p:sp>
        <p:nvSpPr>
          <p:cNvPr id="391" name="Rectangular Callout 390"/>
          <p:cNvSpPr/>
          <p:nvPr/>
        </p:nvSpPr>
        <p:spPr bwMode="auto">
          <a:xfrm>
            <a:off x="2509620" y="2275084"/>
            <a:ext cx="1415715" cy="428698"/>
          </a:xfrm>
          <a:prstGeom prst="wedgeRectCallout">
            <a:avLst>
              <a:gd name="adj1" fmla="val -111045"/>
              <a:gd name="adj2" fmla="val 234432"/>
            </a:avLst>
          </a:prstGeom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Arial" pitchFamily="-110" charset="0"/>
              </a:rPr>
              <a:t>Remote Code Injection</a:t>
            </a:r>
          </a:p>
        </p:txBody>
      </p:sp>
      <p:sp>
        <p:nvSpPr>
          <p:cNvPr id="392" name="Rectangular Callout 391"/>
          <p:cNvSpPr/>
          <p:nvPr/>
        </p:nvSpPr>
        <p:spPr bwMode="auto">
          <a:xfrm>
            <a:off x="465008" y="5282393"/>
            <a:ext cx="1415715" cy="334319"/>
          </a:xfrm>
          <a:prstGeom prst="wedgeRectCallout">
            <a:avLst>
              <a:gd name="adj1" fmla="val -2514"/>
              <a:gd name="adj2" fmla="val -227159"/>
            </a:avLst>
          </a:prstGeom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Arial" pitchFamily="-110" charset="0"/>
              </a:rPr>
              <a:t>Supply Chain</a:t>
            </a:r>
          </a:p>
        </p:txBody>
      </p:sp>
      <p:sp>
        <p:nvSpPr>
          <p:cNvPr id="393" name="Rectangular Callout 392"/>
          <p:cNvSpPr/>
          <p:nvPr/>
        </p:nvSpPr>
        <p:spPr bwMode="auto">
          <a:xfrm>
            <a:off x="7044283" y="3687366"/>
            <a:ext cx="1415715" cy="428698"/>
          </a:xfrm>
          <a:prstGeom prst="wedgeRectCallout">
            <a:avLst>
              <a:gd name="adj1" fmla="val -60340"/>
              <a:gd name="adj2" fmla="val -262613"/>
            </a:avLst>
          </a:prstGeom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/>
              <a:t>Insider Threat</a:t>
            </a:r>
            <a:endParaRPr kumimoji="0" lang="en-US" sz="12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395" name="Rectangular Callout 394"/>
          <p:cNvSpPr/>
          <p:nvPr/>
        </p:nvSpPr>
        <p:spPr bwMode="auto">
          <a:xfrm>
            <a:off x="4672684" y="1004245"/>
            <a:ext cx="1691173" cy="428698"/>
          </a:xfrm>
          <a:prstGeom prst="wedgeRectCallout">
            <a:avLst>
              <a:gd name="adj1" fmla="val 76489"/>
              <a:gd name="adj2" fmla="val -4763"/>
            </a:avLst>
          </a:prstGeom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/>
              <a:t>Credential Stealing</a:t>
            </a:r>
            <a:endParaRPr kumimoji="0" lang="en-US" sz="12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396" name="Rectangular Callout 395"/>
          <p:cNvSpPr/>
          <p:nvPr/>
        </p:nvSpPr>
        <p:spPr bwMode="auto">
          <a:xfrm>
            <a:off x="2000375" y="4322473"/>
            <a:ext cx="1415715" cy="632204"/>
          </a:xfrm>
          <a:prstGeom prst="wedgeRectCallout">
            <a:avLst>
              <a:gd name="adj1" fmla="val -107102"/>
              <a:gd name="adj2" fmla="val -78735"/>
            </a:avLst>
          </a:prstGeom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Arial" pitchFamily="-110" charset="0"/>
              </a:rPr>
              <a:t>Hypervisor</a:t>
            </a:r>
            <a:r>
              <a:rPr kumimoji="0" lang="en-US" sz="1200" b="1" i="0" u="none" strike="noStrike" cap="none" normalizeH="0" dirty="0" smtClean="0">
                <a:ln>
                  <a:noFill/>
                </a:ln>
                <a:effectLst/>
                <a:latin typeface="Arial" pitchFamily="-110" charset="0"/>
              </a:rPr>
              <a:t> Privilege Escalation</a:t>
            </a:r>
            <a:endParaRPr kumimoji="0" lang="en-US" sz="1200" b="1" i="0" u="none" strike="noStrike" cap="none" normalizeH="0" baseline="0" dirty="0" smtClean="0">
              <a:ln>
                <a:noFill/>
              </a:ln>
              <a:effectLst/>
              <a:latin typeface="Arial" pitchFamily="-110" charset="0"/>
            </a:endParaRPr>
          </a:p>
        </p:txBody>
      </p:sp>
      <p:sp>
        <p:nvSpPr>
          <p:cNvPr id="397" name="Rectangular Callout 396"/>
          <p:cNvSpPr/>
          <p:nvPr/>
        </p:nvSpPr>
        <p:spPr bwMode="auto">
          <a:xfrm>
            <a:off x="424807" y="2243976"/>
            <a:ext cx="1415715" cy="482485"/>
          </a:xfrm>
          <a:prstGeom prst="wedgeRectCallout">
            <a:avLst>
              <a:gd name="adj1" fmla="val -12434"/>
              <a:gd name="adj2" fmla="val 225280"/>
            </a:avLst>
          </a:prstGeom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Arial" pitchFamily="-110" charset="0"/>
              </a:rPr>
              <a:t>Cross VM Side Channels</a:t>
            </a:r>
          </a:p>
        </p:txBody>
      </p:sp>
      <p:sp>
        <p:nvSpPr>
          <p:cNvPr id="398" name="Rectangular Callout 397"/>
          <p:cNvSpPr/>
          <p:nvPr/>
        </p:nvSpPr>
        <p:spPr bwMode="auto">
          <a:xfrm>
            <a:off x="5366790" y="3760727"/>
            <a:ext cx="1415715" cy="482485"/>
          </a:xfrm>
          <a:prstGeom prst="wedgeRectCallout">
            <a:avLst>
              <a:gd name="adj1" fmla="val -117136"/>
              <a:gd name="adj2" fmla="val 71506"/>
            </a:avLst>
          </a:prstGeom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</a:rPr>
              <a:t>Data</a:t>
            </a:r>
            <a:r>
              <a:rPr lang="en-US" sz="1200" b="1" dirty="0" smtClean="0"/>
              <a:t> Loss /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</a:rPr>
              <a:t>Exfiltration</a:t>
            </a:r>
          </a:p>
        </p:txBody>
      </p:sp>
      <p:sp>
        <p:nvSpPr>
          <p:cNvPr id="394" name="Rectangular Callout 393"/>
          <p:cNvSpPr/>
          <p:nvPr/>
        </p:nvSpPr>
        <p:spPr bwMode="auto">
          <a:xfrm>
            <a:off x="2491590" y="1302968"/>
            <a:ext cx="1386578" cy="428698"/>
          </a:xfrm>
          <a:prstGeom prst="wedgeRectCallout">
            <a:avLst>
              <a:gd name="adj1" fmla="val 95657"/>
              <a:gd name="adj2" fmla="val 162115"/>
            </a:avLst>
          </a:prstGeom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/>
              <a:t>External Denial Of Service</a:t>
            </a:r>
            <a:endParaRPr kumimoji="0" lang="en-US" sz="12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399" name="Rectangular Callout 398"/>
          <p:cNvSpPr/>
          <p:nvPr/>
        </p:nvSpPr>
        <p:spPr bwMode="auto">
          <a:xfrm>
            <a:off x="4763584" y="4472192"/>
            <a:ext cx="1747955" cy="482485"/>
          </a:xfrm>
          <a:prstGeom prst="wedgeRectCallout">
            <a:avLst>
              <a:gd name="adj1" fmla="val -57900"/>
              <a:gd name="adj2" fmla="val 120113"/>
            </a:avLst>
          </a:prstGeom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latin typeface="Arial" pitchFamily="-110" charset="0"/>
              </a:rPr>
              <a:t>Internal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Arial" pitchFamily="-110" charset="0"/>
              </a:rPr>
              <a:t>Network Resource Attacks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1146175" y="6432324"/>
            <a:ext cx="2667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VM – Virtual Machine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452091" y="3629978"/>
            <a:ext cx="1415715" cy="483706"/>
            <a:chOff x="2452091" y="3629978"/>
            <a:chExt cx="1415715" cy="483706"/>
          </a:xfrm>
          <a:solidFill>
            <a:schemeClr val="accent5"/>
          </a:solidFill>
        </p:grpSpPr>
        <p:sp>
          <p:nvSpPr>
            <p:cNvPr id="157" name="Rectangular Callout 156"/>
            <p:cNvSpPr/>
            <p:nvPr/>
          </p:nvSpPr>
          <p:spPr bwMode="auto">
            <a:xfrm>
              <a:off x="2452091" y="3631199"/>
              <a:ext cx="1415715" cy="482485"/>
            </a:xfrm>
            <a:prstGeom prst="wedgeRectCallout">
              <a:avLst>
                <a:gd name="adj1" fmla="val 126573"/>
                <a:gd name="adj2" fmla="val 21869"/>
              </a:avLst>
            </a:prstGeom>
            <a:ln>
              <a:solidFill>
                <a:srgbClr val="000000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effectLst/>
                </a:rPr>
                <a:t>Data </a:t>
              </a:r>
              <a:r>
                <a:rPr lang="en-US" sz="1200" b="1" dirty="0" smtClean="0"/>
                <a:t>Integrity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effectLst/>
              </a:endParaRPr>
            </a:p>
          </p:txBody>
        </p:sp>
        <p:sp>
          <p:nvSpPr>
            <p:cNvPr id="158" name="Rectangular Callout 157"/>
            <p:cNvSpPr/>
            <p:nvPr/>
          </p:nvSpPr>
          <p:spPr bwMode="auto">
            <a:xfrm>
              <a:off x="2452091" y="3629978"/>
              <a:ext cx="1415715" cy="482485"/>
            </a:xfrm>
            <a:prstGeom prst="wedgeRectCallout">
              <a:avLst>
                <a:gd name="adj1" fmla="val -99460"/>
                <a:gd name="adj2" fmla="val -56792"/>
              </a:avLst>
            </a:prstGeom>
            <a:ln>
              <a:solidFill>
                <a:srgbClr val="000000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effectLst/>
                </a:rPr>
                <a:t>Data </a:t>
              </a:r>
              <a:r>
                <a:rPr lang="en-US" sz="1200" b="1" dirty="0" smtClean="0"/>
                <a:t>Integrity Attack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effectLst/>
              </a:endParaRPr>
            </a:p>
          </p:txBody>
        </p:sp>
      </p:grpSp>
      <p:sp>
        <p:nvSpPr>
          <p:cNvPr id="351" name="Rectangular Callout 350"/>
          <p:cNvSpPr/>
          <p:nvPr/>
        </p:nvSpPr>
        <p:spPr bwMode="auto">
          <a:xfrm>
            <a:off x="127845" y="1634679"/>
            <a:ext cx="1415715" cy="482485"/>
          </a:xfrm>
          <a:prstGeom prst="wedgeRectCallout">
            <a:avLst>
              <a:gd name="adj1" fmla="val 79955"/>
              <a:gd name="adj2" fmla="val -95079"/>
            </a:avLst>
          </a:prstGeom>
          <a:ln>
            <a:solidFill>
              <a:srgbClr val="000000"/>
            </a:solidFill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</a:rPr>
              <a:t>Data </a:t>
            </a:r>
            <a:r>
              <a:rPr lang="en-US" sz="1200" b="1" dirty="0" smtClean="0"/>
              <a:t>Integrity Attack</a:t>
            </a:r>
            <a:endParaRPr kumimoji="0" lang="en-US" sz="12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44124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" grpId="0" animBg="1"/>
      <p:bldP spid="392" grpId="0" animBg="1"/>
      <p:bldP spid="393" grpId="0" animBg="1"/>
      <p:bldP spid="395" grpId="0" animBg="1"/>
      <p:bldP spid="396" grpId="0" animBg="1"/>
      <p:bldP spid="397" grpId="0" animBg="1"/>
      <p:bldP spid="398" grpId="0" animBg="1"/>
      <p:bldP spid="394" grpId="0" animBg="1"/>
      <p:bldP spid="399" grpId="0" animBg="1"/>
      <p:bldP spid="3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030634" y="1705866"/>
            <a:ext cx="1984741" cy="648763"/>
            <a:chOff x="5068609" y="1705866"/>
            <a:chExt cx="1984741" cy="648763"/>
          </a:xfrm>
        </p:grpSpPr>
        <p:sp>
          <p:nvSpPr>
            <p:cNvPr id="317" name="Rectangle 316"/>
            <p:cNvSpPr/>
            <p:nvPr/>
          </p:nvSpPr>
          <p:spPr bwMode="auto">
            <a:xfrm>
              <a:off x="5242065" y="1943544"/>
              <a:ext cx="1043312" cy="350662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-110" charset="0"/>
                </a:rPr>
                <a:t>Sensor</a:t>
              </a:r>
            </a:p>
          </p:txBody>
        </p:sp>
        <p:grpSp>
          <p:nvGrpSpPr>
            <p:cNvPr id="318" name="Group 317"/>
            <p:cNvGrpSpPr/>
            <p:nvPr/>
          </p:nvGrpSpPr>
          <p:grpSpPr>
            <a:xfrm>
              <a:off x="6132193" y="1937297"/>
              <a:ext cx="921157" cy="417332"/>
              <a:chOff x="1588815" y="1861917"/>
              <a:chExt cx="921157" cy="417332"/>
            </a:xfrm>
          </p:grpSpPr>
          <p:pic>
            <p:nvPicPr>
              <p:cNvPr id="319" name="Picture 4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8815" y="1861917"/>
                <a:ext cx="921157" cy="417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0" name="Picture 79" descr="Reaper-UAV.png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403390">
                <a:off x="1657304" y="1902632"/>
                <a:ext cx="841309" cy="29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321" name="Straight Connector 320"/>
            <p:cNvCxnSpPr>
              <a:stCxn id="317" idx="1"/>
            </p:cNvCxnSpPr>
            <p:nvPr/>
          </p:nvCxnSpPr>
          <p:spPr bwMode="auto">
            <a:xfrm flipH="1" flipV="1">
              <a:off x="5068609" y="1705866"/>
              <a:ext cx="173456" cy="41300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00" name="Group 199"/>
          <p:cNvGrpSpPr/>
          <p:nvPr/>
        </p:nvGrpSpPr>
        <p:grpSpPr>
          <a:xfrm>
            <a:off x="115794" y="1052270"/>
            <a:ext cx="8912413" cy="5127274"/>
            <a:chOff x="115794" y="1052270"/>
            <a:chExt cx="8912413" cy="5127274"/>
          </a:xfrm>
        </p:grpSpPr>
        <p:cxnSp>
          <p:nvCxnSpPr>
            <p:cNvPr id="201" name="Straight Connector 200"/>
            <p:cNvCxnSpPr>
              <a:stCxn id="247" idx="1"/>
              <a:endCxn id="234" idx="0"/>
            </p:cNvCxnSpPr>
            <p:nvPr/>
          </p:nvCxnSpPr>
          <p:spPr bwMode="auto">
            <a:xfrm flipH="1" flipV="1">
              <a:off x="5439109" y="1499293"/>
              <a:ext cx="1068148" cy="2065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2" name="Straight Connector 201"/>
            <p:cNvCxnSpPr>
              <a:endCxn id="234" idx="0"/>
            </p:cNvCxnSpPr>
            <p:nvPr/>
          </p:nvCxnSpPr>
          <p:spPr bwMode="auto">
            <a:xfrm flipH="1">
              <a:off x="5439109" y="1264121"/>
              <a:ext cx="1364034" cy="2351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03" name="Rounded Rectangle 202"/>
            <p:cNvSpPr/>
            <p:nvPr/>
          </p:nvSpPr>
          <p:spPr bwMode="auto">
            <a:xfrm>
              <a:off x="115794" y="2403733"/>
              <a:ext cx="8912413" cy="3775811"/>
            </a:xfrm>
            <a:prstGeom prst="roundRect">
              <a:avLst>
                <a:gd name="adj" fmla="val 5331"/>
              </a:avLst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Private Cloud</a:t>
              </a:r>
            </a:p>
          </p:txBody>
        </p:sp>
        <p:sp>
          <p:nvSpPr>
            <p:cNvPr id="204" name="Rounded Rectangle 203"/>
            <p:cNvSpPr/>
            <p:nvPr/>
          </p:nvSpPr>
          <p:spPr bwMode="auto">
            <a:xfrm>
              <a:off x="210921" y="2912853"/>
              <a:ext cx="2737894" cy="1989309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10921" y="2556616"/>
              <a:ext cx="9371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Arial Black"/>
                  <a:cs typeface="Arial Black"/>
                </a:rPr>
                <a:t>Compute</a:t>
              </a:r>
              <a:endParaRPr lang="en-US" sz="1200" dirty="0">
                <a:latin typeface="Arial Black"/>
                <a:cs typeface="Arial Black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3115451" y="2556616"/>
              <a:ext cx="8480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Arial Black"/>
                  <a:cs typeface="Arial Black"/>
                </a:rPr>
                <a:t>Storage</a:t>
              </a:r>
              <a:endParaRPr lang="en-US" sz="1200" dirty="0">
                <a:latin typeface="Arial Black"/>
                <a:cs typeface="Arial Black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6281744" y="2556616"/>
              <a:ext cx="11226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Arial Black"/>
                  <a:cs typeface="Arial Black"/>
                </a:rPr>
                <a:t>Controllers</a:t>
              </a:r>
              <a:endParaRPr lang="en-US" sz="1200" dirty="0">
                <a:latin typeface="Arial Black"/>
                <a:cs typeface="Arial Black"/>
              </a:endParaRPr>
            </a:p>
          </p:txBody>
        </p:sp>
        <p:grpSp>
          <p:nvGrpSpPr>
            <p:cNvPr id="210" name="Group 209"/>
            <p:cNvGrpSpPr/>
            <p:nvPr/>
          </p:nvGrpSpPr>
          <p:grpSpPr>
            <a:xfrm>
              <a:off x="1372353" y="4398316"/>
              <a:ext cx="388261" cy="1211803"/>
              <a:chOff x="1399663" y="4554406"/>
              <a:chExt cx="388261" cy="1211803"/>
            </a:xfrm>
          </p:grpSpPr>
          <p:cxnSp>
            <p:nvCxnSpPr>
              <p:cNvPr id="313" name="Straight Connector 312"/>
              <p:cNvCxnSpPr/>
              <p:nvPr/>
            </p:nvCxnSpPr>
            <p:spPr bwMode="auto">
              <a:xfrm flipH="1" flipV="1">
                <a:off x="1399663" y="4822446"/>
                <a:ext cx="388261" cy="92078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14" name="Straight Connector 313"/>
              <p:cNvCxnSpPr/>
              <p:nvPr/>
            </p:nvCxnSpPr>
            <p:spPr bwMode="auto">
              <a:xfrm flipH="1" flipV="1">
                <a:off x="1707562" y="4554406"/>
                <a:ext cx="80361" cy="121180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211" name="Group 210"/>
            <p:cNvGrpSpPr/>
            <p:nvPr/>
          </p:nvGrpSpPr>
          <p:grpSpPr>
            <a:xfrm>
              <a:off x="802366" y="3106965"/>
              <a:ext cx="1468437" cy="1519276"/>
              <a:chOff x="459694" y="3635971"/>
              <a:chExt cx="1468437" cy="1519276"/>
            </a:xfrm>
          </p:grpSpPr>
          <p:sp>
            <p:nvSpPr>
              <p:cNvPr id="295" name="Rounded Rectangle 294"/>
              <p:cNvSpPr/>
              <p:nvPr/>
            </p:nvSpPr>
            <p:spPr bwMode="auto">
              <a:xfrm>
                <a:off x="459694" y="3635971"/>
                <a:ext cx="1468437" cy="653453"/>
              </a:xfrm>
              <a:prstGeom prst="roundRect">
                <a:avLst>
                  <a:gd name="adj" fmla="val 7525"/>
                </a:avLst>
              </a:prstGeom>
              <a:solidFill>
                <a:srgbClr val="BFBFB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bg1"/>
                  </a:buClr>
                  <a:defRPr/>
                </a:pPr>
                <a:endParaRPr lang="en-US" sz="1200" b="1" dirty="0">
                  <a:solidFill>
                    <a:schemeClr val="bg1"/>
                  </a:solidFill>
                  <a:latin typeface="Arial Narrow" pitchFamily="-109" charset="0"/>
                  <a:ea typeface="ＭＳ Ｐゴシック" pitchFamily="-109" charset="-128"/>
                  <a:cs typeface="ＭＳ Ｐゴシック" pitchFamily="-109" charset="-128"/>
                </a:endParaRPr>
              </a:p>
            </p:txBody>
          </p:sp>
          <p:grpSp>
            <p:nvGrpSpPr>
              <p:cNvPr id="296" name="Group 58"/>
              <p:cNvGrpSpPr>
                <a:grpSpLocks/>
              </p:cNvGrpSpPr>
              <p:nvPr/>
            </p:nvGrpSpPr>
            <p:grpSpPr bwMode="auto">
              <a:xfrm>
                <a:off x="535876" y="3718044"/>
                <a:ext cx="418993" cy="457339"/>
                <a:chOff x="571503" y="4779435"/>
                <a:chExt cx="419097" cy="457200"/>
              </a:xfrm>
            </p:grpSpPr>
            <p:sp>
              <p:nvSpPr>
                <p:cNvPr id="310" name="Rounded Rectangle 309"/>
                <p:cNvSpPr/>
                <p:nvPr/>
              </p:nvSpPr>
              <p:spPr bwMode="auto">
                <a:xfrm>
                  <a:off x="571521" y="5008429"/>
                  <a:ext cx="304876" cy="228531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bg1"/>
                    </a:buClr>
                    <a:defRPr/>
                  </a:pPr>
                  <a:endParaRPr lang="en-US" sz="1200" b="1" dirty="0">
                    <a:latin typeface="Arial Narrow" pitchFamily="-109" charset="0"/>
                    <a:ea typeface="ＭＳ Ｐゴシック" pitchFamily="-109" charset="-128"/>
                    <a:cs typeface="ＭＳ Ｐゴシック" pitchFamily="-109" charset="-128"/>
                  </a:endParaRPr>
                </a:p>
              </p:txBody>
            </p:sp>
            <p:sp>
              <p:nvSpPr>
                <p:cNvPr id="311" name="Rounded Rectangle 277"/>
                <p:cNvSpPr>
                  <a:spLocks noChangeArrowheads="1"/>
                </p:cNvSpPr>
                <p:nvPr/>
              </p:nvSpPr>
              <p:spPr bwMode="auto">
                <a:xfrm>
                  <a:off x="571503" y="4779435"/>
                  <a:ext cx="304800" cy="2286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CA3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/>
                <a:lstStyle/>
                <a:p>
                  <a:pPr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bg1"/>
                    </a:buClr>
                  </a:pPr>
                  <a:endParaRPr lang="en-US" sz="1200" b="1" dirty="0"/>
                </a:p>
              </p:txBody>
            </p:sp>
            <p:sp>
              <p:nvSpPr>
                <p:cNvPr id="312" name="Rounded Rectangle 311"/>
                <p:cNvSpPr/>
                <p:nvPr/>
              </p:nvSpPr>
              <p:spPr bwMode="auto">
                <a:xfrm>
                  <a:off x="876397" y="5003668"/>
                  <a:ext cx="114328" cy="228531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vert" wrap="none" lIns="0" tIns="0" rIns="0" bIns="0" anchor="ctr"/>
                <a:lstStyle/>
                <a:p>
                  <a:pPr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bg1"/>
                    </a:buClr>
                    <a:defRPr/>
                  </a:pPr>
                  <a:endParaRPr lang="en-US" sz="900" b="1" dirty="0">
                    <a:latin typeface="Arial Narrow" pitchFamily="-109" charset="0"/>
                    <a:ea typeface="ＭＳ Ｐゴシック" pitchFamily="-109" charset="-128"/>
                    <a:cs typeface="ＭＳ Ｐゴシック" pitchFamily="-109" charset="-128"/>
                  </a:endParaRPr>
                </a:p>
              </p:txBody>
            </p:sp>
          </p:grpSp>
          <p:grpSp>
            <p:nvGrpSpPr>
              <p:cNvPr id="297" name="Group 280"/>
              <p:cNvGrpSpPr>
                <a:grpSpLocks/>
              </p:cNvGrpSpPr>
              <p:nvPr/>
            </p:nvGrpSpPr>
            <p:grpSpPr bwMode="auto">
              <a:xfrm>
                <a:off x="992963" y="3718044"/>
                <a:ext cx="418993" cy="457339"/>
                <a:chOff x="571503" y="4779435"/>
                <a:chExt cx="419097" cy="457200"/>
              </a:xfrm>
            </p:grpSpPr>
            <p:sp>
              <p:nvSpPr>
                <p:cNvPr id="307" name="Rounded Rectangle 306"/>
                <p:cNvSpPr/>
                <p:nvPr/>
              </p:nvSpPr>
              <p:spPr bwMode="auto">
                <a:xfrm>
                  <a:off x="571634" y="5008429"/>
                  <a:ext cx="304876" cy="228531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bg1"/>
                    </a:buClr>
                    <a:defRPr/>
                  </a:pPr>
                  <a:endParaRPr lang="en-US" sz="1200" b="1" dirty="0">
                    <a:latin typeface="Arial Narrow" pitchFamily="-109" charset="0"/>
                    <a:ea typeface="ＭＳ Ｐゴシック" pitchFamily="-109" charset="-128"/>
                    <a:cs typeface="ＭＳ Ｐゴシック" pitchFamily="-109" charset="-128"/>
                  </a:endParaRPr>
                </a:p>
              </p:txBody>
            </p:sp>
            <p:sp>
              <p:nvSpPr>
                <p:cNvPr id="308" name="Rounded Rectangle 282"/>
                <p:cNvSpPr>
                  <a:spLocks noChangeArrowheads="1"/>
                </p:cNvSpPr>
                <p:nvPr/>
              </p:nvSpPr>
              <p:spPr bwMode="auto">
                <a:xfrm>
                  <a:off x="571503" y="4779435"/>
                  <a:ext cx="304800" cy="2286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CA3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/>
                <a:lstStyle/>
                <a:p>
                  <a:pPr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bg1"/>
                    </a:buClr>
                  </a:pPr>
                  <a:endParaRPr lang="en-US" sz="1200" b="1" dirty="0"/>
                </a:p>
              </p:txBody>
            </p:sp>
            <p:sp>
              <p:nvSpPr>
                <p:cNvPr id="309" name="Rounded Rectangle 308"/>
                <p:cNvSpPr/>
                <p:nvPr/>
              </p:nvSpPr>
              <p:spPr bwMode="auto">
                <a:xfrm>
                  <a:off x="876510" y="5003668"/>
                  <a:ext cx="114328" cy="228531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vert" wrap="none" lIns="0" tIns="0" rIns="0" bIns="0" anchor="ctr"/>
                <a:lstStyle/>
                <a:p>
                  <a:pPr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bg1"/>
                    </a:buClr>
                    <a:defRPr/>
                  </a:pPr>
                  <a:endParaRPr lang="en-US" sz="900" b="1" dirty="0">
                    <a:latin typeface="Arial Narrow" pitchFamily="-109" charset="0"/>
                    <a:ea typeface="ＭＳ Ｐゴシック" pitchFamily="-109" charset="-128"/>
                    <a:cs typeface="ＭＳ Ｐゴシック" pitchFamily="-109" charset="-128"/>
                  </a:endParaRPr>
                </a:p>
              </p:txBody>
            </p:sp>
          </p:grpSp>
          <p:grpSp>
            <p:nvGrpSpPr>
              <p:cNvPr id="298" name="Group 284"/>
              <p:cNvGrpSpPr>
                <a:grpSpLocks/>
              </p:cNvGrpSpPr>
              <p:nvPr/>
            </p:nvGrpSpPr>
            <p:grpSpPr bwMode="auto">
              <a:xfrm>
                <a:off x="1450049" y="3718044"/>
                <a:ext cx="418993" cy="457339"/>
                <a:chOff x="571503" y="4779435"/>
                <a:chExt cx="419097" cy="457200"/>
              </a:xfrm>
            </p:grpSpPr>
            <p:sp>
              <p:nvSpPr>
                <p:cNvPr id="304" name="Rounded Rectangle 303"/>
                <p:cNvSpPr/>
                <p:nvPr/>
              </p:nvSpPr>
              <p:spPr bwMode="auto">
                <a:xfrm>
                  <a:off x="571748" y="5008429"/>
                  <a:ext cx="304876" cy="228531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bg1"/>
                    </a:buClr>
                    <a:defRPr/>
                  </a:pPr>
                  <a:endParaRPr lang="en-US" sz="1200" b="1" dirty="0">
                    <a:latin typeface="Arial Narrow" pitchFamily="-109" charset="0"/>
                    <a:ea typeface="ＭＳ Ｐゴシック" pitchFamily="-109" charset="-128"/>
                    <a:cs typeface="ＭＳ Ｐゴシック" pitchFamily="-109" charset="-128"/>
                  </a:endParaRPr>
                </a:p>
              </p:txBody>
            </p:sp>
            <p:sp>
              <p:nvSpPr>
                <p:cNvPr id="305" name="Rounded Rectangle 286"/>
                <p:cNvSpPr>
                  <a:spLocks noChangeArrowheads="1"/>
                </p:cNvSpPr>
                <p:nvPr/>
              </p:nvSpPr>
              <p:spPr bwMode="auto">
                <a:xfrm>
                  <a:off x="571503" y="4779435"/>
                  <a:ext cx="304800" cy="2286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CA3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/>
                <a:lstStyle/>
                <a:p>
                  <a:pPr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bg1"/>
                    </a:buClr>
                  </a:pPr>
                  <a:endParaRPr lang="en-US" sz="1200" b="1" dirty="0"/>
                </a:p>
              </p:txBody>
            </p:sp>
            <p:sp>
              <p:nvSpPr>
                <p:cNvPr id="306" name="Rounded Rectangle 305"/>
                <p:cNvSpPr/>
                <p:nvPr/>
              </p:nvSpPr>
              <p:spPr bwMode="auto">
                <a:xfrm>
                  <a:off x="876624" y="5003668"/>
                  <a:ext cx="114328" cy="228531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vert" wrap="none" lIns="0" tIns="0" rIns="0" bIns="0" anchor="ctr"/>
                <a:lstStyle/>
                <a:p>
                  <a:pPr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bg1"/>
                    </a:buClr>
                    <a:defRPr/>
                  </a:pPr>
                  <a:endParaRPr lang="en-US" sz="900" b="1" dirty="0">
                    <a:latin typeface="Arial Narrow" pitchFamily="-109" charset="0"/>
                    <a:ea typeface="ＭＳ Ｐゴシック" pitchFamily="-109" charset="-128"/>
                    <a:cs typeface="ＭＳ Ｐゴシック" pitchFamily="-109" charset="-128"/>
                  </a:endParaRPr>
                </a:p>
              </p:txBody>
            </p:sp>
          </p:grpSp>
          <p:pic>
            <p:nvPicPr>
              <p:cNvPr id="299" name="Picture 298" descr="rack_mount_thick_tower_servers_x86_clip_art_9865.jpg"/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1676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19185" y="4609877"/>
                <a:ext cx="983228" cy="373975"/>
              </a:xfrm>
              <a:prstGeom prst="rect">
                <a:avLst/>
              </a:prstGeom>
            </p:spPr>
          </p:pic>
          <p:sp>
            <p:nvSpPr>
              <p:cNvPr id="300" name="Isosceles Triangle 299"/>
              <p:cNvSpPr/>
              <p:nvPr/>
            </p:nvSpPr>
            <p:spPr bwMode="auto">
              <a:xfrm flipV="1">
                <a:off x="493031" y="4475745"/>
                <a:ext cx="1371600" cy="203200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40000"/>
                      <a:lumOff val="60000"/>
                    </a:schemeClr>
                  </a:gs>
                </a:gsLst>
                <a:lin ang="5400000" scaled="0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bg1"/>
                  </a:buClr>
                  <a:defRPr/>
                </a:pPr>
                <a:endParaRPr lang="en-US" sz="2400" dirty="0">
                  <a:latin typeface="Arial Narrow" pitchFamily="-109" charset="0"/>
                  <a:ea typeface="ＭＳ Ｐゴシック" pitchFamily="-109" charset="-128"/>
                  <a:cs typeface="ＭＳ Ｐゴシック" pitchFamily="-109" charset="-128"/>
                </a:endParaRPr>
              </a:p>
            </p:txBody>
          </p:sp>
          <p:pic>
            <p:nvPicPr>
              <p:cNvPr id="301" name="Picture 270" descr="Hard_Drive.png"/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0600" y="4850354"/>
                <a:ext cx="304725" cy="3048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2" name="Rounded Rectangle 56"/>
              <p:cNvSpPr>
                <a:spLocks noChangeArrowheads="1"/>
              </p:cNvSpPr>
              <p:nvPr/>
            </p:nvSpPr>
            <p:spPr bwMode="auto">
              <a:xfrm>
                <a:off x="462870" y="4250297"/>
                <a:ext cx="990354" cy="228670"/>
              </a:xfrm>
              <a:prstGeom prst="roundRect">
                <a:avLst>
                  <a:gd name="adj" fmla="val 16667"/>
                </a:avLst>
              </a:prstGeom>
              <a:solidFill>
                <a:srgbClr val="22DE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r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bg1"/>
                  </a:buClr>
                </a:pPr>
                <a:endParaRPr lang="en-US" sz="1200" b="1" dirty="0"/>
              </a:p>
            </p:txBody>
          </p:sp>
          <p:sp>
            <p:nvSpPr>
              <p:cNvPr id="303" name="Rounded Rectangle 274"/>
              <p:cNvSpPr>
                <a:spLocks noChangeArrowheads="1"/>
              </p:cNvSpPr>
              <p:nvPr/>
            </p:nvSpPr>
            <p:spPr bwMode="auto">
              <a:xfrm>
                <a:off x="1451736" y="4247122"/>
                <a:ext cx="476395" cy="228670"/>
              </a:xfrm>
              <a:prstGeom prst="roundRect">
                <a:avLst>
                  <a:gd name="adj" fmla="val 16667"/>
                </a:avLst>
              </a:pr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bg1"/>
                  </a:buClr>
                </a:pPr>
                <a:endParaRPr lang="en-US" sz="1200" b="1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479193" y="3327407"/>
              <a:ext cx="1468437" cy="1367031"/>
              <a:chOff x="459694" y="3616821"/>
              <a:chExt cx="1468437" cy="1367031"/>
            </a:xfrm>
          </p:grpSpPr>
          <p:sp>
            <p:nvSpPr>
              <p:cNvPr id="278" name="Rounded Rectangle 277"/>
              <p:cNvSpPr/>
              <p:nvPr/>
            </p:nvSpPr>
            <p:spPr bwMode="auto">
              <a:xfrm>
                <a:off x="459694" y="3616821"/>
                <a:ext cx="1468437" cy="672604"/>
              </a:xfrm>
              <a:prstGeom prst="roundRect">
                <a:avLst>
                  <a:gd name="adj" fmla="val 7525"/>
                </a:avLst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bg1"/>
                  </a:buClr>
                  <a:defRPr/>
                </a:pPr>
                <a:endParaRPr lang="en-US" sz="1000" b="1" dirty="0">
                  <a:solidFill>
                    <a:schemeClr val="bg1"/>
                  </a:solidFill>
                  <a:latin typeface="Arial Narrow" pitchFamily="-109" charset="0"/>
                  <a:ea typeface="ＭＳ Ｐゴシック" pitchFamily="-109" charset="-128"/>
                  <a:cs typeface="ＭＳ Ｐゴシック" pitchFamily="-109" charset="-128"/>
                </a:endParaRPr>
              </a:p>
            </p:txBody>
          </p:sp>
          <p:grpSp>
            <p:nvGrpSpPr>
              <p:cNvPr id="279" name="Group 58"/>
              <p:cNvGrpSpPr>
                <a:grpSpLocks/>
              </p:cNvGrpSpPr>
              <p:nvPr/>
            </p:nvGrpSpPr>
            <p:grpSpPr bwMode="auto">
              <a:xfrm>
                <a:off x="535876" y="3718044"/>
                <a:ext cx="418993" cy="457339"/>
                <a:chOff x="571503" y="4779435"/>
                <a:chExt cx="419097" cy="457200"/>
              </a:xfrm>
            </p:grpSpPr>
            <p:sp>
              <p:nvSpPr>
                <p:cNvPr id="292" name="Rounded Rectangle 291"/>
                <p:cNvSpPr/>
                <p:nvPr/>
              </p:nvSpPr>
              <p:spPr bwMode="auto">
                <a:xfrm>
                  <a:off x="571521" y="5008429"/>
                  <a:ext cx="304876" cy="228531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bg1"/>
                    </a:buClr>
                    <a:defRPr/>
                  </a:pPr>
                  <a:r>
                    <a:rPr lang="en-US" sz="1000" b="1" dirty="0">
                      <a:latin typeface="Arial Narrow" pitchFamily="-109" charset="0"/>
                      <a:ea typeface="ＭＳ Ｐゴシック" pitchFamily="-109" charset="-128"/>
                      <a:cs typeface="ＭＳ Ｐゴシック" pitchFamily="-109" charset="-128"/>
                    </a:rPr>
                    <a:t>VM</a:t>
                  </a:r>
                </a:p>
              </p:txBody>
            </p:sp>
            <p:sp>
              <p:nvSpPr>
                <p:cNvPr id="293" name="Rounded Rectangle 277"/>
                <p:cNvSpPr>
                  <a:spLocks noChangeArrowheads="1"/>
                </p:cNvSpPr>
                <p:nvPr/>
              </p:nvSpPr>
              <p:spPr bwMode="auto">
                <a:xfrm>
                  <a:off x="571503" y="4779435"/>
                  <a:ext cx="304800" cy="2286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CA3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/>
                <a:lstStyle/>
                <a:p>
                  <a:pPr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bg1"/>
                    </a:buClr>
                  </a:pPr>
                  <a:r>
                    <a:rPr lang="en-US" sz="1000" b="1" dirty="0"/>
                    <a:t>App</a:t>
                  </a:r>
                </a:p>
              </p:txBody>
            </p:sp>
            <p:sp>
              <p:nvSpPr>
                <p:cNvPr id="294" name="Rounded Rectangle 293"/>
                <p:cNvSpPr/>
                <p:nvPr/>
              </p:nvSpPr>
              <p:spPr bwMode="auto">
                <a:xfrm>
                  <a:off x="876397" y="5003668"/>
                  <a:ext cx="114328" cy="228531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vert" wrap="none" lIns="0" tIns="0" rIns="0" bIns="0" anchor="ctr"/>
                <a:lstStyle/>
                <a:p>
                  <a:pPr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bg1"/>
                    </a:buClr>
                    <a:defRPr/>
                  </a:pPr>
                  <a:r>
                    <a:rPr lang="en-US" sz="800" b="1" dirty="0">
                      <a:latin typeface="Arial Narrow" pitchFamily="-109" charset="0"/>
                      <a:ea typeface="ＭＳ Ｐゴシック" pitchFamily="-109" charset="-128"/>
                      <a:cs typeface="ＭＳ Ｐゴシック" pitchFamily="-109" charset="-128"/>
                    </a:rPr>
                    <a:t>Mon</a:t>
                  </a:r>
                </a:p>
              </p:txBody>
            </p:sp>
          </p:grpSp>
          <p:grpSp>
            <p:nvGrpSpPr>
              <p:cNvPr id="280" name="Group 280"/>
              <p:cNvGrpSpPr>
                <a:grpSpLocks/>
              </p:cNvGrpSpPr>
              <p:nvPr/>
            </p:nvGrpSpPr>
            <p:grpSpPr bwMode="auto">
              <a:xfrm>
                <a:off x="992963" y="3718044"/>
                <a:ext cx="418993" cy="457339"/>
                <a:chOff x="571503" y="4779435"/>
                <a:chExt cx="419097" cy="457200"/>
              </a:xfrm>
            </p:grpSpPr>
            <p:sp>
              <p:nvSpPr>
                <p:cNvPr id="289" name="Rounded Rectangle 288"/>
                <p:cNvSpPr/>
                <p:nvPr/>
              </p:nvSpPr>
              <p:spPr bwMode="auto">
                <a:xfrm>
                  <a:off x="571634" y="5008429"/>
                  <a:ext cx="304876" cy="228531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bg1"/>
                    </a:buClr>
                    <a:defRPr/>
                  </a:pPr>
                  <a:r>
                    <a:rPr lang="en-US" sz="1000" b="1" dirty="0">
                      <a:latin typeface="Arial Narrow" pitchFamily="-109" charset="0"/>
                      <a:ea typeface="ＭＳ Ｐゴシック" pitchFamily="-109" charset="-128"/>
                      <a:cs typeface="ＭＳ Ｐゴシック" pitchFamily="-109" charset="-128"/>
                    </a:rPr>
                    <a:t>VM</a:t>
                  </a:r>
                </a:p>
              </p:txBody>
            </p:sp>
            <p:sp>
              <p:nvSpPr>
                <p:cNvPr id="290" name="Rounded Rectangle 282"/>
                <p:cNvSpPr>
                  <a:spLocks noChangeArrowheads="1"/>
                </p:cNvSpPr>
                <p:nvPr/>
              </p:nvSpPr>
              <p:spPr bwMode="auto">
                <a:xfrm>
                  <a:off x="571503" y="4779435"/>
                  <a:ext cx="304800" cy="2286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CA3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/>
                <a:lstStyle/>
                <a:p>
                  <a:pPr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bg1"/>
                    </a:buClr>
                  </a:pPr>
                  <a:r>
                    <a:rPr lang="en-US" sz="1000" b="1" dirty="0"/>
                    <a:t>App</a:t>
                  </a:r>
                </a:p>
              </p:txBody>
            </p:sp>
            <p:sp>
              <p:nvSpPr>
                <p:cNvPr id="291" name="Rounded Rectangle 290"/>
                <p:cNvSpPr/>
                <p:nvPr/>
              </p:nvSpPr>
              <p:spPr bwMode="auto">
                <a:xfrm>
                  <a:off x="876510" y="5003668"/>
                  <a:ext cx="114328" cy="228531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vert" wrap="none" lIns="0" tIns="0" rIns="0" bIns="0" anchor="ctr"/>
                <a:lstStyle/>
                <a:p>
                  <a:pPr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bg1"/>
                    </a:buClr>
                    <a:defRPr/>
                  </a:pPr>
                  <a:r>
                    <a:rPr lang="en-US" sz="800" b="1" dirty="0">
                      <a:latin typeface="Arial Narrow" pitchFamily="-109" charset="0"/>
                      <a:ea typeface="ＭＳ Ｐゴシック" pitchFamily="-109" charset="-128"/>
                      <a:cs typeface="ＭＳ Ｐゴシック" pitchFamily="-109" charset="-128"/>
                    </a:rPr>
                    <a:t>Mon</a:t>
                  </a:r>
                </a:p>
              </p:txBody>
            </p:sp>
          </p:grpSp>
          <p:grpSp>
            <p:nvGrpSpPr>
              <p:cNvPr id="281" name="Group 284"/>
              <p:cNvGrpSpPr>
                <a:grpSpLocks/>
              </p:cNvGrpSpPr>
              <p:nvPr/>
            </p:nvGrpSpPr>
            <p:grpSpPr bwMode="auto">
              <a:xfrm>
                <a:off x="1450049" y="3718044"/>
                <a:ext cx="418993" cy="457339"/>
                <a:chOff x="571503" y="4779435"/>
                <a:chExt cx="419097" cy="457200"/>
              </a:xfrm>
            </p:grpSpPr>
            <p:sp>
              <p:nvSpPr>
                <p:cNvPr id="286" name="Rounded Rectangle 285"/>
                <p:cNvSpPr/>
                <p:nvPr/>
              </p:nvSpPr>
              <p:spPr bwMode="auto">
                <a:xfrm>
                  <a:off x="571748" y="5008429"/>
                  <a:ext cx="304876" cy="228531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bg1"/>
                    </a:buClr>
                    <a:defRPr/>
                  </a:pPr>
                  <a:r>
                    <a:rPr lang="en-US" sz="1000" b="1" dirty="0">
                      <a:latin typeface="Arial Narrow" pitchFamily="-109" charset="0"/>
                      <a:ea typeface="ＭＳ Ｐゴシック" pitchFamily="-109" charset="-128"/>
                      <a:cs typeface="ＭＳ Ｐゴシック" pitchFamily="-109" charset="-128"/>
                    </a:rPr>
                    <a:t>VM</a:t>
                  </a:r>
                </a:p>
              </p:txBody>
            </p:sp>
            <p:sp>
              <p:nvSpPr>
                <p:cNvPr id="287" name="Rounded Rectangle 286"/>
                <p:cNvSpPr>
                  <a:spLocks noChangeArrowheads="1"/>
                </p:cNvSpPr>
                <p:nvPr/>
              </p:nvSpPr>
              <p:spPr bwMode="auto">
                <a:xfrm>
                  <a:off x="571503" y="4779435"/>
                  <a:ext cx="304800" cy="2286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CA3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/>
                <a:lstStyle/>
                <a:p>
                  <a:pPr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bg1"/>
                    </a:buClr>
                  </a:pPr>
                  <a:r>
                    <a:rPr lang="en-US" sz="1000" b="1" dirty="0"/>
                    <a:t>App</a:t>
                  </a:r>
                </a:p>
              </p:txBody>
            </p:sp>
            <p:sp>
              <p:nvSpPr>
                <p:cNvPr id="288" name="Rounded Rectangle 287"/>
                <p:cNvSpPr/>
                <p:nvPr/>
              </p:nvSpPr>
              <p:spPr bwMode="auto">
                <a:xfrm>
                  <a:off x="876624" y="5003668"/>
                  <a:ext cx="114328" cy="228531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vert" wrap="none" lIns="0" tIns="0" rIns="0" bIns="0" anchor="ctr"/>
                <a:lstStyle/>
                <a:p>
                  <a:pPr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bg1"/>
                    </a:buClr>
                    <a:defRPr/>
                  </a:pPr>
                  <a:r>
                    <a:rPr lang="en-US" sz="800" b="1" dirty="0">
                      <a:latin typeface="Arial Narrow" pitchFamily="-109" charset="0"/>
                      <a:ea typeface="ＭＳ Ｐゴシック" pitchFamily="-109" charset="-128"/>
                      <a:cs typeface="ＭＳ Ｐゴシック" pitchFamily="-109" charset="-128"/>
                    </a:rPr>
                    <a:t>Mon</a:t>
                  </a:r>
                </a:p>
              </p:txBody>
            </p:sp>
          </p:grpSp>
          <p:pic>
            <p:nvPicPr>
              <p:cNvPr id="282" name="Picture 281" descr="rack_mount_thick_tower_servers_x86_clip_art_9865.jpg"/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1676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19185" y="4609877"/>
                <a:ext cx="983228" cy="373975"/>
              </a:xfrm>
              <a:prstGeom prst="rect">
                <a:avLst/>
              </a:prstGeom>
            </p:spPr>
          </p:pic>
          <p:sp>
            <p:nvSpPr>
              <p:cNvPr id="283" name="Isosceles Triangle 282"/>
              <p:cNvSpPr/>
              <p:nvPr/>
            </p:nvSpPr>
            <p:spPr bwMode="auto">
              <a:xfrm flipV="1">
                <a:off x="493031" y="4475745"/>
                <a:ext cx="1371600" cy="203200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40000"/>
                      <a:lumOff val="60000"/>
                    </a:schemeClr>
                  </a:gs>
                </a:gsLst>
                <a:lin ang="5400000" scaled="0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bg1"/>
                  </a:buClr>
                  <a:defRPr/>
                </a:pPr>
                <a:endParaRPr lang="en-US" sz="1000" dirty="0">
                  <a:latin typeface="Arial Narrow" pitchFamily="-109" charset="0"/>
                  <a:ea typeface="ＭＳ Ｐゴシック" pitchFamily="-109" charset="-128"/>
                  <a:cs typeface="ＭＳ Ｐゴシック" pitchFamily="-109" charset="-128"/>
                </a:endParaRPr>
              </a:p>
            </p:txBody>
          </p:sp>
          <p:sp>
            <p:nvSpPr>
              <p:cNvPr id="284" name="Rounded Rectangle 56"/>
              <p:cNvSpPr>
                <a:spLocks noChangeArrowheads="1"/>
              </p:cNvSpPr>
              <p:nvPr/>
            </p:nvSpPr>
            <p:spPr bwMode="auto">
              <a:xfrm>
                <a:off x="462870" y="4250297"/>
                <a:ext cx="990354" cy="228670"/>
              </a:xfrm>
              <a:prstGeom prst="roundRect">
                <a:avLst>
                  <a:gd name="adj" fmla="val 16667"/>
                </a:avLst>
              </a:prstGeom>
              <a:solidFill>
                <a:srgbClr val="22DE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r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bg1"/>
                  </a:buClr>
                </a:pPr>
                <a:r>
                  <a:rPr lang="en-US" sz="1000" b="1" dirty="0"/>
                  <a:t>Hypervisor</a:t>
                </a:r>
              </a:p>
            </p:txBody>
          </p:sp>
          <p:sp>
            <p:nvSpPr>
              <p:cNvPr id="285" name="Rounded Rectangle 274"/>
              <p:cNvSpPr>
                <a:spLocks noChangeArrowheads="1"/>
              </p:cNvSpPr>
              <p:nvPr/>
            </p:nvSpPr>
            <p:spPr bwMode="auto">
              <a:xfrm>
                <a:off x="1451736" y="4247122"/>
                <a:ext cx="476395" cy="228670"/>
              </a:xfrm>
              <a:prstGeom prst="roundRect">
                <a:avLst>
                  <a:gd name="adj" fmla="val 16667"/>
                </a:avLst>
              </a:pr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bg1"/>
                  </a:buClr>
                </a:pPr>
                <a:r>
                  <a:rPr lang="en-US" sz="1000" b="1" dirty="0">
                    <a:solidFill>
                      <a:srgbClr val="000000"/>
                    </a:solidFill>
                  </a:rPr>
                  <a:t>Mgmt</a:t>
                </a:r>
              </a:p>
            </p:txBody>
          </p:sp>
        </p:grpSp>
        <p:sp>
          <p:nvSpPr>
            <p:cNvPr id="213" name="Rounded Rectangle 212"/>
            <p:cNvSpPr/>
            <p:nvPr/>
          </p:nvSpPr>
          <p:spPr bwMode="auto">
            <a:xfrm>
              <a:off x="3125999" y="2943816"/>
              <a:ext cx="3038750" cy="1989309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3909112" y="4177841"/>
              <a:ext cx="1182991" cy="1124628"/>
              <a:chOff x="3936422" y="4177841"/>
              <a:chExt cx="1182991" cy="1124628"/>
            </a:xfrm>
          </p:grpSpPr>
          <p:cxnSp>
            <p:nvCxnSpPr>
              <p:cNvPr id="275" name="Straight Connector 274"/>
              <p:cNvCxnSpPr>
                <a:stCxn id="269" idx="1"/>
                <a:endCxn id="241" idx="0"/>
              </p:cNvCxnSpPr>
              <p:nvPr/>
            </p:nvCxnSpPr>
            <p:spPr bwMode="auto">
              <a:xfrm>
                <a:off x="4465292" y="4319087"/>
                <a:ext cx="86104" cy="983382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767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76" name="Straight Connector 275"/>
              <p:cNvCxnSpPr>
                <a:stCxn id="274" idx="1"/>
                <a:endCxn id="241" idx="0"/>
              </p:cNvCxnSpPr>
              <p:nvPr/>
            </p:nvCxnSpPr>
            <p:spPr bwMode="auto">
              <a:xfrm>
                <a:off x="3936422" y="4547861"/>
                <a:ext cx="614974" cy="75460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767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77" name="Straight Connector 276"/>
              <p:cNvCxnSpPr>
                <a:stCxn id="257" idx="2"/>
                <a:endCxn id="241" idx="0"/>
              </p:cNvCxnSpPr>
              <p:nvPr/>
            </p:nvCxnSpPr>
            <p:spPr bwMode="auto">
              <a:xfrm flipH="1">
                <a:off x="4551396" y="4177841"/>
                <a:ext cx="568017" cy="112462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767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216" name="Group 215"/>
            <p:cNvGrpSpPr/>
            <p:nvPr/>
          </p:nvGrpSpPr>
          <p:grpSpPr>
            <a:xfrm>
              <a:off x="3456390" y="4052949"/>
              <a:ext cx="898201" cy="634175"/>
              <a:chOff x="3699407" y="3577793"/>
              <a:chExt cx="983228" cy="694208"/>
            </a:xfrm>
          </p:grpSpPr>
          <p:pic>
            <p:nvPicPr>
              <p:cNvPr id="270" name="Picture 269" descr="rack_mount_thick_tower_servers_x86_clip_art_9865.jpg"/>
              <p:cNvPicPr>
                <a:picLocks noChangeAspect="1"/>
              </p:cNvPicPr>
              <p:nvPr/>
            </p:nvPicPr>
            <p:blipFill rotWithShape="1">
              <a:blip r:embed="rId7" cstate="email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0" b="100000" l="1676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699407" y="3577793"/>
                <a:ext cx="983228" cy="373975"/>
              </a:xfrm>
              <a:prstGeom prst="rect">
                <a:avLst/>
              </a:prstGeom>
            </p:spPr>
          </p:pic>
          <p:pic>
            <p:nvPicPr>
              <p:cNvPr id="271" name="Picture 270" descr="Hard_Drive.png"/>
              <p:cNvPicPr>
                <a:picLocks noChangeAspect="1"/>
              </p:cNvPicPr>
              <p:nvPr/>
            </p:nvPicPr>
            <p:blipFill>
              <a:blip r:embed="rId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55364" y="3818419"/>
                <a:ext cx="304725" cy="3048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2" name="Picture 270" descr="Hard_Drive.png"/>
              <p:cNvPicPr>
                <a:picLocks noChangeAspect="1"/>
              </p:cNvPicPr>
              <p:nvPr/>
            </p:nvPicPr>
            <p:blipFill>
              <a:blip r:embed="rId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7726" y="3862539"/>
                <a:ext cx="304725" cy="3048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3" name="Picture 270" descr="Hard_Drive.png"/>
              <p:cNvPicPr>
                <a:picLocks noChangeAspect="1"/>
              </p:cNvPicPr>
              <p:nvPr/>
            </p:nvPicPr>
            <p:blipFill>
              <a:blip r:embed="rId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2623" y="3912421"/>
                <a:ext cx="304725" cy="3048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4" name="Picture 270" descr="Hard_Drive.png"/>
              <p:cNvPicPr>
                <a:picLocks noChangeAspect="1"/>
              </p:cNvPicPr>
              <p:nvPr/>
            </p:nvPicPr>
            <p:blipFill>
              <a:blip r:embed="rId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94985" y="3967108"/>
                <a:ext cx="304725" cy="3048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22" name="Group 221"/>
            <p:cNvGrpSpPr/>
            <p:nvPr/>
          </p:nvGrpSpPr>
          <p:grpSpPr>
            <a:xfrm>
              <a:off x="3991254" y="3830727"/>
              <a:ext cx="886310" cy="625779"/>
              <a:chOff x="3699407" y="3577793"/>
              <a:chExt cx="983228" cy="694208"/>
            </a:xfrm>
          </p:grpSpPr>
          <p:pic>
            <p:nvPicPr>
              <p:cNvPr id="265" name="Picture 264" descr="rack_mount_thick_tower_servers_x86_clip_art_9865.jpg"/>
              <p:cNvPicPr>
                <a:picLocks noChangeAspect="1"/>
              </p:cNvPicPr>
              <p:nvPr/>
            </p:nvPicPr>
            <p:blipFill rotWithShape="1">
              <a:blip r:embed="rId10" cstate="email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0" b="100000" l="1676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699407" y="3577793"/>
                <a:ext cx="983228" cy="373975"/>
              </a:xfrm>
              <a:prstGeom prst="rect">
                <a:avLst/>
              </a:prstGeom>
            </p:spPr>
          </p:pic>
          <p:pic>
            <p:nvPicPr>
              <p:cNvPr id="266" name="Picture 270" descr="Hard_Drive.png"/>
              <p:cNvPicPr>
                <a:picLocks noChangeAspect="1"/>
              </p:cNvPicPr>
              <p:nvPr/>
            </p:nvPicPr>
            <p:blipFill>
              <a:blip r:embed="rId1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55364" y="3818419"/>
                <a:ext cx="304725" cy="3048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7" name="Picture 270" descr="Hard_Drive.png"/>
              <p:cNvPicPr>
                <a:picLocks noChangeAspect="1"/>
              </p:cNvPicPr>
              <p:nvPr/>
            </p:nvPicPr>
            <p:blipFill>
              <a:blip r:embed="rId1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7726" y="3862539"/>
                <a:ext cx="304725" cy="3048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8" name="Picture 270" descr="Hard_Drive.png"/>
              <p:cNvPicPr>
                <a:picLocks noChangeAspect="1"/>
              </p:cNvPicPr>
              <p:nvPr/>
            </p:nvPicPr>
            <p:blipFill>
              <a:blip r:embed="rId1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2623" y="3912421"/>
                <a:ext cx="304725" cy="3048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9" name="Picture 270" descr="Hard_Drive.png"/>
              <p:cNvPicPr>
                <a:picLocks noChangeAspect="1"/>
              </p:cNvPicPr>
              <p:nvPr/>
            </p:nvPicPr>
            <p:blipFill>
              <a:blip r:embed="rId1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94985" y="3967108"/>
                <a:ext cx="304725" cy="3048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23" name="Straight Connector 222"/>
            <p:cNvCxnSpPr/>
            <p:nvPr/>
          </p:nvCxnSpPr>
          <p:spPr bwMode="auto">
            <a:xfrm>
              <a:off x="2415665" y="3475885"/>
              <a:ext cx="388528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ot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24" name="Straight Connector 223"/>
            <p:cNvCxnSpPr/>
            <p:nvPr/>
          </p:nvCxnSpPr>
          <p:spPr bwMode="auto">
            <a:xfrm>
              <a:off x="5678693" y="3734662"/>
              <a:ext cx="412083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ot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25" name="Rounded Rectangle 224"/>
            <p:cNvSpPr/>
            <p:nvPr/>
          </p:nvSpPr>
          <p:spPr bwMode="auto">
            <a:xfrm>
              <a:off x="6294585" y="2912853"/>
              <a:ext cx="2568566" cy="1989309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227" name="Straight Connector 226"/>
            <p:cNvCxnSpPr/>
            <p:nvPr/>
          </p:nvCxnSpPr>
          <p:spPr bwMode="auto">
            <a:xfrm flipV="1">
              <a:off x="6541015" y="3274042"/>
              <a:ext cx="0" cy="205881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3767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28" name="Straight Connector 227"/>
            <p:cNvCxnSpPr>
              <a:stCxn id="203" idx="0"/>
              <a:endCxn id="262" idx="0"/>
            </p:cNvCxnSpPr>
            <p:nvPr/>
          </p:nvCxnSpPr>
          <p:spPr bwMode="auto">
            <a:xfrm>
              <a:off x="4572001" y="2403733"/>
              <a:ext cx="2342997" cy="57715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3767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229" name="Group 228"/>
            <p:cNvGrpSpPr/>
            <p:nvPr/>
          </p:nvGrpSpPr>
          <p:grpSpPr>
            <a:xfrm>
              <a:off x="7714600" y="2981810"/>
              <a:ext cx="983228" cy="724513"/>
              <a:chOff x="7434654" y="3203148"/>
              <a:chExt cx="983228" cy="724513"/>
            </a:xfrm>
          </p:grpSpPr>
          <p:pic>
            <p:nvPicPr>
              <p:cNvPr id="263" name="Picture 262" descr="rack_mount_thick_tower_servers_x86_clip_art_9865.jpg"/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1676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7434654" y="3553686"/>
                <a:ext cx="983228" cy="373975"/>
              </a:xfrm>
              <a:prstGeom prst="rect">
                <a:avLst/>
              </a:prstGeom>
            </p:spPr>
          </p:pic>
          <p:sp>
            <p:nvSpPr>
              <p:cNvPr id="264" name="Rounded Rectangle 274"/>
              <p:cNvSpPr>
                <a:spLocks noChangeArrowheads="1"/>
              </p:cNvSpPr>
              <p:nvPr/>
            </p:nvSpPr>
            <p:spPr bwMode="auto">
              <a:xfrm>
                <a:off x="7472195" y="3203148"/>
                <a:ext cx="881463" cy="422565"/>
              </a:xfrm>
              <a:prstGeom prst="roundRect">
                <a:avLst>
                  <a:gd name="adj" fmla="val 16667"/>
                </a:avLst>
              </a:prstGeom>
              <a:solidFill>
                <a:srgbClr val="D2DCF2"/>
              </a:solidFill>
              <a:ln>
                <a:solidFill>
                  <a:srgbClr val="000000"/>
                </a:solidFill>
              </a:ln>
            </p:spPr>
            <p:txBody>
              <a:bodyPr wrap="none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bg1"/>
                  </a:buClr>
                </a:pPr>
                <a:r>
                  <a:rPr lang="en-US" sz="1000" b="1" dirty="0" smtClean="0">
                    <a:solidFill>
                      <a:srgbClr val="000000"/>
                    </a:solidFill>
                  </a:rPr>
                  <a:t>Monitoring</a:t>
                </a:r>
                <a:endParaRPr lang="en-US" sz="1000" b="1" dirty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230" name="Straight Connector 229"/>
            <p:cNvCxnSpPr>
              <a:stCxn id="260" idx="2"/>
              <a:endCxn id="252" idx="2"/>
            </p:cNvCxnSpPr>
            <p:nvPr/>
          </p:nvCxnSpPr>
          <p:spPr bwMode="auto">
            <a:xfrm flipH="1">
              <a:off x="7803445" y="4280602"/>
              <a:ext cx="8427" cy="4716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31" name="Straight Connector 230"/>
            <p:cNvCxnSpPr/>
            <p:nvPr/>
          </p:nvCxnSpPr>
          <p:spPr bwMode="auto">
            <a:xfrm>
              <a:off x="7015375" y="3327407"/>
              <a:ext cx="0" cy="143652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32" name="Straight Connector 231"/>
            <p:cNvCxnSpPr>
              <a:stCxn id="262" idx="3"/>
              <a:endCxn id="264" idx="1"/>
            </p:cNvCxnSpPr>
            <p:nvPr/>
          </p:nvCxnSpPr>
          <p:spPr bwMode="auto">
            <a:xfrm>
              <a:off x="7355729" y="3192170"/>
              <a:ext cx="396412" cy="92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33" name="Elbow Connector 232"/>
            <p:cNvCxnSpPr>
              <a:stCxn id="252" idx="1"/>
              <a:endCxn id="240" idx="0"/>
            </p:cNvCxnSpPr>
            <p:nvPr/>
          </p:nvCxnSpPr>
          <p:spPr bwMode="auto">
            <a:xfrm flipH="1">
              <a:off x="7734688" y="4904644"/>
              <a:ext cx="1114405" cy="536325"/>
            </a:xfrm>
            <a:prstGeom prst="bentConnector3">
              <a:avLst>
                <a:gd name="adj1" fmla="val 59642"/>
              </a:avLst>
            </a:prstGeom>
            <a:solidFill>
              <a:schemeClr val="accent1"/>
            </a:solidFill>
            <a:ln w="19050" cap="flat" cmpd="sng" algn="ctr">
              <a:solidFill>
                <a:srgbClr val="003767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34" name="Cloud 233"/>
            <p:cNvSpPr/>
            <p:nvPr/>
          </p:nvSpPr>
          <p:spPr bwMode="auto">
            <a:xfrm>
              <a:off x="3658593" y="1175614"/>
              <a:ext cx="1782001" cy="647357"/>
            </a:xfrm>
            <a:prstGeom prst="cloud">
              <a:avLst/>
            </a:prstGeom>
            <a:ln>
              <a:solidFill>
                <a:srgbClr val="003767"/>
              </a:solidFill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/>
                <a:cs typeface="Arial Black"/>
              </a:endParaRPr>
            </a:p>
          </p:txBody>
        </p:sp>
        <p:cxnSp>
          <p:nvCxnSpPr>
            <p:cNvPr id="235" name="Straight Connector 234"/>
            <p:cNvCxnSpPr/>
            <p:nvPr/>
          </p:nvCxnSpPr>
          <p:spPr bwMode="auto">
            <a:xfrm>
              <a:off x="7714600" y="1233478"/>
              <a:ext cx="29166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dot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36" name="TextBox 235"/>
            <p:cNvSpPr txBox="1"/>
            <p:nvPr/>
          </p:nvSpPr>
          <p:spPr>
            <a:xfrm>
              <a:off x="4021327" y="1283784"/>
              <a:ext cx="10472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Arial Black"/>
                  <a:cs typeface="Arial Black"/>
                </a:rPr>
                <a:t>Wide </a:t>
              </a:r>
              <a:r>
                <a:rPr lang="en-US" sz="1200" dirty="0" smtClean="0">
                  <a:latin typeface="Arial Black"/>
                  <a:cs typeface="Arial Black"/>
                </a:rPr>
                <a:t>Area</a:t>
              </a:r>
              <a:br>
                <a:rPr lang="en-US" sz="1200" dirty="0" smtClean="0">
                  <a:latin typeface="Arial Black"/>
                  <a:cs typeface="Arial Black"/>
                </a:rPr>
              </a:br>
              <a:r>
                <a:rPr lang="en-US" sz="1200" dirty="0" smtClean="0">
                  <a:latin typeface="Arial Black"/>
                  <a:cs typeface="Arial Black"/>
                </a:rPr>
                <a:t>Network</a:t>
              </a:r>
              <a:endParaRPr lang="en-US" sz="1200" dirty="0">
                <a:latin typeface="Arial Black"/>
                <a:cs typeface="Arial Black"/>
              </a:endParaRPr>
            </a:p>
          </p:txBody>
        </p:sp>
        <p:grpSp>
          <p:nvGrpSpPr>
            <p:cNvPr id="237" name="Group 236"/>
            <p:cNvGrpSpPr/>
            <p:nvPr/>
          </p:nvGrpSpPr>
          <p:grpSpPr>
            <a:xfrm>
              <a:off x="6388995" y="2980887"/>
              <a:ext cx="983228" cy="727690"/>
              <a:chOff x="6293493" y="3203316"/>
              <a:chExt cx="983228" cy="727690"/>
            </a:xfrm>
          </p:grpSpPr>
          <p:pic>
            <p:nvPicPr>
              <p:cNvPr id="261" name="Picture 260" descr="rack_mount_thick_tower_servers_x86_clip_art_9865.jpg"/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1676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293493" y="3557031"/>
                <a:ext cx="983228" cy="373975"/>
              </a:xfrm>
              <a:prstGeom prst="rect">
                <a:avLst/>
              </a:prstGeom>
            </p:spPr>
          </p:pic>
          <p:sp>
            <p:nvSpPr>
              <p:cNvPr id="262" name="Rounded Rectangle 274"/>
              <p:cNvSpPr>
                <a:spLocks noChangeArrowheads="1"/>
              </p:cNvSpPr>
              <p:nvPr/>
            </p:nvSpPr>
            <p:spPr bwMode="auto">
              <a:xfrm>
                <a:off x="6378764" y="3203316"/>
                <a:ext cx="881463" cy="422565"/>
              </a:xfrm>
              <a:prstGeom prst="roundRect">
                <a:avLst>
                  <a:gd name="adj" fmla="val 16667"/>
                </a:avLst>
              </a:prstGeom>
              <a:solidFill>
                <a:srgbClr val="D2DCF2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bg1"/>
                  </a:buClr>
                </a:pPr>
                <a:r>
                  <a:rPr lang="en-US" sz="1000" b="1" dirty="0" smtClean="0"/>
                  <a:t>Network</a:t>
                </a:r>
                <a:br>
                  <a:rPr lang="en-US" sz="1000" b="1" dirty="0" smtClean="0"/>
                </a:br>
                <a:r>
                  <a:rPr lang="en-US" sz="1000" b="1" dirty="0" smtClean="0"/>
                  <a:t>Portal</a:t>
                </a:r>
                <a:endParaRPr lang="en-US" sz="1000" b="1" dirty="0"/>
              </a:p>
            </p:txBody>
          </p:sp>
        </p:grpSp>
        <p:grpSp>
          <p:nvGrpSpPr>
            <p:cNvPr id="238" name="Group 237"/>
            <p:cNvGrpSpPr/>
            <p:nvPr/>
          </p:nvGrpSpPr>
          <p:grpSpPr>
            <a:xfrm>
              <a:off x="7311831" y="3858037"/>
              <a:ext cx="983228" cy="728439"/>
              <a:chOff x="7820534" y="4510059"/>
              <a:chExt cx="983228" cy="728439"/>
            </a:xfrm>
          </p:grpSpPr>
          <p:pic>
            <p:nvPicPr>
              <p:cNvPr id="259" name="Picture 258" descr="rack_mount_thick_tower_servers_x86_clip_art_9865.jpg"/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1676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7820534" y="4864523"/>
                <a:ext cx="983228" cy="373975"/>
              </a:xfrm>
              <a:prstGeom prst="rect">
                <a:avLst/>
              </a:prstGeom>
            </p:spPr>
          </p:pic>
          <p:sp>
            <p:nvSpPr>
              <p:cNvPr id="260" name="Rounded Rectangle 274"/>
              <p:cNvSpPr>
                <a:spLocks noChangeArrowheads="1"/>
              </p:cNvSpPr>
              <p:nvPr/>
            </p:nvSpPr>
            <p:spPr bwMode="auto">
              <a:xfrm>
                <a:off x="7879843" y="4510059"/>
                <a:ext cx="881463" cy="422565"/>
              </a:xfrm>
              <a:prstGeom prst="roundRect">
                <a:avLst>
                  <a:gd name="adj" fmla="val 16667"/>
                </a:avLst>
              </a:prstGeom>
              <a:solidFill>
                <a:srgbClr val="D2DCF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bg1"/>
                  </a:buClr>
                </a:pPr>
                <a:r>
                  <a:rPr lang="en-US" sz="1000" b="1" dirty="0" smtClean="0">
                    <a:solidFill>
                      <a:srgbClr val="000000"/>
                    </a:solidFill>
                  </a:rPr>
                  <a:t>Infrastructure</a:t>
                </a:r>
                <a:br>
                  <a:rPr lang="en-US" sz="1000" b="1" dirty="0" smtClean="0">
                    <a:solidFill>
                      <a:srgbClr val="000000"/>
                    </a:solidFill>
                  </a:rPr>
                </a:br>
                <a:r>
                  <a:rPr lang="en-US" sz="1000" b="1" dirty="0" smtClean="0">
                    <a:solidFill>
                      <a:srgbClr val="000000"/>
                    </a:solidFill>
                  </a:rPr>
                  <a:t>Controller</a:t>
                </a:r>
                <a:endParaRPr lang="en-US" sz="1000" b="1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9" name="Group 238"/>
            <p:cNvGrpSpPr/>
            <p:nvPr/>
          </p:nvGrpSpPr>
          <p:grpSpPr>
            <a:xfrm>
              <a:off x="4645374" y="3601359"/>
              <a:ext cx="886310" cy="625779"/>
              <a:chOff x="3699407" y="3577793"/>
              <a:chExt cx="983228" cy="694208"/>
            </a:xfrm>
          </p:grpSpPr>
          <p:pic>
            <p:nvPicPr>
              <p:cNvPr id="254" name="Picture 253" descr="rack_mount_thick_tower_servers_x86_clip_art_9865.jpg"/>
              <p:cNvPicPr>
                <a:picLocks noChangeAspect="1"/>
              </p:cNvPicPr>
              <p:nvPr/>
            </p:nvPicPr>
            <p:blipFill rotWithShape="1">
              <a:blip r:embed="rId10" cstate="email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0" b="100000" l="1676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699407" y="3577793"/>
                <a:ext cx="983228" cy="373975"/>
              </a:xfrm>
              <a:prstGeom prst="rect">
                <a:avLst/>
              </a:prstGeom>
            </p:spPr>
          </p:pic>
          <p:pic>
            <p:nvPicPr>
              <p:cNvPr id="255" name="Picture 270" descr="Hard_Drive.png"/>
              <p:cNvPicPr>
                <a:picLocks noChangeAspect="1"/>
              </p:cNvPicPr>
              <p:nvPr/>
            </p:nvPicPr>
            <p:blipFill>
              <a:blip r:embed="rId1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55364" y="3818419"/>
                <a:ext cx="304725" cy="3048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6" name="Picture 270" descr="Hard_Drive.png"/>
              <p:cNvPicPr>
                <a:picLocks noChangeAspect="1"/>
              </p:cNvPicPr>
              <p:nvPr/>
            </p:nvPicPr>
            <p:blipFill>
              <a:blip r:embed="rId1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7726" y="3862539"/>
                <a:ext cx="304725" cy="3048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7" name="Picture 270" descr="Hard_Drive.png"/>
              <p:cNvPicPr>
                <a:picLocks noChangeAspect="1"/>
              </p:cNvPicPr>
              <p:nvPr/>
            </p:nvPicPr>
            <p:blipFill>
              <a:blip r:embed="rId1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2623" y="3912421"/>
                <a:ext cx="304725" cy="3048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8" name="Picture 270" descr="Hard_Drive.png"/>
              <p:cNvPicPr>
                <a:picLocks noChangeAspect="1"/>
              </p:cNvPicPr>
              <p:nvPr/>
            </p:nvPicPr>
            <p:blipFill>
              <a:blip r:embed="rId1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94985" y="3967108"/>
                <a:ext cx="304725" cy="3048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40" name="Cloud 239"/>
            <p:cNvSpPr/>
            <p:nvPr/>
          </p:nvSpPr>
          <p:spPr bwMode="auto">
            <a:xfrm>
              <a:off x="1118865" y="5057039"/>
              <a:ext cx="6621341" cy="767860"/>
            </a:xfrm>
            <a:prstGeom prst="cloud">
              <a:avLst/>
            </a:prstGeom>
            <a:ln>
              <a:solidFill>
                <a:srgbClr val="003767"/>
              </a:solidFill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3476363" y="5302469"/>
              <a:ext cx="20954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Arial Black"/>
                  <a:cs typeface="Arial Black"/>
                </a:rPr>
                <a:t>Cloud Private Network</a:t>
              </a:r>
              <a:endParaRPr lang="en-US" sz="1200" b="1" dirty="0">
                <a:latin typeface="Arial Black"/>
                <a:cs typeface="Arial Black"/>
              </a:endParaRPr>
            </a:p>
          </p:txBody>
        </p:sp>
        <p:grpSp>
          <p:nvGrpSpPr>
            <p:cNvPr id="242" name="Group 241"/>
            <p:cNvGrpSpPr/>
            <p:nvPr/>
          </p:nvGrpSpPr>
          <p:grpSpPr>
            <a:xfrm>
              <a:off x="6757797" y="4752244"/>
              <a:ext cx="2091296" cy="304800"/>
              <a:chOff x="6553996" y="5193767"/>
              <a:chExt cx="2021114" cy="304800"/>
            </a:xfrm>
          </p:grpSpPr>
          <p:sp>
            <p:nvSpPr>
              <p:cNvPr id="252" name="Can 251"/>
              <p:cNvSpPr/>
              <p:nvPr/>
            </p:nvSpPr>
            <p:spPr bwMode="auto">
              <a:xfrm rot="5400000">
                <a:off x="7412153" y="4335610"/>
                <a:ext cx="304800" cy="2021114"/>
              </a:xfrm>
              <a:prstGeom prst="can">
                <a:avLst>
                  <a:gd name="adj" fmla="val 42858"/>
                </a:avLst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vert270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40005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endParaRP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6553996" y="5205456"/>
                <a:ext cx="1897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Controller Message Bus</a:t>
                </a:r>
                <a:endParaRPr lang="en-US" sz="1200" b="1" dirty="0"/>
              </a:p>
            </p:txBody>
          </p:sp>
        </p:grpSp>
        <p:cxnSp>
          <p:nvCxnSpPr>
            <p:cNvPr id="243" name="Straight Connector 242"/>
            <p:cNvCxnSpPr>
              <a:stCxn id="244" idx="0"/>
              <a:endCxn id="249" idx="4"/>
            </p:cNvCxnSpPr>
            <p:nvPr/>
          </p:nvCxnSpPr>
          <p:spPr bwMode="auto">
            <a:xfrm flipV="1">
              <a:off x="4524886" y="2403734"/>
              <a:ext cx="45133" cy="66995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3767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44" name="Rounded Rectangle 56"/>
            <p:cNvSpPr>
              <a:spLocks noChangeArrowheads="1"/>
            </p:cNvSpPr>
            <p:nvPr/>
          </p:nvSpPr>
          <p:spPr bwMode="auto">
            <a:xfrm>
              <a:off x="3828853" y="3073693"/>
              <a:ext cx="1392065" cy="296841"/>
            </a:xfrm>
            <a:prstGeom prst="roundRect">
              <a:avLst>
                <a:gd name="adj" fmla="val 16667"/>
              </a:avLst>
            </a:prstGeom>
            <a:solidFill>
              <a:srgbClr val="D2DCF2"/>
            </a:solidFill>
            <a:ln>
              <a:solidFill>
                <a:schemeClr val="tx1"/>
              </a:solidFill>
            </a:ln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</a:pPr>
              <a:endParaRPr lang="en-US" sz="1000" b="1" dirty="0"/>
            </a:p>
          </p:txBody>
        </p:sp>
        <p:sp>
          <p:nvSpPr>
            <p:cNvPr id="245" name="Rounded Rectangle 56"/>
            <p:cNvSpPr>
              <a:spLocks noChangeArrowheads="1"/>
            </p:cNvSpPr>
            <p:nvPr/>
          </p:nvSpPr>
          <p:spPr bwMode="auto">
            <a:xfrm>
              <a:off x="3707253" y="3208757"/>
              <a:ext cx="1392065" cy="296841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</a:pPr>
              <a:r>
                <a:rPr lang="en-US" sz="1000" b="1" dirty="0" smtClean="0"/>
                <a:t>Storage Gateways</a:t>
              </a:r>
              <a:endParaRPr lang="en-US" sz="1000" b="1" dirty="0"/>
            </a:p>
          </p:txBody>
        </p:sp>
        <p:sp>
          <p:nvSpPr>
            <p:cNvPr id="246" name="Up-Down Arrow 245"/>
            <p:cNvSpPr/>
            <p:nvPr/>
          </p:nvSpPr>
          <p:spPr bwMode="auto">
            <a:xfrm>
              <a:off x="4250104" y="3469137"/>
              <a:ext cx="195742" cy="400154"/>
            </a:xfrm>
            <a:prstGeom prst="upDownArrow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47" name="Rectangle 246"/>
            <p:cNvSpPr/>
            <p:nvPr/>
          </p:nvSpPr>
          <p:spPr bwMode="auto">
            <a:xfrm>
              <a:off x="6507257" y="1530535"/>
              <a:ext cx="863883" cy="350662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-110" charset="0"/>
                </a:rPr>
                <a:t>Client</a:t>
              </a:r>
            </a:p>
          </p:txBody>
        </p:sp>
        <p:sp>
          <p:nvSpPr>
            <p:cNvPr id="248" name="Rectangle 247"/>
            <p:cNvSpPr/>
            <p:nvPr/>
          </p:nvSpPr>
          <p:spPr bwMode="auto">
            <a:xfrm>
              <a:off x="6800975" y="1052270"/>
              <a:ext cx="863883" cy="350662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-110" charset="0"/>
                </a:rPr>
                <a:t>Client</a:t>
              </a:r>
            </a:p>
          </p:txBody>
        </p:sp>
        <p:sp>
          <p:nvSpPr>
            <p:cNvPr id="249" name="Up-Down Arrow 248"/>
            <p:cNvSpPr/>
            <p:nvPr/>
          </p:nvSpPr>
          <p:spPr bwMode="auto">
            <a:xfrm>
              <a:off x="4376453" y="1822972"/>
              <a:ext cx="387131" cy="580762"/>
            </a:xfrm>
            <a:prstGeom prst="upDownArrow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250" name="Straight Connector 249"/>
            <p:cNvCxnSpPr>
              <a:stCxn id="245" idx="0"/>
            </p:cNvCxnSpPr>
            <p:nvPr/>
          </p:nvCxnSpPr>
          <p:spPr bwMode="auto">
            <a:xfrm flipV="1">
              <a:off x="4403286" y="2403734"/>
              <a:ext cx="166733" cy="80502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3767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453" name="Rectangle 452"/>
          <p:cNvSpPr/>
          <p:nvPr/>
        </p:nvSpPr>
        <p:spPr bwMode="auto">
          <a:xfrm>
            <a:off x="0" y="966372"/>
            <a:ext cx="9135656" cy="5360568"/>
          </a:xfrm>
          <a:prstGeom prst="rect">
            <a:avLst/>
          </a:prstGeom>
          <a:solidFill>
            <a:schemeClr val="bg1">
              <a:alpha val="31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pic>
        <p:nvPicPr>
          <p:cNvPr id="25" name="Picture 24" descr="LL Logo alone blue png.pn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9915" y="5843797"/>
            <a:ext cx="298314" cy="28876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431702" y="2041206"/>
            <a:ext cx="1644806" cy="646331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Multi Factor Authentication and Key </a:t>
            </a:r>
            <a:r>
              <a:rPr lang="en-US" sz="1200" b="1" dirty="0"/>
              <a:t>D</a:t>
            </a:r>
            <a:r>
              <a:rPr lang="en-US" sz="1200" b="1" dirty="0" smtClean="0"/>
              <a:t>erivation</a:t>
            </a:r>
            <a:endParaRPr lang="en-US" sz="1200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7672355" y="1043852"/>
            <a:ext cx="1275757" cy="976870"/>
            <a:chOff x="7672355" y="1043852"/>
            <a:chExt cx="1275757" cy="976870"/>
          </a:xfrm>
        </p:grpSpPr>
        <p:pic>
          <p:nvPicPr>
            <p:cNvPr id="251" name="Picture 250" descr="rsa_secureid.jpg"/>
            <p:cNvPicPr>
              <a:picLocks noChangeAspect="1"/>
            </p:cNvPicPr>
            <p:nvPr/>
          </p:nvPicPr>
          <p:blipFill rotWithShape="1"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779512" y="1733204"/>
              <a:ext cx="598796" cy="269604"/>
            </a:xfrm>
            <a:prstGeom prst="rect">
              <a:avLst/>
            </a:prstGeom>
          </p:spPr>
        </p:pic>
        <p:pic>
          <p:nvPicPr>
            <p:cNvPr id="189" name="Picture 188" descr="fingerprint.gif"/>
            <p:cNvPicPr>
              <a:picLocks noChangeAspect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89017" y="1560389"/>
              <a:ext cx="359095" cy="433135"/>
            </a:xfrm>
            <a:prstGeom prst="rect">
              <a:avLst/>
            </a:prstGeom>
          </p:spPr>
        </p:pic>
        <p:pic>
          <p:nvPicPr>
            <p:cNvPr id="191" name="Picture 190" descr="google-authenticator-iphone.png"/>
            <p:cNvPicPr>
              <a:picLocks noChangeAspect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72355" y="1043852"/>
              <a:ext cx="434570" cy="803955"/>
            </a:xfrm>
            <a:prstGeom prst="rect">
              <a:avLst/>
            </a:prstGeom>
          </p:spPr>
        </p:pic>
        <p:pic>
          <p:nvPicPr>
            <p:cNvPr id="190" name="Picture 189" descr="gemalto_PIV_card.png"/>
            <p:cNvPicPr>
              <a:picLocks noChangeAspect="1"/>
            </p:cNvPicPr>
            <p:nvPr/>
          </p:nvPicPr>
          <p:blipFill>
            <a:blip r:embed="rId18" cstate="email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455" b="80909" l="22273" r="7545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28163" y="1043852"/>
              <a:ext cx="976870" cy="97687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146590" y="966371"/>
            <a:ext cx="3515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 Black"/>
                <a:cs typeface="Arial Black"/>
              </a:rPr>
              <a:t>Threats Mitigated</a:t>
            </a:r>
            <a:endParaRPr lang="en-US" sz="1600" dirty="0">
              <a:latin typeface="Arial Black"/>
              <a:cs typeface="Arial Black"/>
            </a:endParaRPr>
          </a:p>
        </p:txBody>
      </p:sp>
      <p:sp>
        <p:nvSpPr>
          <p:cNvPr id="316" name="Rectangle 315"/>
          <p:cNvSpPr/>
          <p:nvPr/>
        </p:nvSpPr>
        <p:spPr bwMode="auto">
          <a:xfrm>
            <a:off x="1824578" y="5231431"/>
            <a:ext cx="1685798" cy="430171"/>
          </a:xfrm>
          <a:prstGeom prst="rect">
            <a:avLst/>
          </a:prstGeom>
          <a:ln>
            <a:solidFill>
              <a:srgbClr val="000000"/>
            </a:solidFill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 dirty="0"/>
              <a:t>Data Flow </a:t>
            </a:r>
            <a:r>
              <a:rPr lang="en-US" sz="1200" b="1" dirty="0" smtClean="0"/>
              <a:t>Labeling </a:t>
            </a:r>
            <a:r>
              <a:rPr lang="en-US" sz="1200" b="1" dirty="0"/>
              <a:t>and Tracking</a:t>
            </a:r>
            <a:endParaRPr lang="en-US" sz="1200" b="1" dirty="0">
              <a:solidFill>
                <a:schemeClr val="tx1"/>
              </a:solidFill>
              <a:latin typeface="Arial" pitchFamily="-11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26343" y="5825707"/>
            <a:ext cx="1753752" cy="307777"/>
          </a:xfrm>
          <a:prstGeom prst="rect">
            <a:avLst/>
          </a:prstGeom>
          <a:solidFill>
            <a:srgbClr val="D3D3D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4"/>
                </a:solidFill>
              </a:rPr>
              <a:t>LLSRC Cloud</a:t>
            </a:r>
            <a:endParaRPr lang="en-US" sz="2000" b="1" dirty="0">
              <a:solidFill>
                <a:schemeClr val="accent4"/>
              </a:solidFill>
            </a:endParaRPr>
          </a:p>
        </p:txBody>
      </p:sp>
      <p:sp>
        <p:nvSpPr>
          <p:cNvPr id="434" name="Rectangle 433"/>
          <p:cNvSpPr/>
          <p:nvPr/>
        </p:nvSpPr>
        <p:spPr bwMode="auto">
          <a:xfrm>
            <a:off x="1701842" y="4388318"/>
            <a:ext cx="1820983" cy="580505"/>
          </a:xfrm>
          <a:prstGeom prst="rect">
            <a:avLst/>
          </a:prstGeom>
          <a:ln>
            <a:solidFill>
              <a:srgbClr val="000000"/>
            </a:solidFill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rgbClr val="000000"/>
                </a:solidFill>
              </a:rPr>
              <a:t>Secure Boot and Runtime </a:t>
            </a:r>
            <a:r>
              <a:rPr lang="en-US" sz="1200" b="1" dirty="0">
                <a:solidFill>
                  <a:srgbClr val="000000"/>
                </a:solidFill>
              </a:rPr>
              <a:t>I</a:t>
            </a:r>
            <a:r>
              <a:rPr lang="en-US" sz="1200" b="1" dirty="0" smtClean="0">
                <a:solidFill>
                  <a:srgbClr val="000000"/>
                </a:solidFill>
              </a:rPr>
              <a:t>ntegrity </a:t>
            </a:r>
            <a:r>
              <a:rPr lang="en-US" sz="1200" b="1" dirty="0">
                <a:solidFill>
                  <a:srgbClr val="000000"/>
                </a:solidFill>
              </a:rPr>
              <a:t>M</a:t>
            </a:r>
            <a:r>
              <a:rPr lang="en-US" sz="1200" b="1" dirty="0" smtClean="0">
                <a:solidFill>
                  <a:srgbClr val="000000"/>
                </a:solidFill>
              </a:rPr>
              <a:t>onitoring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29163" y="3971447"/>
            <a:ext cx="1356924" cy="1373943"/>
            <a:chOff x="229163" y="3971447"/>
            <a:chExt cx="1356924" cy="1373943"/>
          </a:xfrm>
        </p:grpSpPr>
        <p:pic>
          <p:nvPicPr>
            <p:cNvPr id="15" name="Picture 14" descr="ITEAXXTPME3.jpeg"/>
            <p:cNvPicPr>
              <a:picLocks noChangeAspect="1"/>
            </p:cNvPicPr>
            <p:nvPr/>
          </p:nvPicPr>
          <p:blipFill>
            <a:blip r:embed="rId20" cstate="email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7077" b="92615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2941" y="4362244"/>
              <a:ext cx="983146" cy="983146"/>
            </a:xfrm>
            <a:prstGeom prst="rect">
              <a:avLst/>
            </a:prstGeom>
          </p:spPr>
        </p:pic>
        <p:grpSp>
          <p:nvGrpSpPr>
            <p:cNvPr id="217" name="Group 216"/>
            <p:cNvGrpSpPr/>
            <p:nvPr/>
          </p:nvGrpSpPr>
          <p:grpSpPr>
            <a:xfrm>
              <a:off x="229163" y="3971447"/>
              <a:ext cx="712669" cy="840655"/>
              <a:chOff x="471554" y="1372562"/>
              <a:chExt cx="712669" cy="840655"/>
            </a:xfrm>
          </p:grpSpPr>
          <p:sp>
            <p:nvSpPr>
              <p:cNvPr id="218" name="Curved Right Arrow 217"/>
              <p:cNvSpPr/>
              <p:nvPr/>
            </p:nvSpPr>
            <p:spPr bwMode="auto">
              <a:xfrm rot="10800000" flipH="1">
                <a:off x="471554" y="1372562"/>
                <a:ext cx="373778" cy="795316"/>
              </a:xfrm>
              <a:prstGeom prst="curvedRightArrow">
                <a:avLst/>
              </a:prstGeom>
              <a:ln>
                <a:noFill/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endParaRPr>
              </a:p>
            </p:txBody>
          </p:sp>
          <p:sp>
            <p:nvSpPr>
              <p:cNvPr id="226" name="Rectangle 225"/>
              <p:cNvSpPr/>
              <p:nvPr/>
            </p:nvSpPr>
            <p:spPr bwMode="auto">
              <a:xfrm>
                <a:off x="628465" y="1948977"/>
                <a:ext cx="555758" cy="264240"/>
              </a:xfrm>
              <a:prstGeom prst="rect">
                <a:avLst/>
              </a:prstGeom>
              <a:ln>
                <a:solidFill>
                  <a:srgbClr val="000000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-110" charset="0"/>
                  </a:rPr>
                  <a:t>TPM</a:t>
                </a: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3566900" y="4609492"/>
            <a:ext cx="2675947" cy="1627636"/>
            <a:chOff x="3615169" y="4655051"/>
            <a:chExt cx="2675947" cy="1627636"/>
          </a:xfrm>
        </p:grpSpPr>
        <p:grpSp>
          <p:nvGrpSpPr>
            <p:cNvPr id="435" name="Group 434"/>
            <p:cNvGrpSpPr/>
            <p:nvPr/>
          </p:nvGrpSpPr>
          <p:grpSpPr>
            <a:xfrm>
              <a:off x="3624116" y="5175973"/>
              <a:ext cx="2667000" cy="1106714"/>
              <a:chOff x="6248400" y="1905000"/>
              <a:chExt cx="2667000" cy="1106714"/>
            </a:xfrm>
          </p:grpSpPr>
          <p:sp>
            <p:nvSpPr>
              <p:cNvPr id="436" name="Rectangle 43"/>
              <p:cNvSpPr/>
              <p:nvPr/>
            </p:nvSpPr>
            <p:spPr bwMode="auto">
              <a:xfrm>
                <a:off x="6248400" y="1905000"/>
                <a:ext cx="2667000" cy="1106714"/>
              </a:xfrm>
              <a:custGeom>
                <a:avLst/>
                <a:gdLst>
                  <a:gd name="connsiteX0" fmla="*/ 0 w 2667000"/>
                  <a:gd name="connsiteY0" fmla="*/ 0 h 1066800"/>
                  <a:gd name="connsiteX1" fmla="*/ 2667000 w 2667000"/>
                  <a:gd name="connsiteY1" fmla="*/ 0 h 1066800"/>
                  <a:gd name="connsiteX2" fmla="*/ 2667000 w 2667000"/>
                  <a:gd name="connsiteY2" fmla="*/ 1066800 h 1066800"/>
                  <a:gd name="connsiteX3" fmla="*/ 0 w 2667000"/>
                  <a:gd name="connsiteY3" fmla="*/ 1066800 h 1066800"/>
                  <a:gd name="connsiteX4" fmla="*/ 0 w 2667000"/>
                  <a:gd name="connsiteY4" fmla="*/ 0 h 1066800"/>
                  <a:gd name="connsiteX0" fmla="*/ 0 w 2667000"/>
                  <a:gd name="connsiteY0" fmla="*/ 0 h 1066800"/>
                  <a:gd name="connsiteX1" fmla="*/ 2667000 w 2667000"/>
                  <a:gd name="connsiteY1" fmla="*/ 0 h 1066800"/>
                  <a:gd name="connsiteX2" fmla="*/ 2667000 w 2667000"/>
                  <a:gd name="connsiteY2" fmla="*/ 1066800 h 1066800"/>
                  <a:gd name="connsiteX3" fmla="*/ 0 w 2667000"/>
                  <a:gd name="connsiteY3" fmla="*/ 1066800 h 1066800"/>
                  <a:gd name="connsiteX4" fmla="*/ 0 w 2667000"/>
                  <a:gd name="connsiteY4" fmla="*/ 0 h 1066800"/>
                  <a:gd name="connsiteX0" fmla="*/ 0 w 2667000"/>
                  <a:gd name="connsiteY0" fmla="*/ 0 h 1066800"/>
                  <a:gd name="connsiteX1" fmla="*/ 2667000 w 2667000"/>
                  <a:gd name="connsiteY1" fmla="*/ 0 h 1066800"/>
                  <a:gd name="connsiteX2" fmla="*/ 2667000 w 2667000"/>
                  <a:gd name="connsiteY2" fmla="*/ 1066800 h 1066800"/>
                  <a:gd name="connsiteX3" fmla="*/ 0 w 2667000"/>
                  <a:gd name="connsiteY3" fmla="*/ 1066800 h 1066800"/>
                  <a:gd name="connsiteX4" fmla="*/ 0 w 2667000"/>
                  <a:gd name="connsiteY4" fmla="*/ 0 h 1066800"/>
                  <a:gd name="connsiteX0" fmla="*/ 0 w 2667000"/>
                  <a:gd name="connsiteY0" fmla="*/ 0 h 1068211"/>
                  <a:gd name="connsiteX1" fmla="*/ 2667000 w 2667000"/>
                  <a:gd name="connsiteY1" fmla="*/ 0 h 1068211"/>
                  <a:gd name="connsiteX2" fmla="*/ 2667000 w 2667000"/>
                  <a:gd name="connsiteY2" fmla="*/ 1066800 h 1068211"/>
                  <a:gd name="connsiteX3" fmla="*/ 0 w 2667000"/>
                  <a:gd name="connsiteY3" fmla="*/ 1066800 h 1068211"/>
                  <a:gd name="connsiteX4" fmla="*/ 0 w 2667000"/>
                  <a:gd name="connsiteY4" fmla="*/ 0 h 1068211"/>
                  <a:gd name="connsiteX0" fmla="*/ 0 w 2667000"/>
                  <a:gd name="connsiteY0" fmla="*/ 0 h 1068211"/>
                  <a:gd name="connsiteX1" fmla="*/ 2667000 w 2667000"/>
                  <a:gd name="connsiteY1" fmla="*/ 0 h 1068211"/>
                  <a:gd name="connsiteX2" fmla="*/ 2667000 w 2667000"/>
                  <a:gd name="connsiteY2" fmla="*/ 1066800 h 1068211"/>
                  <a:gd name="connsiteX3" fmla="*/ 0 w 2667000"/>
                  <a:gd name="connsiteY3" fmla="*/ 1066800 h 1068211"/>
                  <a:gd name="connsiteX4" fmla="*/ 0 w 2667000"/>
                  <a:gd name="connsiteY4" fmla="*/ 0 h 106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7000" h="1068211">
                    <a:moveTo>
                      <a:pt x="0" y="0"/>
                    </a:moveTo>
                    <a:lnTo>
                      <a:pt x="2667000" y="0"/>
                    </a:lnTo>
                    <a:cubicBezTo>
                      <a:pt x="2667000" y="355600"/>
                      <a:pt x="2660650" y="3175"/>
                      <a:pt x="2667000" y="1066800"/>
                    </a:cubicBezTo>
                    <a:cubicBezTo>
                      <a:pt x="2660650" y="1069975"/>
                      <a:pt x="889000" y="1066800"/>
                      <a:pt x="0" y="1066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endParaRPr>
              </a:p>
            </p:txBody>
          </p:sp>
          <p:sp>
            <p:nvSpPr>
              <p:cNvPr id="437" name="Oval 436"/>
              <p:cNvSpPr/>
              <p:nvPr/>
            </p:nvSpPr>
            <p:spPr bwMode="auto">
              <a:xfrm>
                <a:off x="8229600" y="2362200"/>
                <a:ext cx="533400" cy="533400"/>
              </a:xfrm>
              <a:prstGeom prst="ellipse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non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-110" charset="0"/>
                  </a:rPr>
                  <a:t>Product</a:t>
                </a:r>
              </a:p>
            </p:txBody>
          </p:sp>
          <p:sp>
            <p:nvSpPr>
              <p:cNvPr id="438" name="Rectangle 437"/>
              <p:cNvSpPr/>
              <p:nvPr/>
            </p:nvSpPr>
            <p:spPr bwMode="auto">
              <a:xfrm>
                <a:off x="7325830" y="2364277"/>
                <a:ext cx="536262" cy="530771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900" b="1" dirty="0" smtClean="0">
                    <a:latin typeface="Arial" pitchFamily="-110" charset="0"/>
                  </a:rPr>
                  <a:t>Process</a:t>
                </a:r>
                <a:endPara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endParaRPr>
              </a:p>
            </p:txBody>
          </p:sp>
          <p:sp>
            <p:nvSpPr>
              <p:cNvPr id="439" name="Oval 438"/>
              <p:cNvSpPr/>
              <p:nvPr/>
            </p:nvSpPr>
            <p:spPr bwMode="auto">
              <a:xfrm>
                <a:off x="6324600" y="2362200"/>
                <a:ext cx="533400" cy="533400"/>
              </a:xfrm>
              <a:prstGeom prst="ellipse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-110" charset="0"/>
                  </a:rPr>
                  <a:t>Input</a:t>
                </a:r>
              </a:p>
            </p:txBody>
          </p:sp>
          <p:cxnSp>
            <p:nvCxnSpPr>
              <p:cNvPr id="440" name="Straight Arrow Connector 439"/>
              <p:cNvCxnSpPr>
                <a:stCxn id="437" idx="2"/>
                <a:endCxn id="438" idx="3"/>
              </p:cNvCxnSpPr>
              <p:nvPr/>
            </p:nvCxnSpPr>
            <p:spPr bwMode="auto">
              <a:xfrm flipH="1">
                <a:off x="7862092" y="2628900"/>
                <a:ext cx="367508" cy="76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lg"/>
              </a:ln>
              <a:effectLst/>
            </p:spPr>
          </p:cxnSp>
          <p:cxnSp>
            <p:nvCxnSpPr>
              <p:cNvPr id="441" name="Straight Arrow Connector 440"/>
              <p:cNvCxnSpPr>
                <a:stCxn id="438" idx="1"/>
                <a:endCxn id="439" idx="6"/>
              </p:cNvCxnSpPr>
              <p:nvPr/>
            </p:nvCxnSpPr>
            <p:spPr bwMode="auto">
              <a:xfrm flipH="1" flipV="1">
                <a:off x="6858000" y="2628900"/>
                <a:ext cx="467830" cy="76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lg"/>
              </a:ln>
              <a:effectLst/>
            </p:spPr>
          </p:cxnSp>
          <p:cxnSp>
            <p:nvCxnSpPr>
              <p:cNvPr id="442" name="Elbow Connector 441"/>
              <p:cNvCxnSpPr>
                <a:stCxn id="437" idx="0"/>
                <a:endCxn id="439" idx="0"/>
              </p:cNvCxnSpPr>
              <p:nvPr/>
            </p:nvCxnSpPr>
            <p:spPr bwMode="auto">
              <a:xfrm rot="16200000" flipV="1">
                <a:off x="7543800" y="1409700"/>
                <a:ext cx="12700" cy="1905000"/>
              </a:xfrm>
              <a:prstGeom prst="bentConnector3">
                <a:avLst>
                  <a:gd name="adj1" fmla="val 1800000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lg"/>
              </a:ln>
              <a:effectLst/>
            </p:spPr>
          </p:cxnSp>
          <p:sp>
            <p:nvSpPr>
              <p:cNvPr id="443" name="TextBox 442"/>
              <p:cNvSpPr txBox="1"/>
              <p:nvPr/>
            </p:nvSpPr>
            <p:spPr>
              <a:xfrm>
                <a:off x="7057572" y="1990271"/>
                <a:ext cx="1088570" cy="2308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/>
                  <a:t>Derived From</a:t>
                </a:r>
                <a:endParaRPr lang="en-US" sz="900" b="1" dirty="0"/>
              </a:p>
            </p:txBody>
          </p:sp>
          <p:pic>
            <p:nvPicPr>
              <p:cNvPr id="444" name="Picture 443"/>
              <p:cNvPicPr>
                <a:picLocks noChangeAspect="1"/>
              </p:cNvPicPr>
              <p:nvPr/>
            </p:nvPicPr>
            <p:blipFill>
              <a:blip r:embed="rId2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546059" y="1992859"/>
                <a:ext cx="293141" cy="293141"/>
              </a:xfrm>
              <a:prstGeom prst="rect">
                <a:avLst/>
              </a:prstGeom>
            </p:spPr>
          </p:pic>
        </p:grpSp>
        <p:grpSp>
          <p:nvGrpSpPr>
            <p:cNvPr id="445" name="Group 444"/>
            <p:cNvGrpSpPr/>
            <p:nvPr/>
          </p:nvGrpSpPr>
          <p:grpSpPr>
            <a:xfrm>
              <a:off x="4157516" y="4666612"/>
              <a:ext cx="685800" cy="355600"/>
              <a:chOff x="1676400" y="2667000"/>
              <a:chExt cx="843789" cy="457200"/>
            </a:xfrm>
          </p:grpSpPr>
          <p:sp>
            <p:nvSpPr>
              <p:cNvPr id="446" name="Rectangle 445"/>
              <p:cNvSpPr/>
              <p:nvPr/>
            </p:nvSpPr>
            <p:spPr bwMode="auto">
              <a:xfrm>
                <a:off x="1676400" y="2895600"/>
                <a:ext cx="843789" cy="2286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-110" charset="0"/>
                  </a:rPr>
                  <a:t>Data</a:t>
                </a:r>
              </a:p>
            </p:txBody>
          </p:sp>
          <p:sp>
            <p:nvSpPr>
              <p:cNvPr id="447" name="Rectangle 446"/>
              <p:cNvSpPr/>
              <p:nvPr/>
            </p:nvSpPr>
            <p:spPr bwMode="auto">
              <a:xfrm>
                <a:off x="1676400" y="2667000"/>
                <a:ext cx="843789" cy="2286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-110" charset="0"/>
                  </a:rPr>
                  <a:t>Provenance</a:t>
                </a:r>
              </a:p>
            </p:txBody>
          </p:sp>
        </p:grpSp>
        <p:sp>
          <p:nvSpPr>
            <p:cNvPr id="448" name="Isosceles Triangle 34"/>
            <p:cNvSpPr/>
            <p:nvPr/>
          </p:nvSpPr>
          <p:spPr bwMode="auto">
            <a:xfrm>
              <a:off x="3615169" y="4655051"/>
              <a:ext cx="2675945" cy="531167"/>
            </a:xfrm>
            <a:custGeom>
              <a:avLst/>
              <a:gdLst>
                <a:gd name="connsiteX0" fmla="*/ 0 w 2595886"/>
                <a:gd name="connsiteY0" fmla="*/ 390382 h 390382"/>
                <a:gd name="connsiteX1" fmla="*/ 1297943 w 2595886"/>
                <a:gd name="connsiteY1" fmla="*/ 0 h 390382"/>
                <a:gd name="connsiteX2" fmla="*/ 2595886 w 2595886"/>
                <a:gd name="connsiteY2" fmla="*/ 390382 h 390382"/>
                <a:gd name="connsiteX3" fmla="*/ 0 w 2595886"/>
                <a:gd name="connsiteY3" fmla="*/ 390382 h 390382"/>
                <a:gd name="connsiteX0" fmla="*/ 0 w 2595886"/>
                <a:gd name="connsiteY0" fmla="*/ 509155 h 509155"/>
                <a:gd name="connsiteX1" fmla="*/ 877634 w 2595886"/>
                <a:gd name="connsiteY1" fmla="*/ 0 h 509155"/>
                <a:gd name="connsiteX2" fmla="*/ 2595886 w 2595886"/>
                <a:gd name="connsiteY2" fmla="*/ 509155 h 509155"/>
                <a:gd name="connsiteX3" fmla="*/ 0 w 2595886"/>
                <a:gd name="connsiteY3" fmla="*/ 509155 h 509155"/>
                <a:gd name="connsiteX0" fmla="*/ 0 w 2595886"/>
                <a:gd name="connsiteY0" fmla="*/ 509155 h 509155"/>
                <a:gd name="connsiteX1" fmla="*/ 709008 w 2595886"/>
                <a:gd name="connsiteY1" fmla="*/ 94955 h 509155"/>
                <a:gd name="connsiteX2" fmla="*/ 877634 w 2595886"/>
                <a:gd name="connsiteY2" fmla="*/ 0 h 509155"/>
                <a:gd name="connsiteX3" fmla="*/ 2595886 w 2595886"/>
                <a:gd name="connsiteY3" fmla="*/ 509155 h 509155"/>
                <a:gd name="connsiteX4" fmla="*/ 0 w 2595886"/>
                <a:gd name="connsiteY4" fmla="*/ 509155 h 509155"/>
                <a:gd name="connsiteX0" fmla="*/ 0 w 2595886"/>
                <a:gd name="connsiteY0" fmla="*/ 509155 h 509155"/>
                <a:gd name="connsiteX1" fmla="*/ 526265 w 2595886"/>
                <a:gd name="connsiteY1" fmla="*/ 21864 h 509155"/>
                <a:gd name="connsiteX2" fmla="*/ 877634 w 2595886"/>
                <a:gd name="connsiteY2" fmla="*/ 0 h 509155"/>
                <a:gd name="connsiteX3" fmla="*/ 2595886 w 2595886"/>
                <a:gd name="connsiteY3" fmla="*/ 509155 h 509155"/>
                <a:gd name="connsiteX4" fmla="*/ 0 w 2595886"/>
                <a:gd name="connsiteY4" fmla="*/ 509155 h 509155"/>
                <a:gd name="connsiteX0" fmla="*/ 0 w 2595886"/>
                <a:gd name="connsiteY0" fmla="*/ 509155 h 509155"/>
                <a:gd name="connsiteX1" fmla="*/ 526265 w 2595886"/>
                <a:gd name="connsiteY1" fmla="*/ 21864 h 509155"/>
                <a:gd name="connsiteX2" fmla="*/ 877634 w 2595886"/>
                <a:gd name="connsiteY2" fmla="*/ 0 h 509155"/>
                <a:gd name="connsiteX3" fmla="*/ 1293785 w 2595886"/>
                <a:gd name="connsiteY3" fmla="*/ 113228 h 509155"/>
                <a:gd name="connsiteX4" fmla="*/ 2595886 w 2595886"/>
                <a:gd name="connsiteY4" fmla="*/ 509155 h 509155"/>
                <a:gd name="connsiteX5" fmla="*/ 0 w 2595886"/>
                <a:gd name="connsiteY5" fmla="*/ 509155 h 509155"/>
                <a:gd name="connsiteX0" fmla="*/ 0 w 2595886"/>
                <a:gd name="connsiteY0" fmla="*/ 509155 h 509155"/>
                <a:gd name="connsiteX1" fmla="*/ 526265 w 2595886"/>
                <a:gd name="connsiteY1" fmla="*/ 21864 h 509155"/>
                <a:gd name="connsiteX2" fmla="*/ 877634 w 2595886"/>
                <a:gd name="connsiteY2" fmla="*/ 0 h 509155"/>
                <a:gd name="connsiteX3" fmla="*/ 1229825 w 2595886"/>
                <a:gd name="connsiteY3" fmla="*/ 12728 h 509155"/>
                <a:gd name="connsiteX4" fmla="*/ 2595886 w 2595886"/>
                <a:gd name="connsiteY4" fmla="*/ 509155 h 509155"/>
                <a:gd name="connsiteX5" fmla="*/ 0 w 2595886"/>
                <a:gd name="connsiteY5" fmla="*/ 509155 h 509155"/>
                <a:gd name="connsiteX0" fmla="*/ 0 w 2595886"/>
                <a:gd name="connsiteY0" fmla="*/ 509155 h 509155"/>
                <a:gd name="connsiteX1" fmla="*/ 526265 w 2595886"/>
                <a:gd name="connsiteY1" fmla="*/ 21864 h 509155"/>
                <a:gd name="connsiteX2" fmla="*/ 665871 w 2595886"/>
                <a:gd name="connsiteY2" fmla="*/ 8571 h 509155"/>
                <a:gd name="connsiteX3" fmla="*/ 877634 w 2595886"/>
                <a:gd name="connsiteY3" fmla="*/ 0 h 509155"/>
                <a:gd name="connsiteX4" fmla="*/ 1229825 w 2595886"/>
                <a:gd name="connsiteY4" fmla="*/ 12728 h 509155"/>
                <a:gd name="connsiteX5" fmla="*/ 2595886 w 2595886"/>
                <a:gd name="connsiteY5" fmla="*/ 509155 h 509155"/>
                <a:gd name="connsiteX6" fmla="*/ 0 w 2595886"/>
                <a:gd name="connsiteY6" fmla="*/ 509155 h 509155"/>
                <a:gd name="connsiteX0" fmla="*/ 0 w 2595886"/>
                <a:gd name="connsiteY0" fmla="*/ 509155 h 509155"/>
                <a:gd name="connsiteX1" fmla="*/ 526265 w 2595886"/>
                <a:gd name="connsiteY1" fmla="*/ 21864 h 509155"/>
                <a:gd name="connsiteX2" fmla="*/ 523364 w 2595886"/>
                <a:gd name="connsiteY2" fmla="*/ 178417 h 509155"/>
                <a:gd name="connsiteX3" fmla="*/ 877634 w 2595886"/>
                <a:gd name="connsiteY3" fmla="*/ 0 h 509155"/>
                <a:gd name="connsiteX4" fmla="*/ 1229825 w 2595886"/>
                <a:gd name="connsiteY4" fmla="*/ 12728 h 509155"/>
                <a:gd name="connsiteX5" fmla="*/ 2595886 w 2595886"/>
                <a:gd name="connsiteY5" fmla="*/ 509155 h 509155"/>
                <a:gd name="connsiteX6" fmla="*/ 0 w 2595886"/>
                <a:gd name="connsiteY6" fmla="*/ 509155 h 509155"/>
                <a:gd name="connsiteX0" fmla="*/ 0 w 2595886"/>
                <a:gd name="connsiteY0" fmla="*/ 496427 h 496427"/>
                <a:gd name="connsiteX1" fmla="*/ 526265 w 2595886"/>
                <a:gd name="connsiteY1" fmla="*/ 9136 h 496427"/>
                <a:gd name="connsiteX2" fmla="*/ 523364 w 2595886"/>
                <a:gd name="connsiteY2" fmla="*/ 165689 h 496427"/>
                <a:gd name="connsiteX3" fmla="*/ 858882 w 2595886"/>
                <a:gd name="connsiteY3" fmla="*/ 164838 h 496427"/>
                <a:gd name="connsiteX4" fmla="*/ 1229825 w 2595886"/>
                <a:gd name="connsiteY4" fmla="*/ 0 h 496427"/>
                <a:gd name="connsiteX5" fmla="*/ 2595886 w 2595886"/>
                <a:gd name="connsiteY5" fmla="*/ 496427 h 496427"/>
                <a:gd name="connsiteX6" fmla="*/ 0 w 2595886"/>
                <a:gd name="connsiteY6" fmla="*/ 496427 h 496427"/>
                <a:gd name="connsiteX0" fmla="*/ 0 w 2595886"/>
                <a:gd name="connsiteY0" fmla="*/ 496427 h 496427"/>
                <a:gd name="connsiteX1" fmla="*/ 526265 w 2595886"/>
                <a:gd name="connsiteY1" fmla="*/ 9136 h 496427"/>
                <a:gd name="connsiteX2" fmla="*/ 523364 w 2595886"/>
                <a:gd name="connsiteY2" fmla="*/ 165689 h 496427"/>
                <a:gd name="connsiteX3" fmla="*/ 858882 w 2595886"/>
                <a:gd name="connsiteY3" fmla="*/ 164838 h 496427"/>
                <a:gd name="connsiteX4" fmla="*/ 1089642 w 2595886"/>
                <a:gd name="connsiteY4" fmla="*/ 61466 h 496427"/>
                <a:gd name="connsiteX5" fmla="*/ 1229825 w 2595886"/>
                <a:gd name="connsiteY5" fmla="*/ 0 h 496427"/>
                <a:gd name="connsiteX6" fmla="*/ 2595886 w 2595886"/>
                <a:gd name="connsiteY6" fmla="*/ 496427 h 496427"/>
                <a:gd name="connsiteX7" fmla="*/ 0 w 2595886"/>
                <a:gd name="connsiteY7" fmla="*/ 496427 h 496427"/>
                <a:gd name="connsiteX0" fmla="*/ 0 w 2595886"/>
                <a:gd name="connsiteY0" fmla="*/ 496427 h 496427"/>
                <a:gd name="connsiteX1" fmla="*/ 526265 w 2595886"/>
                <a:gd name="connsiteY1" fmla="*/ 9136 h 496427"/>
                <a:gd name="connsiteX2" fmla="*/ 523364 w 2595886"/>
                <a:gd name="connsiteY2" fmla="*/ 165689 h 496427"/>
                <a:gd name="connsiteX3" fmla="*/ 858882 w 2595886"/>
                <a:gd name="connsiteY3" fmla="*/ 164838 h 496427"/>
                <a:gd name="connsiteX4" fmla="*/ 1172146 w 2595886"/>
                <a:gd name="connsiteY4" fmla="*/ 161829 h 496427"/>
                <a:gd name="connsiteX5" fmla="*/ 1229825 w 2595886"/>
                <a:gd name="connsiteY5" fmla="*/ 0 h 496427"/>
                <a:gd name="connsiteX6" fmla="*/ 2595886 w 2595886"/>
                <a:gd name="connsiteY6" fmla="*/ 496427 h 496427"/>
                <a:gd name="connsiteX7" fmla="*/ 0 w 2595886"/>
                <a:gd name="connsiteY7" fmla="*/ 496427 h 496427"/>
                <a:gd name="connsiteX0" fmla="*/ 0 w 2595886"/>
                <a:gd name="connsiteY0" fmla="*/ 515727 h 515727"/>
                <a:gd name="connsiteX1" fmla="*/ 526265 w 2595886"/>
                <a:gd name="connsiteY1" fmla="*/ 28436 h 515727"/>
                <a:gd name="connsiteX2" fmla="*/ 523364 w 2595886"/>
                <a:gd name="connsiteY2" fmla="*/ 184989 h 515727"/>
                <a:gd name="connsiteX3" fmla="*/ 858882 w 2595886"/>
                <a:gd name="connsiteY3" fmla="*/ 184138 h 515727"/>
                <a:gd name="connsiteX4" fmla="*/ 1172146 w 2595886"/>
                <a:gd name="connsiteY4" fmla="*/ 181129 h 515727"/>
                <a:gd name="connsiteX5" fmla="*/ 1169822 w 2595886"/>
                <a:gd name="connsiteY5" fmla="*/ 0 h 515727"/>
                <a:gd name="connsiteX6" fmla="*/ 2595886 w 2595886"/>
                <a:gd name="connsiteY6" fmla="*/ 515727 h 515727"/>
                <a:gd name="connsiteX7" fmla="*/ 0 w 2595886"/>
                <a:gd name="connsiteY7" fmla="*/ 515727 h 515727"/>
                <a:gd name="connsiteX0" fmla="*/ 0 w 2595886"/>
                <a:gd name="connsiteY0" fmla="*/ 515727 h 515727"/>
                <a:gd name="connsiteX1" fmla="*/ 526265 w 2595886"/>
                <a:gd name="connsiteY1" fmla="*/ 28436 h 515727"/>
                <a:gd name="connsiteX2" fmla="*/ 523364 w 2595886"/>
                <a:gd name="connsiteY2" fmla="*/ 184989 h 515727"/>
                <a:gd name="connsiteX3" fmla="*/ 858882 w 2595886"/>
                <a:gd name="connsiteY3" fmla="*/ 184138 h 515727"/>
                <a:gd name="connsiteX4" fmla="*/ 1179646 w 2595886"/>
                <a:gd name="connsiteY4" fmla="*/ 181129 h 515727"/>
                <a:gd name="connsiteX5" fmla="*/ 1169822 w 2595886"/>
                <a:gd name="connsiteY5" fmla="*/ 0 h 515727"/>
                <a:gd name="connsiteX6" fmla="*/ 2595886 w 2595886"/>
                <a:gd name="connsiteY6" fmla="*/ 515727 h 515727"/>
                <a:gd name="connsiteX7" fmla="*/ 0 w 2595886"/>
                <a:gd name="connsiteY7" fmla="*/ 515727 h 515727"/>
                <a:gd name="connsiteX0" fmla="*/ 0 w 2595886"/>
                <a:gd name="connsiteY0" fmla="*/ 515727 h 515727"/>
                <a:gd name="connsiteX1" fmla="*/ 526265 w 2595886"/>
                <a:gd name="connsiteY1" fmla="*/ 28436 h 515727"/>
                <a:gd name="connsiteX2" fmla="*/ 523364 w 2595886"/>
                <a:gd name="connsiteY2" fmla="*/ 184989 h 515727"/>
                <a:gd name="connsiteX3" fmla="*/ 858882 w 2595886"/>
                <a:gd name="connsiteY3" fmla="*/ 184138 h 515727"/>
                <a:gd name="connsiteX4" fmla="*/ 1179646 w 2595886"/>
                <a:gd name="connsiteY4" fmla="*/ 181129 h 515727"/>
                <a:gd name="connsiteX5" fmla="*/ 1177322 w 2595886"/>
                <a:gd name="connsiteY5" fmla="*/ 0 h 515727"/>
                <a:gd name="connsiteX6" fmla="*/ 2595886 w 2595886"/>
                <a:gd name="connsiteY6" fmla="*/ 515727 h 515727"/>
                <a:gd name="connsiteX7" fmla="*/ 0 w 2595886"/>
                <a:gd name="connsiteY7" fmla="*/ 515727 h 515727"/>
                <a:gd name="connsiteX0" fmla="*/ 0 w 2595886"/>
                <a:gd name="connsiteY0" fmla="*/ 515727 h 515727"/>
                <a:gd name="connsiteX1" fmla="*/ 522515 w 2595886"/>
                <a:gd name="connsiteY1" fmla="*/ 5275 h 515727"/>
                <a:gd name="connsiteX2" fmla="*/ 523364 w 2595886"/>
                <a:gd name="connsiteY2" fmla="*/ 184989 h 515727"/>
                <a:gd name="connsiteX3" fmla="*/ 858882 w 2595886"/>
                <a:gd name="connsiteY3" fmla="*/ 184138 h 515727"/>
                <a:gd name="connsiteX4" fmla="*/ 1179646 w 2595886"/>
                <a:gd name="connsiteY4" fmla="*/ 181129 h 515727"/>
                <a:gd name="connsiteX5" fmla="*/ 1177322 w 2595886"/>
                <a:gd name="connsiteY5" fmla="*/ 0 h 515727"/>
                <a:gd name="connsiteX6" fmla="*/ 2595886 w 2595886"/>
                <a:gd name="connsiteY6" fmla="*/ 515727 h 515727"/>
                <a:gd name="connsiteX7" fmla="*/ 0 w 2595886"/>
                <a:gd name="connsiteY7" fmla="*/ 515727 h 515727"/>
                <a:gd name="connsiteX0" fmla="*/ 0 w 2603386"/>
                <a:gd name="connsiteY0" fmla="*/ 515727 h 527307"/>
                <a:gd name="connsiteX1" fmla="*/ 522515 w 2603386"/>
                <a:gd name="connsiteY1" fmla="*/ 5275 h 527307"/>
                <a:gd name="connsiteX2" fmla="*/ 523364 w 2603386"/>
                <a:gd name="connsiteY2" fmla="*/ 184989 h 527307"/>
                <a:gd name="connsiteX3" fmla="*/ 858882 w 2603386"/>
                <a:gd name="connsiteY3" fmla="*/ 184138 h 527307"/>
                <a:gd name="connsiteX4" fmla="*/ 1179646 w 2603386"/>
                <a:gd name="connsiteY4" fmla="*/ 181129 h 527307"/>
                <a:gd name="connsiteX5" fmla="*/ 1177322 w 2603386"/>
                <a:gd name="connsiteY5" fmla="*/ 0 h 527307"/>
                <a:gd name="connsiteX6" fmla="*/ 2603386 w 2603386"/>
                <a:gd name="connsiteY6" fmla="*/ 527307 h 527307"/>
                <a:gd name="connsiteX7" fmla="*/ 0 w 2603386"/>
                <a:gd name="connsiteY7" fmla="*/ 515727 h 527307"/>
                <a:gd name="connsiteX0" fmla="*/ 0 w 2607136"/>
                <a:gd name="connsiteY0" fmla="*/ 531167 h 531167"/>
                <a:gd name="connsiteX1" fmla="*/ 526265 w 2607136"/>
                <a:gd name="connsiteY1" fmla="*/ 5275 h 531167"/>
                <a:gd name="connsiteX2" fmla="*/ 527114 w 2607136"/>
                <a:gd name="connsiteY2" fmla="*/ 184989 h 531167"/>
                <a:gd name="connsiteX3" fmla="*/ 862632 w 2607136"/>
                <a:gd name="connsiteY3" fmla="*/ 184138 h 531167"/>
                <a:gd name="connsiteX4" fmla="*/ 1183396 w 2607136"/>
                <a:gd name="connsiteY4" fmla="*/ 181129 h 531167"/>
                <a:gd name="connsiteX5" fmla="*/ 1181072 w 2607136"/>
                <a:gd name="connsiteY5" fmla="*/ 0 h 531167"/>
                <a:gd name="connsiteX6" fmla="*/ 2607136 w 2607136"/>
                <a:gd name="connsiteY6" fmla="*/ 527307 h 531167"/>
                <a:gd name="connsiteX7" fmla="*/ 0 w 2607136"/>
                <a:gd name="connsiteY7" fmla="*/ 531167 h 531167"/>
                <a:gd name="connsiteX0" fmla="*/ 0 w 2599635"/>
                <a:gd name="connsiteY0" fmla="*/ 531167 h 531167"/>
                <a:gd name="connsiteX1" fmla="*/ 526265 w 2599635"/>
                <a:gd name="connsiteY1" fmla="*/ 5275 h 531167"/>
                <a:gd name="connsiteX2" fmla="*/ 527114 w 2599635"/>
                <a:gd name="connsiteY2" fmla="*/ 184989 h 531167"/>
                <a:gd name="connsiteX3" fmla="*/ 862632 w 2599635"/>
                <a:gd name="connsiteY3" fmla="*/ 184138 h 531167"/>
                <a:gd name="connsiteX4" fmla="*/ 1183396 w 2599635"/>
                <a:gd name="connsiteY4" fmla="*/ 181129 h 531167"/>
                <a:gd name="connsiteX5" fmla="*/ 1181072 w 2599635"/>
                <a:gd name="connsiteY5" fmla="*/ 0 h 531167"/>
                <a:gd name="connsiteX6" fmla="*/ 2599635 w 2599635"/>
                <a:gd name="connsiteY6" fmla="*/ 519587 h 531167"/>
                <a:gd name="connsiteX7" fmla="*/ 0 w 2599635"/>
                <a:gd name="connsiteY7" fmla="*/ 531167 h 531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99635" h="531167">
                  <a:moveTo>
                    <a:pt x="0" y="531167"/>
                  </a:moveTo>
                  <a:lnTo>
                    <a:pt x="526265" y="5275"/>
                  </a:lnTo>
                  <a:lnTo>
                    <a:pt x="527114" y="184989"/>
                  </a:lnTo>
                  <a:lnTo>
                    <a:pt x="862632" y="184138"/>
                  </a:lnTo>
                  <a:lnTo>
                    <a:pt x="1183396" y="181129"/>
                  </a:lnTo>
                  <a:cubicBezTo>
                    <a:pt x="1182621" y="120753"/>
                    <a:pt x="1181847" y="60376"/>
                    <a:pt x="1181072" y="0"/>
                  </a:cubicBezTo>
                  <a:lnTo>
                    <a:pt x="2599635" y="519587"/>
                  </a:lnTo>
                  <a:lnTo>
                    <a:pt x="0" y="53116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4"/>
                </a:gs>
                <a:gs pos="0">
                  <a:srgbClr val="FFFFFF">
                    <a:alpha val="0"/>
                  </a:srgbClr>
                </a:gs>
              </a:gsLst>
              <a:lin ang="4740000" scaled="0"/>
              <a:tileRect/>
            </a:gra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449" name="Rectangle 43"/>
            <p:cNvSpPr/>
            <p:nvPr/>
          </p:nvSpPr>
          <p:spPr bwMode="auto">
            <a:xfrm>
              <a:off x="4157516" y="4661623"/>
              <a:ext cx="685800" cy="177800"/>
            </a:xfrm>
            <a:custGeom>
              <a:avLst/>
              <a:gdLst>
                <a:gd name="connsiteX0" fmla="*/ 0 w 2667000"/>
                <a:gd name="connsiteY0" fmla="*/ 0 h 1066800"/>
                <a:gd name="connsiteX1" fmla="*/ 2667000 w 2667000"/>
                <a:gd name="connsiteY1" fmla="*/ 0 h 1066800"/>
                <a:gd name="connsiteX2" fmla="*/ 2667000 w 2667000"/>
                <a:gd name="connsiteY2" fmla="*/ 1066800 h 1066800"/>
                <a:gd name="connsiteX3" fmla="*/ 0 w 2667000"/>
                <a:gd name="connsiteY3" fmla="*/ 1066800 h 1066800"/>
                <a:gd name="connsiteX4" fmla="*/ 0 w 2667000"/>
                <a:gd name="connsiteY4" fmla="*/ 0 h 1066800"/>
                <a:gd name="connsiteX0" fmla="*/ 0 w 2667000"/>
                <a:gd name="connsiteY0" fmla="*/ 0 h 1066800"/>
                <a:gd name="connsiteX1" fmla="*/ 2667000 w 2667000"/>
                <a:gd name="connsiteY1" fmla="*/ 0 h 1066800"/>
                <a:gd name="connsiteX2" fmla="*/ 2667000 w 2667000"/>
                <a:gd name="connsiteY2" fmla="*/ 1066800 h 1066800"/>
                <a:gd name="connsiteX3" fmla="*/ 0 w 2667000"/>
                <a:gd name="connsiteY3" fmla="*/ 1066800 h 1066800"/>
                <a:gd name="connsiteX4" fmla="*/ 0 w 2667000"/>
                <a:gd name="connsiteY4" fmla="*/ 0 h 1066800"/>
                <a:gd name="connsiteX0" fmla="*/ 0 w 2667000"/>
                <a:gd name="connsiteY0" fmla="*/ 0 h 1066800"/>
                <a:gd name="connsiteX1" fmla="*/ 2667000 w 2667000"/>
                <a:gd name="connsiteY1" fmla="*/ 0 h 1066800"/>
                <a:gd name="connsiteX2" fmla="*/ 2667000 w 2667000"/>
                <a:gd name="connsiteY2" fmla="*/ 1066800 h 1066800"/>
                <a:gd name="connsiteX3" fmla="*/ 0 w 2667000"/>
                <a:gd name="connsiteY3" fmla="*/ 1066800 h 1066800"/>
                <a:gd name="connsiteX4" fmla="*/ 0 w 2667000"/>
                <a:gd name="connsiteY4" fmla="*/ 0 h 1066800"/>
                <a:gd name="connsiteX0" fmla="*/ 0 w 2667000"/>
                <a:gd name="connsiteY0" fmla="*/ 0 h 1068211"/>
                <a:gd name="connsiteX1" fmla="*/ 2667000 w 2667000"/>
                <a:gd name="connsiteY1" fmla="*/ 0 h 1068211"/>
                <a:gd name="connsiteX2" fmla="*/ 2667000 w 2667000"/>
                <a:gd name="connsiteY2" fmla="*/ 1066800 h 1068211"/>
                <a:gd name="connsiteX3" fmla="*/ 0 w 2667000"/>
                <a:gd name="connsiteY3" fmla="*/ 1066800 h 1068211"/>
                <a:gd name="connsiteX4" fmla="*/ 0 w 2667000"/>
                <a:gd name="connsiteY4" fmla="*/ 0 h 1068211"/>
                <a:gd name="connsiteX0" fmla="*/ 0 w 2667000"/>
                <a:gd name="connsiteY0" fmla="*/ 0 h 1068211"/>
                <a:gd name="connsiteX1" fmla="*/ 2667000 w 2667000"/>
                <a:gd name="connsiteY1" fmla="*/ 0 h 1068211"/>
                <a:gd name="connsiteX2" fmla="*/ 2667000 w 2667000"/>
                <a:gd name="connsiteY2" fmla="*/ 1066800 h 1068211"/>
                <a:gd name="connsiteX3" fmla="*/ 0 w 2667000"/>
                <a:gd name="connsiteY3" fmla="*/ 1066800 h 1068211"/>
                <a:gd name="connsiteX4" fmla="*/ 0 w 2667000"/>
                <a:gd name="connsiteY4" fmla="*/ 0 h 1068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7000" h="1068211">
                  <a:moveTo>
                    <a:pt x="0" y="0"/>
                  </a:moveTo>
                  <a:lnTo>
                    <a:pt x="2667000" y="0"/>
                  </a:lnTo>
                  <a:cubicBezTo>
                    <a:pt x="2667000" y="355600"/>
                    <a:pt x="2660650" y="3175"/>
                    <a:pt x="2667000" y="1066800"/>
                  </a:cubicBezTo>
                  <a:cubicBezTo>
                    <a:pt x="2660650" y="1069975"/>
                    <a:pt x="889000" y="1066800"/>
                    <a:pt x="0" y="10668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8575" cap="flat" cmpd="sng" algn="ctr">
              <a:solidFill>
                <a:srgbClr val="003767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</p:grpSp>
      <p:sp>
        <p:nvSpPr>
          <p:cNvPr id="351" name="Rectangle 350"/>
          <p:cNvSpPr/>
          <p:nvPr/>
        </p:nvSpPr>
        <p:spPr bwMode="auto">
          <a:xfrm>
            <a:off x="121190" y="1304925"/>
            <a:ext cx="3515007" cy="1043852"/>
          </a:xfrm>
          <a:prstGeom prst="rect">
            <a:avLst/>
          </a:prstGeom>
          <a:solidFill>
            <a:srgbClr val="D2DCF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Secure Boot</a:t>
            </a:r>
          </a:p>
          <a:p>
            <a:pPr marL="285750" indent="-285750">
              <a:buFont typeface="Arial"/>
              <a:buChar char="•"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Supply Chain</a:t>
            </a:r>
          </a:p>
          <a:p>
            <a:pPr marL="285750" indent="-285750">
              <a:buFont typeface="Arial"/>
              <a:buChar char="•"/>
            </a:pPr>
            <a:r>
              <a:rPr lang="en-US" sz="1200" b="1" dirty="0" smtClean="0"/>
              <a:t>Remote Code Injection </a:t>
            </a:r>
          </a:p>
          <a:p>
            <a:pPr marL="285750" indent="-285750">
              <a:buFont typeface="Arial"/>
              <a:buChar char="•"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Hypervisor Privilege Escalation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132193" y="2899968"/>
            <a:ext cx="2772840" cy="2926861"/>
            <a:chOff x="6132193" y="2899968"/>
            <a:chExt cx="2772840" cy="2926861"/>
          </a:xfrm>
        </p:grpSpPr>
        <p:grpSp>
          <p:nvGrpSpPr>
            <p:cNvPr id="386" name="Group 385"/>
            <p:cNvGrpSpPr/>
            <p:nvPr/>
          </p:nvGrpSpPr>
          <p:grpSpPr>
            <a:xfrm>
              <a:off x="7684719" y="2899968"/>
              <a:ext cx="1220314" cy="536397"/>
              <a:chOff x="7418472" y="3484177"/>
              <a:chExt cx="1136961" cy="434752"/>
            </a:xfrm>
          </p:grpSpPr>
          <p:pic>
            <p:nvPicPr>
              <p:cNvPr id="387" name="Picture 386" descr="rack_mount_thick_tower_servers_x86_clip_art_9865.jpg"/>
              <p:cNvPicPr>
                <a:picLocks noChangeAspect="1"/>
              </p:cNvPicPr>
              <p:nvPr/>
            </p:nvPicPr>
            <p:blipFill rotWithShape="1">
              <a:blip r:embed="rId23" cstate="email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0" b="100000" l="1676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7434654" y="3484177"/>
                <a:ext cx="983228" cy="373975"/>
              </a:xfrm>
              <a:prstGeom prst="rect">
                <a:avLst/>
              </a:prstGeom>
            </p:spPr>
          </p:pic>
          <p:sp>
            <p:nvSpPr>
              <p:cNvPr id="388" name="Rounded Rectangle 274"/>
              <p:cNvSpPr>
                <a:spLocks noChangeArrowheads="1"/>
              </p:cNvSpPr>
              <p:nvPr/>
            </p:nvSpPr>
            <p:spPr bwMode="auto">
              <a:xfrm>
                <a:off x="7418472" y="3496364"/>
                <a:ext cx="1136961" cy="422565"/>
              </a:xfrm>
              <a:prstGeom prst="roundRect">
                <a:avLst>
                  <a:gd name="adj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bg1"/>
                  </a:buClr>
                </a:pPr>
                <a:r>
                  <a:rPr lang="en-US" sz="1000" b="1" dirty="0" smtClean="0">
                    <a:solidFill>
                      <a:srgbClr val="000000"/>
                    </a:solidFill>
                  </a:rPr>
                  <a:t>Streaming </a:t>
                </a:r>
                <a:br>
                  <a:rPr lang="en-US" sz="1000" b="1" dirty="0" smtClean="0">
                    <a:solidFill>
                      <a:srgbClr val="000000"/>
                    </a:solidFill>
                  </a:rPr>
                </a:br>
                <a:r>
                  <a:rPr lang="en-US" sz="1000" b="1" dirty="0" smtClean="0">
                    <a:solidFill>
                      <a:srgbClr val="000000"/>
                    </a:solidFill>
                  </a:rPr>
                  <a:t>Analytics </a:t>
                </a:r>
                <a:r>
                  <a:rPr lang="en-US" sz="1000" b="1" dirty="0">
                    <a:solidFill>
                      <a:srgbClr val="000000"/>
                    </a:solidFill>
                  </a:rPr>
                  <a:t/>
                </a:r>
                <a:br>
                  <a:rPr lang="en-US" sz="1000" b="1" dirty="0">
                    <a:solidFill>
                      <a:srgbClr val="000000"/>
                    </a:solidFill>
                  </a:rPr>
                </a:br>
                <a:r>
                  <a:rPr lang="en-US" sz="1000" b="1" dirty="0" smtClean="0">
                    <a:solidFill>
                      <a:srgbClr val="000000"/>
                    </a:solidFill>
                  </a:rPr>
                  <a:t>and Metrics</a:t>
                </a:r>
              </a:p>
            </p:txBody>
          </p:sp>
        </p:grpSp>
        <p:cxnSp>
          <p:nvCxnSpPr>
            <p:cNvPr id="17" name="Elbow Connector 16"/>
            <p:cNvCxnSpPr>
              <a:stCxn id="388" idx="3"/>
              <a:endCxn id="383" idx="3"/>
            </p:cNvCxnSpPr>
            <p:nvPr/>
          </p:nvCxnSpPr>
          <p:spPr bwMode="auto">
            <a:xfrm flipH="1">
              <a:off x="7953176" y="3175685"/>
              <a:ext cx="951857" cy="2436059"/>
            </a:xfrm>
            <a:prstGeom prst="bentConnector3">
              <a:avLst>
                <a:gd name="adj1" fmla="val -8595"/>
              </a:avLst>
            </a:prstGeom>
            <a:solidFill>
              <a:schemeClr val="accent1"/>
            </a:solidFill>
            <a:ln w="57150" cap="flat" cmpd="sng" algn="ctr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83" name="Rectangle 382"/>
            <p:cNvSpPr/>
            <p:nvPr/>
          </p:nvSpPr>
          <p:spPr bwMode="auto">
            <a:xfrm>
              <a:off x="6132193" y="5396658"/>
              <a:ext cx="1820983" cy="430171"/>
            </a:xfrm>
            <a:prstGeom prst="rect">
              <a:avLst/>
            </a:prstGeom>
            <a:ln>
              <a:solidFill>
                <a:srgbClr val="000000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</a:rPr>
                <a:t>Software Defined Network Virtualization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</p:grpSp>
      <p:sp>
        <p:nvSpPr>
          <p:cNvPr id="354" name="Rectangle 353"/>
          <p:cNvSpPr/>
          <p:nvPr/>
        </p:nvSpPr>
        <p:spPr bwMode="auto">
          <a:xfrm>
            <a:off x="121190" y="1304925"/>
            <a:ext cx="3515007" cy="1039820"/>
          </a:xfrm>
          <a:prstGeom prst="rect">
            <a:avLst/>
          </a:prstGeom>
          <a:solidFill>
            <a:srgbClr val="D2DCF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b="1" dirty="0" smtClean="0"/>
              <a:t>Encrypted Storage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Data Loss</a:t>
            </a: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/ Exfiltration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sz="1200" b="1" dirty="0" smtClean="0"/>
              <a:t>Insider Threat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Data Integrity Attacks</a:t>
            </a:r>
          </a:p>
        </p:txBody>
      </p:sp>
      <p:sp>
        <p:nvSpPr>
          <p:cNvPr id="450" name="TextBox 449"/>
          <p:cNvSpPr txBox="1"/>
          <p:nvPr/>
        </p:nvSpPr>
        <p:spPr>
          <a:xfrm>
            <a:off x="3901682" y="3372825"/>
            <a:ext cx="1978305" cy="461665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Encrypted Storage with Sharing and Query</a:t>
            </a:r>
            <a:endParaRPr lang="en-US" sz="1200" b="1" dirty="0"/>
          </a:p>
        </p:txBody>
      </p:sp>
      <p:sp>
        <p:nvSpPr>
          <p:cNvPr id="451" name="TextBox 450"/>
          <p:cNvSpPr txBox="1"/>
          <p:nvPr/>
        </p:nvSpPr>
        <p:spPr>
          <a:xfrm>
            <a:off x="803320" y="2523456"/>
            <a:ext cx="1494793" cy="461665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Secure Multiparty Protocols</a:t>
            </a:r>
            <a:endParaRPr lang="en-US" sz="1200" b="1" dirty="0"/>
          </a:p>
        </p:txBody>
      </p:sp>
      <p:sp>
        <p:nvSpPr>
          <p:cNvPr id="357" name="Rectangle 356"/>
          <p:cNvSpPr/>
          <p:nvPr/>
        </p:nvSpPr>
        <p:spPr bwMode="auto">
          <a:xfrm>
            <a:off x="121190" y="1304925"/>
            <a:ext cx="3522205" cy="1043852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b="1" dirty="0" smtClean="0"/>
              <a:t>Secure Multiparty Protocols</a:t>
            </a:r>
          </a:p>
          <a:p>
            <a:pPr marL="285750" indent="-285750">
              <a:buFont typeface="Arial"/>
              <a:buChar char="•"/>
            </a:pPr>
            <a:r>
              <a:rPr lang="en-US" sz="1200" b="1" dirty="0"/>
              <a:t>Remote Code Injection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Cross VM </a:t>
            </a:r>
            <a:r>
              <a:rPr lang="en-US" sz="1200" b="1" dirty="0" smtClean="0"/>
              <a:t>Side Channels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Data Integrity Attack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sz="1200" b="1" dirty="0" smtClean="0"/>
              <a:t>Hypervisor Escalation</a:t>
            </a:r>
          </a:p>
          <a:p>
            <a:pPr marR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21190" y="1304925"/>
            <a:ext cx="3522204" cy="1039820"/>
          </a:xfrm>
          <a:prstGeom prst="rect">
            <a:avLst/>
          </a:prstGeom>
          <a:solidFill>
            <a:srgbClr val="D2DCF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Multi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Factor Authentication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Credential</a:t>
            </a: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Stealing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sz="1200" b="1" baseline="0" dirty="0" smtClean="0"/>
              <a:t>Insider Threat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761408" y="3870212"/>
            <a:ext cx="1355199" cy="668583"/>
            <a:chOff x="3761408" y="3870212"/>
            <a:chExt cx="1355199" cy="668583"/>
          </a:xfrm>
        </p:grpSpPr>
        <p:grpSp>
          <p:nvGrpSpPr>
            <p:cNvPr id="159" name="Group 158"/>
            <p:cNvGrpSpPr/>
            <p:nvPr/>
          </p:nvGrpSpPr>
          <p:grpSpPr>
            <a:xfrm>
              <a:off x="3761408" y="4287974"/>
              <a:ext cx="163689" cy="250821"/>
              <a:chOff x="2470841" y="1630847"/>
              <a:chExt cx="316807" cy="426561"/>
            </a:xfrm>
          </p:grpSpPr>
          <p:sp>
            <p:nvSpPr>
              <p:cNvPr id="160" name="Flowchart: Delay 10"/>
              <p:cNvSpPr/>
              <p:nvPr/>
            </p:nvSpPr>
            <p:spPr>
              <a:xfrm rot="5400000">
                <a:off x="2484153" y="1753912"/>
                <a:ext cx="290184" cy="316807"/>
              </a:xfrm>
              <a:prstGeom prst="flowChartDelay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anchor="ctr"/>
              <a:lstStyle/>
              <a:p>
                <a:pPr algn="ctr" eaLnBrk="0" hangingPunct="0">
                  <a:defRPr/>
                </a:pPr>
                <a:endParaRPr lang="en-US" sz="6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Arc 160"/>
              <p:cNvSpPr/>
              <p:nvPr/>
            </p:nvSpPr>
            <p:spPr>
              <a:xfrm>
                <a:off x="2535585" y="1630847"/>
                <a:ext cx="187325" cy="254000"/>
              </a:xfrm>
              <a:prstGeom prst="arc">
                <a:avLst>
                  <a:gd name="adj1" fmla="val 10731251"/>
                  <a:gd name="adj2" fmla="val 0"/>
                </a:avLst>
              </a:prstGeom>
              <a:ln w="19050" cmpd="sng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1600" dirty="0"/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>
              <a:off x="4952918" y="3870212"/>
              <a:ext cx="163689" cy="250818"/>
              <a:chOff x="8509545" y="2269659"/>
              <a:chExt cx="163689" cy="250818"/>
            </a:xfrm>
            <a:solidFill>
              <a:srgbClr val="650266"/>
            </a:solidFill>
          </p:grpSpPr>
          <p:sp>
            <p:nvSpPr>
              <p:cNvPr id="163" name="Flowchart: Delay 10"/>
              <p:cNvSpPr/>
              <p:nvPr/>
            </p:nvSpPr>
            <p:spPr>
              <a:xfrm rot="5400000">
                <a:off x="8506075" y="2353317"/>
                <a:ext cx="170630" cy="163689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anchor="ctr"/>
              <a:lstStyle/>
              <a:p>
                <a:pPr algn="ctr" eaLnBrk="0" hangingPunct="0">
                  <a:defRPr/>
                </a:pPr>
                <a:endParaRPr lang="en-US" sz="6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/>
              <p:cNvSpPr/>
              <p:nvPr/>
            </p:nvSpPr>
            <p:spPr>
              <a:xfrm>
                <a:off x="8542996" y="2269659"/>
                <a:ext cx="96788" cy="149354"/>
              </a:xfrm>
              <a:prstGeom prst="arc">
                <a:avLst>
                  <a:gd name="adj1" fmla="val 10731251"/>
                  <a:gd name="adj2" fmla="val 0"/>
                </a:avLst>
              </a:prstGeom>
              <a:noFill/>
              <a:ln w="19050" cmpd="sng">
                <a:solidFill>
                  <a:srgbClr val="6502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1600" dirty="0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4316453" y="4057353"/>
              <a:ext cx="163689" cy="250818"/>
              <a:chOff x="8509545" y="2269659"/>
              <a:chExt cx="163689" cy="250818"/>
            </a:xfrm>
            <a:solidFill>
              <a:srgbClr val="3365FF"/>
            </a:solidFill>
          </p:grpSpPr>
          <p:sp>
            <p:nvSpPr>
              <p:cNvPr id="166" name="Flowchart: Delay 10"/>
              <p:cNvSpPr/>
              <p:nvPr/>
            </p:nvSpPr>
            <p:spPr>
              <a:xfrm rot="5400000">
                <a:off x="8506075" y="2353317"/>
                <a:ext cx="170630" cy="163689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anchor="ctr"/>
              <a:lstStyle/>
              <a:p>
                <a:pPr algn="ctr" eaLnBrk="0" hangingPunct="0">
                  <a:defRPr/>
                </a:pPr>
                <a:endParaRPr lang="en-US" sz="6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Arc 166"/>
              <p:cNvSpPr/>
              <p:nvPr/>
            </p:nvSpPr>
            <p:spPr>
              <a:xfrm>
                <a:off x="8542996" y="2269659"/>
                <a:ext cx="96788" cy="149354"/>
              </a:xfrm>
              <a:prstGeom prst="arc">
                <a:avLst>
                  <a:gd name="adj1" fmla="val 10731251"/>
                  <a:gd name="adj2" fmla="val 0"/>
                </a:avLst>
              </a:prstGeom>
              <a:noFill/>
              <a:ln w="19050" cmpd="sng">
                <a:solidFill>
                  <a:srgbClr val="3365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1600" dirty="0"/>
              </a:p>
            </p:txBody>
          </p:sp>
        </p:grpSp>
      </p:grpSp>
      <p:grpSp>
        <p:nvGrpSpPr>
          <p:cNvPr id="472" name="Group 471"/>
          <p:cNvGrpSpPr/>
          <p:nvPr/>
        </p:nvGrpSpPr>
        <p:grpSpPr>
          <a:xfrm>
            <a:off x="602941" y="3039917"/>
            <a:ext cx="1501452" cy="599035"/>
            <a:chOff x="602941" y="3039917"/>
            <a:chExt cx="1501452" cy="599035"/>
          </a:xfrm>
        </p:grpSpPr>
        <p:cxnSp>
          <p:nvCxnSpPr>
            <p:cNvPr id="172" name="Straight Arrow Connector 171"/>
            <p:cNvCxnSpPr>
              <a:stCxn id="170" idx="0"/>
              <a:endCxn id="171" idx="1"/>
            </p:cNvCxnSpPr>
            <p:nvPr/>
          </p:nvCxnSpPr>
          <p:spPr bwMode="auto">
            <a:xfrm flipV="1">
              <a:off x="729106" y="3180478"/>
              <a:ext cx="203201" cy="17166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lg"/>
              <a:tailEnd type="none" w="med" len="lg"/>
            </a:ln>
            <a:effectLst/>
          </p:spPr>
        </p:cxnSp>
        <p:cxnSp>
          <p:nvCxnSpPr>
            <p:cNvPr id="173" name="Straight Arrow Connector 172"/>
            <p:cNvCxnSpPr>
              <a:stCxn id="169" idx="1"/>
              <a:endCxn id="170" idx="3"/>
            </p:cNvCxnSpPr>
            <p:nvPr/>
          </p:nvCxnSpPr>
          <p:spPr bwMode="auto">
            <a:xfrm flipH="1" flipV="1">
              <a:off x="855271" y="3492702"/>
              <a:ext cx="716977" cy="568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lg"/>
              <a:tailEnd type="none" w="med" len="lg"/>
            </a:ln>
            <a:effectLst/>
          </p:spPr>
        </p:cxnSp>
        <p:cxnSp>
          <p:nvCxnSpPr>
            <p:cNvPr id="174" name="Straight Arrow Connector 173"/>
            <p:cNvCxnSpPr>
              <a:stCxn id="169" idx="0"/>
              <a:endCxn id="171" idx="3"/>
            </p:cNvCxnSpPr>
            <p:nvPr/>
          </p:nvCxnSpPr>
          <p:spPr bwMode="auto">
            <a:xfrm flipH="1" flipV="1">
              <a:off x="1184637" y="3180478"/>
              <a:ext cx="513776" cy="17735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lg"/>
              <a:tailEnd type="none" w="med" len="lg"/>
            </a:ln>
            <a:effectLst/>
          </p:spPr>
        </p:cxnSp>
        <p:cxnSp>
          <p:nvCxnSpPr>
            <p:cNvPr id="196" name="Straight Arrow Connector 195"/>
            <p:cNvCxnSpPr>
              <a:stCxn id="169" idx="3"/>
              <a:endCxn id="195" idx="2"/>
            </p:cNvCxnSpPr>
            <p:nvPr/>
          </p:nvCxnSpPr>
          <p:spPr bwMode="auto">
            <a:xfrm flipV="1">
              <a:off x="1824578" y="3363300"/>
              <a:ext cx="153650" cy="13509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lg"/>
              <a:tailEnd type="none" w="med" len="lg"/>
            </a:ln>
            <a:effectLst/>
          </p:spPr>
        </p:cxnSp>
        <p:cxnSp>
          <p:nvCxnSpPr>
            <p:cNvPr id="206" name="Straight Arrow Connector 205"/>
            <p:cNvCxnSpPr>
              <a:stCxn id="195" idx="1"/>
              <a:endCxn id="171" idx="3"/>
            </p:cNvCxnSpPr>
            <p:nvPr/>
          </p:nvCxnSpPr>
          <p:spPr bwMode="auto">
            <a:xfrm flipH="1" flipV="1">
              <a:off x="1184637" y="3180478"/>
              <a:ext cx="667426" cy="4226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lg"/>
              <a:tailEnd type="none" w="med" len="lg"/>
            </a:ln>
            <a:effectLst/>
          </p:spPr>
        </p:cxnSp>
        <p:cxnSp>
          <p:nvCxnSpPr>
            <p:cNvPr id="209" name="Straight Arrow Connector 208"/>
            <p:cNvCxnSpPr>
              <a:stCxn id="195" idx="1"/>
              <a:endCxn id="170" idx="3"/>
            </p:cNvCxnSpPr>
            <p:nvPr/>
          </p:nvCxnSpPr>
          <p:spPr bwMode="auto">
            <a:xfrm flipH="1">
              <a:off x="855271" y="3222739"/>
              <a:ext cx="996792" cy="26996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lg"/>
              <a:tailEnd type="none" w="med" len="lg"/>
            </a:ln>
            <a:effectLst/>
          </p:spPr>
        </p:cxnSp>
        <p:cxnSp>
          <p:nvCxnSpPr>
            <p:cNvPr id="214" name="Straight Arrow Connector 213"/>
            <p:cNvCxnSpPr>
              <a:stCxn id="169" idx="1"/>
              <a:endCxn id="171" idx="2"/>
            </p:cNvCxnSpPr>
            <p:nvPr/>
          </p:nvCxnSpPr>
          <p:spPr bwMode="auto">
            <a:xfrm flipH="1" flipV="1">
              <a:off x="1058472" y="3321039"/>
              <a:ext cx="513776" cy="17735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lg"/>
              <a:tailEnd type="none" w="med" len="lg"/>
            </a:ln>
            <a:effectLst/>
          </p:spPr>
        </p:cxnSp>
        <p:sp>
          <p:nvSpPr>
            <p:cNvPr id="169" name="Rounded Rectangle 168"/>
            <p:cNvSpPr/>
            <p:nvPr/>
          </p:nvSpPr>
          <p:spPr bwMode="auto">
            <a:xfrm>
              <a:off x="1572248" y="3357830"/>
              <a:ext cx="252330" cy="281122"/>
            </a:xfrm>
            <a:prstGeom prst="roundRect">
              <a:avLst/>
            </a:prstGeom>
            <a:gradFill flip="none" rotWithShape="1">
              <a:gsLst>
                <a:gs pos="0">
                  <a:srgbClr val="408000"/>
                </a:gs>
                <a:gs pos="100000">
                  <a:srgbClr val="FF0000"/>
                </a:gs>
              </a:gsLst>
              <a:lin ang="0" scaled="1"/>
              <a:tileRect/>
            </a:gra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300" b="1" dirty="0" smtClean="0">
                  <a:solidFill>
                    <a:srgbClr val="FFFFFF"/>
                  </a:solidFill>
                </a:rPr>
                <a:t>3</a:t>
              </a:r>
              <a:endPara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70" name="Rounded Rectangle 169"/>
            <p:cNvSpPr/>
            <p:nvPr/>
          </p:nvSpPr>
          <p:spPr bwMode="auto">
            <a:xfrm>
              <a:off x="602941" y="3352141"/>
              <a:ext cx="252330" cy="281122"/>
            </a:xfrm>
            <a:prstGeom prst="roundRect">
              <a:avLst/>
            </a:prstGeom>
            <a:solidFill>
              <a:schemeClr val="accent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300" b="1" dirty="0">
                  <a:solidFill>
                    <a:srgbClr val="FFFFFF"/>
                  </a:solidFill>
                </a:rPr>
                <a:t>1</a:t>
              </a:r>
              <a:endPara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71" name="Rounded Rectangle 170"/>
            <p:cNvSpPr/>
            <p:nvPr/>
          </p:nvSpPr>
          <p:spPr bwMode="auto">
            <a:xfrm>
              <a:off x="932307" y="3039917"/>
              <a:ext cx="252330" cy="281122"/>
            </a:xfrm>
            <a:prstGeom prst="round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-110" charset="0"/>
                </a:rPr>
                <a:t>2</a:t>
              </a:r>
            </a:p>
          </p:txBody>
        </p:sp>
        <p:sp>
          <p:nvSpPr>
            <p:cNvPr id="195" name="Rounded Rectangle 194"/>
            <p:cNvSpPr/>
            <p:nvPr/>
          </p:nvSpPr>
          <p:spPr bwMode="auto">
            <a:xfrm>
              <a:off x="1852063" y="3082178"/>
              <a:ext cx="252330" cy="281122"/>
            </a:xfrm>
            <a:prstGeom prst="roundRect">
              <a:avLst/>
            </a:prstGeom>
            <a:solidFill>
              <a:schemeClr val="accent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-110" charset="0"/>
                </a:rPr>
                <a:t>4</a:t>
              </a:r>
            </a:p>
          </p:txBody>
        </p:sp>
      </p:grpSp>
      <p:grpSp>
        <p:nvGrpSpPr>
          <p:cNvPr id="473" name="Group 472"/>
          <p:cNvGrpSpPr/>
          <p:nvPr/>
        </p:nvGrpSpPr>
        <p:grpSpPr>
          <a:xfrm>
            <a:off x="6241712" y="5013687"/>
            <a:ext cx="1652606" cy="347464"/>
            <a:chOff x="6039562" y="5019596"/>
            <a:chExt cx="1652606" cy="347464"/>
          </a:xfrm>
        </p:grpSpPr>
        <p:sp>
          <p:nvSpPr>
            <p:cNvPr id="219" name="Cloud 218"/>
            <p:cNvSpPr/>
            <p:nvPr/>
          </p:nvSpPr>
          <p:spPr bwMode="auto">
            <a:xfrm>
              <a:off x="6039562" y="5019596"/>
              <a:ext cx="678403" cy="347464"/>
            </a:xfrm>
            <a:prstGeom prst="cloud">
              <a:avLst/>
            </a:prstGeom>
            <a:ln w="12700" cmpd="sng">
              <a:solidFill>
                <a:srgbClr val="FE6600"/>
              </a:solidFill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20" name="Cloud 219"/>
            <p:cNvSpPr/>
            <p:nvPr/>
          </p:nvSpPr>
          <p:spPr bwMode="auto">
            <a:xfrm>
              <a:off x="6491251" y="5047398"/>
              <a:ext cx="678403" cy="319662"/>
            </a:xfrm>
            <a:prstGeom prst="cloud">
              <a:avLst/>
            </a:prstGeom>
            <a:ln w="12700" cmpd="sng">
              <a:solidFill>
                <a:srgbClr val="650266"/>
              </a:solidFill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21" name="Cloud 220"/>
            <p:cNvSpPr/>
            <p:nvPr/>
          </p:nvSpPr>
          <p:spPr bwMode="auto">
            <a:xfrm>
              <a:off x="7013765" y="5035071"/>
              <a:ext cx="678403" cy="319662"/>
            </a:xfrm>
            <a:prstGeom prst="cloud">
              <a:avLst/>
            </a:prstGeom>
            <a:ln w="12700" cmpd="sng">
              <a:solidFill>
                <a:srgbClr val="3365FF"/>
              </a:solidFill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</p:grpSp>
      <p:sp>
        <p:nvSpPr>
          <p:cNvPr id="184" name="Rectangle 183"/>
          <p:cNvSpPr/>
          <p:nvPr/>
        </p:nvSpPr>
        <p:spPr bwMode="auto">
          <a:xfrm>
            <a:off x="121190" y="1304925"/>
            <a:ext cx="3522204" cy="1039820"/>
          </a:xfrm>
          <a:prstGeom prst="rect">
            <a:avLst/>
          </a:prstGeom>
          <a:solidFill>
            <a:srgbClr val="D2DCF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/>
              <a:t>Moving Target </a:t>
            </a:r>
            <a:br>
              <a:rPr lang="en-US" sz="1400" b="1" dirty="0" smtClean="0"/>
            </a:br>
            <a:r>
              <a:rPr lang="en-US" sz="1400" b="1" dirty="0" smtClean="0"/>
              <a:t>(Dynamic Software/Runtime)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Remote Code Injection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sz="1200" b="1" dirty="0" smtClean="0"/>
              <a:t>Hypervisor Privilege Escalation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Data Integrity Attacks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0129" y="3344509"/>
            <a:ext cx="1264728" cy="298917"/>
            <a:chOff x="594399" y="3417127"/>
            <a:chExt cx="1141985" cy="233433"/>
          </a:xfrm>
        </p:grpSpPr>
        <p:sp>
          <p:nvSpPr>
            <p:cNvPr id="188" name="Rounded Rectangle 277"/>
            <p:cNvSpPr>
              <a:spLocks noChangeArrowheads="1"/>
            </p:cNvSpPr>
            <p:nvPr/>
          </p:nvSpPr>
          <p:spPr bwMode="auto">
            <a:xfrm>
              <a:off x="594399" y="3417127"/>
              <a:ext cx="304724" cy="228670"/>
            </a:xfrm>
            <a:prstGeom prst="roundRect">
              <a:avLst>
                <a:gd name="adj" fmla="val 16667"/>
              </a:avLst>
            </a:prstGeom>
            <a:solidFill>
              <a:srgbClr val="0000FF"/>
            </a:solidFill>
            <a:ln>
              <a:noFill/>
            </a:ln>
            <a:ex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</a:pPr>
              <a:r>
                <a:rPr lang="en-US" sz="1000" b="1" dirty="0">
                  <a:solidFill>
                    <a:schemeClr val="bg1"/>
                  </a:solidFill>
                </a:rPr>
                <a:t>App</a:t>
              </a:r>
            </a:p>
          </p:txBody>
        </p:sp>
        <p:sp>
          <p:nvSpPr>
            <p:cNvPr id="192" name="Rounded Rectangle 277"/>
            <p:cNvSpPr>
              <a:spLocks noChangeArrowheads="1"/>
            </p:cNvSpPr>
            <p:nvPr/>
          </p:nvSpPr>
          <p:spPr bwMode="auto">
            <a:xfrm>
              <a:off x="999208" y="3419953"/>
              <a:ext cx="304724" cy="228670"/>
            </a:xfrm>
            <a:prstGeom prst="roundRect">
              <a:avLst>
                <a:gd name="adj" fmla="val 16667"/>
              </a:avLst>
            </a:prstGeom>
            <a:solidFill>
              <a:srgbClr val="800000"/>
            </a:solidFill>
            <a:ln>
              <a:noFill/>
            </a:ln>
            <a:ex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</a:pPr>
              <a:r>
                <a:rPr lang="en-US" sz="1000" b="1" dirty="0">
                  <a:solidFill>
                    <a:schemeClr val="bg1"/>
                  </a:solidFill>
                </a:rPr>
                <a:t>App</a:t>
              </a:r>
            </a:p>
          </p:txBody>
        </p:sp>
        <p:sp>
          <p:nvSpPr>
            <p:cNvPr id="193" name="Rounded Rectangle 277"/>
            <p:cNvSpPr>
              <a:spLocks noChangeArrowheads="1"/>
            </p:cNvSpPr>
            <p:nvPr/>
          </p:nvSpPr>
          <p:spPr bwMode="auto">
            <a:xfrm>
              <a:off x="1431660" y="3421890"/>
              <a:ext cx="304724" cy="22867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>
              <a:noFill/>
            </a:ln>
            <a:ex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</a:pPr>
              <a:r>
                <a:rPr lang="en-US" sz="1000" b="1" dirty="0">
                  <a:solidFill>
                    <a:schemeClr val="bg1"/>
                  </a:solidFill>
                </a:rPr>
                <a:t>App</a:t>
              </a: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575457" y="3626743"/>
            <a:ext cx="1226126" cy="243450"/>
            <a:chOff x="452571" y="3518533"/>
            <a:chExt cx="1107129" cy="190118"/>
          </a:xfrm>
        </p:grpSpPr>
        <p:sp>
          <p:nvSpPr>
            <p:cNvPr id="197" name="Rounded Rectangle 277"/>
            <p:cNvSpPr>
              <a:spLocks noChangeArrowheads="1"/>
            </p:cNvSpPr>
            <p:nvPr/>
          </p:nvSpPr>
          <p:spPr bwMode="auto">
            <a:xfrm>
              <a:off x="452571" y="3518533"/>
              <a:ext cx="281762" cy="190118"/>
            </a:xfrm>
            <a:prstGeom prst="roundRect">
              <a:avLst>
                <a:gd name="adj" fmla="val 16667"/>
              </a:avLst>
            </a:prstGeom>
            <a:solidFill>
              <a:srgbClr val="F84F54"/>
            </a:solidFill>
            <a:ln>
              <a:noFill/>
            </a:ln>
            <a:ex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</a:pPr>
              <a:r>
                <a:rPr lang="en-US" sz="1000" b="1" dirty="0" smtClean="0">
                  <a:solidFill>
                    <a:schemeClr val="bg1"/>
                  </a:solidFill>
                </a:rPr>
                <a:t>VM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98" name="Rounded Rectangle 277"/>
            <p:cNvSpPr>
              <a:spLocks noChangeArrowheads="1"/>
            </p:cNvSpPr>
            <p:nvPr/>
          </p:nvSpPr>
          <p:spPr bwMode="auto">
            <a:xfrm>
              <a:off x="871824" y="3524219"/>
              <a:ext cx="275337" cy="178525"/>
            </a:xfrm>
            <a:prstGeom prst="roundRect">
              <a:avLst>
                <a:gd name="adj" fmla="val 16667"/>
              </a:avLst>
            </a:prstGeom>
            <a:solidFill>
              <a:srgbClr val="C9CF3E"/>
            </a:solidFill>
            <a:ln>
              <a:noFill/>
            </a:ln>
            <a:ex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</a:pPr>
              <a:r>
                <a:rPr lang="en-US" sz="1000" b="1" dirty="0" smtClean="0">
                  <a:solidFill>
                    <a:schemeClr val="bg1"/>
                  </a:solidFill>
                </a:rPr>
                <a:t>VM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99" name="Rounded Rectangle 277"/>
            <p:cNvSpPr>
              <a:spLocks noChangeArrowheads="1"/>
            </p:cNvSpPr>
            <p:nvPr/>
          </p:nvSpPr>
          <p:spPr bwMode="auto">
            <a:xfrm>
              <a:off x="1286072" y="3519361"/>
              <a:ext cx="273628" cy="183392"/>
            </a:xfrm>
            <a:prstGeom prst="roundRect">
              <a:avLst>
                <a:gd name="adj" fmla="val 16667"/>
              </a:avLst>
            </a:prstGeom>
            <a:solidFill>
              <a:srgbClr val="C86344"/>
            </a:solidFill>
            <a:ln>
              <a:noFill/>
            </a:ln>
            <a:ex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</a:pPr>
              <a:r>
                <a:rPr lang="en-US" sz="1000" b="1" dirty="0" smtClean="0">
                  <a:solidFill>
                    <a:schemeClr val="bg1"/>
                  </a:solidFill>
                </a:rPr>
                <a:t>VM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15" name="Picture 314" descr="Screen Shot 2013-05-23 at 1.00.45 PM.png"/>
          <p:cNvPicPr>
            <a:picLocks noChangeAspect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1323" y="1555541"/>
            <a:ext cx="402483" cy="150325"/>
          </a:xfrm>
          <a:prstGeom prst="rect">
            <a:avLst/>
          </a:prstGeom>
        </p:spPr>
      </p:pic>
      <p:pic>
        <p:nvPicPr>
          <p:cNvPr id="433" name="Picture 432" descr="Screen Shot 2013-05-23 at 1.00.45 PM.png"/>
          <p:cNvPicPr>
            <a:picLocks noChangeAspect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4749" y="1283784"/>
            <a:ext cx="402483" cy="150325"/>
          </a:xfrm>
          <a:prstGeom prst="rect">
            <a:avLst/>
          </a:prstGeom>
        </p:spPr>
      </p:pic>
      <p:sp>
        <p:nvSpPr>
          <p:cNvPr id="185" name="TextBox 184"/>
          <p:cNvSpPr txBox="1"/>
          <p:nvPr/>
        </p:nvSpPr>
        <p:spPr>
          <a:xfrm>
            <a:off x="1978227" y="3106965"/>
            <a:ext cx="1807653" cy="627697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200" b="1" dirty="0" smtClean="0"/>
              <a:t>Dynamic </a:t>
            </a:r>
            <a:br>
              <a:rPr lang="en-US" sz="1200" b="1" dirty="0" smtClean="0"/>
            </a:br>
            <a:r>
              <a:rPr lang="en-US" sz="1200" b="1" dirty="0" smtClean="0"/>
              <a:t>Runtime /Software</a:t>
            </a:r>
            <a:br>
              <a:rPr lang="en-US" sz="1200" b="1" dirty="0" smtClean="0"/>
            </a:br>
            <a:r>
              <a:rPr lang="en-US" sz="1200" b="1" dirty="0" smtClean="0"/>
              <a:t>Moving Target</a:t>
            </a:r>
            <a:endParaRPr lang="en-US" sz="1200" b="1" dirty="0"/>
          </a:p>
        </p:txBody>
      </p:sp>
      <p:pic>
        <p:nvPicPr>
          <p:cNvPr id="186" name="Picture 185" descr="MC900116354.WMF"/>
          <p:cNvPicPr>
            <a:picLocks noChangeAspect="1"/>
          </p:cNvPicPr>
          <p:nvPr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0757" y="3762033"/>
            <a:ext cx="726639" cy="352876"/>
          </a:xfrm>
          <a:prstGeom prst="rect">
            <a:avLst/>
          </a:prstGeom>
        </p:spPr>
      </p:pic>
      <p:sp>
        <p:nvSpPr>
          <p:cNvPr id="353" name="Rectangle 352"/>
          <p:cNvSpPr/>
          <p:nvPr/>
        </p:nvSpPr>
        <p:spPr bwMode="auto">
          <a:xfrm>
            <a:off x="121190" y="1304925"/>
            <a:ext cx="3520496" cy="1049704"/>
          </a:xfrm>
          <a:prstGeom prst="rect">
            <a:avLst/>
          </a:prstGeom>
          <a:solidFill>
            <a:srgbClr val="D2DCF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b="1" dirty="0" smtClean="0"/>
              <a:t>Data Flow Labeling and Tracking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Data Loss</a:t>
            </a: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/ Exfiltration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sz="1200" b="1" dirty="0" smtClean="0"/>
              <a:t>Insider Threat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Data Integrity Attack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sz="1200" b="1" dirty="0" smtClean="0"/>
              <a:t>Network Resource Attacks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52" name="Rectangle 351"/>
          <p:cNvSpPr/>
          <p:nvPr/>
        </p:nvSpPr>
        <p:spPr bwMode="auto">
          <a:xfrm>
            <a:off x="121190" y="1304925"/>
            <a:ext cx="3515007" cy="1043852"/>
          </a:xfrm>
          <a:prstGeom prst="rect">
            <a:avLst/>
          </a:prstGeom>
          <a:solidFill>
            <a:srgbClr val="D2DCF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b="1" dirty="0" smtClean="0"/>
              <a:t>Enhanced SA and Net Virtualization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Network Resource</a:t>
            </a: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Attacks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sz="1200" b="1" dirty="0" smtClean="0"/>
              <a:t>Denial of Service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Data Loss / Exfiltration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sz="1200" b="1" dirty="0" smtClean="0"/>
              <a:t>Insider Threat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DoD Cloud Architecture:</a:t>
            </a:r>
            <a:br>
              <a:rPr lang="en-US" dirty="0" smtClean="0"/>
            </a:br>
            <a:r>
              <a:rPr lang="en-US" sz="2400" dirty="0" smtClean="0"/>
              <a:t>Defend, Mitigate, and </a:t>
            </a:r>
            <a:r>
              <a:rPr lang="en-US" sz="2400" dirty="0"/>
              <a:t>Deter</a:t>
            </a:r>
            <a:endParaRPr lang="en-US" dirty="0"/>
          </a:p>
        </p:txBody>
      </p:sp>
      <p:sp>
        <p:nvSpPr>
          <p:cNvPr id="187" name="TextBox 186"/>
          <p:cNvSpPr txBox="1"/>
          <p:nvPr/>
        </p:nvSpPr>
        <p:spPr>
          <a:xfrm>
            <a:off x="1146175" y="6432324"/>
            <a:ext cx="2667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SSL – Secure Socket Layer</a:t>
            </a:r>
          </a:p>
          <a:p>
            <a:r>
              <a:rPr lang="en-US" sz="700" b="1" dirty="0" smtClean="0"/>
              <a:t>VM – Virtual Machine</a:t>
            </a:r>
          </a:p>
          <a:p>
            <a:r>
              <a:rPr lang="en-US" sz="700" b="1" dirty="0" smtClean="0"/>
              <a:t>TPM </a:t>
            </a:r>
            <a:r>
              <a:rPr lang="en-US" sz="700" b="1" dirty="0"/>
              <a:t>– Trusted Platform </a:t>
            </a:r>
            <a:r>
              <a:rPr lang="en-US" sz="700" b="1" dirty="0" smtClean="0"/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1283530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" grpId="0"/>
      <p:bldP spid="316" grpId="0" animBg="1"/>
      <p:bldP spid="316" grpId="1" animBg="1"/>
      <p:bldP spid="434" grpId="0" animBg="1"/>
      <p:bldP spid="434" grpId="1" animBg="1"/>
      <p:bldP spid="351" grpId="0" animBg="1"/>
      <p:bldP spid="351" grpId="1" animBg="1"/>
      <p:bldP spid="354" grpId="0" animBg="1"/>
      <p:bldP spid="450" grpId="0" animBg="1"/>
      <p:bldP spid="450" grpId="1" animBg="1"/>
      <p:bldP spid="451" grpId="0" animBg="1"/>
      <p:bldP spid="357" grpId="0" animBg="1"/>
      <p:bldP spid="4" grpId="0" animBg="1"/>
      <p:bldP spid="4" grpId="1" animBg="1"/>
      <p:bldP spid="184" grpId="0" animBg="1"/>
      <p:bldP spid="184" grpId="1" animBg="1"/>
      <p:bldP spid="185" grpId="0" animBg="1"/>
      <p:bldP spid="185" grpId="1" animBg="1"/>
      <p:bldP spid="353" grpId="0" animBg="1"/>
      <p:bldP spid="353" grpId="1" animBg="1"/>
      <p:bldP spid="352" grpId="0" animBg="1"/>
      <p:bldP spid="352" grpId="1" animBg="1"/>
    </p:bldLst>
  </p:timing>
</p:sld>
</file>

<file path=ppt/theme/theme1.xml><?xml version="1.0" encoding="utf-8"?>
<a:theme xmlns:a="http://schemas.openxmlformats.org/drawingml/2006/main" name="Lincoln_2012_v1">
  <a:themeElements>
    <a:clrScheme name="Custom 1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Lincoln_2012_v1.potx</Template>
  <TotalTime>12700</TotalTime>
  <Pages>1</Pages>
  <Words>2307</Words>
  <Application>Microsoft Macintosh PowerPoint</Application>
  <PresentationFormat>On-screen Show (4:3)</PresentationFormat>
  <Paragraphs>647</Paragraphs>
  <Slides>27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Lincoln_2012_v1</vt:lpstr>
      <vt:lpstr>Lincoln Laboratory Secure and Resilient Cloud R&amp;D Testbed</vt:lpstr>
      <vt:lpstr>Outline</vt:lpstr>
      <vt:lpstr>Cloud Computing Security Today</vt:lpstr>
      <vt:lpstr>2013 DSB Cloud Security Study National Challenges</vt:lpstr>
      <vt:lpstr>Commercial Cloud Security  Example Shortcomings</vt:lpstr>
      <vt:lpstr>2013 DSB Advanced Cyber Threat Study Threat Strategy</vt:lpstr>
      <vt:lpstr>DoD Cloud Architecture: A Hardware and Software View</vt:lpstr>
      <vt:lpstr>DoD Cloud Architecture:  Threat Taxonomy</vt:lpstr>
      <vt:lpstr>DoD Cloud Architecture: Defend, Mitigate, and Deter</vt:lpstr>
      <vt:lpstr>Threats and Applicable Mitigations Mapping</vt:lpstr>
      <vt:lpstr>Outline</vt:lpstr>
      <vt:lpstr>Testbed to Reduce Risk</vt:lpstr>
      <vt:lpstr>Lincoln Laboratory Secure and Resilient Cloud R&amp;D Testbed (LLSRC)</vt:lpstr>
      <vt:lpstr>Lincoln Lab Secure Resilient Cloud (LLSRC) Testbed Architecture</vt:lpstr>
      <vt:lpstr>LLSRC Focus Areas</vt:lpstr>
      <vt:lpstr>Private Cloud Threat Models</vt:lpstr>
      <vt:lpstr>Secure and Resilient Communication with Provenance</vt:lpstr>
      <vt:lpstr>Data Provenance Implementation:  AF Space Command Effort</vt:lpstr>
      <vt:lpstr>Secure and Resilient Storage</vt:lpstr>
      <vt:lpstr>Secure Storage Implementation:  DISA Secure Cloud Storage R&amp;D Effort</vt:lpstr>
      <vt:lpstr>Secure and Resilient Processing</vt:lpstr>
      <vt:lpstr>MPC Example:  Computing Linear Functions</vt:lpstr>
      <vt:lpstr>Maintaining MPC Security Thresholds</vt:lpstr>
      <vt:lpstr>Outline</vt:lpstr>
      <vt:lpstr>Program Status Update</vt:lpstr>
      <vt:lpstr>Secure Private Cloud Computing Outlook</vt:lpstr>
      <vt:lpstr>Summary</vt:lpstr>
    </vt:vector>
  </TitlesOfParts>
  <Company>Group 18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Ed Sullivan</dc:creator>
  <cp:lastModifiedBy>Nabil Schear</cp:lastModifiedBy>
  <cp:revision>2801</cp:revision>
  <cp:lastPrinted>2013-07-30T15:58:35Z</cp:lastPrinted>
  <dcterms:created xsi:type="dcterms:W3CDTF">2008-05-27T20:28:58Z</dcterms:created>
  <dcterms:modified xsi:type="dcterms:W3CDTF">2014-04-09T22:04:32Z</dcterms:modified>
</cp:coreProperties>
</file>