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16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1600"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1600"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1600"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1600"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0" d="100"/>
          <a:sy n="120" d="100"/>
        </p:scale>
        <p:origin x="-1312" y="-104"/>
      </p:cViewPr>
      <p:guideLst>
        <p:guide orient="horz" pos="4050"/>
        <p:guide orient="horz" pos="732"/>
        <p:guide orient="horz" pos="914"/>
        <p:guide pos="191"/>
        <p:guide pos="55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A2E53-9775-E649-A418-D88DEA8A4690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CFA69-DEB0-754A-B5A3-D92EA19B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14AC-2FE8-4741-9DEA-29C6060B2CDC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0DB6E-C77F-654D-87C0-509D4E06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0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ux_2013-1-25p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981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792133" y="491067"/>
            <a:ext cx="4050241" cy="4016639"/>
          </a:xfrm>
          <a:ln w="9525"/>
          <a:effectLst>
            <a:outerShdw blurRad="50800" dist="38100" dir="2700000">
              <a:schemeClr val="tx1">
                <a:alpha val="43000"/>
              </a:schemeClr>
            </a:outerShdw>
          </a:effectLst>
        </p:spPr>
        <p:txBody>
          <a:bodyPr tIns="0" rIns="0" bIns="0">
            <a:normAutofit/>
          </a:bodyPr>
          <a:lstStyle>
            <a:lvl1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j-lt"/>
                <a:cs typeface="Helvetica Neu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5981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792133" y="4519226"/>
            <a:ext cx="4050241" cy="1619637"/>
          </a:xfrm>
          <a:ln w="12700"/>
          <a:effectLst>
            <a:outerShdw blurRad="50800" dist="38100" dir="2700000">
              <a:schemeClr val="tx1">
                <a:alpha val="43000"/>
              </a:schemeClr>
            </a:outerShdw>
          </a:effectLst>
        </p:spPr>
        <p:txBody>
          <a:bodyPr tIns="44450" rIns="90487" bIns="44450">
            <a:normAutofit/>
          </a:bodyPr>
          <a:lstStyle>
            <a:lvl1pPr marL="0" indent="0" algn="ctr">
              <a:buFont typeface="Wingdings" pitchFamily="-65" charset="2"/>
              <a:buNone/>
              <a:defRPr sz="2000">
                <a:solidFill>
                  <a:srgbClr val="FFFFFF"/>
                </a:solidFill>
                <a:latin typeface="+mj-lt"/>
                <a:cs typeface="Helvetica Neue"/>
              </a:defRPr>
            </a:lvl1pPr>
            <a:lvl2pPr marL="231775" lvl="1" indent="112713" algn="ctr">
              <a:buFontTx/>
              <a:buNone/>
              <a:defRPr>
                <a:solidFill>
                  <a:srgbClr val="FFFFFF"/>
                </a:solidFill>
                <a:latin typeface="Helvetica Neue"/>
                <a:cs typeface="Helvetica Neue"/>
              </a:defRPr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southern cross engineering logo - large white.jpg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" t="2713" r="3929" b="3475"/>
          <a:stretch/>
        </p:blipFill>
        <p:spPr>
          <a:xfrm>
            <a:off x="79118" y="78618"/>
            <a:ext cx="2742432" cy="1123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 userDrawn="1"/>
        </p:nvSpPr>
        <p:spPr>
          <a:xfrm>
            <a:off x="1093676" y="1042371"/>
            <a:ext cx="1711018" cy="1538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spAutoFit/>
          </a:bodyPr>
          <a:lstStyle/>
          <a:p>
            <a:pPr algn="l"/>
            <a:r>
              <a:rPr lang="en-US" sz="1000" b="1" i="1" kern="0" cap="none" spc="170" dirty="0" smtClean="0">
                <a:solidFill>
                  <a:schemeClr val="bg2">
                    <a:lumMod val="75000"/>
                  </a:schemeClr>
                </a:solidFill>
                <a:latin typeface="Avenir Light"/>
                <a:cs typeface="Avenir Light"/>
              </a:rPr>
              <a:t>How can we help you?</a:t>
            </a:r>
            <a:endParaRPr lang="en-US" sz="1000" b="1" i="1" kern="0" cap="none" spc="170" dirty="0">
              <a:solidFill>
                <a:schemeClr val="bg2">
                  <a:lumMod val="7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20650" y="6589022"/>
            <a:ext cx="2343033" cy="1692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100" b="0" i="1" dirty="0" err="1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Avenir Book"/>
                <a:cs typeface="Avenir Book"/>
              </a:rPr>
              <a:t>www.SouthernCrossEngineering.com</a:t>
            </a:r>
            <a:endParaRPr lang="en-US" sz="1100" b="0" i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/>
                </a:outerShdw>
              </a:effectLst>
              <a:latin typeface="Avenir Book"/>
              <a:cs typeface="Avenir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55737"/>
            <a:ext cx="8534400" cy="4973638"/>
          </a:xfrm>
        </p:spPr>
        <p:txBody>
          <a:bodyPr/>
          <a:lstStyle>
            <a:lvl1pPr>
              <a:defRPr>
                <a:latin typeface="+mn-lt"/>
                <a:cs typeface="Helvetica Neue"/>
              </a:defRPr>
            </a:lvl1pPr>
            <a:lvl2pPr>
              <a:defRPr>
                <a:latin typeface="+mn-lt"/>
                <a:cs typeface="Helvetica Neue"/>
              </a:defRPr>
            </a:lvl2pPr>
            <a:lvl3pPr>
              <a:defRPr>
                <a:latin typeface="+mn-lt"/>
                <a:cs typeface="Helvetica Neue"/>
              </a:defRPr>
            </a:lvl3pPr>
            <a:lvl4pPr>
              <a:defRPr>
                <a:latin typeface="+mn-lt"/>
                <a:cs typeface="Helvetica Neue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Helvetica Neu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55738"/>
            <a:ext cx="4043951" cy="4973637"/>
          </a:xfrm>
        </p:spPr>
        <p:txBody>
          <a:bodyPr>
            <a:normAutofit/>
          </a:bodyPr>
          <a:lstStyle>
            <a:lvl1pPr>
              <a:defRPr sz="2000">
                <a:latin typeface="+mn-lt"/>
                <a:cs typeface="Helvetica Neue"/>
              </a:defRPr>
            </a:lvl1pPr>
            <a:lvl2pPr>
              <a:defRPr sz="1800">
                <a:latin typeface="+mn-lt"/>
                <a:cs typeface="Helvetica Neue"/>
              </a:defRPr>
            </a:lvl2pPr>
            <a:lvl3pPr>
              <a:defRPr sz="1600">
                <a:latin typeface="+mn-lt"/>
                <a:cs typeface="Helvetica Neue"/>
              </a:defRPr>
            </a:lvl3pPr>
            <a:lvl4pPr>
              <a:defRPr sz="1400">
                <a:latin typeface="+mn-lt"/>
                <a:cs typeface="Helvetica Neue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198" y="1455738"/>
            <a:ext cx="4043951" cy="4973637"/>
          </a:xfrm>
        </p:spPr>
        <p:txBody>
          <a:bodyPr>
            <a:normAutofit/>
          </a:bodyPr>
          <a:lstStyle>
            <a:lvl1pPr>
              <a:defRPr sz="2000">
                <a:latin typeface="+mn-lt"/>
                <a:cs typeface="Helvetica Neue"/>
              </a:defRPr>
            </a:lvl1pPr>
            <a:lvl2pPr>
              <a:defRPr sz="1800">
                <a:latin typeface="+mn-lt"/>
                <a:cs typeface="Helvetica Neue"/>
              </a:defRPr>
            </a:lvl2pPr>
            <a:lvl3pPr>
              <a:defRPr sz="1600">
                <a:latin typeface="+mn-lt"/>
                <a:cs typeface="Helvetica Neue"/>
              </a:defRPr>
            </a:lvl3pPr>
            <a:lvl4pPr>
              <a:defRPr sz="1400">
                <a:latin typeface="+mn-lt"/>
                <a:cs typeface="Helvetica Neue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533" y="1455738"/>
            <a:ext cx="4093195" cy="58311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533" y="2165759"/>
            <a:ext cx="4093195" cy="42636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99765" y="1455738"/>
            <a:ext cx="4145912" cy="58311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9765" y="2165759"/>
            <a:ext cx="4145912" cy="42636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55738"/>
            <a:ext cx="4191000" cy="49736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55737"/>
            <a:ext cx="4191000" cy="237809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75" y="4051281"/>
            <a:ext cx="4191000" cy="23780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60500"/>
            <a:ext cx="8534400" cy="496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74864" y="330200"/>
            <a:ext cx="7964336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619744" y="6649821"/>
            <a:ext cx="2194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r">
              <a:spcBef>
                <a:spcPct val="0"/>
              </a:spcBef>
              <a:buClrTx/>
              <a:buSzTx/>
              <a:defRPr/>
            </a:pPr>
            <a:fld id="{92519851-F62D-CD48-8AFD-1DBFC971B4F1}" type="slidenum">
              <a:rPr lang="en-US" sz="900">
                <a:solidFill>
                  <a:srgbClr val="7F7F7F"/>
                </a:solidFill>
                <a:latin typeface="Helvetica Neue"/>
                <a:cs typeface="Helvetica Neue"/>
              </a:rPr>
              <a:pPr algn="r">
                <a:spcBef>
                  <a:spcPct val="0"/>
                </a:spcBef>
                <a:buClrTx/>
                <a:buSzTx/>
                <a:defRPr/>
              </a:pPr>
              <a:t>‹#›</a:t>
            </a:fld>
            <a:endParaRPr lang="en-US" sz="900" dirty="0">
              <a:solidFill>
                <a:srgbClr val="7F7F7F"/>
              </a:solidFill>
              <a:latin typeface="Helvetica Neue"/>
              <a:cs typeface="Helvetica Neue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057" y="118042"/>
            <a:ext cx="745043" cy="1014506"/>
            <a:chOff x="101057" y="118042"/>
            <a:chExt cx="745043" cy="1014506"/>
          </a:xfrm>
        </p:grpSpPr>
        <p:sp>
          <p:nvSpPr>
            <p:cNvPr id="15" name="AutoShape 37"/>
            <p:cNvSpPr>
              <a:spLocks/>
            </p:cNvSpPr>
            <p:nvPr/>
          </p:nvSpPr>
          <p:spPr bwMode="auto">
            <a:xfrm rot="20580001">
              <a:off x="549854" y="891513"/>
              <a:ext cx="296246" cy="241035"/>
            </a:xfrm>
            <a:prstGeom prst="star5">
              <a:avLst/>
            </a:prstGeom>
            <a:solidFill>
              <a:srgbClr val="000099"/>
            </a:solidFill>
            <a:ln w="6350" cap="flat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 b="0" i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endParaRPr>
            </a:p>
          </p:txBody>
        </p:sp>
        <p:sp>
          <p:nvSpPr>
            <p:cNvPr id="16" name="AutoShape 38"/>
            <p:cNvSpPr>
              <a:spLocks/>
            </p:cNvSpPr>
            <p:nvPr/>
          </p:nvSpPr>
          <p:spPr bwMode="auto">
            <a:xfrm rot="20580001">
              <a:off x="101057" y="534448"/>
              <a:ext cx="221196" cy="181030"/>
            </a:xfrm>
            <a:prstGeom prst="star5">
              <a:avLst/>
            </a:prstGeom>
            <a:solidFill>
              <a:srgbClr val="000099"/>
            </a:solidFill>
            <a:ln w="6350" cap="flat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 b="0" i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endParaRPr>
            </a:p>
          </p:txBody>
        </p:sp>
        <p:sp>
          <p:nvSpPr>
            <p:cNvPr id="17" name="AutoShape 39"/>
            <p:cNvSpPr>
              <a:spLocks/>
            </p:cNvSpPr>
            <p:nvPr/>
          </p:nvSpPr>
          <p:spPr bwMode="auto">
            <a:xfrm rot="20580001">
              <a:off x="301823" y="118042"/>
              <a:ext cx="118498" cy="95600"/>
            </a:xfrm>
            <a:prstGeom prst="star5">
              <a:avLst/>
            </a:prstGeom>
            <a:solidFill>
              <a:srgbClr val="000099"/>
            </a:solidFill>
            <a:ln w="6350" cap="flat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 b="0" i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endParaRPr>
            </a:p>
          </p:txBody>
        </p:sp>
        <p:sp>
          <p:nvSpPr>
            <p:cNvPr id="18" name="AutoShape 40"/>
            <p:cNvSpPr>
              <a:spLocks/>
            </p:cNvSpPr>
            <p:nvPr/>
          </p:nvSpPr>
          <p:spPr bwMode="auto">
            <a:xfrm rot="20580001">
              <a:off x="642791" y="285896"/>
              <a:ext cx="118498" cy="96618"/>
            </a:xfrm>
            <a:prstGeom prst="star5">
              <a:avLst/>
            </a:prstGeom>
            <a:solidFill>
              <a:srgbClr val="000099"/>
            </a:solidFill>
            <a:ln w="6350" cap="flat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 b="0" i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endParaRPr>
            </a:p>
          </p:txBody>
        </p:sp>
      </p:grp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651160"/>
            <a:ext cx="113385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dd mmm 2014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4" r:id="rId2"/>
    <p:sldLayoutId id="2147483745" r:id="rId3"/>
    <p:sldLayoutId id="2147483746" r:id="rId4"/>
    <p:sldLayoutId id="2147483750" r:id="rId5"/>
    <p:sldLayoutId id="2147483747" r:id="rId6"/>
    <p:sldLayoutId id="2147483748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baseline="0">
          <a:solidFill>
            <a:schemeClr val="tx1"/>
          </a:solidFill>
          <a:latin typeface="+mj-lt"/>
          <a:ea typeface="ＭＳ Ｐゴシック" pitchFamily="-65" charset="-128"/>
          <a:cs typeface="Helvetica Neue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65" charset="0"/>
        </a:defRPr>
      </a:lvl9pPr>
    </p:titleStyle>
    <p:bodyStyle>
      <a:lvl1pPr marL="230188" indent="-230188" algn="l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Helvetica Neue"/>
        </a:defRPr>
      </a:lvl1pPr>
      <a:lvl2pPr marL="568325" indent="-223838" algn="l" rtl="0" eaLnBrk="1" fontAlgn="base" hangingPunct="1">
        <a:spcBef>
          <a:spcPts val="0"/>
        </a:spcBef>
        <a:spcAft>
          <a:spcPct val="0"/>
        </a:spcAft>
        <a:buClr>
          <a:schemeClr val="tx1"/>
        </a:buClr>
        <a:buSzPct val="9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Helvetica Neue"/>
        </a:defRPr>
      </a:lvl2pPr>
      <a:lvl3pPr marL="914400" indent="-228600" algn="l" rtl="0" eaLnBrk="1" fontAlgn="base" hangingPunct="1">
        <a:spcBef>
          <a:spcPts val="0"/>
        </a:spcBef>
        <a:spcAft>
          <a:spcPct val="0"/>
        </a:spcAft>
        <a:buClrTx/>
        <a:buSzPct val="100000"/>
        <a:buFont typeface="Lucida Grande"/>
        <a:buChar char="»"/>
        <a:defRPr>
          <a:solidFill>
            <a:schemeClr val="tx1"/>
          </a:solidFill>
          <a:latin typeface="+mn-lt"/>
          <a:ea typeface="ＭＳ Ｐゴシック" pitchFamily="-65" charset="-128"/>
          <a:cs typeface="Helvetica Neue"/>
        </a:defRPr>
      </a:lvl3pPr>
      <a:lvl4pPr marL="1257300" indent="-228600" algn="l" rtl="0" eaLnBrk="1" fontAlgn="base" hangingPunct="1">
        <a:spcBef>
          <a:spcPts val="0"/>
        </a:spcBef>
        <a:spcAft>
          <a:spcPct val="0"/>
        </a:spcAft>
        <a:buClrTx/>
        <a:buFont typeface="Arial"/>
        <a:buChar char="▫"/>
        <a:defRPr sz="1600">
          <a:solidFill>
            <a:schemeClr val="tx1"/>
          </a:solidFill>
          <a:latin typeface="+mn-lt"/>
          <a:ea typeface="ＭＳ Ｐゴシック" pitchFamily="-65" charset="-128"/>
          <a:cs typeface="Helvetica Neue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50" charset="0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50" charset="0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50" charset="0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50" charset="0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50" charset="0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i="1" dirty="0" err="1"/>
              <a:t>ArmoredSoftware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Capability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0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err="1"/>
              <a:t>ArmoredSoftware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88564"/>
            <a:ext cx="4043951" cy="49736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architecture and technology to enable cloud software resources/applications to protect – armor – themselves from the environment including assessing the likelihood of resource </a:t>
            </a:r>
            <a:r>
              <a:rPr lang="en-US" dirty="0" smtClean="0"/>
              <a:t>compromise.</a:t>
            </a:r>
          </a:p>
          <a:p>
            <a:endParaRPr lang="en-US" dirty="0" smtClean="0"/>
          </a:p>
          <a:p>
            <a:r>
              <a:rPr lang="en-US" dirty="0" smtClean="0"/>
              <a:t>Protects </a:t>
            </a:r>
            <a:r>
              <a:rPr lang="en-US" dirty="0"/>
              <a:t>and </a:t>
            </a:r>
            <a:r>
              <a:rPr lang="en-US" dirty="0" smtClean="0"/>
              <a:t>evaluates </a:t>
            </a:r>
            <a:r>
              <a:rPr lang="en-US" dirty="0"/>
              <a:t>trustworthiness of software executing in cloud based computational environments.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198" y="2444759"/>
            <a:ext cx="4043951" cy="3709458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to be deployed into common cloud environments with the capability to detect variations resulting in anomalous behavior and environmental changes with minimal impact on application </a:t>
            </a:r>
            <a:r>
              <a:rPr lang="en-US" dirty="0" smtClean="0"/>
              <a:t>performance.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dirty="0" smtClean="0"/>
              <a:t> January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5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i="1" dirty="0"/>
              <a:t>Measurement</a:t>
            </a:r>
            <a:r>
              <a:rPr lang="en-US" dirty="0"/>
              <a:t> – behavior of applications and execution contexts is measured statically and dynamically to report operational state</a:t>
            </a:r>
          </a:p>
          <a:p>
            <a:pPr lvl="0"/>
            <a:r>
              <a:rPr lang="en-US" b="1" i="1" dirty="0"/>
              <a:t>Attestation</a:t>
            </a:r>
            <a:r>
              <a:rPr lang="en-US" dirty="0"/>
              <a:t> – the Measurement methods and communications are secured using cryptographic techniques</a:t>
            </a:r>
          </a:p>
          <a:p>
            <a:pPr lvl="0"/>
            <a:r>
              <a:rPr lang="en-US" b="1" i="1" dirty="0"/>
              <a:t>Appraising and Assessing</a:t>
            </a:r>
            <a:r>
              <a:rPr lang="en-US" b="1" dirty="0"/>
              <a:t> </a:t>
            </a:r>
            <a:r>
              <a:rPr lang="en-US" dirty="0"/>
              <a:t>– observed behavior of applications and execution contexts is compared with expected operational behavior and a decision about the trustworthiness of the applications is made </a:t>
            </a:r>
          </a:p>
          <a:p>
            <a:r>
              <a:rPr lang="en-US" b="1" i="1" dirty="0"/>
              <a:t>Access Control</a:t>
            </a:r>
            <a:r>
              <a:rPr lang="en-US" b="1" dirty="0"/>
              <a:t> </a:t>
            </a:r>
            <a:r>
              <a:rPr lang="en-US" dirty="0"/>
              <a:t>– access to/from the application and resources, such as file systems, services, and networks, is controlled to protect the application from the outside and monitor application behavior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&lt;Insert System Diagram&gt;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Each application requests attestations from other </a:t>
            </a:r>
            <a:r>
              <a:rPr lang="en-US" i="1" dirty="0" err="1"/>
              <a:t>ArmoredSoftware</a:t>
            </a:r>
            <a:r>
              <a:rPr lang="en-US" dirty="0"/>
              <a:t> components to learn about its operational environment, then Mission Software Operation Centers aggregate information to make assessments about complete computing environments</a:t>
            </a:r>
          </a:p>
          <a:p>
            <a:pPr lvl="0"/>
            <a:r>
              <a:rPr lang="en-US" b="1" dirty="0"/>
              <a:t>Measurement agent</a:t>
            </a:r>
            <a:r>
              <a:rPr lang="en-US" dirty="0"/>
              <a:t> gathers information from the software component protected by the Armor</a:t>
            </a:r>
          </a:p>
          <a:p>
            <a:r>
              <a:rPr lang="en-US" dirty="0"/>
              <a:t>The </a:t>
            </a:r>
            <a:r>
              <a:rPr lang="en-US" b="1" dirty="0"/>
              <a:t>attestation agent</a:t>
            </a:r>
            <a:r>
              <a:rPr lang="en-US" dirty="0"/>
              <a:t> performs dual roles of constructing and delivering, and receiving and appraising quotes.  It accepts attestation requests, invokes measurement capabilities to gather requested information, and assembles a quote for delivery to the appraiser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9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Measurement </a:t>
            </a:r>
            <a:r>
              <a:rPr lang="en-US" dirty="0" smtClean="0"/>
              <a:t>of </a:t>
            </a:r>
            <a:r>
              <a:rPr lang="en-US" dirty="0"/>
              <a:t>application environments, application </a:t>
            </a:r>
            <a:r>
              <a:rPr lang="en-US" dirty="0" smtClean="0"/>
              <a:t>structures, </a:t>
            </a:r>
            <a:r>
              <a:rPr lang="en-US" dirty="0"/>
              <a:t>runtime systems, and operating systems.  </a:t>
            </a:r>
          </a:p>
          <a:p>
            <a:pPr lvl="0"/>
            <a:r>
              <a:rPr lang="en-US" dirty="0"/>
              <a:t>Incorporates techniques to measure and determine expected application behavior both statically (fixed code and data) and dynamically (as the application executes)</a:t>
            </a:r>
          </a:p>
          <a:p>
            <a:pPr lvl="0"/>
            <a:r>
              <a:rPr lang="en-US" dirty="0"/>
              <a:t>Expected behavior is measured prior to deployment</a:t>
            </a:r>
          </a:p>
          <a:p>
            <a:pPr lvl="0"/>
            <a:r>
              <a:rPr lang="en-US" dirty="0"/>
              <a:t>Operation behavior is measured by our protective mechanisms during deployment</a:t>
            </a:r>
          </a:p>
          <a:p>
            <a:r>
              <a:rPr lang="en-US" dirty="0"/>
              <a:t>Measurements are from three locations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application,</a:t>
            </a:r>
          </a:p>
          <a:p>
            <a:pPr lvl="1"/>
            <a:r>
              <a:rPr lang="en-US" dirty="0" smtClean="0"/>
              <a:t>guest </a:t>
            </a:r>
            <a:r>
              <a:rPr lang="en-US" dirty="0"/>
              <a:t>OS,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hypervisor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Attestation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mechanism of assuring the Measurement mechanism performs as intended and to securely communicate observations</a:t>
            </a:r>
          </a:p>
          <a:p>
            <a:pPr lvl="0"/>
            <a:r>
              <a:rPr lang="en-US" dirty="0"/>
              <a:t>Approach based on the Trusted Platform Module [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, 2007] which is formally specified and checked</a:t>
            </a:r>
          </a:p>
          <a:p>
            <a:pPr lvl="0"/>
            <a:r>
              <a:rPr lang="en-US" dirty="0" smtClean="0"/>
              <a:t>Reports </a:t>
            </a:r>
            <a:r>
              <a:rPr lang="en-US" dirty="0"/>
              <a:t>properties of measured behaviors to internal and external appraisers in a trustworthy fashion</a:t>
            </a:r>
          </a:p>
          <a:p>
            <a:pPr lvl="0"/>
            <a:r>
              <a:rPr lang="en-US" dirty="0"/>
              <a:t>At runtime, the actual program traces times </a:t>
            </a:r>
            <a:r>
              <a:rPr lang="en-US" dirty="0" smtClean="0"/>
              <a:t>are </a:t>
            </a:r>
            <a:r>
              <a:rPr lang="en-US" dirty="0"/>
              <a:t>measured and communicated to the attestation agent whenever requested</a:t>
            </a:r>
          </a:p>
          <a:p>
            <a:r>
              <a:rPr lang="en-US" dirty="0"/>
              <a:t>Measurement results are assembled into a quote where cryptographic principles are used to ensure integrity and optionally confidentiality.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Appraising and Assessing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Process of determining whether observed application behavior matches, or is compatible with, expected program behavior</a:t>
            </a:r>
          </a:p>
          <a:p>
            <a:pPr lvl="0"/>
            <a:r>
              <a:rPr lang="en-US" dirty="0"/>
              <a:t>Deviations of collected runtime information from statically computed expected behavior will indicate the possibility of software attacks.</a:t>
            </a:r>
          </a:p>
          <a:p>
            <a:pPr lvl="0"/>
            <a:r>
              <a:rPr lang="en-US" dirty="0"/>
              <a:t>Results </a:t>
            </a:r>
            <a:r>
              <a:rPr lang="en-US" dirty="0" smtClean="0"/>
              <a:t>estimate </a:t>
            </a:r>
            <a:r>
              <a:rPr lang="en-US" dirty="0"/>
              <a:t>trustworthiness of a </a:t>
            </a:r>
            <a:r>
              <a:rPr lang="en-US" dirty="0" smtClean="0"/>
              <a:t>particular, </a:t>
            </a:r>
            <a:r>
              <a:rPr lang="en-US" dirty="0"/>
              <a:t>or set </a:t>
            </a:r>
            <a:r>
              <a:rPr lang="en-US" dirty="0" smtClean="0"/>
              <a:t>of, application(s) </a:t>
            </a:r>
            <a:r>
              <a:rPr lang="en-US" dirty="0"/>
              <a:t>and their operational context with respect to correct operational parameters by </a:t>
            </a:r>
            <a:r>
              <a:rPr lang="en-US" dirty="0" smtClean="0"/>
              <a:t>received </a:t>
            </a:r>
            <a:r>
              <a:rPr lang="en-US" dirty="0"/>
              <a:t>and </a:t>
            </a:r>
            <a:r>
              <a:rPr lang="en-US" dirty="0" smtClean="0"/>
              <a:t>appraised </a:t>
            </a:r>
            <a:r>
              <a:rPr lang="en-US" dirty="0"/>
              <a:t>measurements</a:t>
            </a:r>
          </a:p>
          <a:p>
            <a:pPr lvl="0"/>
            <a:r>
              <a:rPr lang="en-US" dirty="0"/>
              <a:t>Appraisal system takes action if the resource or file usage on the host indicates unsafe condition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Monitors </a:t>
            </a:r>
            <a:r>
              <a:rPr lang="en-US" dirty="0"/>
              <a:t>and perhaps </a:t>
            </a:r>
            <a:r>
              <a:rPr lang="en-US" dirty="0" smtClean="0"/>
              <a:t>blocks </a:t>
            </a:r>
            <a:r>
              <a:rPr lang="en-US" dirty="0"/>
              <a:t>access to the application from the cloud environment and perhaps block a compromised application from accessing inappropriate resources in the cloud</a:t>
            </a:r>
          </a:p>
          <a:p>
            <a:pPr lvl="0"/>
            <a:r>
              <a:rPr lang="en-US" dirty="0" smtClean="0"/>
              <a:t>Access </a:t>
            </a:r>
            <a:r>
              <a:rPr lang="en-US" dirty="0"/>
              <a:t>control to resources at run-time to protect critical data and </a:t>
            </a:r>
            <a:r>
              <a:rPr lang="en-US" dirty="0" smtClean="0"/>
              <a:t>operations ensuring </a:t>
            </a:r>
            <a:r>
              <a:rPr lang="en-US" dirty="0"/>
              <a:t>trustworthiness in the system</a:t>
            </a:r>
          </a:p>
          <a:p>
            <a:pPr lvl="0"/>
            <a:r>
              <a:rPr lang="en-US" dirty="0"/>
              <a:t>F</a:t>
            </a:r>
            <a:r>
              <a:rPr lang="en-US" dirty="0" smtClean="0"/>
              <a:t>ront </a:t>
            </a:r>
            <a:r>
              <a:rPr lang="en-US" dirty="0"/>
              <a:t>line defense for protecting Software from unauthorized access from the outside and monitoring software behavior for allowed actions.  </a:t>
            </a:r>
            <a:endParaRPr lang="en-US" dirty="0" smtClean="0"/>
          </a:p>
          <a:p>
            <a:pPr lvl="0"/>
            <a:r>
              <a:rPr lang="en-US" dirty="0" smtClean="0"/>
              <a:t>Within </a:t>
            </a:r>
            <a:r>
              <a:rPr lang="en-US" dirty="0"/>
              <a:t>the </a:t>
            </a:r>
            <a:r>
              <a:rPr lang="en-US" i="1" dirty="0" err="1"/>
              <a:t>ArmoredSoftware</a:t>
            </a:r>
            <a:r>
              <a:rPr lang="en-US" dirty="0"/>
              <a:t> component, Access control prevents outside access to resources and prevents protected software from revealing secrets should it be compromised.</a:t>
            </a:r>
          </a:p>
          <a:p>
            <a:r>
              <a:rPr lang="en-US" dirty="0"/>
              <a:t>To implement access control, the Armor must insert itself between the process it protects and the system it interacts with; the Armor must provide a configurable, lightweight firewall capability or exploit an existing virtualization implementation that provides access </a:t>
            </a:r>
            <a:r>
              <a:rPr lang="en-US" dirty="0" smtClean="0"/>
              <a:t>control.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i="1" dirty="0" err="1"/>
              <a:t>ArmoredSoftware</a:t>
            </a:r>
            <a:r>
              <a:rPr lang="en-US" dirty="0"/>
              <a:t> will begin by implementing a FLASK-like system used in </a:t>
            </a:r>
            <a:r>
              <a:rPr lang="en-US" dirty="0" err="1"/>
              <a:t>SELinux</a:t>
            </a:r>
            <a:r>
              <a:rPr lang="en-US" dirty="0"/>
              <a:t> and adapt it to include other mechanisms as necessary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i="1" dirty="0" err="1"/>
              <a:t>ArmoredSoftware</a:t>
            </a:r>
            <a:r>
              <a:rPr lang="en-US" i="1" dirty="0"/>
              <a:t> </a:t>
            </a:r>
            <a:r>
              <a:rPr lang="en-US" dirty="0"/>
              <a:t>architecture when deployed in the cloud may be disassembled and reassembled as infrastructure component availability changes as a result of attack failure, reconfiguration, and repair.</a:t>
            </a:r>
          </a:p>
          <a:p>
            <a:pPr lvl="0"/>
            <a:r>
              <a:rPr lang="en-US" i="1" dirty="0" err="1"/>
              <a:t>ArmoredSoftware</a:t>
            </a:r>
            <a:r>
              <a:rPr lang="en-US" dirty="0"/>
              <a:t> will help combat barriers to migrating to the cloud such as data protection, integrity, security, and privacy.</a:t>
            </a:r>
          </a:p>
          <a:p>
            <a:r>
              <a:rPr lang="en-US" dirty="0"/>
              <a:t>Success of </a:t>
            </a:r>
            <a:r>
              <a:rPr lang="en-US" i="1" dirty="0" err="1"/>
              <a:t>ArmoredSoftware</a:t>
            </a:r>
            <a:r>
              <a:rPr lang="en-US" dirty="0"/>
              <a:t> will help overcome the barriers to cloud acceptance by industry</a:t>
            </a:r>
            <a:r>
              <a:rPr lang="en-US" dirty="0" smtClean="0"/>
              <a:t>.</a:t>
            </a:r>
          </a:p>
          <a:p>
            <a:r>
              <a:rPr lang="en-US" i="1" dirty="0" err="1"/>
              <a:t>ArmoredSoftware</a:t>
            </a:r>
            <a:r>
              <a:rPr lang="en-US" dirty="0"/>
              <a:t> itself does not perform reconfiguration or resource allocation, the information it provides is vital to those processes.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dd mmm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2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- presentation - southern cross engineer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10000"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10000"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TEMPLATE - IIS 1">
        <a:dk1>
          <a:srgbClr val="000000"/>
        </a:dk1>
        <a:lt1>
          <a:srgbClr val="FFFFFF"/>
        </a:lt1>
        <a:dk2>
          <a:srgbClr val="000000"/>
        </a:dk2>
        <a:lt2>
          <a:srgbClr val="AC9F89"/>
        </a:lt2>
        <a:accent1>
          <a:srgbClr val="95A289"/>
        </a:accent1>
        <a:accent2>
          <a:srgbClr val="DAD9AD"/>
        </a:accent2>
        <a:accent3>
          <a:srgbClr val="FFFFFF"/>
        </a:accent3>
        <a:accent4>
          <a:srgbClr val="000000"/>
        </a:accent4>
        <a:accent5>
          <a:srgbClr val="C8CEC4"/>
        </a:accent5>
        <a:accent6>
          <a:srgbClr val="C5C49C"/>
        </a:accent6>
        <a:hlink>
          <a:srgbClr val="7C96A1"/>
        </a:hlink>
        <a:folHlink>
          <a:srgbClr val="CE11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presentation - southern cross engineering.potx</Template>
  <TotalTime>119</TotalTime>
  <Words>759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 - presentation - southern cross engineering</vt:lpstr>
      <vt:lpstr>ArmoredSoftware </vt:lpstr>
      <vt:lpstr>ArmoredSoftware</vt:lpstr>
      <vt:lpstr>Mechanism</vt:lpstr>
      <vt:lpstr>Context</vt:lpstr>
      <vt:lpstr>Measurement </vt:lpstr>
      <vt:lpstr>Attestation </vt:lpstr>
      <vt:lpstr>Appraising and Assessing </vt:lpstr>
      <vt:lpstr>Access Control </vt:lpstr>
      <vt:lpstr>Features</vt:lpstr>
    </vt:vector>
  </TitlesOfParts>
  <Company>Cruzeiro Associates Incorporated d/b/a Southern Cross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Ciro Pinto-Coelho</dc:creator>
  <cp:lastModifiedBy>Ed Bishop</cp:lastModifiedBy>
  <cp:revision>18</cp:revision>
  <dcterms:created xsi:type="dcterms:W3CDTF">2014-01-08T16:49:56Z</dcterms:created>
  <dcterms:modified xsi:type="dcterms:W3CDTF">2014-01-10T21:34:30Z</dcterms:modified>
</cp:coreProperties>
</file>