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F430B-C033-4678-910F-8C7EFA98A297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3E20-0268-4945-8E15-9C1AC4E69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16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2380" indent="-300916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662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5126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6591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8055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9520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10984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92449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BA2A8-DE75-490F-A02D-7C959BC03D58}" type="slidenum">
              <a:rPr lang="en-US" altLang="en-US" b="0"/>
              <a:pPr eaLnBrk="1" hangingPunct="1"/>
              <a:t>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5005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2380" indent="-300916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662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5126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6591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8055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9520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10984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92449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BA2A8-DE75-490F-A02D-7C959BC03D58}" type="slidenum">
              <a:rPr lang="en-US" altLang="en-US" b="0"/>
              <a:pPr eaLnBrk="1" hangingPunct="1"/>
              <a:t>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43301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2380" indent="-300916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662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5126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6591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8055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9520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10984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92449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BA2A8-DE75-490F-A02D-7C959BC03D58}" type="slidenum">
              <a:rPr lang="en-US" altLang="en-US" b="0"/>
              <a:pPr eaLnBrk="1" hangingPunct="1"/>
              <a:t>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10390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2380" indent="-300916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662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5126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6591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8055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9520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10984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92449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BA2A8-DE75-490F-A02D-7C959BC03D58}" type="slidenum">
              <a:rPr lang="en-US" altLang="en-US" b="0"/>
              <a:pPr eaLnBrk="1" hangingPunct="1"/>
              <a:t>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91967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2380" indent="-300916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662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5126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6591" indent="-240733" defTabSz="1016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8055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9520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10984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92449" indent="-240733" defTabSz="10164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FBA2A8-DE75-490F-A02D-7C959BC03D58}" type="slidenum">
              <a:rPr lang="en-US" altLang="en-US" b="0"/>
              <a:pPr eaLnBrk="1" hangingPunct="1"/>
              <a:t>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2537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5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1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4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1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08C2-C9F3-46DA-BAA9-EF4708A4680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DA9D-3616-463F-9D78-C366DB4A6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7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846264" y="3352801"/>
            <a:ext cx="2732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985" y="433449"/>
            <a:ext cx="3505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Arial Narrow" panose="020B0606020202030204" pitchFamily="34" charset="0"/>
              </a:rPr>
              <a:t>INSTALLATION</a:t>
            </a:r>
            <a:endParaRPr lang="fr-FR" sz="2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BEST PRACTICES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13" y="1892820"/>
            <a:ext cx="6482934" cy="46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846264" y="3352801"/>
            <a:ext cx="2732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985" y="433449"/>
            <a:ext cx="3505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Arial Narrow" panose="020B0606020202030204" pitchFamily="34" charset="0"/>
              </a:rPr>
              <a:t>INSTALLATION</a:t>
            </a:r>
            <a:endParaRPr lang="fr-FR" sz="2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MARKET PRACTICES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05" y="2046438"/>
            <a:ext cx="6907925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846264" y="3352801"/>
            <a:ext cx="2732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985" y="433449"/>
            <a:ext cx="3505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Arial Narrow" panose="020B0606020202030204" pitchFamily="34" charset="0"/>
              </a:rPr>
              <a:t>INSTALLATION</a:t>
            </a:r>
            <a:endParaRPr lang="fr-FR" sz="2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OPTIMIZED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23" y="2584102"/>
            <a:ext cx="634285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 bwMode="auto">
          <a:xfrm flipV="1">
            <a:off x="6070759" y="4119894"/>
            <a:ext cx="4464049" cy="2988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846264" y="3352801"/>
            <a:ext cx="2732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985" y="433449"/>
            <a:ext cx="3505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Arial Narrow" panose="020B0606020202030204" pitchFamily="34" charset="0"/>
              </a:rPr>
              <a:t>INSTALLATION</a:t>
            </a:r>
            <a:endParaRPr lang="fr-FR" sz="2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 SAVING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63" y="1892820"/>
            <a:ext cx="4115396" cy="2249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264" y="4142076"/>
            <a:ext cx="3835565" cy="25933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 flipV="1">
            <a:off x="1846264" y="4142076"/>
            <a:ext cx="4249737" cy="108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096000" y="2046438"/>
            <a:ext cx="0" cy="429040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400270" y="2046438"/>
            <a:ext cx="0" cy="429040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58728" y="1892820"/>
            <a:ext cx="1619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FLANGE WELDING 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 SAVING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23692" y="1888746"/>
            <a:ext cx="1619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COMPONENTS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 SAVING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53632" y="3719513"/>
            <a:ext cx="1084738" cy="814552"/>
            <a:chOff x="5108308" y="3536156"/>
            <a:chExt cx="1084738" cy="814552"/>
          </a:xfrm>
        </p:grpSpPr>
        <p:sp>
          <p:nvSpPr>
            <p:cNvPr id="15" name="Oval 14"/>
            <p:cNvSpPr/>
            <p:nvPr/>
          </p:nvSpPr>
          <p:spPr bwMode="auto">
            <a:xfrm>
              <a:off x="5269984" y="3536156"/>
              <a:ext cx="761387" cy="814552"/>
            </a:xfrm>
            <a:prstGeom prst="ellipse">
              <a:avLst/>
            </a:prstGeom>
            <a:solidFill>
              <a:srgbClr val="C00000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108308" y="3674600"/>
              <a:ext cx="1084738" cy="537663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latin typeface="Arial Narrow" panose="020B0606020202030204" pitchFamily="34" charset="0"/>
                </a:rPr>
                <a:t>PUMP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DN80</a:t>
              </a:r>
              <a:endParaRPr lang="fr-FR" sz="1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324596" y="2566635"/>
            <a:ext cx="1911116" cy="10330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latin typeface="Arial Narrow" panose="020B0606020202030204" pitchFamily="34" charset="0"/>
              </a:rPr>
              <a:t>5X……….FLANGE DN100 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</a:t>
            </a:r>
            <a:r>
              <a:rPr lang="en-GB" sz="1000" dirty="0">
                <a:latin typeface="Arial Narrow" panose="020B0606020202030204" pitchFamily="34" charset="0"/>
              </a:rPr>
              <a:t>……... FLANGE DN80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latin typeface="Arial Narrow" panose="020B0606020202030204" pitchFamily="34" charset="0"/>
              </a:rPr>
              <a:t>-------------------------------------------------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TOTAL:      € 575.00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24596" y="4756240"/>
            <a:ext cx="1911116" cy="10330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000" dirty="0">
                <a:latin typeface="Arial Narrow" panose="020B0606020202030204" pitchFamily="34" charset="0"/>
              </a:rPr>
              <a:t>5X ………. FLANGE</a:t>
            </a:r>
            <a:r>
              <a:rPr lang="en-GB" sz="1000" dirty="0">
                <a:latin typeface="Arial Narrow" panose="020B0606020202030204" pitchFamily="34" charset="0"/>
              </a:rPr>
              <a:t> DN100 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FLANGE DN80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FLANGE DN80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5X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FLANGE DN100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latin typeface="Arial Narrow" panose="020B0606020202030204" pitchFamily="34" charset="0"/>
              </a:rPr>
              <a:t>-------------------------------------------------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TOTAL:      € 1,150.00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623691" y="4273901"/>
            <a:ext cx="1911116" cy="16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000" dirty="0">
                <a:latin typeface="Arial Narrow" panose="020B0606020202030204" pitchFamily="34" charset="0"/>
              </a:rPr>
              <a:t>2X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ELBOW DN100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2X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FLEXIBLE DN80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STRAINER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2</a:t>
            </a:r>
            <a:r>
              <a:rPr lang="en-GB" sz="1000" dirty="0">
                <a:latin typeface="Arial Narrow" panose="020B0606020202030204" pitchFamily="34" charset="0"/>
              </a:rPr>
              <a:t>X ……….REDUCTION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CHECK VALVE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ISOLATION VALVE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BALANCING VALVE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INERTIA BASE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625359" y="2540863"/>
            <a:ext cx="1911116" cy="81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000" dirty="0">
                <a:latin typeface="Arial Narrow" panose="020B0606020202030204" pitchFamily="34" charset="0"/>
              </a:rPr>
              <a:t>1</a:t>
            </a:r>
            <a:r>
              <a:rPr lang="en-GB" sz="1000" dirty="0">
                <a:latin typeface="Arial Narrow" panose="020B0606020202030204" pitchFamily="34" charset="0"/>
              </a:rPr>
              <a:t>X </a:t>
            </a:r>
            <a:r>
              <a:rPr lang="en-GB" sz="1000" dirty="0">
                <a:latin typeface="Arial Narrow" panose="020B0606020202030204" pitchFamily="34" charset="0"/>
              </a:rPr>
              <a:t>………. </a:t>
            </a:r>
            <a:r>
              <a:rPr lang="en-GB" sz="1000" dirty="0">
                <a:latin typeface="Arial Narrow" panose="020B0606020202030204" pitchFamily="34" charset="0"/>
              </a:rPr>
              <a:t>SG DN100 x DN80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</a:t>
            </a:r>
            <a:r>
              <a:rPr lang="en-GB" sz="1000" dirty="0">
                <a:latin typeface="Arial Narrow" panose="020B0606020202030204" pitchFamily="34" charset="0"/>
              </a:rPr>
              <a:t>X </a:t>
            </a:r>
            <a:r>
              <a:rPr lang="en-GB" sz="1000" dirty="0">
                <a:latin typeface="Arial Narrow" panose="020B0606020202030204" pitchFamily="34" charset="0"/>
              </a:rPr>
              <a:t>………. </a:t>
            </a:r>
            <a:r>
              <a:rPr lang="en-GB" sz="1000" dirty="0">
                <a:latin typeface="Arial Narrow" panose="020B0606020202030204" pitchFamily="34" charset="0"/>
              </a:rPr>
              <a:t>FTV DN100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 </a:t>
            </a:r>
            <a:r>
              <a:rPr lang="en-GB" sz="1000" dirty="0">
                <a:latin typeface="Arial Narrow" panose="020B0606020202030204" pitchFamily="34" charset="0"/>
              </a:rPr>
              <a:t>……….REDUCTION</a:t>
            </a:r>
          </a:p>
          <a:p>
            <a:pPr algn="l"/>
            <a:endParaRPr lang="en-GB" sz="1000" dirty="0">
              <a:latin typeface="Arial Narrow" panose="020B0606020202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 bwMode="auto">
          <a:xfrm flipV="1">
            <a:off x="6070759" y="4119894"/>
            <a:ext cx="4464049" cy="2988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846264" y="3352801"/>
            <a:ext cx="2732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fr-F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93985" y="433449"/>
            <a:ext cx="3505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  <a:latin typeface="Arial Narrow" panose="020B0606020202030204" pitchFamily="34" charset="0"/>
              </a:rPr>
              <a:t>INSTALLATION</a:t>
            </a:r>
            <a:endParaRPr lang="fr-FR" sz="2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 SAVING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63" y="1892820"/>
            <a:ext cx="4115396" cy="2249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264" y="4142076"/>
            <a:ext cx="3835565" cy="25933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 flipV="1">
            <a:off x="1846264" y="4142076"/>
            <a:ext cx="4249737" cy="108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096000" y="2046438"/>
            <a:ext cx="0" cy="429040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400270" y="2046438"/>
            <a:ext cx="0" cy="429040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258728" y="1892820"/>
            <a:ext cx="1619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FLANGE WELDING 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 SAVING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23692" y="1888746"/>
            <a:ext cx="1619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COMPONENTS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COST SAVING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53632" y="3719513"/>
            <a:ext cx="1084738" cy="814552"/>
            <a:chOff x="5108308" y="3536156"/>
            <a:chExt cx="1084738" cy="814552"/>
          </a:xfrm>
        </p:grpSpPr>
        <p:sp>
          <p:nvSpPr>
            <p:cNvPr id="15" name="Oval 14"/>
            <p:cNvSpPr/>
            <p:nvPr/>
          </p:nvSpPr>
          <p:spPr bwMode="auto">
            <a:xfrm>
              <a:off x="5269984" y="3536156"/>
              <a:ext cx="761387" cy="814552"/>
            </a:xfrm>
            <a:prstGeom prst="ellipse">
              <a:avLst/>
            </a:prstGeom>
            <a:solidFill>
              <a:srgbClr val="C00000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108308" y="3674600"/>
              <a:ext cx="1084738" cy="537663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latin typeface="Arial Narrow" panose="020B0606020202030204" pitchFamily="34" charset="0"/>
                </a:rPr>
                <a:t>PUMP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DN200</a:t>
              </a:r>
              <a:endParaRPr lang="fr-FR" sz="1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324596" y="2566635"/>
            <a:ext cx="1911116" cy="10330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latin typeface="Arial Narrow" panose="020B0606020202030204" pitchFamily="34" charset="0"/>
              </a:rPr>
              <a:t>5X……….FLANGE DN250 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</a:t>
            </a:r>
            <a:r>
              <a:rPr lang="en-GB" sz="1000" dirty="0">
                <a:latin typeface="Arial Narrow" panose="020B0606020202030204" pitchFamily="34" charset="0"/>
              </a:rPr>
              <a:t>……... FLANGE DN200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latin typeface="Arial Narrow" panose="020B0606020202030204" pitchFamily="34" charset="0"/>
              </a:rPr>
              <a:t>-------------------------------------------------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TOTAL:      € 1,460.00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324596" y="4756240"/>
            <a:ext cx="1911116" cy="10330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000" dirty="0">
                <a:latin typeface="Arial Narrow" panose="020B0606020202030204" pitchFamily="34" charset="0"/>
              </a:rPr>
              <a:t>5X ………. FLANGE</a:t>
            </a:r>
            <a:r>
              <a:rPr lang="en-GB" sz="1000" dirty="0">
                <a:latin typeface="Arial Narrow" panose="020B0606020202030204" pitchFamily="34" charset="0"/>
              </a:rPr>
              <a:t> DN250 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FLANGE DN200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FLANGE DN200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5X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FLANGE DN250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latin typeface="Arial Narrow" panose="020B0606020202030204" pitchFamily="34" charset="0"/>
              </a:rPr>
              <a:t>-------------------------------------------------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schemeClr val="tx2"/>
                </a:solidFill>
                <a:latin typeface="Arial Narrow" panose="020B0606020202030204" pitchFamily="34" charset="0"/>
              </a:rPr>
              <a:t>TOTAL:      € 2,900.00</a:t>
            </a:r>
            <a:endParaRPr lang="fr-FR" sz="10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623691" y="4273901"/>
            <a:ext cx="1911116" cy="16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000" dirty="0">
                <a:latin typeface="Arial Narrow" panose="020B0606020202030204" pitchFamily="34" charset="0"/>
              </a:rPr>
              <a:t>2X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ELBOW DN250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2X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FLEXIBLE DN200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STRAINER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2</a:t>
            </a:r>
            <a:r>
              <a:rPr lang="en-GB" sz="1000" dirty="0">
                <a:latin typeface="Arial Narrow" panose="020B0606020202030204" pitchFamily="34" charset="0"/>
              </a:rPr>
              <a:t>X ……….REDUCTION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CHECK VALVE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ISOLATION VALVE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BALANCING VALVE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</a:t>
            </a:r>
            <a:r>
              <a:rPr lang="en-GB" sz="1000" dirty="0">
                <a:latin typeface="Arial Narrow" panose="020B0606020202030204" pitchFamily="34" charset="0"/>
              </a:rPr>
              <a:t> ………. </a:t>
            </a:r>
            <a:r>
              <a:rPr lang="en-GB" sz="1000" dirty="0">
                <a:latin typeface="Arial Narrow" panose="020B0606020202030204" pitchFamily="34" charset="0"/>
              </a:rPr>
              <a:t>INERTIA BASE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0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625359" y="2540863"/>
            <a:ext cx="1911116" cy="81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000" dirty="0">
                <a:latin typeface="Arial Narrow" panose="020B0606020202030204" pitchFamily="34" charset="0"/>
              </a:rPr>
              <a:t>1</a:t>
            </a:r>
            <a:r>
              <a:rPr lang="en-GB" sz="1000" dirty="0">
                <a:latin typeface="Arial Narrow" panose="020B0606020202030204" pitchFamily="34" charset="0"/>
              </a:rPr>
              <a:t>X </a:t>
            </a:r>
            <a:r>
              <a:rPr lang="en-GB" sz="1000" dirty="0">
                <a:latin typeface="Arial Narrow" panose="020B0606020202030204" pitchFamily="34" charset="0"/>
              </a:rPr>
              <a:t>………. </a:t>
            </a:r>
            <a:r>
              <a:rPr lang="en-GB" sz="1000" dirty="0">
                <a:latin typeface="Arial Narrow" panose="020B0606020202030204" pitchFamily="34" charset="0"/>
              </a:rPr>
              <a:t>SG DN250 x DN200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</a:t>
            </a:r>
            <a:r>
              <a:rPr lang="en-GB" sz="1000" dirty="0">
                <a:latin typeface="Arial Narrow" panose="020B0606020202030204" pitchFamily="34" charset="0"/>
              </a:rPr>
              <a:t>X </a:t>
            </a:r>
            <a:r>
              <a:rPr lang="en-GB" sz="1000" dirty="0">
                <a:latin typeface="Arial Narrow" panose="020B0606020202030204" pitchFamily="34" charset="0"/>
              </a:rPr>
              <a:t>………. </a:t>
            </a:r>
            <a:r>
              <a:rPr lang="en-GB" sz="1000" dirty="0">
                <a:latin typeface="Arial Narrow" panose="020B0606020202030204" pitchFamily="34" charset="0"/>
              </a:rPr>
              <a:t>FTV DN250</a:t>
            </a:r>
          </a:p>
          <a:p>
            <a:pPr algn="l"/>
            <a:r>
              <a:rPr lang="en-GB" sz="1000" dirty="0">
                <a:latin typeface="Arial Narrow" panose="020B0606020202030204" pitchFamily="34" charset="0"/>
              </a:rPr>
              <a:t>1X </a:t>
            </a:r>
            <a:r>
              <a:rPr lang="en-GB" sz="1000" dirty="0">
                <a:latin typeface="Arial Narrow" panose="020B0606020202030204" pitchFamily="34" charset="0"/>
              </a:rPr>
              <a:t>……….REDUCTION</a:t>
            </a:r>
          </a:p>
          <a:p>
            <a:pPr algn="l"/>
            <a:endParaRPr lang="en-GB" sz="1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Galmot-Kerr, Sylvain [Armstrong UK]</dc:creator>
  <cp:lastModifiedBy>Galmot-Kerr, Sylvain [Armstrong UK]</cp:lastModifiedBy>
  <cp:revision>1</cp:revision>
  <dcterms:created xsi:type="dcterms:W3CDTF">2015-07-30T09:15:32Z</dcterms:created>
  <dcterms:modified xsi:type="dcterms:W3CDTF">2015-07-30T09:15:51Z</dcterms:modified>
</cp:coreProperties>
</file>