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34F24-BF59-42E4-A95E-F2123C9AA519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5EAEB-7604-4A88-BC7E-E819105B44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5EAEB-7604-4A88-BC7E-E819105B4499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EC8-A1CE-477A-B08D-2C1BC55441F0}" type="datetimeFigureOut">
              <a:rPr lang="en-US" smtClean="0"/>
              <a:pPr/>
              <a:t>11/8/2017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E877-6B55-4702-ACFA-F455A054D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8596" y="357166"/>
            <a:ext cx="7786742" cy="5286412"/>
            <a:chOff x="428596" y="357166"/>
            <a:chExt cx="7786742" cy="52864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596" y="1071547"/>
              <a:ext cx="7429552" cy="4572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Straight Arrow Connector 23"/>
            <p:cNvCxnSpPr/>
            <p:nvPr/>
          </p:nvCxnSpPr>
          <p:spPr>
            <a:xfrm rot="16200000" flipV="1">
              <a:off x="464315" y="2393149"/>
              <a:ext cx="714380" cy="21431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8596" y="1785926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</a:t>
              </a:r>
              <a:endParaRPr lang="en-IN" dirty="0"/>
            </a:p>
          </p:txBody>
        </p:sp>
        <p:cxnSp>
          <p:nvCxnSpPr>
            <p:cNvPr id="27" name="Straight Arrow Connector 26"/>
            <p:cNvCxnSpPr>
              <a:endCxn id="28" idx="0"/>
            </p:cNvCxnSpPr>
            <p:nvPr/>
          </p:nvCxnSpPr>
          <p:spPr>
            <a:xfrm rot="16200000" flipH="1">
              <a:off x="6994596" y="3363858"/>
              <a:ext cx="500066" cy="34459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929454" y="3786190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OUTPUT</a:t>
              </a:r>
              <a:endParaRPr lang="en-IN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6200000" flipV="1">
              <a:off x="3857620" y="1428736"/>
              <a:ext cx="928694" cy="78581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71868" y="121442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J1</a:t>
              </a:r>
              <a:endParaRPr lang="en-IN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1392215" y="2107397"/>
              <a:ext cx="1072364" cy="79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42976" y="1285860"/>
              <a:ext cx="1562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Power Module</a:t>
              </a:r>
              <a:endParaRPr lang="en-IN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714876" y="2285992"/>
              <a:ext cx="35719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3071802" y="4000504"/>
              <a:ext cx="1714512" cy="158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00364" y="4786322"/>
              <a:ext cx="1754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Wireless module</a:t>
              </a:r>
              <a:endParaRPr lang="en-IN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5572132" y="1857364"/>
              <a:ext cx="1500198" cy="57150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000892" y="1643050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Controller</a:t>
              </a:r>
              <a:endParaRPr lang="en-IN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16200000" flipH="1">
              <a:off x="5143504" y="4357694"/>
              <a:ext cx="571504" cy="42862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>
              <a:off x="5679289" y="4321975"/>
              <a:ext cx="571504" cy="500066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357818" y="4857760"/>
              <a:ext cx="624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/>
                <a:t>Triac</a:t>
              </a:r>
              <a:endParaRPr lang="en-IN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86512" y="2428868"/>
              <a:ext cx="785818" cy="42862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000892" y="2214554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LED</a:t>
              </a:r>
              <a:endParaRPr lang="en-IN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500694" y="357166"/>
              <a:ext cx="2714644" cy="1583778"/>
              <a:chOff x="3625072" y="545644"/>
              <a:chExt cx="5138165" cy="283056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000496" y="1285860"/>
                <a:ext cx="1571636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143372" y="1428736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500562" y="1428736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857752" y="1428736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214942" y="1428736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625072" y="545644"/>
                <a:ext cx="5138165" cy="660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J3 Virtual Switch header</a:t>
                </a:r>
                <a:endParaRPr lang="en-IN" b="1" dirty="0"/>
              </a:p>
            </p:txBody>
          </p:sp>
          <p:cxnSp>
            <p:nvCxnSpPr>
              <p:cNvPr id="87" name="Straight Arrow Connector 86"/>
              <p:cNvCxnSpPr>
                <a:endCxn id="82" idx="4"/>
              </p:cNvCxnSpPr>
              <p:nvPr/>
            </p:nvCxnSpPr>
            <p:spPr>
              <a:xfrm rot="16200000" flipV="1">
                <a:off x="3554009" y="2339570"/>
                <a:ext cx="1428760" cy="3571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6200000" flipV="1">
                <a:off x="4054075" y="2196694"/>
                <a:ext cx="1143007" cy="3572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rot="16200000" flipV="1">
                <a:off x="4626042" y="1981921"/>
                <a:ext cx="690046" cy="1231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16200000" flipV="1">
                <a:off x="5089928" y="1875224"/>
                <a:ext cx="500063" cy="3572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5252583" y="1694724"/>
                <a:ext cx="671142" cy="660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1 </a:t>
                </a:r>
                <a:endParaRPr lang="en-IN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846938" y="2056050"/>
                <a:ext cx="671142" cy="660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2 </a:t>
                </a:r>
                <a:endParaRPr lang="en-IN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510404" y="2439076"/>
                <a:ext cx="671142" cy="660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/>
                  <a:t>3</a:t>
                </a:r>
                <a:r>
                  <a:rPr lang="en-IN" b="1" dirty="0" smtClean="0"/>
                  <a:t> </a:t>
                </a:r>
                <a:endParaRPr lang="en-IN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170864" y="2716128"/>
                <a:ext cx="671142" cy="660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4 </a:t>
                </a:r>
                <a:endParaRPr lang="en-IN" b="1" dirty="0"/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 rot="5400000" flipH="1" flipV="1">
              <a:off x="6036479" y="964389"/>
              <a:ext cx="1285884" cy="64294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14282" y="357166"/>
            <a:ext cx="8720932" cy="6161527"/>
            <a:chOff x="642910" y="0"/>
            <a:chExt cx="8720932" cy="616152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4387224" y="1184910"/>
              <a:ext cx="6161527" cy="3791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3929058" y="2285992"/>
              <a:ext cx="928694" cy="135732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7488" y="2285992"/>
              <a:ext cx="500066" cy="135732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331560" y="2553375"/>
              <a:ext cx="169002" cy="1612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C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62338" y="3176043"/>
              <a:ext cx="97564" cy="1359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4131259" y="3176043"/>
              <a:ext cx="97564" cy="1359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054929" y="3184750"/>
              <a:ext cx="97564" cy="1359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3054929" y="2596915"/>
              <a:ext cx="97564" cy="1359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0800000">
              <a:off x="4929190" y="785819"/>
              <a:ext cx="571504" cy="158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7554" y="1273742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00B050"/>
                  </a:solidFill>
                </a:rPr>
                <a:t>(J3) 4</a:t>
              </a:r>
              <a:r>
                <a:rPr lang="en-IN" baseline="30000" dirty="0" smtClean="0">
                  <a:solidFill>
                    <a:srgbClr val="00B050"/>
                  </a:solidFill>
                </a:rPr>
                <a:t>th</a:t>
              </a:r>
              <a:r>
                <a:rPr lang="en-IN" dirty="0" smtClean="0">
                  <a:solidFill>
                    <a:srgbClr val="00B050"/>
                  </a:solidFill>
                </a:rPr>
                <a:t> pin GND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0800000">
              <a:off x="5500694" y="785818"/>
              <a:ext cx="785818" cy="42862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>
              <a:off x="4929190" y="1141419"/>
              <a:ext cx="428628" cy="158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20288" y="916552"/>
              <a:ext cx="2880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0070C0"/>
                  </a:solidFill>
                </a:rPr>
                <a:t>(J3) 3</a:t>
              </a:r>
              <a:r>
                <a:rPr lang="en-IN" baseline="30000" dirty="0" smtClean="0">
                  <a:solidFill>
                    <a:srgbClr val="0070C0"/>
                  </a:solidFill>
                </a:rPr>
                <a:t>rd</a:t>
              </a:r>
              <a:r>
                <a:rPr lang="en-IN" dirty="0" smtClean="0">
                  <a:solidFill>
                    <a:srgbClr val="0070C0"/>
                  </a:solidFill>
                </a:rPr>
                <a:t>  pin GPIO for Dimmer</a:t>
              </a:r>
              <a:endParaRPr lang="en-IN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8794" y="630800"/>
              <a:ext cx="3078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7030A0"/>
                  </a:solidFill>
                </a:rPr>
                <a:t>(J3) 2</a:t>
              </a:r>
              <a:r>
                <a:rPr lang="en-IN" baseline="30000" dirty="0" smtClean="0">
                  <a:solidFill>
                    <a:srgbClr val="7030A0"/>
                  </a:solidFill>
                </a:rPr>
                <a:t>nd</a:t>
              </a:r>
              <a:r>
                <a:rPr lang="en-IN" dirty="0" smtClean="0">
                  <a:solidFill>
                    <a:srgbClr val="7030A0"/>
                  </a:solidFill>
                </a:rPr>
                <a:t>  pin GPIO for ON &amp; OFF</a:t>
              </a:r>
              <a:endParaRPr lang="en-IN" dirty="0">
                <a:solidFill>
                  <a:srgbClr val="7030A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0800000">
              <a:off x="5357818" y="1143008"/>
              <a:ext cx="928694" cy="23336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5000628" y="1428760"/>
              <a:ext cx="1214446" cy="7143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888841" y="1978215"/>
              <a:ext cx="1079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>
                  <a:latin typeface="Cambria" pitchFamily="18" charset="0"/>
                </a:rPr>
                <a:t>3pin</a:t>
              </a:r>
              <a:r>
                <a:rPr lang="en-IN" sz="1400" b="1" dirty="0" smtClean="0"/>
                <a:t> socket</a:t>
              </a:r>
              <a:endParaRPr lang="en-IN" sz="14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29058" y="4071942"/>
              <a:ext cx="928694" cy="135732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28926" y="4071942"/>
              <a:ext cx="500066" cy="135732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>
              <a:off x="4558937" y="4994513"/>
              <a:ext cx="97564" cy="1359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4098335" y="4983763"/>
              <a:ext cx="97564" cy="1359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/>
            <p:cNvSpPr/>
            <p:nvPr/>
          </p:nvSpPr>
          <p:spPr>
            <a:xfrm>
              <a:off x="3117114" y="5000636"/>
              <a:ext cx="97564" cy="1359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>
              <a:off x="3117114" y="4293196"/>
              <a:ext cx="97564" cy="1359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4331560" y="4357694"/>
              <a:ext cx="169002" cy="1612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8841" y="3764165"/>
              <a:ext cx="1079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>
                  <a:latin typeface="Cambria" pitchFamily="18" charset="0"/>
                </a:rPr>
                <a:t>3pin</a:t>
              </a:r>
              <a:r>
                <a:rPr lang="en-IN" sz="1400" b="1" dirty="0" smtClean="0"/>
                <a:t> socket</a:t>
              </a:r>
              <a:endParaRPr lang="en-IN" sz="1400" b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5400000">
              <a:off x="6607983" y="1678769"/>
              <a:ext cx="15001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5214942" y="3857628"/>
              <a:ext cx="7858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2" idx="3"/>
            </p:cNvCxnSpPr>
            <p:nvPr/>
          </p:nvCxnSpPr>
          <p:spPr>
            <a:xfrm rot="16200000" flipH="1">
              <a:off x="4613006" y="3255692"/>
              <a:ext cx="565556" cy="6383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5" idx="2"/>
            </p:cNvCxnSpPr>
            <p:nvPr/>
          </p:nvCxnSpPr>
          <p:spPr>
            <a:xfrm rot="10800000" flipH="1">
              <a:off x="4558936" y="3857629"/>
              <a:ext cx="656005" cy="12048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072066" y="3559734"/>
              <a:ext cx="886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Neutral</a:t>
              </a:r>
              <a:endParaRPr lang="en-IN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6679421" y="1964521"/>
              <a:ext cx="20717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46" idx="2"/>
            </p:cNvCxnSpPr>
            <p:nvPr/>
          </p:nvCxnSpPr>
          <p:spPr>
            <a:xfrm rot="10800000" flipH="1" flipV="1">
              <a:off x="4098335" y="5051730"/>
              <a:ext cx="27500" cy="591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143372" y="5643578"/>
              <a:ext cx="8572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5000628" y="928670"/>
              <a:ext cx="2000264" cy="200026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4214810" y="2928934"/>
              <a:ext cx="78581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3" idx="6"/>
            </p:cNvCxnSpPr>
            <p:nvPr/>
          </p:nvCxnSpPr>
          <p:spPr>
            <a:xfrm flipH="1" flipV="1">
              <a:off x="4215085" y="2928934"/>
              <a:ext cx="13738" cy="3150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929454" y="273586"/>
              <a:ext cx="925463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C00000"/>
                  </a:solidFill>
                </a:rPr>
                <a:t>L</a:t>
              </a:r>
              <a:r>
                <a:rPr lang="en-IN" dirty="0" smtClean="0">
                  <a:solidFill>
                    <a:srgbClr val="C00000"/>
                  </a:solidFill>
                </a:rPr>
                <a:t> </a:t>
              </a:r>
              <a:r>
                <a:rPr lang="en-IN" dirty="0" smtClean="0"/>
                <a:t>  N   </a:t>
              </a:r>
              <a:r>
                <a:rPr lang="en-IN" dirty="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2571736" y="1338952"/>
              <a:ext cx="169002" cy="1612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2740738" y="1419575"/>
              <a:ext cx="571504" cy="9185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643174" y="5572140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7030A0"/>
                  </a:solidFill>
                </a:rPr>
                <a:t>(J3)2</a:t>
              </a:r>
              <a:r>
                <a:rPr lang="en-IN" baseline="30000" dirty="0" smtClean="0">
                  <a:solidFill>
                    <a:srgbClr val="7030A0"/>
                  </a:solidFill>
                </a:rPr>
                <a:t>nd</a:t>
              </a:r>
              <a:r>
                <a:rPr lang="en-IN" dirty="0" smtClean="0">
                  <a:solidFill>
                    <a:srgbClr val="7030A0"/>
                  </a:solidFill>
                </a:rPr>
                <a:t> pin</a:t>
              </a:r>
              <a:endParaRPr lang="en-IN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00298" y="1857364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70C0"/>
                  </a:solidFill>
                </a:rPr>
                <a:t>(J3)3</a:t>
              </a:r>
              <a:r>
                <a:rPr lang="en-IN" baseline="30000" dirty="0" smtClean="0">
                  <a:solidFill>
                    <a:srgbClr val="0070C0"/>
                  </a:solidFill>
                </a:rPr>
                <a:t>rd</a:t>
              </a:r>
              <a:r>
                <a:rPr lang="en-IN" dirty="0" smtClean="0">
                  <a:solidFill>
                    <a:srgbClr val="0070C0"/>
                  </a:solidFill>
                </a:rPr>
                <a:t> pin</a:t>
              </a:r>
              <a:endParaRPr lang="en-IN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00364" y="505993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00B050"/>
                  </a:solidFill>
                </a:rPr>
                <a:t>G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928926" y="327398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00B050"/>
                  </a:solidFill>
                </a:rPr>
                <a:t>G</a:t>
              </a:r>
              <a:endParaRPr lang="en-IN" dirty="0">
                <a:solidFill>
                  <a:srgbClr val="00B05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41460" y="407194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FFC000"/>
                  </a:solidFill>
                </a:rPr>
                <a:t>E</a:t>
              </a:r>
              <a:endParaRPr lang="en-IN" dirty="0">
                <a:solidFill>
                  <a:srgbClr val="FFC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41460" y="227385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FFC000"/>
                  </a:solidFill>
                </a:rPr>
                <a:t>E</a:t>
              </a:r>
              <a:endParaRPr lang="en-IN" dirty="0">
                <a:solidFill>
                  <a:srgbClr val="FFC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40184" y="507207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54398" y="327398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29124" y="327398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</a:t>
              </a:r>
              <a:endParaRPr lang="en-IN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29124" y="505993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</a:t>
              </a:r>
              <a:endParaRPr lang="en-IN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5965041" y="2464587"/>
              <a:ext cx="1428760" cy="1357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5000628" y="3000372"/>
              <a:ext cx="2714644" cy="26432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5" idx="1"/>
            </p:cNvCxnSpPr>
            <p:nvPr/>
          </p:nvCxnSpPr>
          <p:spPr>
            <a:xfrm rot="5400000" flipH="1" flipV="1">
              <a:off x="2869375" y="2414396"/>
              <a:ext cx="402268" cy="258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929322" y="5500702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INPUT</a:t>
              </a:r>
              <a:endParaRPr lang="en-IN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29454" y="5702874"/>
              <a:ext cx="950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rgbClr val="FF0000"/>
                  </a:solidFill>
                </a:rPr>
                <a:t>P </a:t>
              </a:r>
              <a:r>
                <a:rPr lang="en-IN" sz="2000" b="1" dirty="0" smtClean="0"/>
                <a:t>       N</a:t>
              </a:r>
              <a:endParaRPr lang="en-IN" sz="20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929322" y="273586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OUTPUT</a:t>
              </a:r>
              <a:endParaRPr lang="en-IN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42910" y="2571744"/>
              <a:ext cx="23728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Note*</a:t>
              </a:r>
              <a:r>
                <a:rPr lang="en-IN" dirty="0" smtClean="0"/>
                <a:t> J3 2</a:t>
              </a:r>
              <a:r>
                <a:rPr lang="en-IN" baseline="30000" dirty="0" smtClean="0"/>
                <a:t>nd</a:t>
              </a:r>
              <a:r>
                <a:rPr lang="en-IN" dirty="0" smtClean="0"/>
                <a:t> and 3</a:t>
              </a:r>
              <a:r>
                <a:rPr lang="en-IN" baseline="30000" dirty="0" smtClean="0"/>
                <a:t>rd</a:t>
              </a:r>
              <a:r>
                <a:rPr lang="en-IN" dirty="0" smtClean="0"/>
                <a:t> </a:t>
              </a:r>
            </a:p>
            <a:p>
              <a:r>
                <a:rPr lang="en-IN" dirty="0" smtClean="0"/>
                <a:t>Are pure DC pins only</a:t>
              </a:r>
            </a:p>
            <a:p>
              <a:r>
                <a:rPr lang="en-IN" dirty="0" smtClean="0"/>
                <a:t>5V or 3.3V should </a:t>
              </a:r>
            </a:p>
            <a:p>
              <a:r>
                <a:rPr lang="en-IN" dirty="0" smtClean="0"/>
                <a:t>Supply .</a:t>
              </a:r>
            </a:p>
            <a:p>
              <a:r>
                <a:rPr lang="en-IN" dirty="0" smtClean="0">
                  <a:solidFill>
                    <a:srgbClr val="FF0000"/>
                  </a:solidFill>
                </a:rPr>
                <a:t>*</a:t>
              </a:r>
              <a:r>
                <a:rPr lang="en-IN" dirty="0" smtClean="0"/>
                <a:t>If 230V applied board </a:t>
              </a:r>
            </a:p>
            <a:p>
              <a:r>
                <a:rPr lang="en-IN" dirty="0" smtClean="0"/>
                <a:t>Will burn. 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604838"/>
            <a:ext cx="79724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625073" y="928670"/>
            <a:ext cx="2875754" cy="1714512"/>
            <a:chOff x="3625072" y="928670"/>
            <a:chExt cx="4597305" cy="2298158"/>
          </a:xfrm>
        </p:grpSpPr>
        <p:sp>
          <p:nvSpPr>
            <p:cNvPr id="4" name="Rectangle 3"/>
            <p:cNvSpPr/>
            <p:nvPr/>
          </p:nvSpPr>
          <p:spPr>
            <a:xfrm>
              <a:off x="4000496" y="1285860"/>
              <a:ext cx="1571636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4143372" y="1428736"/>
              <a:ext cx="214314" cy="2143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4500562" y="1428736"/>
              <a:ext cx="214314" cy="2143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4857752" y="1428736"/>
              <a:ext cx="214314" cy="2143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5214942" y="1428736"/>
              <a:ext cx="214314" cy="2143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25072" y="928670"/>
              <a:ext cx="2489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J3 Virtual Switch header</a:t>
              </a:r>
              <a:endParaRPr lang="en-IN" b="1" dirty="0"/>
            </a:p>
          </p:txBody>
        </p:sp>
        <p:cxnSp>
          <p:nvCxnSpPr>
            <p:cNvPr id="11" name="Straight Arrow Connector 10"/>
            <p:cNvCxnSpPr>
              <a:endCxn id="5" idx="4"/>
            </p:cNvCxnSpPr>
            <p:nvPr/>
          </p:nvCxnSpPr>
          <p:spPr>
            <a:xfrm rot="16200000" flipV="1">
              <a:off x="3554009" y="2339570"/>
              <a:ext cx="1428760" cy="3571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6200000" flipV="1">
              <a:off x="4054075" y="2196694"/>
              <a:ext cx="1143007" cy="357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4589861" y="2018100"/>
              <a:ext cx="785815" cy="357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V="1">
              <a:off x="5089928" y="1875224"/>
              <a:ext cx="500063" cy="357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357818" y="2143116"/>
              <a:ext cx="571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00628" y="2428868"/>
              <a:ext cx="9286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43438" y="2786058"/>
              <a:ext cx="12858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286248" y="3071810"/>
              <a:ext cx="164307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57884" y="1928802"/>
              <a:ext cx="1216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1 VCC_3V3</a:t>
              </a:r>
              <a:endParaRPr lang="en-IN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57884" y="2214554"/>
              <a:ext cx="2364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2 GPIO for ON and OFF</a:t>
              </a:r>
              <a:endParaRPr lang="en-IN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57884" y="2571744"/>
              <a:ext cx="1997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3</a:t>
              </a:r>
              <a:r>
                <a:rPr lang="en-IN" b="1" dirty="0" smtClean="0"/>
                <a:t> GPIO for Dimmer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57884" y="285749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4 GND</a:t>
              </a:r>
              <a:endParaRPr lang="en-IN" b="1" dirty="0"/>
            </a:p>
          </p:txBody>
        </p:sp>
      </p:grpSp>
      <p:grpSp>
        <p:nvGrpSpPr>
          <p:cNvPr id="22" name="Content Placeholder 3"/>
          <p:cNvGrpSpPr>
            <a:grpSpLocks noGrp="1"/>
          </p:cNvGrpSpPr>
          <p:nvPr>
            <p:ph idx="1"/>
          </p:nvPr>
        </p:nvGrpSpPr>
        <p:grpSpPr>
          <a:xfrm>
            <a:off x="285720" y="3786190"/>
            <a:ext cx="3286148" cy="2000264"/>
            <a:chOff x="3625072" y="928670"/>
            <a:chExt cx="4597305" cy="2298158"/>
          </a:xfrm>
        </p:grpSpPr>
        <p:sp>
          <p:nvSpPr>
            <p:cNvPr id="23" name="Rectangle 22"/>
            <p:cNvSpPr/>
            <p:nvPr/>
          </p:nvSpPr>
          <p:spPr>
            <a:xfrm>
              <a:off x="4000496" y="1285860"/>
              <a:ext cx="1571636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143372" y="1428736"/>
              <a:ext cx="214314" cy="2143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500562" y="1428736"/>
              <a:ext cx="214314" cy="2143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4857752" y="1428736"/>
              <a:ext cx="214314" cy="2143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5214942" y="1428736"/>
              <a:ext cx="214314" cy="2143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5072" y="928670"/>
              <a:ext cx="2489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J3 Virtual Switch header</a:t>
              </a:r>
              <a:endParaRPr lang="en-IN" b="1" dirty="0"/>
            </a:p>
          </p:txBody>
        </p:sp>
        <p:cxnSp>
          <p:nvCxnSpPr>
            <p:cNvPr id="31" name="Straight Arrow Connector 30"/>
            <p:cNvCxnSpPr>
              <a:endCxn id="24" idx="4"/>
            </p:cNvCxnSpPr>
            <p:nvPr/>
          </p:nvCxnSpPr>
          <p:spPr>
            <a:xfrm rot="16200000" flipV="1">
              <a:off x="3554009" y="2339570"/>
              <a:ext cx="1428760" cy="3571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V="1">
              <a:off x="4054075" y="2196694"/>
              <a:ext cx="1143007" cy="357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V="1">
              <a:off x="4589861" y="2018100"/>
              <a:ext cx="785815" cy="357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V="1">
              <a:off x="5089928" y="1875224"/>
              <a:ext cx="500063" cy="357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57818" y="2143116"/>
              <a:ext cx="571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000628" y="2428868"/>
              <a:ext cx="9286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643438" y="2786058"/>
              <a:ext cx="12858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286248" y="3071810"/>
              <a:ext cx="164307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857884" y="1928802"/>
              <a:ext cx="1216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1 VCC_3V3</a:t>
              </a:r>
              <a:endParaRPr lang="en-IN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57884" y="2214554"/>
              <a:ext cx="2364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2 GPIO for ON and OFF</a:t>
              </a:r>
              <a:endParaRPr lang="en-IN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57884" y="2571744"/>
              <a:ext cx="1997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3</a:t>
              </a:r>
              <a:r>
                <a:rPr lang="en-IN" b="1" dirty="0" smtClean="0"/>
                <a:t> GPIO for Dimmer</a:t>
              </a:r>
              <a:endParaRPr lang="en-IN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57884" y="285749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4 GND</a:t>
              </a:r>
              <a:endParaRPr lang="en-IN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28662" y="642918"/>
            <a:ext cx="7215238" cy="4500594"/>
            <a:chOff x="928662" y="642918"/>
            <a:chExt cx="7215238" cy="4500594"/>
          </a:xfrm>
        </p:grpSpPr>
        <p:sp>
          <p:nvSpPr>
            <p:cNvPr id="5" name="Rectangle 4"/>
            <p:cNvSpPr/>
            <p:nvPr/>
          </p:nvSpPr>
          <p:spPr>
            <a:xfrm>
              <a:off x="928662" y="1571612"/>
              <a:ext cx="1928826" cy="1214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Cambria" pitchFamily="18" charset="0"/>
                </a:rPr>
                <a:t>Web </a:t>
              </a:r>
              <a:r>
                <a:rPr lang="en-IN" b="1" dirty="0" smtClean="0">
                  <a:latin typeface="Cambria" pitchFamily="18" charset="0"/>
                </a:rPr>
                <a:t>Browser/MQTT </a:t>
              </a:r>
              <a:endParaRPr lang="en-IN" b="1" dirty="0">
                <a:latin typeface="Cambria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7422" y="642918"/>
              <a:ext cx="3527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latin typeface="Cambria" pitchFamily="18" charset="0"/>
                </a:rPr>
                <a:t>Communication Block Diagram </a:t>
              </a:r>
              <a:endParaRPr lang="en-IN" b="1" dirty="0">
                <a:latin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1868" y="1571612"/>
              <a:ext cx="1785950" cy="1214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Cambria" pitchFamily="18" charset="0"/>
                </a:rPr>
                <a:t>Esp8266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57950" y="1571612"/>
              <a:ext cx="1785950" cy="1214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Cambria" pitchFamily="18" charset="0"/>
                </a:rPr>
                <a:t>Atmega328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72132" y="3929066"/>
              <a:ext cx="1785950" cy="1214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Cambria" pitchFamily="18" charset="0"/>
                </a:rPr>
                <a:t>Appliances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cxnSp>
          <p:nvCxnSpPr>
            <p:cNvPr id="12" name="Straight Arrow Connector 11"/>
            <p:cNvCxnSpPr>
              <a:stCxn id="5" idx="3"/>
              <a:endCxn id="8" idx="1"/>
            </p:cNvCxnSpPr>
            <p:nvPr/>
          </p:nvCxnSpPr>
          <p:spPr>
            <a:xfrm>
              <a:off x="2857488" y="2178835"/>
              <a:ext cx="71438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>
              <a:off x="5357818" y="2178835"/>
              <a:ext cx="100013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7036611" y="3679033"/>
              <a:ext cx="17859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7358082" y="4550578"/>
              <a:ext cx="571504" cy="214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778430" y="1857364"/>
              <a:ext cx="9439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>
                  <a:latin typeface="Cambria" pitchFamily="18" charset="0"/>
                </a:rPr>
                <a:t>HTTP/MQTT</a:t>
              </a:r>
              <a:endParaRPr lang="en-IN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192880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latin typeface="Cambria" pitchFamily="18" charset="0"/>
                </a:rPr>
                <a:t>UART</a:t>
              </a:r>
              <a:endParaRPr lang="en-IN" sz="10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7250131" y="1393017"/>
              <a:ext cx="357984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7465239" y="1392223"/>
              <a:ext cx="357984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29454" y="1000108"/>
              <a:ext cx="85725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 smtClean="0">
                  <a:latin typeface="Cambria" pitchFamily="18" charset="0"/>
                </a:rPr>
                <a:t>5V  Virtual GPIOS</a:t>
              </a:r>
              <a:endParaRPr lang="en-IN" sz="105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071810"/>
              <a:ext cx="642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 err="1" smtClean="0">
                  <a:latin typeface="Cambria" pitchFamily="18" charset="0"/>
                </a:rPr>
                <a:t>Triac</a:t>
              </a:r>
              <a:endParaRPr lang="en-IN" sz="105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85786" y="1071546"/>
            <a:ext cx="7762742" cy="4251017"/>
            <a:chOff x="-71470" y="1000107"/>
            <a:chExt cx="7762742" cy="425101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4414" y="3286124"/>
              <a:ext cx="4857784" cy="196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5143504" y="3500438"/>
              <a:ext cx="121444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286512" y="3143248"/>
              <a:ext cx="13356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Match this </a:t>
              </a:r>
            </a:p>
            <a:p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position</a:t>
              </a:r>
              <a:endParaRPr lang="en-IN" b="1" dirty="0">
                <a:solidFill>
                  <a:srgbClr val="C00000"/>
                </a:solidFill>
                <a:latin typeface="Cambria" pitchFamily="18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52" y="1000107"/>
              <a:ext cx="4714908" cy="2150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5286380" y="2000240"/>
              <a:ext cx="92869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226458" y="1576976"/>
              <a:ext cx="14173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3-Holes are</a:t>
              </a:r>
            </a:p>
            <a:p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Output side</a:t>
              </a:r>
            </a:p>
            <a:p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(LOAD)</a:t>
              </a:r>
              <a:endParaRPr lang="en-IN" b="1" dirty="0">
                <a:solidFill>
                  <a:srgbClr val="C00000"/>
                </a:solidFill>
                <a:latin typeface="Cambria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71470" y="1795450"/>
              <a:ext cx="13947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2</a:t>
              </a:r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-</a:t>
              </a:r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Holes are</a:t>
              </a:r>
            </a:p>
            <a:p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Input side</a:t>
              </a:r>
            </a:p>
            <a:p>
              <a:r>
                <a:rPr lang="en-IN" b="1" dirty="0" smtClean="0">
                  <a:solidFill>
                    <a:srgbClr val="C00000"/>
                  </a:solidFill>
                  <a:latin typeface="Cambria" pitchFamily="18" charset="0"/>
                </a:rPr>
                <a:t>(AC 230v)</a:t>
              </a:r>
              <a:endParaRPr lang="en-IN" b="1" dirty="0">
                <a:solidFill>
                  <a:srgbClr val="C00000"/>
                </a:solidFill>
                <a:latin typeface="Cambria" pitchFamily="18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V="1">
              <a:off x="1071538" y="2071678"/>
              <a:ext cx="857256" cy="714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3821901" y="2821777"/>
              <a:ext cx="2214578" cy="142876"/>
            </a:xfrm>
            <a:prstGeom prst="line">
              <a:avLst/>
            </a:prstGeom>
            <a:ln w="28575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929190" y="2928934"/>
              <a:ext cx="1571636" cy="142876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429388" y="2702478"/>
              <a:ext cx="1261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70C0"/>
                  </a:solidFill>
                </a:rPr>
                <a:t>Output LED</a:t>
              </a:r>
              <a:endParaRPr lang="en-IN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146222" y="857231"/>
            <a:ext cx="6143518" cy="3441166"/>
            <a:chOff x="1191379" y="876858"/>
            <a:chExt cx="7103445" cy="382393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1604" y="1500174"/>
              <a:ext cx="6395383" cy="2586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276259" y="1419143"/>
              <a:ext cx="714380" cy="191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7478302" y="1353828"/>
              <a:ext cx="733566" cy="2612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572398" y="1571612"/>
              <a:ext cx="64294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643834" y="3910015"/>
              <a:ext cx="64294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14812" y="876858"/>
              <a:ext cx="1433226" cy="41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C00000"/>
                  </a:solidFill>
                </a:rPr>
                <a:t>Box Size</a:t>
              </a:r>
              <a:endParaRPr lang="en-IN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643042" y="1214422"/>
              <a:ext cx="6215106" cy="71438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14810" y="1221984"/>
              <a:ext cx="953056" cy="37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>
                  <a:solidFill>
                    <a:srgbClr val="C00000"/>
                  </a:solidFill>
                </a:rPr>
                <a:t>114mm</a:t>
              </a:r>
              <a:endParaRPr lang="en-IN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7699016" y="2366750"/>
              <a:ext cx="800163" cy="39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>
                  <a:solidFill>
                    <a:srgbClr val="C00000"/>
                  </a:solidFill>
                </a:rPr>
                <a:t>4</a:t>
              </a:r>
              <a:r>
                <a:rPr lang="en-IN" sz="1600" dirty="0" smtClean="0">
                  <a:solidFill>
                    <a:srgbClr val="C00000"/>
                  </a:solidFill>
                </a:rPr>
                <a:t>4mm</a:t>
              </a:r>
              <a:endParaRPr lang="en-IN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2143108" y="4071942"/>
              <a:ext cx="57150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786578" y="4000504"/>
              <a:ext cx="71438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28860" y="4286256"/>
              <a:ext cx="4714908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24336" y="4290375"/>
              <a:ext cx="1506302" cy="41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C000"/>
                  </a:solidFill>
                </a:rPr>
                <a:t>Board Size</a:t>
              </a:r>
              <a:endParaRPr lang="en-IN" dirty="0">
                <a:solidFill>
                  <a:srgbClr val="FFC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00564" y="3972839"/>
              <a:ext cx="832580" cy="37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>
                  <a:solidFill>
                    <a:srgbClr val="FFC000"/>
                  </a:solidFill>
                </a:rPr>
                <a:t>84mm</a:t>
              </a:r>
              <a:endParaRPr lang="en-IN" sz="1600" dirty="0">
                <a:solidFill>
                  <a:srgbClr val="FFC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 flipV="1">
              <a:off x="1500166" y="3938590"/>
              <a:ext cx="1081094" cy="6191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 flipV="1">
              <a:off x="1428728" y="1724011"/>
              <a:ext cx="1081094" cy="6191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643042" y="1214422"/>
              <a:ext cx="6215106" cy="7143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6823091" y="2749545"/>
              <a:ext cx="2357454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750067" y="2893215"/>
              <a:ext cx="221457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428860" y="4286256"/>
              <a:ext cx="471490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16200000">
              <a:off x="983462" y="2703560"/>
              <a:ext cx="807288" cy="39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>
                  <a:solidFill>
                    <a:srgbClr val="FFC000"/>
                  </a:solidFill>
                </a:rPr>
                <a:t>39mm</a:t>
              </a:r>
              <a:endParaRPr lang="en-IN" sz="1600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172</Words>
  <Application>Microsoft Office PowerPoint</Application>
  <PresentationFormat>On-screen Show (4:3)</PresentationFormat>
  <Paragraphs>74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Naren</dc:creator>
  <cp:lastModifiedBy>Naren</cp:lastModifiedBy>
  <cp:revision>60</cp:revision>
  <dcterms:created xsi:type="dcterms:W3CDTF">2017-11-07T08:02:39Z</dcterms:created>
  <dcterms:modified xsi:type="dcterms:W3CDTF">2017-11-08T11:33:04Z</dcterms:modified>
</cp:coreProperties>
</file>