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7a56e919f_0_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97a56e919f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87746ac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87746ac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67169f00c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967169f00c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87746ac0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987746ac0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87746ac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87746ac0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7a56e91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7a56e91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7a56e919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97a56e91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7a56e919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7a56e919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7a56e919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7a56e919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67169f00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 name="Google Shape;64;g967169f00c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967169f00c_0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67169f00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67169f00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67169f00c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3" name="Google Shape;93;g967169f00c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967169f00c_0_2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67169f00c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67169f00c_0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967169f00c_0_3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67169f00c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67169f00c_0_1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967169f00c_0_15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7a56e919f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97a56e919f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97a56e919f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7a56e919f_0_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97a56e919f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7a56e919f_0_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97a56e919f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 3 9/15</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Exercises</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439816" y="321506"/>
            <a:ext cx="78258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lang="en" sz="3000"/>
              <a:t>const f1 = function (a){a.x = 4;}</a:t>
            </a:r>
            <a:br>
              <a:rPr lang="en" sz="3000"/>
            </a:br>
            <a:r>
              <a:rPr lang="en" sz="3000"/>
              <a:t>const x = {x:3, y:4};  // This is an object</a:t>
            </a:r>
            <a:br>
              <a:rPr lang="en" sz="3000"/>
            </a:br>
            <a:r>
              <a:rPr lang="en" sz="3000"/>
              <a:t>f1( x )</a:t>
            </a:r>
            <a:endParaRPr/>
          </a:p>
        </p:txBody>
      </p:sp>
      <p:sp>
        <p:nvSpPr>
          <p:cNvPr id="201" name="Google Shape;201;p23"/>
          <p:cNvSpPr/>
          <p:nvPr/>
        </p:nvSpPr>
        <p:spPr>
          <a:xfrm>
            <a:off x="2148260" y="2329610"/>
            <a:ext cx="449100" cy="285900"/>
          </a:xfrm>
          <a:prstGeom prst="roundRect">
            <a:avLst>
              <a:gd fmla="val 16667" name="adj"/>
            </a:avLst>
          </a:prstGeom>
          <a:solidFill>
            <a:srgbClr val="F7CAAC"/>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400">
                <a:solidFill>
                  <a:schemeClr val="dk1"/>
                </a:solidFill>
                <a:latin typeface="Calibri"/>
                <a:ea typeface="Calibri"/>
                <a:cs typeface="Calibri"/>
                <a:sym typeface="Calibri"/>
              </a:rPr>
              <a:t>x</a:t>
            </a:r>
            <a:endParaRPr sz="1100"/>
          </a:p>
        </p:txBody>
      </p:sp>
      <p:cxnSp>
        <p:nvCxnSpPr>
          <p:cNvPr id="202" name="Google Shape;202;p23"/>
          <p:cNvCxnSpPr>
            <a:stCxn id="201" idx="3"/>
            <a:endCxn id="203" idx="1"/>
          </p:cNvCxnSpPr>
          <p:nvPr/>
        </p:nvCxnSpPr>
        <p:spPr>
          <a:xfrm flipH="1" rot="10800000">
            <a:off x="2597360" y="2464160"/>
            <a:ext cx="400200" cy="8400"/>
          </a:xfrm>
          <a:prstGeom prst="straightConnector1">
            <a:avLst/>
          </a:prstGeom>
          <a:noFill/>
          <a:ln cap="flat" cmpd="sng" w="57150">
            <a:solidFill>
              <a:schemeClr val="accent1"/>
            </a:solidFill>
            <a:prstDash val="solid"/>
            <a:miter lim="800000"/>
            <a:headEnd len="sm" w="sm" type="none"/>
            <a:tailEnd len="med" w="med" type="triangle"/>
          </a:ln>
        </p:spPr>
      </p:cxnSp>
      <p:sp>
        <p:nvSpPr>
          <p:cNvPr id="203" name="Google Shape;203;p23"/>
          <p:cNvSpPr/>
          <p:nvPr/>
        </p:nvSpPr>
        <p:spPr>
          <a:xfrm>
            <a:off x="2997610" y="2329610"/>
            <a:ext cx="1183200" cy="269100"/>
          </a:xfrm>
          <a:prstGeom prst="roundRect">
            <a:avLst>
              <a:gd fmla="val 16667" name="adj"/>
            </a:avLst>
          </a:prstGeom>
          <a:solidFill>
            <a:srgbClr val="BBD6EE"/>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100">
                <a:solidFill>
                  <a:schemeClr val="dk1"/>
                </a:solidFill>
                <a:latin typeface="Calibri"/>
                <a:ea typeface="Calibri"/>
                <a:cs typeface="Calibri"/>
                <a:sym typeface="Calibri"/>
              </a:rPr>
              <a:t>{x:3, y:4}</a:t>
            </a:r>
            <a:endParaRPr sz="1100"/>
          </a:p>
        </p:txBody>
      </p:sp>
      <p:sp>
        <p:nvSpPr>
          <p:cNvPr id="204" name="Google Shape;204;p23"/>
          <p:cNvSpPr/>
          <p:nvPr/>
        </p:nvSpPr>
        <p:spPr>
          <a:xfrm>
            <a:off x="2148260" y="3451784"/>
            <a:ext cx="449100" cy="285900"/>
          </a:xfrm>
          <a:prstGeom prst="roundRect">
            <a:avLst>
              <a:gd fmla="val 16667" name="adj"/>
            </a:avLst>
          </a:prstGeom>
          <a:solidFill>
            <a:srgbClr val="F7CAAC"/>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400">
                <a:solidFill>
                  <a:schemeClr val="dk1"/>
                </a:solidFill>
                <a:latin typeface="Calibri"/>
                <a:ea typeface="Calibri"/>
                <a:cs typeface="Calibri"/>
                <a:sym typeface="Calibri"/>
              </a:rPr>
              <a:t>a</a:t>
            </a:r>
            <a:endParaRPr sz="1100"/>
          </a:p>
        </p:txBody>
      </p:sp>
      <p:sp>
        <p:nvSpPr>
          <p:cNvPr id="205" name="Google Shape;205;p23"/>
          <p:cNvSpPr txBox="1"/>
          <p:nvPr/>
        </p:nvSpPr>
        <p:spPr>
          <a:xfrm>
            <a:off x="2035277" y="1534948"/>
            <a:ext cx="674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Name</a:t>
            </a:r>
            <a:endParaRPr sz="1100"/>
          </a:p>
        </p:txBody>
      </p:sp>
      <p:sp>
        <p:nvSpPr>
          <p:cNvPr id="206" name="Google Shape;206;p23"/>
          <p:cNvSpPr txBox="1"/>
          <p:nvPr/>
        </p:nvSpPr>
        <p:spPr>
          <a:xfrm>
            <a:off x="2997610" y="1539323"/>
            <a:ext cx="674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Value</a:t>
            </a:r>
            <a:endParaRPr sz="1100"/>
          </a:p>
        </p:txBody>
      </p:sp>
      <p:cxnSp>
        <p:nvCxnSpPr>
          <p:cNvPr id="207" name="Google Shape;207;p23"/>
          <p:cNvCxnSpPr/>
          <p:nvPr/>
        </p:nvCxnSpPr>
        <p:spPr>
          <a:xfrm>
            <a:off x="718903" y="3277075"/>
            <a:ext cx="5433900" cy="0"/>
          </a:xfrm>
          <a:prstGeom prst="straightConnector1">
            <a:avLst/>
          </a:prstGeom>
          <a:noFill/>
          <a:ln cap="flat" cmpd="sng" w="76200">
            <a:solidFill>
              <a:schemeClr val="accent1"/>
            </a:solidFill>
            <a:prstDash val="dash"/>
            <a:miter lim="800000"/>
            <a:headEnd len="sm" w="sm" type="none"/>
            <a:tailEnd len="sm" w="sm" type="none"/>
          </a:ln>
        </p:spPr>
      </p:cxnSp>
      <p:sp>
        <p:nvSpPr>
          <p:cNvPr id="208" name="Google Shape;208;p23"/>
          <p:cNvSpPr txBox="1"/>
          <p:nvPr/>
        </p:nvSpPr>
        <p:spPr>
          <a:xfrm>
            <a:off x="6664508" y="2029807"/>
            <a:ext cx="1793700" cy="623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Globals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Outside Function</a:t>
            </a:r>
            <a:endParaRPr sz="1100"/>
          </a:p>
        </p:txBody>
      </p:sp>
      <p:sp>
        <p:nvSpPr>
          <p:cNvPr id="209" name="Google Shape;209;p23"/>
          <p:cNvSpPr txBox="1"/>
          <p:nvPr/>
        </p:nvSpPr>
        <p:spPr>
          <a:xfrm>
            <a:off x="4180742" y="3403217"/>
            <a:ext cx="1793700" cy="34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Inside Function</a:t>
            </a:r>
            <a:endParaRPr sz="1100"/>
          </a:p>
        </p:txBody>
      </p:sp>
      <p:cxnSp>
        <p:nvCxnSpPr>
          <p:cNvPr id="210" name="Google Shape;210;p23"/>
          <p:cNvCxnSpPr/>
          <p:nvPr/>
        </p:nvCxnSpPr>
        <p:spPr>
          <a:xfrm>
            <a:off x="659423" y="4476123"/>
            <a:ext cx="5433900" cy="0"/>
          </a:xfrm>
          <a:prstGeom prst="straightConnector1">
            <a:avLst/>
          </a:prstGeom>
          <a:noFill/>
          <a:ln cap="flat" cmpd="sng" w="76200">
            <a:solidFill>
              <a:schemeClr val="accent1"/>
            </a:solidFill>
            <a:prstDash val="dash"/>
            <a:miter lim="800000"/>
            <a:headEnd len="sm" w="sm" type="none"/>
            <a:tailEnd len="sm" w="sm" type="none"/>
          </a:ln>
        </p:spPr>
      </p:cxnSp>
      <p:sp>
        <p:nvSpPr>
          <p:cNvPr id="211" name="Google Shape;211;p23"/>
          <p:cNvSpPr/>
          <p:nvPr/>
        </p:nvSpPr>
        <p:spPr>
          <a:xfrm>
            <a:off x="2174749" y="1887130"/>
            <a:ext cx="449100" cy="285900"/>
          </a:xfrm>
          <a:prstGeom prst="roundRect">
            <a:avLst>
              <a:gd fmla="val 16667" name="adj"/>
            </a:avLst>
          </a:prstGeom>
          <a:solidFill>
            <a:srgbClr val="F7CAAC"/>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400">
                <a:solidFill>
                  <a:schemeClr val="dk1"/>
                </a:solidFill>
                <a:latin typeface="Calibri"/>
                <a:ea typeface="Calibri"/>
                <a:cs typeface="Calibri"/>
                <a:sym typeface="Calibri"/>
              </a:rPr>
              <a:t>f1</a:t>
            </a:r>
            <a:endParaRPr sz="1100"/>
          </a:p>
        </p:txBody>
      </p:sp>
      <p:cxnSp>
        <p:nvCxnSpPr>
          <p:cNvPr id="212" name="Google Shape;212;p23"/>
          <p:cNvCxnSpPr>
            <a:stCxn id="211" idx="3"/>
            <a:endCxn id="213" idx="1"/>
          </p:cNvCxnSpPr>
          <p:nvPr/>
        </p:nvCxnSpPr>
        <p:spPr>
          <a:xfrm flipH="1" rot="10800000">
            <a:off x="2623849" y="2029780"/>
            <a:ext cx="489900" cy="300"/>
          </a:xfrm>
          <a:prstGeom prst="straightConnector1">
            <a:avLst/>
          </a:prstGeom>
          <a:noFill/>
          <a:ln cap="flat" cmpd="sng" w="57150">
            <a:solidFill>
              <a:schemeClr val="accent1"/>
            </a:solidFill>
            <a:prstDash val="solid"/>
            <a:miter lim="800000"/>
            <a:headEnd len="sm" w="sm" type="none"/>
            <a:tailEnd len="med" w="med" type="triangle"/>
          </a:ln>
        </p:spPr>
      </p:cxnSp>
      <p:sp>
        <p:nvSpPr>
          <p:cNvPr id="213" name="Google Shape;213;p23"/>
          <p:cNvSpPr/>
          <p:nvPr/>
        </p:nvSpPr>
        <p:spPr>
          <a:xfrm>
            <a:off x="3113641" y="1847049"/>
            <a:ext cx="3112500" cy="365700"/>
          </a:xfrm>
          <a:prstGeom prst="roundRect">
            <a:avLst>
              <a:gd fmla="val 16667" name="adj"/>
            </a:avLst>
          </a:prstGeom>
          <a:solidFill>
            <a:srgbClr val="BBD6EE"/>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100">
                <a:solidFill>
                  <a:schemeClr val="dk1"/>
                </a:solidFill>
                <a:latin typeface="Calibri"/>
                <a:ea typeface="Calibri"/>
                <a:cs typeface="Calibri"/>
                <a:sym typeface="Calibri"/>
              </a:rPr>
              <a:t>function(a){a.x = 4}</a:t>
            </a:r>
            <a:endParaRPr sz="1100"/>
          </a:p>
        </p:txBody>
      </p:sp>
      <p:sp>
        <p:nvSpPr>
          <p:cNvPr id="214" name="Google Shape;214;p23"/>
          <p:cNvSpPr/>
          <p:nvPr/>
        </p:nvSpPr>
        <p:spPr>
          <a:xfrm>
            <a:off x="5906812" y="2378747"/>
            <a:ext cx="639900" cy="260400"/>
          </a:xfrm>
          <a:prstGeom prst="roundRect">
            <a:avLst>
              <a:gd fmla="val 16667" name="adj"/>
            </a:avLst>
          </a:prstGeom>
          <a:solidFill>
            <a:srgbClr val="BBD6EE"/>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100">
                <a:solidFill>
                  <a:schemeClr val="dk1"/>
                </a:solidFill>
                <a:latin typeface="Calibri"/>
                <a:ea typeface="Calibri"/>
                <a:cs typeface="Calibri"/>
                <a:sym typeface="Calibri"/>
              </a:rPr>
              <a:t>4</a:t>
            </a:r>
            <a:endParaRPr sz="1100"/>
          </a:p>
        </p:txBody>
      </p:sp>
      <p:sp>
        <p:nvSpPr>
          <p:cNvPr id="215" name="Google Shape;215;p23"/>
          <p:cNvSpPr/>
          <p:nvPr/>
        </p:nvSpPr>
        <p:spPr>
          <a:xfrm>
            <a:off x="4904567" y="2361692"/>
            <a:ext cx="639900" cy="330900"/>
          </a:xfrm>
          <a:prstGeom prst="roundRect">
            <a:avLst>
              <a:gd fmla="val 16667" name="adj"/>
            </a:avLst>
          </a:prstGeom>
          <a:solidFill>
            <a:srgbClr val="F7CAAC"/>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100">
                <a:solidFill>
                  <a:schemeClr val="dk1"/>
                </a:solidFill>
                <a:latin typeface="Calibri"/>
                <a:ea typeface="Calibri"/>
                <a:cs typeface="Calibri"/>
                <a:sym typeface="Calibri"/>
              </a:rPr>
              <a:t>x</a:t>
            </a:r>
            <a:endParaRPr sz="1100"/>
          </a:p>
        </p:txBody>
      </p:sp>
      <p:cxnSp>
        <p:nvCxnSpPr>
          <p:cNvPr id="216" name="Google Shape;216;p23"/>
          <p:cNvCxnSpPr>
            <a:stCxn id="215" idx="3"/>
          </p:cNvCxnSpPr>
          <p:nvPr/>
        </p:nvCxnSpPr>
        <p:spPr>
          <a:xfrm>
            <a:off x="5544467" y="2527142"/>
            <a:ext cx="471000" cy="9300"/>
          </a:xfrm>
          <a:prstGeom prst="straightConnector1">
            <a:avLst/>
          </a:prstGeom>
          <a:noFill/>
          <a:ln cap="flat" cmpd="sng" w="57150">
            <a:solidFill>
              <a:schemeClr val="accent1"/>
            </a:solidFill>
            <a:prstDash val="solid"/>
            <a:miter lim="800000"/>
            <a:headEnd len="sm" w="sm" type="none"/>
            <a:tailEnd len="med" w="med" type="triangle"/>
          </a:ln>
        </p:spPr>
      </p:cxnSp>
      <p:cxnSp>
        <p:nvCxnSpPr>
          <p:cNvPr id="217" name="Google Shape;217;p23"/>
          <p:cNvCxnSpPr/>
          <p:nvPr/>
        </p:nvCxnSpPr>
        <p:spPr>
          <a:xfrm flipH="1" rot="10800000">
            <a:off x="4156100" y="2481209"/>
            <a:ext cx="329400" cy="9300"/>
          </a:xfrm>
          <a:prstGeom prst="straightConnector1">
            <a:avLst/>
          </a:prstGeom>
          <a:noFill/>
          <a:ln cap="flat" cmpd="sng" w="57150">
            <a:solidFill>
              <a:schemeClr val="accent1"/>
            </a:solidFill>
            <a:prstDash val="solid"/>
            <a:miter lim="800000"/>
            <a:headEnd len="sm" w="sm" type="none"/>
            <a:tailEnd len="med" w="med" type="triangle"/>
          </a:ln>
        </p:spPr>
      </p:cxnSp>
      <p:sp>
        <p:nvSpPr>
          <p:cNvPr id="218" name="Google Shape;218;p23"/>
          <p:cNvSpPr/>
          <p:nvPr/>
        </p:nvSpPr>
        <p:spPr>
          <a:xfrm>
            <a:off x="5967063" y="2798954"/>
            <a:ext cx="639900" cy="260400"/>
          </a:xfrm>
          <a:prstGeom prst="roundRect">
            <a:avLst>
              <a:gd fmla="val 16667" name="adj"/>
            </a:avLst>
          </a:prstGeom>
          <a:solidFill>
            <a:srgbClr val="BBD6EE"/>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100">
                <a:solidFill>
                  <a:schemeClr val="dk1"/>
                </a:solidFill>
                <a:latin typeface="Calibri"/>
                <a:ea typeface="Calibri"/>
                <a:cs typeface="Calibri"/>
                <a:sym typeface="Calibri"/>
              </a:rPr>
              <a:t>4</a:t>
            </a:r>
            <a:endParaRPr sz="1100"/>
          </a:p>
        </p:txBody>
      </p:sp>
      <p:sp>
        <p:nvSpPr>
          <p:cNvPr id="219" name="Google Shape;219;p23"/>
          <p:cNvSpPr/>
          <p:nvPr/>
        </p:nvSpPr>
        <p:spPr>
          <a:xfrm>
            <a:off x="4904567" y="2780518"/>
            <a:ext cx="639900" cy="330900"/>
          </a:xfrm>
          <a:prstGeom prst="roundRect">
            <a:avLst>
              <a:gd fmla="val 16667" name="adj"/>
            </a:avLst>
          </a:prstGeom>
          <a:solidFill>
            <a:srgbClr val="F7CAAC"/>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100">
                <a:solidFill>
                  <a:schemeClr val="dk1"/>
                </a:solidFill>
                <a:latin typeface="Calibri"/>
                <a:ea typeface="Calibri"/>
                <a:cs typeface="Calibri"/>
                <a:sym typeface="Calibri"/>
              </a:rPr>
              <a:t>y</a:t>
            </a:r>
            <a:endParaRPr sz="1100"/>
          </a:p>
        </p:txBody>
      </p:sp>
      <p:cxnSp>
        <p:nvCxnSpPr>
          <p:cNvPr id="220" name="Google Shape;220;p23"/>
          <p:cNvCxnSpPr>
            <a:stCxn id="219" idx="3"/>
            <a:endCxn id="218" idx="1"/>
          </p:cNvCxnSpPr>
          <p:nvPr/>
        </p:nvCxnSpPr>
        <p:spPr>
          <a:xfrm flipH="1" rot="10800000">
            <a:off x="5544467" y="2929168"/>
            <a:ext cx="422700" cy="16800"/>
          </a:xfrm>
          <a:prstGeom prst="straightConnector1">
            <a:avLst/>
          </a:prstGeom>
          <a:noFill/>
          <a:ln cap="flat" cmpd="sng" w="57150">
            <a:solidFill>
              <a:schemeClr val="accent1"/>
            </a:solidFill>
            <a:prstDash val="solid"/>
            <a:miter lim="800000"/>
            <a:headEnd len="sm" w="sm" type="none"/>
            <a:tailEnd len="med" w="med" type="triangle"/>
          </a:ln>
        </p:spPr>
      </p:cxnSp>
      <p:cxnSp>
        <p:nvCxnSpPr>
          <p:cNvPr id="221" name="Google Shape;221;p23"/>
          <p:cNvCxnSpPr>
            <a:stCxn id="204" idx="3"/>
          </p:cNvCxnSpPr>
          <p:nvPr/>
        </p:nvCxnSpPr>
        <p:spPr>
          <a:xfrm flipH="1" rot="10800000">
            <a:off x="2597360" y="2629634"/>
            <a:ext cx="1095900" cy="965100"/>
          </a:xfrm>
          <a:prstGeom prst="bentConnector3">
            <a:avLst>
              <a:gd fmla="val 100938" name="adj1"/>
            </a:avLst>
          </a:prstGeom>
          <a:noFill/>
          <a:ln cap="flat" cmpd="sng" w="57150">
            <a:solidFill>
              <a:schemeClr val="accent1"/>
            </a:solidFill>
            <a:prstDash val="solid"/>
            <a:miter lim="800000"/>
            <a:headEnd len="sm" w="sm" type="none"/>
            <a:tailEnd len="med" w="med" type="triangle"/>
          </a:ln>
        </p:spPr>
      </p:cxnSp>
      <p:sp>
        <p:nvSpPr>
          <p:cNvPr id="222" name="Google Shape;222;p23"/>
          <p:cNvSpPr/>
          <p:nvPr/>
        </p:nvSpPr>
        <p:spPr>
          <a:xfrm>
            <a:off x="2175599" y="3839537"/>
            <a:ext cx="679200" cy="305100"/>
          </a:xfrm>
          <a:prstGeom prst="roundRect">
            <a:avLst>
              <a:gd fmla="val 16667" name="adj"/>
            </a:avLst>
          </a:prstGeom>
          <a:solidFill>
            <a:srgbClr val="F7CAAC"/>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400">
                <a:solidFill>
                  <a:schemeClr val="dk1"/>
                </a:solidFill>
                <a:latin typeface="Calibri"/>
                <a:ea typeface="Calibri"/>
                <a:cs typeface="Calibri"/>
                <a:sym typeface="Calibri"/>
              </a:rPr>
              <a:t>a.x</a:t>
            </a:r>
            <a:endParaRPr sz="2400">
              <a:solidFill>
                <a:schemeClr val="dk1"/>
              </a:solidFill>
              <a:latin typeface="Calibri"/>
              <a:ea typeface="Calibri"/>
              <a:cs typeface="Calibri"/>
              <a:sym typeface="Calibri"/>
            </a:endParaRPr>
          </a:p>
        </p:txBody>
      </p:sp>
      <p:cxnSp>
        <p:nvCxnSpPr>
          <p:cNvPr id="223" name="Google Shape;223;p23"/>
          <p:cNvCxnSpPr/>
          <p:nvPr/>
        </p:nvCxnSpPr>
        <p:spPr>
          <a:xfrm flipH="1" rot="10800000">
            <a:off x="2847467" y="2647468"/>
            <a:ext cx="2036700" cy="1359900"/>
          </a:xfrm>
          <a:prstGeom prst="bentConnector3">
            <a:avLst>
              <a:gd fmla="val 50000" name="adj1"/>
            </a:avLst>
          </a:prstGeom>
          <a:noFill/>
          <a:ln cap="flat" cmpd="sng" w="57150">
            <a:solidFill>
              <a:schemeClr val="accent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04"/>
                                        </p:tgtEl>
                                      </p:cBhvr>
                                    </p:animEffect>
                                    <p:set>
                                      <p:cBhvr>
                                        <p:cTn dur="1" fill="hold">
                                          <p:stCondLst>
                                            <p:cond delay="5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21"/>
                                        </p:tgtEl>
                                      </p:cBhvr>
                                    </p:animEffect>
                                    <p:set>
                                      <p:cBhvr>
                                        <p:cTn dur="1" fill="hold">
                                          <p:stCondLst>
                                            <p:cond delay="500"/>
                                          </p:stCondLst>
                                        </p:cTn>
                                        <p:tgtEl>
                                          <p:spTgt spid="22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22"/>
                                        </p:tgtEl>
                                      </p:cBhvr>
                                    </p:animEffect>
                                    <p:set>
                                      <p:cBhvr>
                                        <p:cTn dur="1" fill="hold">
                                          <p:stCondLst>
                                            <p:cond delay="500"/>
                                          </p:stCondLst>
                                        </p:cTn>
                                        <p:tgtEl>
                                          <p:spTgt spid="22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23"/>
                                        </p:tgtEl>
                                      </p:cBhvr>
                                    </p:animEffect>
                                    <p:set>
                                      <p:cBhvr>
                                        <p:cTn dur="1" fill="hold">
                                          <p:stCondLst>
                                            <p:cond delay="500"/>
                                          </p:stCondLst>
                                        </p:cTn>
                                        <p:tgtEl>
                                          <p:spTgt spid="22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628650" y="106124"/>
            <a:ext cx="7886700" cy="783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Exercise 1 -  Function Scope</a:t>
            </a:r>
            <a:endParaRPr/>
          </a:p>
          <a:p>
            <a:pPr indent="0" lvl="0" marL="0" rtl="0" algn="l">
              <a:spcBef>
                <a:spcPts val="0"/>
              </a:spcBef>
              <a:spcAft>
                <a:spcPts val="0"/>
              </a:spcAft>
              <a:buNone/>
            </a:pPr>
            <a:r>
              <a:rPr lang="en"/>
              <a:t>http://www.pythontutor.com/live.html#mode=edit</a:t>
            </a:r>
            <a:endParaRPr/>
          </a:p>
        </p:txBody>
      </p:sp>
      <p:sp>
        <p:nvSpPr>
          <p:cNvPr id="229" name="Google Shape;229;p24"/>
          <p:cNvSpPr txBox="1"/>
          <p:nvPr>
            <p:ph idx="1" type="body"/>
          </p:nvPr>
        </p:nvSpPr>
        <p:spPr>
          <a:xfrm>
            <a:off x="516825" y="889500"/>
            <a:ext cx="2353200" cy="3364500"/>
          </a:xfrm>
          <a:prstGeom prst="rect">
            <a:avLst/>
          </a:prstGeom>
          <a:solidFill>
            <a:srgbClr val="FFFFFF"/>
          </a:solidFill>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
                <a:solidFill>
                  <a:schemeClr val="dk1"/>
                </a:solidFill>
              </a:rPr>
              <a:t>function main() {</a:t>
            </a:r>
            <a:endParaRPr>
              <a:solidFill>
                <a:schemeClr val="dk1"/>
              </a:solidFill>
            </a:endParaRPr>
          </a:p>
          <a:p>
            <a:pPr indent="0" lvl="0" marL="0" rtl="0" algn="l">
              <a:lnSpc>
                <a:spcPct val="100000"/>
              </a:lnSpc>
              <a:spcBef>
                <a:spcPts val="0"/>
              </a:spcBef>
              <a:spcAft>
                <a:spcPts val="0"/>
              </a:spcAft>
              <a:buNone/>
            </a:pPr>
            <a:r>
              <a:rPr lang="en">
                <a:solidFill>
                  <a:schemeClr val="dk1"/>
                </a:solidFill>
              </a:rPr>
              <a:t> let x = blue();</a:t>
            </a:r>
            <a:endParaRPr>
              <a:solidFill>
                <a:schemeClr val="dk1"/>
              </a:solidFill>
            </a:endParaRPr>
          </a:p>
          <a:p>
            <a:pPr indent="0" lvl="0" marL="0" rtl="0" algn="l">
              <a:lnSpc>
                <a:spcPct val="100000"/>
              </a:lnSpc>
              <a:spcBef>
                <a:spcPts val="0"/>
              </a:spcBef>
              <a:spcAft>
                <a:spcPts val="0"/>
              </a:spcAft>
              <a:buNone/>
            </a:pPr>
            <a:r>
              <a:rPr lang="en">
                <a:solidFill>
                  <a:schemeClr val="dk1"/>
                </a:solidFill>
              </a:rPr>
              <a:t> return x;</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rPr lang="en">
                <a:solidFill>
                  <a:schemeClr val="dk1"/>
                </a:solidFill>
              </a:rPr>
              <a:t>function blue() {</a:t>
            </a:r>
            <a:endParaRPr>
              <a:solidFill>
                <a:schemeClr val="dk1"/>
              </a:solidFill>
            </a:endParaRPr>
          </a:p>
          <a:p>
            <a:pPr indent="0" lvl="0" marL="0" rtl="0" algn="l">
              <a:lnSpc>
                <a:spcPct val="100000"/>
              </a:lnSpc>
              <a:spcBef>
                <a:spcPts val="0"/>
              </a:spcBef>
              <a:spcAft>
                <a:spcPts val="0"/>
              </a:spcAft>
              <a:buNone/>
            </a:pPr>
            <a:r>
              <a:rPr lang="en">
                <a:solidFill>
                  <a:schemeClr val="dk1"/>
                </a:solidFill>
              </a:rPr>
              <a:t> let x = red();</a:t>
            </a:r>
            <a:endParaRPr>
              <a:solidFill>
                <a:schemeClr val="dk1"/>
              </a:solidFill>
            </a:endParaRPr>
          </a:p>
          <a:p>
            <a:pPr indent="0" lvl="0" marL="0" rtl="0" algn="l">
              <a:lnSpc>
                <a:spcPct val="100000"/>
              </a:lnSpc>
              <a:spcBef>
                <a:spcPts val="0"/>
              </a:spcBef>
              <a:spcAft>
                <a:spcPts val="0"/>
              </a:spcAft>
              <a:buNone/>
            </a:pPr>
            <a:r>
              <a:rPr lang="en">
                <a:solidFill>
                  <a:schemeClr val="dk1"/>
                </a:solidFill>
              </a:rPr>
              <a:t> return x;</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rPr lang="en">
                <a:solidFill>
                  <a:schemeClr val="dk1"/>
                </a:solidFill>
              </a:rPr>
              <a:t>function red() {</a:t>
            </a:r>
            <a:endParaRPr>
              <a:solidFill>
                <a:schemeClr val="dk1"/>
              </a:solidFill>
            </a:endParaRPr>
          </a:p>
          <a:p>
            <a:pPr indent="0" lvl="0" marL="0" rtl="0" algn="l">
              <a:lnSpc>
                <a:spcPct val="100000"/>
              </a:lnSpc>
              <a:spcBef>
                <a:spcPts val="0"/>
              </a:spcBef>
              <a:spcAft>
                <a:spcPts val="0"/>
              </a:spcAft>
              <a:buNone/>
            </a:pPr>
            <a:r>
              <a:rPr lang="en">
                <a:solidFill>
                  <a:schemeClr val="dk1"/>
                </a:solidFill>
              </a:rPr>
              <a:t> let x = ‘hello’;</a:t>
            </a:r>
            <a:endParaRPr>
              <a:solidFill>
                <a:schemeClr val="dk1"/>
              </a:solidFill>
            </a:endParaRPr>
          </a:p>
          <a:p>
            <a:pPr indent="0" lvl="0" marL="0" rtl="0" algn="l">
              <a:lnSpc>
                <a:spcPct val="100000"/>
              </a:lnSpc>
              <a:spcBef>
                <a:spcPts val="0"/>
              </a:spcBef>
              <a:spcAft>
                <a:spcPts val="0"/>
              </a:spcAft>
              <a:buNone/>
            </a:pPr>
            <a:r>
              <a:rPr lang="en">
                <a:solidFill>
                  <a:schemeClr val="dk1"/>
                </a:solidFill>
              </a:rPr>
              <a:t> return x;</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rPr lang="en">
                <a:solidFill>
                  <a:schemeClr val="dk1"/>
                </a:solidFill>
              </a:rPr>
              <a:t>console.log(main(x))</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800"/>
              </a:spcBef>
              <a:spcAft>
                <a:spcPts val="1600"/>
              </a:spcAft>
              <a:buNone/>
            </a:pPr>
            <a:r>
              <a:t/>
            </a:r>
            <a:endParaRPr>
              <a:solidFill>
                <a:schemeClr val="dk1"/>
              </a:solidFill>
            </a:endParaRPr>
          </a:p>
        </p:txBody>
      </p:sp>
      <p:sp>
        <p:nvSpPr>
          <p:cNvPr id="230" name="Google Shape;230;p24"/>
          <p:cNvSpPr txBox="1"/>
          <p:nvPr>
            <p:ph idx="1" type="body"/>
          </p:nvPr>
        </p:nvSpPr>
        <p:spPr>
          <a:xfrm>
            <a:off x="5067275" y="1023250"/>
            <a:ext cx="2353200" cy="3364500"/>
          </a:xfrm>
          <a:prstGeom prst="rect">
            <a:avLst/>
          </a:prstGeom>
          <a:solidFill>
            <a:srgbClr val="FFFFFF"/>
          </a:solidFill>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
                <a:solidFill>
                  <a:schemeClr val="dk1"/>
                </a:solidFill>
              </a:rPr>
              <a:t>What will get printed in the console?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What happens to the x variables inside functions?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800"/>
              </a:spcBef>
              <a:spcAft>
                <a:spcPts val="160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628650" y="106124"/>
            <a:ext cx="7886700" cy="783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Exercise 2 - Arguments</a:t>
            </a:r>
            <a:endParaRPr/>
          </a:p>
          <a:p>
            <a:pPr indent="0" lvl="0" marL="0" rtl="0" algn="l">
              <a:spcBef>
                <a:spcPts val="0"/>
              </a:spcBef>
              <a:spcAft>
                <a:spcPts val="0"/>
              </a:spcAft>
              <a:buNone/>
            </a:pPr>
            <a:r>
              <a:t/>
            </a:r>
            <a:endParaRPr/>
          </a:p>
        </p:txBody>
      </p:sp>
      <p:sp>
        <p:nvSpPr>
          <p:cNvPr id="236" name="Google Shape;236;p25"/>
          <p:cNvSpPr txBox="1"/>
          <p:nvPr>
            <p:ph idx="1" type="body"/>
          </p:nvPr>
        </p:nvSpPr>
        <p:spPr>
          <a:xfrm>
            <a:off x="516825" y="889500"/>
            <a:ext cx="2353200" cy="3364500"/>
          </a:xfrm>
          <a:prstGeom prst="rect">
            <a:avLst/>
          </a:prstGeom>
          <a:solidFill>
            <a:srgbClr val="FFFFFF"/>
          </a:solidFill>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
                <a:solidFill>
                  <a:schemeClr val="dk1"/>
                </a:solidFill>
              </a:rPr>
              <a:t>function main(x) {</a:t>
            </a:r>
            <a:endParaRPr>
              <a:solidFill>
                <a:schemeClr val="dk1"/>
              </a:solidFill>
            </a:endParaRPr>
          </a:p>
          <a:p>
            <a:pPr indent="0" lvl="0" marL="0" rtl="0" algn="l">
              <a:lnSpc>
                <a:spcPct val="100000"/>
              </a:lnSpc>
              <a:spcBef>
                <a:spcPts val="0"/>
              </a:spcBef>
              <a:spcAft>
                <a:spcPts val="0"/>
              </a:spcAft>
              <a:buNone/>
            </a:pPr>
            <a:r>
              <a:rPr lang="en">
                <a:solidFill>
                  <a:schemeClr val="dk1"/>
                </a:solidFill>
              </a:rPr>
              <a:t> x = x + blue(x);</a:t>
            </a:r>
            <a:endParaRPr>
              <a:solidFill>
                <a:schemeClr val="dk1"/>
              </a:solidFill>
            </a:endParaRPr>
          </a:p>
          <a:p>
            <a:pPr indent="0" lvl="0" marL="0" rtl="0" algn="l">
              <a:lnSpc>
                <a:spcPct val="100000"/>
              </a:lnSpc>
              <a:spcBef>
                <a:spcPts val="0"/>
              </a:spcBef>
              <a:spcAft>
                <a:spcPts val="0"/>
              </a:spcAft>
              <a:buNone/>
            </a:pPr>
            <a:r>
              <a:rPr lang="en">
                <a:solidFill>
                  <a:schemeClr val="dk1"/>
                </a:solidFill>
              </a:rPr>
              <a:t> return x;</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rPr lang="en">
                <a:solidFill>
                  <a:schemeClr val="dk1"/>
                </a:solidFill>
              </a:rPr>
              <a:t>function blue(x) {</a:t>
            </a:r>
            <a:endParaRPr>
              <a:solidFill>
                <a:schemeClr val="dk1"/>
              </a:solidFill>
            </a:endParaRPr>
          </a:p>
          <a:p>
            <a:pPr indent="0" lvl="0" marL="0" rtl="0" algn="l">
              <a:lnSpc>
                <a:spcPct val="100000"/>
              </a:lnSpc>
              <a:spcBef>
                <a:spcPts val="0"/>
              </a:spcBef>
              <a:spcAft>
                <a:spcPts val="0"/>
              </a:spcAft>
              <a:buNone/>
            </a:pPr>
            <a:r>
              <a:rPr lang="en">
                <a:solidFill>
                  <a:schemeClr val="dk1"/>
                </a:solidFill>
              </a:rPr>
              <a:t> x = x + red(x);</a:t>
            </a:r>
            <a:endParaRPr>
              <a:solidFill>
                <a:schemeClr val="dk1"/>
              </a:solidFill>
            </a:endParaRPr>
          </a:p>
          <a:p>
            <a:pPr indent="0" lvl="0" marL="0" rtl="0" algn="l">
              <a:lnSpc>
                <a:spcPct val="100000"/>
              </a:lnSpc>
              <a:spcBef>
                <a:spcPts val="0"/>
              </a:spcBef>
              <a:spcAft>
                <a:spcPts val="0"/>
              </a:spcAft>
              <a:buNone/>
            </a:pPr>
            <a:r>
              <a:rPr lang="en">
                <a:solidFill>
                  <a:schemeClr val="dk1"/>
                </a:solidFill>
              </a:rPr>
              <a:t> return x;</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rPr lang="en">
                <a:solidFill>
                  <a:schemeClr val="dk1"/>
                </a:solidFill>
              </a:rPr>
              <a:t>function red(x) {</a:t>
            </a:r>
            <a:endParaRPr>
              <a:solidFill>
                <a:schemeClr val="dk1"/>
              </a:solidFill>
            </a:endParaRPr>
          </a:p>
          <a:p>
            <a:pPr indent="0" lvl="0" marL="0" rtl="0" algn="l">
              <a:lnSpc>
                <a:spcPct val="100000"/>
              </a:lnSpc>
              <a:spcBef>
                <a:spcPts val="0"/>
              </a:spcBef>
              <a:spcAft>
                <a:spcPts val="0"/>
              </a:spcAft>
              <a:buNone/>
            </a:pPr>
            <a:r>
              <a:rPr lang="en">
                <a:solidFill>
                  <a:schemeClr val="dk1"/>
                </a:solidFill>
              </a:rPr>
              <a:t> x = x + "he";</a:t>
            </a:r>
            <a:endParaRPr>
              <a:solidFill>
                <a:schemeClr val="dk1"/>
              </a:solidFill>
            </a:endParaRPr>
          </a:p>
          <a:p>
            <a:pPr indent="0" lvl="0" marL="0" rtl="0" algn="l">
              <a:lnSpc>
                <a:spcPct val="100000"/>
              </a:lnSpc>
              <a:spcBef>
                <a:spcPts val="0"/>
              </a:spcBef>
              <a:spcAft>
                <a:spcPts val="0"/>
              </a:spcAft>
              <a:buNone/>
            </a:pPr>
            <a:r>
              <a:rPr lang="en">
                <a:solidFill>
                  <a:schemeClr val="dk1"/>
                </a:solidFill>
              </a:rPr>
              <a:t> return x;</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rPr lang="en">
                <a:solidFill>
                  <a:schemeClr val="dk1"/>
                </a:solidFill>
              </a:rPr>
              <a:t>var x = "say "</a:t>
            </a:r>
            <a:endParaRPr>
              <a:solidFill>
                <a:schemeClr val="dk1"/>
              </a:solidFill>
            </a:endParaRPr>
          </a:p>
          <a:p>
            <a:pPr indent="0" lvl="0" marL="0" rtl="0" algn="l">
              <a:lnSpc>
                <a:spcPct val="100000"/>
              </a:lnSpc>
              <a:spcBef>
                <a:spcPts val="0"/>
              </a:spcBef>
              <a:spcAft>
                <a:spcPts val="0"/>
              </a:spcAft>
              <a:buNone/>
            </a:pPr>
            <a:r>
              <a:rPr lang="en">
                <a:solidFill>
                  <a:schemeClr val="dk1"/>
                </a:solidFill>
              </a:rPr>
              <a:t>console.log(main(x))</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800"/>
              </a:spcBef>
              <a:spcAft>
                <a:spcPts val="1600"/>
              </a:spcAft>
              <a:buNone/>
            </a:pPr>
            <a:r>
              <a:t/>
            </a:r>
            <a:endParaRPr>
              <a:solidFill>
                <a:schemeClr val="dk1"/>
              </a:solidFill>
            </a:endParaRPr>
          </a:p>
        </p:txBody>
      </p:sp>
      <p:sp>
        <p:nvSpPr>
          <p:cNvPr id="237" name="Google Shape;237;p25"/>
          <p:cNvSpPr txBox="1"/>
          <p:nvPr>
            <p:ph idx="1" type="body"/>
          </p:nvPr>
        </p:nvSpPr>
        <p:spPr>
          <a:xfrm>
            <a:off x="5067275" y="1023250"/>
            <a:ext cx="2353200" cy="3364500"/>
          </a:xfrm>
          <a:prstGeom prst="rect">
            <a:avLst/>
          </a:prstGeom>
          <a:solidFill>
            <a:srgbClr val="FFFFFF"/>
          </a:solidFill>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
                <a:solidFill>
                  <a:schemeClr val="dk1"/>
                </a:solidFill>
              </a:rPr>
              <a:t>Notice what happens to the arguments and the return values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What will get printed in the console?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800"/>
              </a:spcBef>
              <a:spcAft>
                <a:spcPts val="1600"/>
              </a:spcAft>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628650" y="106124"/>
            <a:ext cx="7886700" cy="783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Exercise 3 - Objects and their Properties</a:t>
            </a:r>
            <a:endParaRPr/>
          </a:p>
          <a:p>
            <a:pPr indent="0" lvl="0" marL="0" rtl="0" algn="l">
              <a:spcBef>
                <a:spcPts val="0"/>
              </a:spcBef>
              <a:spcAft>
                <a:spcPts val="0"/>
              </a:spcAft>
              <a:buNone/>
            </a:pPr>
            <a:r>
              <a:t/>
            </a:r>
            <a:endParaRPr/>
          </a:p>
        </p:txBody>
      </p:sp>
      <p:sp>
        <p:nvSpPr>
          <p:cNvPr id="243" name="Google Shape;243;p26"/>
          <p:cNvSpPr txBox="1"/>
          <p:nvPr>
            <p:ph idx="1" type="body"/>
          </p:nvPr>
        </p:nvSpPr>
        <p:spPr>
          <a:xfrm>
            <a:off x="516825" y="889500"/>
            <a:ext cx="4550400" cy="3364500"/>
          </a:xfrm>
          <a:prstGeom prst="rect">
            <a:avLst/>
          </a:prstGeom>
          <a:solidFill>
            <a:srgbClr val="FFFFFF"/>
          </a:solidFill>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
                <a:solidFill>
                  <a:schemeClr val="dk1"/>
                </a:solidFill>
              </a:rPr>
              <a:t>function main(x) {</a:t>
            </a:r>
            <a:endParaRPr>
              <a:solidFill>
                <a:schemeClr val="dk1"/>
              </a:solidFill>
            </a:endParaRPr>
          </a:p>
          <a:p>
            <a:pPr indent="0" lvl="0" marL="0" rtl="0" algn="l">
              <a:lnSpc>
                <a:spcPct val="100000"/>
              </a:lnSpc>
              <a:spcBef>
                <a:spcPts val="0"/>
              </a:spcBef>
              <a:spcAft>
                <a:spcPts val="0"/>
              </a:spcAft>
              <a:buNone/>
            </a:pPr>
            <a:r>
              <a:rPr lang="en">
                <a:solidFill>
                  <a:schemeClr val="dk1"/>
                </a:solidFill>
              </a:rPr>
              <a:t> blue(x);</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rPr lang="en">
                <a:solidFill>
                  <a:schemeClr val="dk1"/>
                </a:solidFill>
              </a:rPr>
              <a:t>function blue(x) {</a:t>
            </a:r>
            <a:endParaRPr>
              <a:solidFill>
                <a:schemeClr val="dk1"/>
              </a:solidFill>
            </a:endParaRPr>
          </a:p>
          <a:p>
            <a:pPr indent="0" lvl="0" marL="0" rtl="0" algn="l">
              <a:lnSpc>
                <a:spcPct val="100000"/>
              </a:lnSpc>
              <a:spcBef>
                <a:spcPts val="0"/>
              </a:spcBef>
              <a:spcAft>
                <a:spcPts val="0"/>
              </a:spcAft>
              <a:buNone/>
            </a:pPr>
            <a:r>
              <a:rPr lang="en">
                <a:solidFill>
                  <a:schemeClr val="dk1"/>
                </a:solidFill>
              </a:rPr>
              <a:t> red(x);</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rPr lang="en">
                <a:solidFill>
                  <a:schemeClr val="dk1"/>
                </a:solidFill>
              </a:rPr>
              <a:t>function red(x) {</a:t>
            </a:r>
            <a:endParaRPr>
              <a:solidFill>
                <a:schemeClr val="dk1"/>
              </a:solidFill>
            </a:endParaRPr>
          </a:p>
          <a:p>
            <a:pPr indent="0" lvl="0" marL="0" rtl="0" algn="l">
              <a:lnSpc>
                <a:spcPct val="100000"/>
              </a:lnSpc>
              <a:spcBef>
                <a:spcPts val="0"/>
              </a:spcBef>
              <a:spcAft>
                <a:spcPts val="0"/>
              </a:spcAft>
              <a:buNone/>
            </a:pPr>
            <a:r>
              <a:rPr lang="en">
                <a:solidFill>
                  <a:schemeClr val="dk1"/>
                </a:solidFill>
              </a:rPr>
              <a:t>x.y = ‘hello”;</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rPr lang="en">
                <a:solidFill>
                  <a:schemeClr val="dk1"/>
                </a:solidFill>
              </a:rPr>
              <a:t>var x = {x:’say’}  // this is an object</a:t>
            </a:r>
            <a:endParaRPr>
              <a:solidFill>
                <a:schemeClr val="dk1"/>
              </a:solidFill>
            </a:endParaRPr>
          </a:p>
          <a:p>
            <a:pPr indent="0" lvl="0" marL="0" rtl="0" algn="l">
              <a:lnSpc>
                <a:spcPct val="100000"/>
              </a:lnSpc>
              <a:spcBef>
                <a:spcPts val="0"/>
              </a:spcBef>
              <a:spcAft>
                <a:spcPts val="0"/>
              </a:spcAft>
              <a:buNone/>
            </a:pPr>
            <a:r>
              <a:rPr lang="en">
                <a:solidFill>
                  <a:schemeClr val="dk1"/>
                </a:solidFill>
              </a:rPr>
              <a:t>console.log(main(x))</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800"/>
              </a:spcBef>
              <a:spcAft>
                <a:spcPts val="1600"/>
              </a:spcAft>
              <a:buNone/>
            </a:pPr>
            <a:r>
              <a:t/>
            </a:r>
            <a:endParaRPr>
              <a:solidFill>
                <a:schemeClr val="dk1"/>
              </a:solidFill>
            </a:endParaRPr>
          </a:p>
        </p:txBody>
      </p:sp>
      <p:sp>
        <p:nvSpPr>
          <p:cNvPr id="244" name="Google Shape;244;p26"/>
          <p:cNvSpPr txBox="1"/>
          <p:nvPr>
            <p:ph idx="1" type="body"/>
          </p:nvPr>
        </p:nvSpPr>
        <p:spPr>
          <a:xfrm>
            <a:off x="5067275" y="1023250"/>
            <a:ext cx="2353200" cy="3364500"/>
          </a:xfrm>
          <a:prstGeom prst="rect">
            <a:avLst/>
          </a:prstGeom>
          <a:solidFill>
            <a:srgbClr val="FFFFFF"/>
          </a:solidFill>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
                <a:solidFill>
                  <a:schemeClr val="dk1"/>
                </a:solidFill>
              </a:rPr>
              <a:t>What is happening to the arguments now?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Notice we don’t return anything.</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800"/>
              </a:spcBef>
              <a:spcAft>
                <a:spcPts val="160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700"/>
              <a:t>Objects,  their Properties and how to access them</a:t>
            </a:r>
            <a:endParaRPr sz="2700"/>
          </a:p>
        </p:txBody>
      </p:sp>
      <p:sp>
        <p:nvSpPr>
          <p:cNvPr id="250" name="Google Shape;250;p2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let a = {  } // empty object  </a:t>
            </a:r>
            <a:endParaRPr/>
          </a:p>
          <a:p>
            <a:pPr indent="0" lvl="0" marL="0" rtl="0" algn="l">
              <a:spcBef>
                <a:spcPts val="1600"/>
              </a:spcBef>
              <a:spcAft>
                <a:spcPts val="0"/>
              </a:spcAft>
              <a:buNone/>
            </a:pPr>
            <a:r>
              <a:rPr lang="en"/>
              <a:t>a.x = ‘hello’  //    a = {x : ‘hello’}</a:t>
            </a:r>
            <a:endParaRPr/>
          </a:p>
          <a:p>
            <a:pPr indent="0" lvl="0" marL="0" rtl="0" algn="l">
              <a:spcBef>
                <a:spcPts val="1600"/>
              </a:spcBef>
              <a:spcAft>
                <a:spcPts val="0"/>
              </a:spcAft>
              <a:buNone/>
            </a:pPr>
            <a:r>
              <a:rPr lang="en"/>
              <a:t>a.y = ‘ world’ //   a = {x : ‘hello’,  y: ‘ world’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console.log (a.x + a.y)   // ‘hello world’</a:t>
            </a:r>
            <a:endParaRPr/>
          </a:p>
          <a:p>
            <a:pPr indent="0" lvl="0" marL="0" rtl="0" algn="l">
              <a:spcBef>
                <a:spcPts val="1600"/>
              </a:spcBef>
              <a:spcAft>
                <a:spcPts val="1600"/>
              </a:spcAft>
              <a:buNone/>
            </a:pPr>
            <a:r>
              <a:rPr lang="en"/>
              <a:t>console.log (a[‘x’]  + a[‘y’] )  // ‘hello world’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628650" y="106124"/>
            <a:ext cx="7886700" cy="783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Exercise 3 - Objects and their Properties</a:t>
            </a:r>
            <a:endParaRPr/>
          </a:p>
          <a:p>
            <a:pPr indent="0" lvl="0" marL="0" rtl="0" algn="l">
              <a:spcBef>
                <a:spcPts val="0"/>
              </a:spcBef>
              <a:spcAft>
                <a:spcPts val="0"/>
              </a:spcAft>
              <a:buNone/>
            </a:pPr>
            <a:r>
              <a:t/>
            </a:r>
            <a:endParaRPr/>
          </a:p>
        </p:txBody>
      </p:sp>
      <p:sp>
        <p:nvSpPr>
          <p:cNvPr id="256" name="Google Shape;256;p28"/>
          <p:cNvSpPr txBox="1"/>
          <p:nvPr>
            <p:ph idx="1" type="body"/>
          </p:nvPr>
        </p:nvSpPr>
        <p:spPr>
          <a:xfrm>
            <a:off x="516825" y="889500"/>
            <a:ext cx="4550400" cy="3364500"/>
          </a:xfrm>
          <a:prstGeom prst="rect">
            <a:avLst/>
          </a:prstGeom>
          <a:solidFill>
            <a:srgbClr val="FFFFFF"/>
          </a:solidFill>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
                <a:solidFill>
                  <a:schemeClr val="dk1"/>
                </a:solidFill>
              </a:rPr>
              <a:t>function main(x)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 blue(x);</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rPr lang="en">
                <a:solidFill>
                  <a:schemeClr val="dk1"/>
                </a:solidFill>
              </a:rPr>
              <a:t>function blue(x) {</a:t>
            </a:r>
            <a:endParaRPr>
              <a:solidFill>
                <a:schemeClr val="dk1"/>
              </a:solidFill>
            </a:endParaRPr>
          </a:p>
          <a:p>
            <a:pPr indent="0" lvl="0" marL="0" rtl="0" algn="l">
              <a:lnSpc>
                <a:spcPct val="100000"/>
              </a:lnSpc>
              <a:spcBef>
                <a:spcPts val="0"/>
              </a:spcBef>
              <a:spcAft>
                <a:spcPts val="0"/>
              </a:spcAft>
              <a:buNone/>
            </a:pPr>
            <a:r>
              <a:rPr lang="en">
                <a:solidFill>
                  <a:schemeClr val="dk1"/>
                </a:solidFill>
              </a:rPr>
              <a:t> red(x);</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rPr lang="en">
                <a:solidFill>
                  <a:schemeClr val="dk1"/>
                </a:solidFill>
              </a:rPr>
              <a:t>function red(x) {</a:t>
            </a:r>
            <a:endParaRPr>
              <a:solidFill>
                <a:schemeClr val="dk1"/>
              </a:solidFill>
            </a:endParaRPr>
          </a:p>
          <a:p>
            <a:pPr indent="0" lvl="0" marL="0" rtl="0" algn="l">
              <a:lnSpc>
                <a:spcPct val="100000"/>
              </a:lnSpc>
              <a:spcBef>
                <a:spcPts val="0"/>
              </a:spcBef>
              <a:spcAft>
                <a:spcPts val="0"/>
              </a:spcAft>
              <a:buNone/>
            </a:pPr>
            <a:r>
              <a:rPr lang="en">
                <a:solidFill>
                  <a:schemeClr val="dk1"/>
                </a:solidFill>
              </a:rPr>
              <a:t> x.push(‘ hello’);</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rPr lang="en">
                <a:solidFill>
                  <a:schemeClr val="dk1"/>
                </a:solidFill>
              </a:rPr>
              <a:t>var x = [‘say’] // this is an array object</a:t>
            </a:r>
            <a:endParaRPr>
              <a:solidFill>
                <a:schemeClr val="dk1"/>
              </a:solidFill>
            </a:endParaRPr>
          </a:p>
          <a:p>
            <a:pPr indent="0" lvl="0" marL="0" rtl="0" algn="l">
              <a:lnSpc>
                <a:spcPct val="100000"/>
              </a:lnSpc>
              <a:spcBef>
                <a:spcPts val="0"/>
              </a:spcBef>
              <a:spcAft>
                <a:spcPts val="0"/>
              </a:spcAft>
              <a:buNone/>
            </a:pPr>
            <a:r>
              <a:rPr lang="en">
                <a:solidFill>
                  <a:schemeClr val="dk1"/>
                </a:solidFill>
              </a:rPr>
              <a:t>console.log(main(x))</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800"/>
              </a:spcBef>
              <a:spcAft>
                <a:spcPts val="1600"/>
              </a:spcAft>
              <a:buNone/>
            </a:pPr>
            <a:r>
              <a:t/>
            </a:r>
            <a:endParaRPr>
              <a:solidFill>
                <a:schemeClr val="dk1"/>
              </a:solidFill>
            </a:endParaRPr>
          </a:p>
        </p:txBody>
      </p:sp>
      <p:sp>
        <p:nvSpPr>
          <p:cNvPr id="257" name="Google Shape;257;p28"/>
          <p:cNvSpPr txBox="1"/>
          <p:nvPr>
            <p:ph idx="1" type="body"/>
          </p:nvPr>
        </p:nvSpPr>
        <p:spPr>
          <a:xfrm>
            <a:off x="5067275" y="1023250"/>
            <a:ext cx="2353200" cy="3364500"/>
          </a:xfrm>
          <a:prstGeom prst="rect">
            <a:avLst/>
          </a:prstGeom>
          <a:solidFill>
            <a:srgbClr val="FFFFFF"/>
          </a:solidFill>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
                <a:solidFill>
                  <a:schemeClr val="dk1"/>
                </a:solidFill>
              </a:rPr>
              <a:t>Watch what happens now.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800"/>
              </a:spcBef>
              <a:spcAft>
                <a:spcPts val="160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Exercise 4 - Simple Bank - Passing Function as Argument</a:t>
            </a:r>
            <a:endParaRPr/>
          </a:p>
        </p:txBody>
      </p:sp>
      <p:sp>
        <p:nvSpPr>
          <p:cNvPr id="263" name="Google Shape;263;p2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400"/>
              <a:t>var accountTotal = 0;</a:t>
            </a:r>
            <a:endParaRPr sz="1400"/>
          </a:p>
          <a:p>
            <a:pPr indent="0" lvl="0" marL="0" rtl="0" algn="l">
              <a:spcBef>
                <a:spcPts val="1600"/>
              </a:spcBef>
              <a:spcAft>
                <a:spcPts val="0"/>
              </a:spcAft>
              <a:buClr>
                <a:schemeClr val="dk1"/>
              </a:buClr>
              <a:buSzPts val="1100"/>
              <a:buFont typeface="Arial"/>
              <a:buNone/>
            </a:pPr>
            <a:r>
              <a:rPr lang="en" sz="1400"/>
              <a:t>function account(transaction, amount){</a:t>
            </a:r>
            <a:endParaRPr sz="1400"/>
          </a:p>
          <a:p>
            <a:pPr indent="0" lvl="0" marL="0" rtl="0" algn="l">
              <a:spcBef>
                <a:spcPts val="1600"/>
              </a:spcBef>
              <a:spcAft>
                <a:spcPts val="0"/>
              </a:spcAft>
              <a:buClr>
                <a:schemeClr val="dk1"/>
              </a:buClr>
              <a:buSzPts val="1100"/>
              <a:buFont typeface="Arial"/>
              <a:buNone/>
            </a:pPr>
            <a:r>
              <a:rPr lang="en" sz="1400"/>
              <a:t>  accountTotal += transaction(amount)</a:t>
            </a:r>
            <a:endParaRPr sz="1400"/>
          </a:p>
          <a:p>
            <a:pPr indent="0" lvl="0" marL="0" rtl="0" algn="l">
              <a:spcBef>
                <a:spcPts val="1600"/>
              </a:spcBef>
              <a:spcAft>
                <a:spcPts val="0"/>
              </a:spcAft>
              <a:buClr>
                <a:schemeClr val="dk1"/>
              </a:buClr>
              <a:buSzPts val="1100"/>
              <a:buFont typeface="Arial"/>
              <a:buNone/>
            </a:pPr>
            <a:r>
              <a:rPr lang="en" sz="1400"/>
              <a:t>}</a:t>
            </a:r>
            <a:endParaRPr sz="1400"/>
          </a:p>
          <a:p>
            <a:pPr indent="0" lvl="0" marL="0" rtl="0" algn="l">
              <a:spcBef>
                <a:spcPts val="1600"/>
              </a:spcBef>
              <a:spcAft>
                <a:spcPts val="0"/>
              </a:spcAft>
              <a:buClr>
                <a:schemeClr val="dk1"/>
              </a:buClr>
              <a:buSzPts val="1100"/>
              <a:buFont typeface="Arial"/>
              <a:buNone/>
            </a:pPr>
            <a:r>
              <a:rPr lang="en" sz="1400"/>
              <a:t>var deposit = function deposit(amount){return amount;}</a:t>
            </a:r>
            <a:endParaRPr sz="1400"/>
          </a:p>
          <a:p>
            <a:pPr indent="0" lvl="0" marL="0" rtl="0" algn="l">
              <a:spcBef>
                <a:spcPts val="1600"/>
              </a:spcBef>
              <a:spcAft>
                <a:spcPts val="0"/>
              </a:spcAft>
              <a:buClr>
                <a:schemeClr val="dk1"/>
              </a:buClr>
              <a:buSzPts val="1100"/>
              <a:buFont typeface="Arial"/>
              <a:buNone/>
            </a:pPr>
            <a:r>
              <a:rPr lang="en" sz="1400"/>
              <a:t>var withdraw = function withdraw(amount){return amount*(-1);}</a:t>
            </a:r>
            <a:endParaRPr sz="1400"/>
          </a:p>
          <a:p>
            <a:pPr indent="0" lvl="0" marL="0" rtl="0" algn="l">
              <a:spcBef>
                <a:spcPts val="1600"/>
              </a:spcBef>
              <a:spcAft>
                <a:spcPts val="0"/>
              </a:spcAft>
              <a:buClr>
                <a:schemeClr val="dk1"/>
              </a:buClr>
              <a:buSzPts val="1100"/>
              <a:buFont typeface="Arial"/>
              <a:buNone/>
            </a:pPr>
            <a:r>
              <a:rPr lang="en" sz="1400"/>
              <a:t>account(deposit, 100);</a:t>
            </a:r>
            <a:endParaRPr sz="1400"/>
          </a:p>
          <a:p>
            <a:pPr indent="0" lvl="0" marL="0" rtl="0" algn="l">
              <a:spcBef>
                <a:spcPts val="1600"/>
              </a:spcBef>
              <a:spcAft>
                <a:spcPts val="0"/>
              </a:spcAft>
              <a:buClr>
                <a:schemeClr val="dk1"/>
              </a:buClr>
              <a:buSzPts val="1100"/>
              <a:buFont typeface="Arial"/>
              <a:buNone/>
            </a:pPr>
            <a:r>
              <a:rPr lang="en" sz="1400"/>
              <a:t>account(withdraw, 33);</a:t>
            </a:r>
            <a:endParaRPr sz="1400"/>
          </a:p>
          <a:p>
            <a:pPr indent="0" lvl="0" marL="0" rtl="0" algn="l">
              <a:spcBef>
                <a:spcPts val="1600"/>
              </a:spcBef>
              <a:spcAft>
                <a:spcPts val="0"/>
              </a:spcAft>
              <a:buClr>
                <a:schemeClr val="dk1"/>
              </a:buClr>
              <a:buSzPts val="1100"/>
              <a:buFont typeface="Arial"/>
              <a:buNone/>
            </a:pPr>
            <a:r>
              <a:rPr lang="en" sz="1400"/>
              <a:t>console.log(accountTotal);</a:t>
            </a:r>
            <a:endParaRPr sz="1400"/>
          </a:p>
          <a:p>
            <a:pPr indent="0" lvl="0" marL="0" rtl="0" algn="l">
              <a:spcBef>
                <a:spcPts val="1600"/>
              </a:spcBef>
              <a:spcAft>
                <a:spcPts val="1600"/>
              </a:spcAft>
              <a:buNone/>
            </a:pPr>
            <a:r>
              <a:t/>
            </a:r>
            <a:endParaRPr/>
          </a:p>
        </p:txBody>
      </p:sp>
      <p:sp>
        <p:nvSpPr>
          <p:cNvPr id="264" name="Google Shape;264;p29"/>
          <p:cNvSpPr txBox="1"/>
          <p:nvPr>
            <p:ph idx="1" type="body"/>
          </p:nvPr>
        </p:nvSpPr>
        <p:spPr>
          <a:xfrm>
            <a:off x="6277525" y="1034075"/>
            <a:ext cx="2353200" cy="3364500"/>
          </a:xfrm>
          <a:prstGeom prst="rect">
            <a:avLst/>
          </a:prstGeom>
          <a:solidFill>
            <a:srgbClr val="FFFFFF"/>
          </a:solidFill>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
                <a:solidFill>
                  <a:schemeClr val="dk1"/>
                </a:solidFill>
              </a:rPr>
              <a:t>step through this and note understand what is happening</a:t>
            </a:r>
            <a:r>
              <a:rPr lang="en">
                <a:solidFill>
                  <a:schemeClr val="dk1"/>
                </a:solidFill>
              </a:rPr>
              <a:t>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800"/>
              </a:spcBef>
              <a:spcAft>
                <a:spcPts val="160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Simple Bank with Transactions</a:t>
            </a:r>
            <a:endParaRPr/>
          </a:p>
        </p:txBody>
      </p:sp>
      <p:sp>
        <p:nvSpPr>
          <p:cNvPr id="270" name="Google Shape;270;p30"/>
          <p:cNvSpPr txBox="1"/>
          <p:nvPr>
            <p:ph idx="1" type="body"/>
          </p:nvPr>
        </p:nvSpPr>
        <p:spPr>
          <a:xfrm>
            <a:off x="367400" y="1369225"/>
            <a:ext cx="8579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lang="en" sz="1400"/>
              <a:t>var accountMonitor = [ ];</a:t>
            </a:r>
            <a:endParaRPr sz="1400"/>
          </a:p>
          <a:p>
            <a:pPr indent="0" lvl="0" marL="0" rtl="0" algn="l">
              <a:spcBef>
                <a:spcPts val="1600"/>
              </a:spcBef>
              <a:spcAft>
                <a:spcPts val="0"/>
              </a:spcAft>
              <a:buClr>
                <a:schemeClr val="dk1"/>
              </a:buClr>
              <a:buSzPts val="1100"/>
              <a:buFont typeface="Arial"/>
              <a:buNone/>
            </a:pPr>
            <a:r>
              <a:rPr lang="en" sz="1400"/>
              <a:t>function account(transaction, amount){ accountMonitor.push(transaction(amount))}</a:t>
            </a:r>
            <a:endParaRPr sz="1400"/>
          </a:p>
          <a:p>
            <a:pPr indent="0" lvl="0" marL="0" rtl="0" algn="l">
              <a:spcBef>
                <a:spcPts val="1600"/>
              </a:spcBef>
              <a:spcAft>
                <a:spcPts val="0"/>
              </a:spcAft>
              <a:buClr>
                <a:schemeClr val="dk1"/>
              </a:buClr>
              <a:buSzPts val="1100"/>
              <a:buFont typeface="Arial"/>
              <a:buNone/>
            </a:pPr>
            <a:r>
              <a:rPr lang="en" sz="1400"/>
              <a:t>const deposit = function deposit(amount){return amount;}</a:t>
            </a:r>
            <a:endParaRPr sz="1400"/>
          </a:p>
          <a:p>
            <a:pPr indent="0" lvl="0" marL="0" rtl="0" algn="l">
              <a:spcBef>
                <a:spcPts val="1600"/>
              </a:spcBef>
              <a:spcAft>
                <a:spcPts val="0"/>
              </a:spcAft>
              <a:buClr>
                <a:schemeClr val="dk1"/>
              </a:buClr>
              <a:buSzPts val="1100"/>
              <a:buFont typeface="Arial"/>
              <a:buNone/>
            </a:pPr>
            <a:r>
              <a:rPr lang="en" sz="1400"/>
              <a:t>const withdraw = function withdraw(amount){return amount*(-1);}</a:t>
            </a:r>
            <a:endParaRPr sz="1400"/>
          </a:p>
          <a:p>
            <a:pPr indent="0" lvl="0" marL="0" rtl="0" algn="l">
              <a:spcBef>
                <a:spcPts val="1600"/>
              </a:spcBef>
              <a:spcAft>
                <a:spcPts val="0"/>
              </a:spcAft>
              <a:buClr>
                <a:schemeClr val="dk1"/>
              </a:buClr>
              <a:buSzPts val="1100"/>
              <a:buFont typeface="Arial"/>
              <a:buNone/>
            </a:pPr>
            <a:r>
              <a:rPr lang="en" sz="1400"/>
              <a:t>account(deposit, 100);</a:t>
            </a:r>
            <a:endParaRPr sz="1400"/>
          </a:p>
          <a:p>
            <a:pPr indent="0" lvl="0" marL="0" rtl="0" algn="l">
              <a:spcBef>
                <a:spcPts val="1600"/>
              </a:spcBef>
              <a:spcAft>
                <a:spcPts val="0"/>
              </a:spcAft>
              <a:buClr>
                <a:schemeClr val="dk1"/>
              </a:buClr>
              <a:buSzPts val="1100"/>
              <a:buFont typeface="Arial"/>
              <a:buNone/>
            </a:pPr>
            <a:r>
              <a:rPr lang="en" sz="1400"/>
              <a:t>account(withdraw, 33);</a:t>
            </a:r>
            <a:endParaRPr sz="1400"/>
          </a:p>
          <a:p>
            <a:pPr indent="0" lvl="0" marL="0" rtl="0" algn="l">
              <a:spcBef>
                <a:spcPts val="1600"/>
              </a:spcBef>
              <a:spcAft>
                <a:spcPts val="0"/>
              </a:spcAft>
              <a:buClr>
                <a:schemeClr val="dk1"/>
              </a:buClr>
              <a:buSzPts val="1100"/>
              <a:buFont typeface="Arial"/>
              <a:buNone/>
            </a:pPr>
            <a:r>
              <a:rPr lang="en" sz="1400"/>
              <a:t>function getTotal(accountMonitor){ // … add code here to return total of account</a:t>
            </a:r>
            <a:endParaRPr sz="1400"/>
          </a:p>
          <a:p>
            <a:pPr indent="0" lvl="0" marL="0" rtl="0" algn="l">
              <a:spcBef>
                <a:spcPts val="1600"/>
              </a:spcBef>
              <a:spcAft>
                <a:spcPts val="0"/>
              </a:spcAft>
              <a:buClr>
                <a:schemeClr val="dk1"/>
              </a:buClr>
              <a:buSzPts val="1100"/>
              <a:buFont typeface="Arial"/>
              <a:buNone/>
            </a:pPr>
            <a:r>
              <a:rPr lang="en" sz="1400"/>
              <a:t>    return total; }</a:t>
            </a:r>
            <a:endParaRPr sz="1400"/>
          </a:p>
          <a:p>
            <a:pPr indent="0" lvl="0" marL="0" rtl="0" algn="l">
              <a:spcBef>
                <a:spcPts val="1600"/>
              </a:spcBef>
              <a:spcAft>
                <a:spcPts val="0"/>
              </a:spcAft>
              <a:buClr>
                <a:schemeClr val="dk1"/>
              </a:buClr>
              <a:buSzPts val="1100"/>
              <a:buFont typeface="Arial"/>
              <a:buNone/>
            </a:pPr>
            <a:r>
              <a:rPr lang="en" sz="1400"/>
              <a:t>console.log(getTotal(accountMonitor));</a:t>
            </a:r>
            <a:endParaRPr sz="1400"/>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word exercise 5 - write a program to count the number of occurances of each word.</a:t>
            </a:r>
            <a:endParaRPr/>
          </a:p>
        </p:txBody>
      </p:sp>
      <p:sp>
        <p:nvSpPr>
          <p:cNvPr id="276" name="Google Shape;276;p3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lang="en" sz="1400"/>
              <a:t>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900">
              <a:solidFill>
                <a:srgbClr val="D4D4D4"/>
              </a:solidFill>
              <a:highlight>
                <a:srgbClr val="1E1E1E"/>
              </a:highlight>
              <a:latin typeface="Courier New"/>
              <a:ea typeface="Courier New"/>
              <a:cs typeface="Courier New"/>
              <a:sym typeface="Courier New"/>
            </a:endParaRPr>
          </a:p>
          <a:p>
            <a:pPr indent="0" lvl="0" marL="0" rtl="0" algn="l">
              <a:spcBef>
                <a:spcPts val="800"/>
              </a:spcBef>
              <a:spcAft>
                <a:spcPts val="0"/>
              </a:spcAft>
              <a:buNone/>
            </a:pPr>
            <a:r>
              <a:t/>
            </a:r>
            <a:endParaRPr/>
          </a:p>
          <a:p>
            <a:pPr indent="-317500" lvl="0" marL="457200" rtl="0" algn="l">
              <a:spcBef>
                <a:spcPts val="1600"/>
              </a:spcBef>
              <a:spcAft>
                <a:spcPts val="0"/>
              </a:spcAft>
              <a:buSzPts val="1400"/>
              <a:buAutoNum type="arabicParenR"/>
            </a:pPr>
            <a:r>
              <a:rPr lang="en"/>
              <a:t>You need to clean up the string to remove any commas or periods. </a:t>
            </a:r>
            <a:endParaRPr/>
          </a:p>
          <a:p>
            <a:pPr indent="-317500" lvl="0" marL="457200" rtl="0" algn="l">
              <a:spcBef>
                <a:spcPts val="0"/>
              </a:spcBef>
              <a:spcAft>
                <a:spcPts val="0"/>
              </a:spcAft>
              <a:buSzPts val="1400"/>
              <a:buAutoNum type="arabicParenR"/>
            </a:pPr>
            <a:r>
              <a:rPr lang="en"/>
              <a:t>You need to make all words lowercase (or uppercase) </a:t>
            </a:r>
            <a:endParaRPr/>
          </a:p>
          <a:p>
            <a:pPr indent="-317500" lvl="0" marL="457200" rtl="0" algn="l">
              <a:spcBef>
                <a:spcPts val="0"/>
              </a:spcBef>
              <a:spcAft>
                <a:spcPts val="0"/>
              </a:spcAft>
              <a:buSzPts val="1400"/>
              <a:buAutoNum type="arabicParenR"/>
            </a:pPr>
            <a:r>
              <a:rPr lang="en"/>
              <a:t>You need to split the string into an array of words.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628650" y="167906"/>
            <a:ext cx="19605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JavaScript</a:t>
            </a:r>
            <a:endParaRPr/>
          </a:p>
        </p:txBody>
      </p:sp>
      <p:sp>
        <p:nvSpPr>
          <p:cNvPr id="68" name="Google Shape;68;p1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476559" y="943031"/>
            <a:ext cx="2264606" cy="1506731"/>
          </a:xfrm>
          <a:prstGeom prst="rect">
            <a:avLst/>
          </a:prstGeom>
          <a:noFill/>
          <a:ln>
            <a:noFill/>
          </a:ln>
        </p:spPr>
      </p:pic>
      <p:sp>
        <p:nvSpPr>
          <p:cNvPr id="70" name="Google Shape;70;p15"/>
          <p:cNvSpPr/>
          <p:nvPr/>
        </p:nvSpPr>
        <p:spPr>
          <a:xfrm>
            <a:off x="2878050" y="1369219"/>
            <a:ext cx="624000" cy="42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 name="Google Shape;71;p15"/>
          <p:cNvSpPr txBox="1"/>
          <p:nvPr>
            <p:ph type="title"/>
          </p:nvPr>
        </p:nvSpPr>
        <p:spPr>
          <a:xfrm>
            <a:off x="3502200" y="1050994"/>
            <a:ext cx="19605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Parse it</a:t>
            </a:r>
            <a:endParaRPr/>
          </a:p>
        </p:txBody>
      </p:sp>
      <p:pic>
        <p:nvPicPr>
          <p:cNvPr id="72" name="Google Shape;72;p15"/>
          <p:cNvPicPr preferRelativeResize="0"/>
          <p:nvPr/>
        </p:nvPicPr>
        <p:blipFill>
          <a:blip r:embed="rId4">
            <a:alphaModFix/>
          </a:blip>
          <a:stretch>
            <a:fillRect/>
          </a:stretch>
        </p:blipFill>
        <p:spPr>
          <a:xfrm>
            <a:off x="6026375" y="1050995"/>
            <a:ext cx="1142856" cy="1167000"/>
          </a:xfrm>
          <a:prstGeom prst="rect">
            <a:avLst/>
          </a:prstGeom>
          <a:noFill/>
          <a:ln>
            <a:noFill/>
          </a:ln>
        </p:spPr>
      </p:pic>
      <p:sp>
        <p:nvSpPr>
          <p:cNvPr id="73" name="Google Shape;73;p15"/>
          <p:cNvSpPr txBox="1"/>
          <p:nvPr>
            <p:ph type="title"/>
          </p:nvPr>
        </p:nvSpPr>
        <p:spPr>
          <a:xfrm>
            <a:off x="5699906" y="295669"/>
            <a:ext cx="2264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Syntax Tree</a:t>
            </a:r>
            <a:endParaRPr/>
          </a:p>
        </p:txBody>
      </p:sp>
      <p:sp>
        <p:nvSpPr>
          <p:cNvPr id="74" name="Google Shape;74;p15"/>
          <p:cNvSpPr txBox="1"/>
          <p:nvPr>
            <p:ph type="title"/>
          </p:nvPr>
        </p:nvSpPr>
        <p:spPr>
          <a:xfrm>
            <a:off x="5630550" y="2314331"/>
            <a:ext cx="21606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Interpreter</a:t>
            </a:r>
            <a:endParaRPr/>
          </a:p>
        </p:txBody>
      </p:sp>
      <p:sp>
        <p:nvSpPr>
          <p:cNvPr id="75" name="Google Shape;75;p15"/>
          <p:cNvSpPr/>
          <p:nvPr/>
        </p:nvSpPr>
        <p:spPr>
          <a:xfrm>
            <a:off x="5259131" y="1369219"/>
            <a:ext cx="624000" cy="42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 name="Google Shape;76;p15"/>
          <p:cNvSpPr/>
          <p:nvPr/>
        </p:nvSpPr>
        <p:spPr>
          <a:xfrm rot="5400000">
            <a:off x="6356700" y="2243944"/>
            <a:ext cx="479700" cy="42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 name="Google Shape;77;p15"/>
          <p:cNvSpPr/>
          <p:nvPr/>
        </p:nvSpPr>
        <p:spPr>
          <a:xfrm rot="5400000">
            <a:off x="6356400" y="3129900"/>
            <a:ext cx="480300" cy="42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78" name="Google Shape;78;p15"/>
          <p:cNvPicPr preferRelativeResize="0"/>
          <p:nvPr/>
        </p:nvPicPr>
        <p:blipFill>
          <a:blip r:embed="rId5">
            <a:alphaModFix/>
          </a:blip>
          <a:stretch>
            <a:fillRect/>
          </a:stretch>
        </p:blipFill>
        <p:spPr>
          <a:xfrm>
            <a:off x="3502200" y="2697693"/>
            <a:ext cx="812410" cy="793838"/>
          </a:xfrm>
          <a:prstGeom prst="rect">
            <a:avLst/>
          </a:prstGeom>
          <a:noFill/>
          <a:ln>
            <a:noFill/>
          </a:ln>
        </p:spPr>
      </p:pic>
      <p:sp>
        <p:nvSpPr>
          <p:cNvPr id="79" name="Google Shape;79;p15"/>
          <p:cNvSpPr/>
          <p:nvPr/>
        </p:nvSpPr>
        <p:spPr>
          <a:xfrm rot="10800000">
            <a:off x="4937531" y="2597531"/>
            <a:ext cx="624000" cy="42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0" name="Google Shape;80;p15"/>
          <p:cNvSpPr txBox="1"/>
          <p:nvPr>
            <p:ph type="title"/>
          </p:nvPr>
        </p:nvSpPr>
        <p:spPr>
          <a:xfrm>
            <a:off x="5699906" y="3308606"/>
            <a:ext cx="21606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rgbClr val="9900FF"/>
                </a:solidFill>
              </a:rPr>
              <a:t>Byte Code</a:t>
            </a:r>
            <a:endParaRPr>
              <a:solidFill>
                <a:srgbClr val="9900FF"/>
              </a:solidFill>
            </a:endParaRPr>
          </a:p>
        </p:txBody>
      </p:sp>
      <p:sp>
        <p:nvSpPr>
          <p:cNvPr id="81" name="Google Shape;81;p15"/>
          <p:cNvSpPr txBox="1"/>
          <p:nvPr>
            <p:ph type="title"/>
          </p:nvPr>
        </p:nvSpPr>
        <p:spPr>
          <a:xfrm>
            <a:off x="3294450" y="3444038"/>
            <a:ext cx="21606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700"/>
              <a:t>Machine </a:t>
            </a:r>
            <a:endParaRPr sz="2700"/>
          </a:p>
          <a:p>
            <a:pPr indent="0" lvl="0" marL="0" rtl="0" algn="l">
              <a:spcBef>
                <a:spcPts val="0"/>
              </a:spcBef>
              <a:spcAft>
                <a:spcPts val="0"/>
              </a:spcAft>
              <a:buNone/>
            </a:pPr>
            <a:r>
              <a:rPr lang="en" sz="2700"/>
              <a:t>Code</a:t>
            </a:r>
            <a:endParaRPr sz="2700"/>
          </a:p>
        </p:txBody>
      </p:sp>
      <p:sp>
        <p:nvSpPr>
          <p:cNvPr id="82" name="Google Shape;82;p15"/>
          <p:cNvSpPr/>
          <p:nvPr/>
        </p:nvSpPr>
        <p:spPr>
          <a:xfrm>
            <a:off x="4937381" y="3577669"/>
            <a:ext cx="624000" cy="42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3" name="Google Shape;83;p15"/>
          <p:cNvSpPr txBox="1"/>
          <p:nvPr>
            <p:ph type="title"/>
          </p:nvPr>
        </p:nvSpPr>
        <p:spPr>
          <a:xfrm>
            <a:off x="3276094" y="1878131"/>
            <a:ext cx="22155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700"/>
              <a:t>Optimizing Compiler</a:t>
            </a:r>
            <a:endParaRPr sz="2700"/>
          </a:p>
        </p:txBody>
      </p:sp>
      <p:sp>
        <p:nvSpPr>
          <p:cNvPr id="84" name="Google Shape;84;p15"/>
          <p:cNvSpPr txBox="1"/>
          <p:nvPr>
            <p:ph type="title"/>
          </p:nvPr>
        </p:nvSpPr>
        <p:spPr>
          <a:xfrm>
            <a:off x="3172500" y="0"/>
            <a:ext cx="27990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600">
                <a:solidFill>
                  <a:srgbClr val="980000"/>
                </a:solidFill>
              </a:rPr>
              <a:t>ECMA-262, 2020</a:t>
            </a:r>
            <a:endParaRPr sz="2600">
              <a:solidFill>
                <a:srgbClr val="980000"/>
              </a:solidFill>
            </a:endParaRPr>
          </a:p>
          <a:p>
            <a:pPr indent="0" lvl="0" marL="0" rtl="0" algn="l">
              <a:spcBef>
                <a:spcPts val="0"/>
              </a:spcBef>
              <a:spcAft>
                <a:spcPts val="0"/>
              </a:spcAft>
              <a:buNone/>
            </a:pPr>
            <a:r>
              <a:rPr lang="en" sz="2600">
                <a:solidFill>
                  <a:srgbClr val="980000"/>
                </a:solidFill>
              </a:rPr>
              <a:t>Ecmascript</a:t>
            </a:r>
            <a:endParaRPr sz="2600">
              <a:solidFill>
                <a:srgbClr val="98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JavaScript Function Definitions</a:t>
            </a:r>
            <a:endParaRPr/>
          </a:p>
        </p:txBody>
      </p:sp>
      <p:sp>
        <p:nvSpPr>
          <p:cNvPr id="90" name="Google Shape;90;p16"/>
          <p:cNvSpPr txBox="1"/>
          <p:nvPr>
            <p:ph idx="1" type="body"/>
          </p:nvPr>
        </p:nvSpPr>
        <p:spPr>
          <a:xfrm>
            <a:off x="149075" y="1369225"/>
            <a:ext cx="8796000" cy="3774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function f1(arg1, arg2){ ...do something and return }  </a:t>
            </a:r>
            <a:r>
              <a:rPr lang="en">
                <a:solidFill>
                  <a:srgbClr val="FF0000"/>
                </a:solidFill>
              </a:rPr>
              <a:t>// Function Definition</a:t>
            </a:r>
            <a:endParaRPr>
              <a:solidFill>
                <a:srgbClr val="FF0000"/>
              </a:solidFill>
            </a:endParaRPr>
          </a:p>
          <a:p>
            <a:pPr indent="0" lvl="0" marL="0" rtl="0" algn="l">
              <a:spcBef>
                <a:spcPts val="1600"/>
              </a:spcBef>
              <a:spcAft>
                <a:spcPts val="0"/>
              </a:spcAft>
              <a:buNone/>
            </a:pPr>
            <a:r>
              <a:rPr lang="en">
                <a:solidFill>
                  <a:srgbClr val="9900FF"/>
                </a:solidFill>
              </a:rPr>
              <a:t>const f1</a:t>
            </a:r>
            <a:r>
              <a:rPr lang="en"/>
              <a:t> = function (arg1, arg2){ …</a:t>
            </a:r>
            <a:r>
              <a:rPr lang="en"/>
              <a:t>.do something and return } </a:t>
            </a:r>
            <a:r>
              <a:rPr lang="en">
                <a:solidFill>
                  <a:srgbClr val="FF0000"/>
                </a:solidFill>
              </a:rPr>
              <a:t>// Function Expression</a:t>
            </a:r>
            <a:endParaRPr>
              <a:solidFill>
                <a:srgbClr val="FF0000"/>
              </a:solidFill>
            </a:endParaRPr>
          </a:p>
          <a:p>
            <a:pPr indent="0" lvl="0" marL="0" rtl="0" algn="l">
              <a:spcBef>
                <a:spcPts val="1600"/>
              </a:spcBef>
              <a:spcAft>
                <a:spcPts val="0"/>
              </a:spcAft>
              <a:buNone/>
            </a:pPr>
            <a:r>
              <a:rPr lang="en">
                <a:solidFill>
                  <a:srgbClr val="9900FF"/>
                </a:solidFill>
              </a:rPr>
              <a:t>const f1</a:t>
            </a:r>
            <a:r>
              <a:rPr lang="en"/>
              <a:t> = function f1(arg1, arg2){ ….do something and return }</a:t>
            </a:r>
            <a:r>
              <a:rPr lang="en">
                <a:solidFill>
                  <a:srgbClr val="FF0000"/>
                </a:solidFill>
              </a:rPr>
              <a:t>// Function Expression</a:t>
            </a:r>
            <a:endParaRPr/>
          </a:p>
          <a:p>
            <a:pPr indent="0" lvl="0" marL="0" rtl="0" algn="l">
              <a:spcBef>
                <a:spcPts val="1600"/>
              </a:spcBef>
              <a:spcAft>
                <a:spcPts val="0"/>
              </a:spcAft>
              <a:buNone/>
            </a:pPr>
            <a:r>
              <a:rPr lang="en">
                <a:solidFill>
                  <a:srgbClr val="9900FF"/>
                </a:solidFill>
              </a:rPr>
              <a:t>const f1</a:t>
            </a:r>
            <a:r>
              <a:rPr lang="en"/>
              <a:t> = (arg1, arg2) =&gt; { … so something and return  }  </a:t>
            </a:r>
            <a:r>
              <a:rPr lang="en">
                <a:solidFill>
                  <a:srgbClr val="FF0000"/>
                </a:solidFill>
              </a:rPr>
              <a:t>// Fat Arrow</a:t>
            </a:r>
            <a:r>
              <a:rPr lang="en"/>
              <a:t> </a:t>
            </a:r>
            <a:endParaRPr/>
          </a:p>
          <a:p>
            <a:pPr indent="0" lvl="0" marL="0" rtl="0" algn="l">
              <a:spcBef>
                <a:spcPts val="1600"/>
              </a:spcBef>
              <a:spcAft>
                <a:spcPts val="0"/>
              </a:spcAft>
              <a:buNone/>
            </a:pPr>
            <a:r>
              <a:rPr lang="en">
                <a:solidFill>
                  <a:srgbClr val="9900FF"/>
                </a:solidFill>
              </a:rPr>
              <a:t>const f1</a:t>
            </a:r>
            <a:r>
              <a:rPr lang="en"/>
              <a:t> = (arg1, arg2) =&gt; “Hello”    // does not need brackets and return is assumed if on one line</a:t>
            </a:r>
            <a:endParaRPr/>
          </a:p>
          <a:p>
            <a:pPr indent="0" lvl="0" marL="0" rtl="0" algn="l">
              <a:spcBef>
                <a:spcPts val="1600"/>
              </a:spcBef>
              <a:spcAft>
                <a:spcPts val="0"/>
              </a:spcAft>
              <a:buNone/>
            </a:pPr>
            <a:r>
              <a:rPr lang="en"/>
              <a:t>------------------------- example</a:t>
            </a:r>
            <a:endParaRPr/>
          </a:p>
          <a:p>
            <a:pPr indent="0" lvl="0" marL="0" rtl="0" algn="l">
              <a:spcBef>
                <a:spcPts val="1600"/>
              </a:spcBef>
              <a:spcAft>
                <a:spcPts val="0"/>
              </a:spcAft>
              <a:buNone/>
            </a:pPr>
            <a:r>
              <a:rPr lang="en">
                <a:solidFill>
                  <a:srgbClr val="9900FF"/>
                </a:solidFill>
              </a:rPr>
              <a:t>const f1 </a:t>
            </a:r>
            <a:r>
              <a:rPr lang="en"/>
              <a:t>= ()=&gt;3</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838675" y="920063"/>
            <a:ext cx="2518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Memory </a:t>
            </a:r>
            <a:endParaRPr/>
          </a:p>
        </p:txBody>
      </p:sp>
      <p:sp>
        <p:nvSpPr>
          <p:cNvPr id="97" name="Google Shape;97;p17"/>
          <p:cNvSpPr/>
          <p:nvPr/>
        </p:nvSpPr>
        <p:spPr>
          <a:xfrm>
            <a:off x="2729231" y="2592131"/>
            <a:ext cx="2398200" cy="131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98" name="Google Shape;98;p17"/>
          <p:cNvPicPr preferRelativeResize="0"/>
          <p:nvPr/>
        </p:nvPicPr>
        <p:blipFill>
          <a:blip r:embed="rId3">
            <a:alphaModFix/>
          </a:blip>
          <a:stretch>
            <a:fillRect/>
          </a:stretch>
        </p:blipFill>
        <p:spPr>
          <a:xfrm>
            <a:off x="2936231" y="2676600"/>
            <a:ext cx="1984050" cy="1124100"/>
          </a:xfrm>
          <a:prstGeom prst="rect">
            <a:avLst/>
          </a:prstGeom>
          <a:noFill/>
          <a:ln>
            <a:noFill/>
          </a:ln>
        </p:spPr>
      </p:pic>
      <p:sp>
        <p:nvSpPr>
          <p:cNvPr id="99" name="Google Shape;99;p17"/>
          <p:cNvSpPr txBox="1"/>
          <p:nvPr/>
        </p:nvSpPr>
        <p:spPr>
          <a:xfrm>
            <a:off x="737916" y="3115256"/>
            <a:ext cx="1451700" cy="2640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1800">
                <a:latin typeface="Calibri"/>
                <a:ea typeface="Calibri"/>
                <a:cs typeface="Calibri"/>
                <a:sym typeface="Calibri"/>
              </a:rPr>
              <a:t>Machine Instructions</a:t>
            </a:r>
            <a:endParaRPr b="1" sz="1800">
              <a:latin typeface="Calibri"/>
              <a:ea typeface="Calibri"/>
              <a:cs typeface="Calibri"/>
              <a:sym typeface="Calibri"/>
            </a:endParaRPr>
          </a:p>
        </p:txBody>
      </p:sp>
      <p:sp>
        <p:nvSpPr>
          <p:cNvPr id="100" name="Google Shape;100;p17"/>
          <p:cNvSpPr/>
          <p:nvPr/>
        </p:nvSpPr>
        <p:spPr>
          <a:xfrm rot="5400000">
            <a:off x="2933156" y="2805750"/>
            <a:ext cx="169200" cy="577200"/>
          </a:xfrm>
          <a:prstGeom prst="upArrow">
            <a:avLst>
              <a:gd fmla="val 50000" name="adj1"/>
              <a:gd fmla="val 50000" name="adj2"/>
            </a:avLst>
          </a:prstGeom>
          <a:solidFill>
            <a:schemeClr val="lt2"/>
          </a:solidFill>
          <a:ln cap="flat" cmpd="sng" w="38100">
            <a:solidFill>
              <a:srgbClr val="00FF00"/>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01" name="Google Shape;101;p17"/>
          <p:cNvSpPr txBox="1"/>
          <p:nvPr>
            <p:ph type="title"/>
          </p:nvPr>
        </p:nvSpPr>
        <p:spPr>
          <a:xfrm>
            <a:off x="6066525" y="181369"/>
            <a:ext cx="2518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Computer </a:t>
            </a:r>
            <a:endParaRPr/>
          </a:p>
        </p:txBody>
      </p:sp>
      <p:pic>
        <p:nvPicPr>
          <p:cNvPr id="102" name="Google Shape;102;p17"/>
          <p:cNvPicPr preferRelativeResize="0"/>
          <p:nvPr/>
        </p:nvPicPr>
        <p:blipFill>
          <a:blip r:embed="rId4">
            <a:alphaModFix/>
          </a:blip>
          <a:stretch>
            <a:fillRect/>
          </a:stretch>
        </p:blipFill>
        <p:spPr>
          <a:xfrm>
            <a:off x="5747250" y="1342817"/>
            <a:ext cx="2838148" cy="24578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398144" y="112538"/>
            <a:ext cx="2518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Memory </a:t>
            </a:r>
            <a:endParaRPr/>
          </a:p>
        </p:txBody>
      </p:sp>
      <p:sp>
        <p:nvSpPr>
          <p:cNvPr id="109" name="Google Shape;109;p18"/>
          <p:cNvSpPr/>
          <p:nvPr/>
        </p:nvSpPr>
        <p:spPr>
          <a:xfrm>
            <a:off x="2797988" y="3250350"/>
            <a:ext cx="2398200" cy="172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110" name="Google Shape;110;p18"/>
          <p:cNvPicPr preferRelativeResize="0"/>
          <p:nvPr/>
        </p:nvPicPr>
        <p:blipFill>
          <a:blip r:embed="rId3">
            <a:alphaModFix/>
          </a:blip>
          <a:stretch>
            <a:fillRect/>
          </a:stretch>
        </p:blipFill>
        <p:spPr>
          <a:xfrm>
            <a:off x="3004991" y="3306119"/>
            <a:ext cx="1984050" cy="1615793"/>
          </a:xfrm>
          <a:prstGeom prst="rect">
            <a:avLst/>
          </a:prstGeom>
          <a:noFill/>
          <a:ln>
            <a:noFill/>
          </a:ln>
        </p:spPr>
      </p:pic>
      <p:sp>
        <p:nvSpPr>
          <p:cNvPr id="111" name="Google Shape;111;p18"/>
          <p:cNvSpPr/>
          <p:nvPr/>
        </p:nvSpPr>
        <p:spPr>
          <a:xfrm>
            <a:off x="2797988" y="2139356"/>
            <a:ext cx="2398200" cy="11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2" name="Google Shape;112;p18"/>
          <p:cNvSpPr/>
          <p:nvPr/>
        </p:nvSpPr>
        <p:spPr>
          <a:xfrm>
            <a:off x="2797988" y="1028306"/>
            <a:ext cx="2398200" cy="11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3" name="Google Shape;113;p18"/>
          <p:cNvSpPr txBox="1"/>
          <p:nvPr/>
        </p:nvSpPr>
        <p:spPr>
          <a:xfrm>
            <a:off x="1273791" y="3844031"/>
            <a:ext cx="1451700" cy="2640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1800">
                <a:latin typeface="Calibri"/>
                <a:ea typeface="Calibri"/>
                <a:cs typeface="Calibri"/>
                <a:sym typeface="Calibri"/>
              </a:rPr>
              <a:t>Machine Instructions</a:t>
            </a:r>
            <a:endParaRPr b="1" sz="1800">
              <a:latin typeface="Calibri"/>
              <a:ea typeface="Calibri"/>
              <a:cs typeface="Calibri"/>
              <a:sym typeface="Calibri"/>
            </a:endParaRPr>
          </a:p>
        </p:txBody>
      </p:sp>
      <p:sp>
        <p:nvSpPr>
          <p:cNvPr id="114" name="Google Shape;114;p18"/>
          <p:cNvSpPr txBox="1"/>
          <p:nvPr/>
        </p:nvSpPr>
        <p:spPr>
          <a:xfrm>
            <a:off x="2931722" y="2312250"/>
            <a:ext cx="1451700" cy="2640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1800">
                <a:latin typeface="Calibri"/>
                <a:ea typeface="Calibri"/>
                <a:cs typeface="Calibri"/>
                <a:sym typeface="Calibri"/>
              </a:rPr>
              <a:t>Stack </a:t>
            </a:r>
            <a:endParaRPr b="1" sz="1800">
              <a:latin typeface="Calibri"/>
              <a:ea typeface="Calibri"/>
              <a:cs typeface="Calibri"/>
              <a:sym typeface="Calibri"/>
            </a:endParaRPr>
          </a:p>
        </p:txBody>
      </p:sp>
      <p:sp>
        <p:nvSpPr>
          <p:cNvPr id="115" name="Google Shape;115;p18"/>
          <p:cNvSpPr txBox="1"/>
          <p:nvPr/>
        </p:nvSpPr>
        <p:spPr>
          <a:xfrm>
            <a:off x="2969428" y="1156688"/>
            <a:ext cx="1451700" cy="2640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1800">
                <a:latin typeface="Calibri"/>
                <a:ea typeface="Calibri"/>
                <a:cs typeface="Calibri"/>
                <a:sym typeface="Calibri"/>
              </a:rPr>
              <a:t>Heap</a:t>
            </a:r>
            <a:endParaRPr b="1" sz="1800">
              <a:latin typeface="Calibri"/>
              <a:ea typeface="Calibri"/>
              <a:cs typeface="Calibri"/>
              <a:sym typeface="Calibri"/>
            </a:endParaRPr>
          </a:p>
        </p:txBody>
      </p:sp>
      <p:sp>
        <p:nvSpPr>
          <p:cNvPr id="116" name="Google Shape;116;p18"/>
          <p:cNvSpPr/>
          <p:nvPr/>
        </p:nvSpPr>
        <p:spPr>
          <a:xfrm rot="5400000">
            <a:off x="3001913" y="3263813"/>
            <a:ext cx="169200" cy="577200"/>
          </a:xfrm>
          <a:prstGeom prst="upArrow">
            <a:avLst>
              <a:gd fmla="val 50000" name="adj1"/>
              <a:gd fmla="val 50000" name="adj2"/>
            </a:avLst>
          </a:prstGeom>
          <a:solidFill>
            <a:schemeClr val="lt2"/>
          </a:solidFill>
          <a:ln cap="flat" cmpd="sng" w="38100">
            <a:solidFill>
              <a:srgbClr val="00FF00"/>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17" name="Google Shape;117;p18"/>
          <p:cNvSpPr txBox="1"/>
          <p:nvPr>
            <p:ph type="title"/>
          </p:nvPr>
        </p:nvSpPr>
        <p:spPr>
          <a:xfrm>
            <a:off x="6066525" y="181369"/>
            <a:ext cx="2518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Computer </a:t>
            </a:r>
            <a:endParaRPr/>
          </a:p>
        </p:txBody>
      </p:sp>
      <p:pic>
        <p:nvPicPr>
          <p:cNvPr id="118" name="Google Shape;118;p18"/>
          <p:cNvPicPr preferRelativeResize="0"/>
          <p:nvPr/>
        </p:nvPicPr>
        <p:blipFill>
          <a:blip r:embed="rId4">
            <a:alphaModFix/>
          </a:blip>
          <a:stretch>
            <a:fillRect/>
          </a:stretch>
        </p:blipFill>
        <p:spPr>
          <a:xfrm>
            <a:off x="5747250" y="1342817"/>
            <a:ext cx="2838148" cy="2457882"/>
          </a:xfrm>
          <a:prstGeom prst="rect">
            <a:avLst/>
          </a:prstGeom>
          <a:noFill/>
          <a:ln>
            <a:noFill/>
          </a:ln>
        </p:spPr>
      </p:pic>
      <p:pic>
        <p:nvPicPr>
          <p:cNvPr id="119" name="Google Shape;119;p18"/>
          <p:cNvPicPr preferRelativeResize="0"/>
          <p:nvPr/>
        </p:nvPicPr>
        <p:blipFill>
          <a:blip r:embed="rId5">
            <a:alphaModFix/>
          </a:blip>
          <a:stretch>
            <a:fillRect/>
          </a:stretch>
        </p:blipFill>
        <p:spPr>
          <a:xfrm>
            <a:off x="6328819" y="1488844"/>
            <a:ext cx="1675006" cy="1260243"/>
          </a:xfrm>
          <a:prstGeom prst="rect">
            <a:avLst/>
          </a:prstGeom>
          <a:noFill/>
          <a:ln>
            <a:noFill/>
          </a:ln>
        </p:spPr>
      </p:pic>
      <p:sp>
        <p:nvSpPr>
          <p:cNvPr id="120" name="Google Shape;120;p18"/>
          <p:cNvSpPr/>
          <p:nvPr/>
        </p:nvSpPr>
        <p:spPr>
          <a:xfrm>
            <a:off x="2797988" y="2749088"/>
            <a:ext cx="2398200" cy="50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1" name="Google Shape;121;p18"/>
          <p:cNvSpPr txBox="1"/>
          <p:nvPr/>
        </p:nvSpPr>
        <p:spPr>
          <a:xfrm>
            <a:off x="3141066" y="2888269"/>
            <a:ext cx="1451700" cy="2640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1800">
                <a:latin typeface="Calibri"/>
                <a:ea typeface="Calibri"/>
                <a:cs typeface="Calibri"/>
                <a:sym typeface="Calibri"/>
              </a:rPr>
              <a:t>window stack </a:t>
            </a:r>
            <a:endParaRPr b="1" sz="1800">
              <a:latin typeface="Calibri"/>
              <a:ea typeface="Calibri"/>
              <a:cs typeface="Calibri"/>
              <a:sym typeface="Calibri"/>
            </a:endParaRPr>
          </a:p>
        </p:txBody>
      </p:sp>
      <p:cxnSp>
        <p:nvCxnSpPr>
          <p:cNvPr id="122" name="Google Shape;122;p18"/>
          <p:cNvCxnSpPr>
            <a:stCxn id="120" idx="3"/>
            <a:endCxn id="119" idx="1"/>
          </p:cNvCxnSpPr>
          <p:nvPr/>
        </p:nvCxnSpPr>
        <p:spPr>
          <a:xfrm flipH="1" rot="10800000">
            <a:off x="5196188" y="2118938"/>
            <a:ext cx="1132500" cy="880500"/>
          </a:xfrm>
          <a:prstGeom prst="curvedConnector3">
            <a:avLst>
              <a:gd fmla="val 49996" name="adj1"/>
            </a:avLst>
          </a:prstGeom>
          <a:noFill/>
          <a:ln cap="flat" cmpd="sng" w="76200">
            <a:solidFill>
              <a:schemeClr val="dk2"/>
            </a:solidFill>
            <a:prstDash val="solid"/>
            <a:round/>
            <a:headEnd len="med" w="med" type="triangle"/>
            <a:tailEnd len="med" w="med" type="none"/>
          </a:ln>
        </p:spPr>
      </p:cxnSp>
      <p:pic>
        <p:nvPicPr>
          <p:cNvPr id="123" name="Google Shape;123;p18"/>
          <p:cNvPicPr preferRelativeResize="0"/>
          <p:nvPr/>
        </p:nvPicPr>
        <p:blipFill>
          <a:blip r:embed="rId6">
            <a:alphaModFix/>
          </a:blip>
          <a:stretch>
            <a:fillRect/>
          </a:stretch>
        </p:blipFill>
        <p:spPr>
          <a:xfrm>
            <a:off x="6328819" y="1565614"/>
            <a:ext cx="1675013" cy="11067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1000"/>
                                        <p:tgtEl>
                                          <p:spTgt spid="12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9"/>
          <p:cNvPicPr preferRelativeResize="0"/>
          <p:nvPr/>
        </p:nvPicPr>
        <p:blipFill>
          <a:blip r:embed="rId3">
            <a:alphaModFix/>
          </a:blip>
          <a:stretch>
            <a:fillRect/>
          </a:stretch>
        </p:blipFill>
        <p:spPr>
          <a:xfrm>
            <a:off x="1247735" y="3085404"/>
            <a:ext cx="5734144" cy="863346"/>
          </a:xfrm>
          <a:prstGeom prst="rect">
            <a:avLst/>
          </a:prstGeom>
          <a:noFill/>
          <a:ln>
            <a:noFill/>
          </a:ln>
        </p:spPr>
      </p:pic>
      <p:sp>
        <p:nvSpPr>
          <p:cNvPr id="130" name="Google Shape;130;p19"/>
          <p:cNvSpPr txBox="1"/>
          <p:nvPr/>
        </p:nvSpPr>
        <p:spPr>
          <a:xfrm>
            <a:off x="6981881" y="3421721"/>
            <a:ext cx="1632900" cy="5271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2200">
                <a:latin typeface="Calibri"/>
                <a:ea typeface="Calibri"/>
                <a:cs typeface="Calibri"/>
                <a:sym typeface="Calibri"/>
              </a:rPr>
              <a:t>main()</a:t>
            </a:r>
            <a:endParaRPr b="1" sz="2200">
              <a:latin typeface="Calibri"/>
              <a:ea typeface="Calibri"/>
              <a:cs typeface="Calibri"/>
              <a:sym typeface="Calibri"/>
            </a:endParaRPr>
          </a:p>
        </p:txBody>
      </p:sp>
      <p:sp>
        <p:nvSpPr>
          <p:cNvPr id="131" name="Google Shape;131;p19"/>
          <p:cNvSpPr txBox="1"/>
          <p:nvPr/>
        </p:nvSpPr>
        <p:spPr>
          <a:xfrm>
            <a:off x="6406238" y="2659665"/>
            <a:ext cx="1632900" cy="5271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2200">
                <a:latin typeface="Calibri"/>
                <a:ea typeface="Calibri"/>
                <a:cs typeface="Calibri"/>
                <a:sym typeface="Calibri"/>
              </a:rPr>
              <a:t>blue()</a:t>
            </a:r>
            <a:endParaRPr b="1" sz="2200">
              <a:latin typeface="Calibri"/>
              <a:ea typeface="Calibri"/>
              <a:cs typeface="Calibri"/>
              <a:sym typeface="Calibri"/>
            </a:endParaRPr>
          </a:p>
        </p:txBody>
      </p:sp>
      <p:sp>
        <p:nvSpPr>
          <p:cNvPr id="132" name="Google Shape;132;p19"/>
          <p:cNvSpPr txBox="1"/>
          <p:nvPr/>
        </p:nvSpPr>
        <p:spPr>
          <a:xfrm>
            <a:off x="5861944" y="2085436"/>
            <a:ext cx="1632900" cy="5271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2200">
                <a:latin typeface="Calibri"/>
                <a:ea typeface="Calibri"/>
                <a:cs typeface="Calibri"/>
                <a:sym typeface="Calibri"/>
              </a:rPr>
              <a:t>red()</a:t>
            </a:r>
            <a:endParaRPr b="1" sz="2200">
              <a:latin typeface="Calibri"/>
              <a:ea typeface="Calibri"/>
              <a:cs typeface="Calibri"/>
              <a:sym typeface="Calibri"/>
            </a:endParaRPr>
          </a:p>
        </p:txBody>
      </p:sp>
      <p:sp>
        <p:nvSpPr>
          <p:cNvPr id="133" name="Google Shape;133;p19"/>
          <p:cNvSpPr/>
          <p:nvPr/>
        </p:nvSpPr>
        <p:spPr>
          <a:xfrm>
            <a:off x="310556" y="120788"/>
            <a:ext cx="3381600" cy="182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800"/>
              <a:t>We Push and Pop </a:t>
            </a:r>
            <a:endParaRPr sz="1800"/>
          </a:p>
          <a:p>
            <a:pPr indent="0" lvl="0" marL="0" rtl="0" algn="l">
              <a:spcBef>
                <a:spcPts val="0"/>
              </a:spcBef>
              <a:spcAft>
                <a:spcPts val="0"/>
              </a:spcAft>
              <a:buNone/>
            </a:pPr>
            <a:r>
              <a:rPr lang="en" sz="1800"/>
              <a:t>“frames” onto the Stack</a:t>
            </a:r>
            <a:endParaRPr sz="1800"/>
          </a:p>
        </p:txBody>
      </p:sp>
      <p:sp>
        <p:nvSpPr>
          <p:cNvPr id="134" name="Google Shape;134;p19"/>
          <p:cNvSpPr/>
          <p:nvPr/>
        </p:nvSpPr>
        <p:spPr>
          <a:xfrm>
            <a:off x="4832944" y="109088"/>
            <a:ext cx="3381600" cy="182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800"/>
              <a:t>function main(){</a:t>
            </a:r>
            <a:endParaRPr sz="1800"/>
          </a:p>
          <a:p>
            <a:pPr indent="0" lvl="0" marL="0" rtl="0" algn="l">
              <a:spcBef>
                <a:spcPts val="0"/>
              </a:spcBef>
              <a:spcAft>
                <a:spcPts val="0"/>
              </a:spcAft>
              <a:buNone/>
            </a:pPr>
            <a:r>
              <a:rPr lang="en" sz="1800"/>
              <a:t>blue();</a:t>
            </a:r>
            <a:endParaRPr sz="1800"/>
          </a:p>
          <a:p>
            <a:pPr indent="0" lvl="0" marL="0" rtl="0" algn="l">
              <a:spcBef>
                <a:spcPts val="0"/>
              </a:spcBef>
              <a:spcAft>
                <a:spcPts val="0"/>
              </a:spcAft>
              <a:buNone/>
            </a:pPr>
            <a:r>
              <a:rPr lang="en" sz="1800"/>
              <a:t>// return here from blue</a:t>
            </a:r>
            <a:endParaRPr sz="1800"/>
          </a:p>
          <a:p>
            <a:pPr indent="0" lvl="0" marL="0" rtl="0" algn="l">
              <a:spcBef>
                <a:spcPts val="0"/>
              </a:spcBef>
              <a:spcAft>
                <a:spcPts val="0"/>
              </a:spcAft>
              <a:buNone/>
            </a:pPr>
            <a:r>
              <a:rPr lang="en" sz="1800"/>
              <a:t>}</a:t>
            </a:r>
            <a:endParaRPr sz="1800"/>
          </a:p>
          <a:p>
            <a:pPr indent="0" lvl="0" marL="0" rtl="0" algn="l">
              <a:spcBef>
                <a:spcPts val="0"/>
              </a:spcBef>
              <a:spcAft>
                <a:spcPts val="0"/>
              </a:spcAft>
              <a:buNone/>
            </a:pPr>
            <a:r>
              <a:rPr lang="en" sz="1800"/>
              <a:t>function blue(){ red(); return; }</a:t>
            </a:r>
            <a:endParaRPr sz="1800"/>
          </a:p>
          <a:p>
            <a:pPr indent="0" lvl="0" marL="0" rtl="0" algn="l">
              <a:spcBef>
                <a:spcPts val="0"/>
              </a:spcBef>
              <a:spcAft>
                <a:spcPts val="0"/>
              </a:spcAft>
              <a:buNone/>
            </a:pPr>
            <a:r>
              <a:rPr lang="en" sz="1800"/>
              <a:t>function red(){ … return;}</a:t>
            </a:r>
            <a:endParaRPr sz="1800"/>
          </a:p>
          <a:p>
            <a:pPr indent="0" lvl="0" marL="0" rtl="0" algn="l">
              <a:spcBef>
                <a:spcPts val="0"/>
              </a:spcBef>
              <a:spcAft>
                <a:spcPts val="0"/>
              </a:spcAft>
              <a:buNone/>
            </a:pPr>
            <a:r>
              <a:t/>
            </a:r>
            <a:endParaRPr sz="1800"/>
          </a:p>
        </p:txBody>
      </p:sp>
      <p:pic>
        <p:nvPicPr>
          <p:cNvPr id="135" name="Google Shape;135;p19"/>
          <p:cNvPicPr preferRelativeResize="0"/>
          <p:nvPr/>
        </p:nvPicPr>
        <p:blipFill>
          <a:blip r:embed="rId4">
            <a:alphaModFix/>
          </a:blip>
          <a:stretch>
            <a:fillRect/>
          </a:stretch>
        </p:blipFill>
        <p:spPr>
          <a:xfrm>
            <a:off x="1974131" y="2475075"/>
            <a:ext cx="4281336" cy="644606"/>
          </a:xfrm>
          <a:prstGeom prst="rect">
            <a:avLst/>
          </a:prstGeom>
          <a:noFill/>
          <a:ln>
            <a:noFill/>
          </a:ln>
        </p:spPr>
      </p:pic>
      <p:pic>
        <p:nvPicPr>
          <p:cNvPr id="136" name="Google Shape;136;p19"/>
          <p:cNvPicPr preferRelativeResize="0"/>
          <p:nvPr/>
        </p:nvPicPr>
        <p:blipFill>
          <a:blip r:embed="rId5">
            <a:alphaModFix/>
          </a:blip>
          <a:stretch>
            <a:fillRect/>
          </a:stretch>
        </p:blipFill>
        <p:spPr>
          <a:xfrm>
            <a:off x="2755594" y="1963650"/>
            <a:ext cx="3106350" cy="526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1000"/>
                                        <p:tgtEl>
                                          <p:spTgt spid="13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1000"/>
                                        <p:tgtEl>
                                          <p:spTgt spid="13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000"/>
                                        <p:tgtEl>
                                          <p:spTgt spid="13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1000"/>
                                        <p:tgtEl>
                                          <p:spTgt spid="13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100"/>
                                        <p:tgtEl>
                                          <p:spTgt spid="136"/>
                                        </p:tgtEl>
                                        <p:attrNameLst>
                                          <p:attrName>ppt_x</p:attrName>
                                        </p:attrNameLst>
                                      </p:cBhvr>
                                      <p:tavLst>
                                        <p:tav fmla="" tm="0">
                                          <p:val>
                                            <p:strVal val="#ppt_x"/>
                                          </p:val>
                                        </p:tav>
                                        <p:tav fmla="" tm="100000">
                                          <p:val>
                                            <p:strVal val="#ppt_x-1"/>
                                          </p:val>
                                        </p:tav>
                                      </p:tavLst>
                                    </p:anim>
                                    <p:set>
                                      <p:cBhvr>
                                        <p:cTn dur="1" fill="hold">
                                          <p:stCondLst>
                                            <p:cond delay="1100"/>
                                          </p:stCondLst>
                                        </p:cTn>
                                        <p:tgtEl>
                                          <p:spTgt spid="136"/>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32"/>
                                        </p:tgtEl>
                                        <p:attrNameLst>
                                          <p:attrName>ppt_x</p:attrName>
                                        </p:attrNameLst>
                                      </p:cBhvr>
                                      <p:tavLst>
                                        <p:tav fmla="" tm="0">
                                          <p:val>
                                            <p:strVal val="#ppt_x"/>
                                          </p:val>
                                        </p:tav>
                                        <p:tav fmla="" tm="100000">
                                          <p:val>
                                            <p:strVal val="#ppt_x+1"/>
                                          </p:val>
                                        </p:tav>
                                      </p:tavLst>
                                    </p:anim>
                                    <p:set>
                                      <p:cBhvr>
                                        <p:cTn dur="1" fill="hold">
                                          <p:stCondLst>
                                            <p:cond delay="1000"/>
                                          </p:stCondLst>
                                        </p:cTn>
                                        <p:tgtEl>
                                          <p:spTgt spid="13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35"/>
                                        </p:tgtEl>
                                        <p:attrNameLst>
                                          <p:attrName>ppt_x</p:attrName>
                                        </p:attrNameLst>
                                      </p:cBhvr>
                                      <p:tavLst>
                                        <p:tav fmla="" tm="0">
                                          <p:val>
                                            <p:strVal val="#ppt_x"/>
                                          </p:val>
                                        </p:tav>
                                        <p:tav fmla="" tm="100000">
                                          <p:val>
                                            <p:strVal val="#ppt_x-1"/>
                                          </p:val>
                                        </p:tav>
                                      </p:tavLst>
                                    </p:anim>
                                    <p:set>
                                      <p:cBhvr>
                                        <p:cTn dur="1" fill="hold">
                                          <p:stCondLst>
                                            <p:cond delay="1000"/>
                                          </p:stCondLst>
                                        </p:cTn>
                                        <p:tgtEl>
                                          <p:spTgt spid="135"/>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31"/>
                                        </p:tgtEl>
                                        <p:attrNameLst>
                                          <p:attrName>ppt_x</p:attrName>
                                        </p:attrNameLst>
                                      </p:cBhvr>
                                      <p:tavLst>
                                        <p:tav fmla="" tm="0">
                                          <p:val>
                                            <p:strVal val="#ppt_x"/>
                                          </p:val>
                                        </p:tav>
                                        <p:tav fmla="" tm="100000">
                                          <p:val>
                                            <p:strVal val="#ppt_x+1"/>
                                          </p:val>
                                        </p:tav>
                                      </p:tavLst>
                                    </p:anim>
                                    <p:set>
                                      <p:cBhvr>
                                        <p:cTn dur="1" fill="hold">
                                          <p:stCondLst>
                                            <p:cond delay="1000"/>
                                          </p:stCondLst>
                                        </p:cTn>
                                        <p:tgtEl>
                                          <p:spTgt spid="13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827204" y="271538"/>
            <a:ext cx="1946700" cy="725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Stack </a:t>
            </a:r>
            <a:endParaRPr/>
          </a:p>
          <a:p>
            <a:pPr indent="0" lvl="0" marL="0" rtl="0" algn="l">
              <a:lnSpc>
                <a:spcPct val="90000"/>
              </a:lnSpc>
              <a:spcBef>
                <a:spcPts val="0"/>
              </a:spcBef>
              <a:spcAft>
                <a:spcPts val="0"/>
              </a:spcAft>
              <a:buClr>
                <a:schemeClr val="dk1"/>
              </a:buClr>
              <a:buSzPts val="3300"/>
              <a:buFont typeface="Calibri"/>
              <a:buNone/>
            </a:pPr>
            <a:r>
              <a:rPr lang="en"/>
              <a:t>Y = X      </a:t>
            </a:r>
            <a:endParaRPr/>
          </a:p>
        </p:txBody>
      </p:sp>
      <p:sp>
        <p:nvSpPr>
          <p:cNvPr id="143" name="Google Shape;143;p20"/>
          <p:cNvSpPr/>
          <p:nvPr/>
        </p:nvSpPr>
        <p:spPr>
          <a:xfrm>
            <a:off x="2148260" y="1683686"/>
            <a:ext cx="449100" cy="285900"/>
          </a:xfrm>
          <a:prstGeom prst="roundRect">
            <a:avLst>
              <a:gd fmla="val 16667" name="adj"/>
            </a:avLst>
          </a:prstGeom>
          <a:solidFill>
            <a:srgbClr val="F7CAAC"/>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100">
                <a:solidFill>
                  <a:schemeClr val="dk1"/>
                </a:solidFill>
                <a:latin typeface="Calibri"/>
                <a:ea typeface="Calibri"/>
                <a:cs typeface="Calibri"/>
                <a:sym typeface="Calibri"/>
              </a:rPr>
              <a:t>x</a:t>
            </a:r>
            <a:endParaRPr sz="1100"/>
          </a:p>
        </p:txBody>
      </p:sp>
      <p:cxnSp>
        <p:nvCxnSpPr>
          <p:cNvPr id="144" name="Google Shape;144;p20"/>
          <p:cNvCxnSpPr>
            <a:stCxn id="143" idx="3"/>
            <a:endCxn id="145" idx="1"/>
          </p:cNvCxnSpPr>
          <p:nvPr/>
        </p:nvCxnSpPr>
        <p:spPr>
          <a:xfrm>
            <a:off x="2597360" y="1826636"/>
            <a:ext cx="489900" cy="0"/>
          </a:xfrm>
          <a:prstGeom prst="straightConnector1">
            <a:avLst/>
          </a:prstGeom>
          <a:noFill/>
          <a:ln cap="flat" cmpd="sng" w="57150">
            <a:solidFill>
              <a:schemeClr val="accent1"/>
            </a:solidFill>
            <a:prstDash val="solid"/>
            <a:miter lim="800000"/>
            <a:headEnd len="sm" w="sm" type="none"/>
            <a:tailEnd len="med" w="med" type="triangle"/>
          </a:ln>
        </p:spPr>
      </p:cxnSp>
      <p:sp>
        <p:nvSpPr>
          <p:cNvPr id="145" name="Google Shape;145;p20"/>
          <p:cNvSpPr/>
          <p:nvPr/>
        </p:nvSpPr>
        <p:spPr>
          <a:xfrm>
            <a:off x="3087153" y="1683686"/>
            <a:ext cx="449100" cy="285900"/>
          </a:xfrm>
          <a:prstGeom prst="roundRect">
            <a:avLst>
              <a:gd fmla="val 16667" name="adj"/>
            </a:avLst>
          </a:prstGeom>
          <a:solidFill>
            <a:srgbClr val="BBD6EE"/>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100">
                <a:solidFill>
                  <a:schemeClr val="dk1"/>
                </a:solidFill>
                <a:latin typeface="Calibri"/>
                <a:ea typeface="Calibri"/>
                <a:cs typeface="Calibri"/>
                <a:sym typeface="Calibri"/>
              </a:rPr>
              <a:t>2</a:t>
            </a:r>
            <a:endParaRPr sz="1100"/>
          </a:p>
        </p:txBody>
      </p:sp>
      <p:sp>
        <p:nvSpPr>
          <p:cNvPr id="146" name="Google Shape;146;p20"/>
          <p:cNvSpPr/>
          <p:nvPr/>
        </p:nvSpPr>
        <p:spPr>
          <a:xfrm>
            <a:off x="2148260" y="2385106"/>
            <a:ext cx="449100" cy="285900"/>
          </a:xfrm>
          <a:prstGeom prst="roundRect">
            <a:avLst>
              <a:gd fmla="val 16667" name="adj"/>
            </a:avLst>
          </a:prstGeom>
          <a:solidFill>
            <a:srgbClr val="F7CAAC"/>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100">
                <a:solidFill>
                  <a:schemeClr val="dk1"/>
                </a:solidFill>
                <a:latin typeface="Calibri"/>
                <a:ea typeface="Calibri"/>
                <a:cs typeface="Calibri"/>
                <a:sym typeface="Calibri"/>
              </a:rPr>
              <a:t>y</a:t>
            </a:r>
            <a:endParaRPr sz="1100"/>
          </a:p>
        </p:txBody>
      </p:sp>
      <p:cxnSp>
        <p:nvCxnSpPr>
          <p:cNvPr id="147" name="Google Shape;147;p20"/>
          <p:cNvCxnSpPr>
            <a:stCxn id="146" idx="3"/>
            <a:endCxn id="148" idx="1"/>
          </p:cNvCxnSpPr>
          <p:nvPr/>
        </p:nvCxnSpPr>
        <p:spPr>
          <a:xfrm>
            <a:off x="2597360" y="2528056"/>
            <a:ext cx="489900" cy="0"/>
          </a:xfrm>
          <a:prstGeom prst="straightConnector1">
            <a:avLst/>
          </a:prstGeom>
          <a:noFill/>
          <a:ln cap="flat" cmpd="sng" w="57150">
            <a:solidFill>
              <a:schemeClr val="accent1"/>
            </a:solidFill>
            <a:prstDash val="solid"/>
            <a:miter lim="800000"/>
            <a:headEnd len="sm" w="sm" type="none"/>
            <a:tailEnd len="med" w="med" type="triangle"/>
          </a:ln>
        </p:spPr>
      </p:cxnSp>
      <p:sp>
        <p:nvSpPr>
          <p:cNvPr id="148" name="Google Shape;148;p20"/>
          <p:cNvSpPr/>
          <p:nvPr/>
        </p:nvSpPr>
        <p:spPr>
          <a:xfrm>
            <a:off x="3087153" y="2385106"/>
            <a:ext cx="449100" cy="285900"/>
          </a:xfrm>
          <a:prstGeom prst="roundRect">
            <a:avLst>
              <a:gd fmla="val 16667" name="adj"/>
            </a:avLst>
          </a:prstGeom>
          <a:solidFill>
            <a:srgbClr val="BBD6EE"/>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100">
                <a:solidFill>
                  <a:schemeClr val="dk1"/>
                </a:solidFill>
                <a:latin typeface="Calibri"/>
                <a:ea typeface="Calibri"/>
                <a:cs typeface="Calibri"/>
                <a:sym typeface="Calibri"/>
              </a:rPr>
              <a:t>3</a:t>
            </a:r>
            <a:endParaRPr sz="1100"/>
          </a:p>
        </p:txBody>
      </p:sp>
      <p:sp>
        <p:nvSpPr>
          <p:cNvPr id="149" name="Google Shape;149;p20"/>
          <p:cNvSpPr txBox="1"/>
          <p:nvPr/>
        </p:nvSpPr>
        <p:spPr>
          <a:xfrm>
            <a:off x="1880419" y="1268016"/>
            <a:ext cx="8295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2100">
                <a:solidFill>
                  <a:schemeClr val="dk1"/>
                </a:solidFill>
                <a:latin typeface="Calibri"/>
                <a:ea typeface="Calibri"/>
                <a:cs typeface="Calibri"/>
                <a:sym typeface="Calibri"/>
              </a:rPr>
              <a:t>Name</a:t>
            </a:r>
            <a:endParaRPr sz="1100"/>
          </a:p>
        </p:txBody>
      </p:sp>
      <p:sp>
        <p:nvSpPr>
          <p:cNvPr id="150" name="Google Shape;150;p20"/>
          <p:cNvSpPr txBox="1"/>
          <p:nvPr/>
        </p:nvSpPr>
        <p:spPr>
          <a:xfrm>
            <a:off x="2997610" y="1272391"/>
            <a:ext cx="8295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2100">
                <a:solidFill>
                  <a:schemeClr val="dk1"/>
                </a:solidFill>
                <a:latin typeface="Calibri"/>
                <a:ea typeface="Calibri"/>
                <a:cs typeface="Calibri"/>
                <a:sym typeface="Calibri"/>
              </a:rPr>
              <a:t>Value</a:t>
            </a:r>
            <a:endParaRPr sz="1100"/>
          </a:p>
        </p:txBody>
      </p:sp>
      <p:sp>
        <p:nvSpPr>
          <p:cNvPr id="151" name="Google Shape;151;p20"/>
          <p:cNvSpPr/>
          <p:nvPr/>
        </p:nvSpPr>
        <p:spPr>
          <a:xfrm>
            <a:off x="3087153" y="2385106"/>
            <a:ext cx="449100" cy="285900"/>
          </a:xfrm>
          <a:prstGeom prst="roundRect">
            <a:avLst>
              <a:gd fmla="val 16667" name="adj"/>
            </a:avLst>
          </a:prstGeom>
          <a:solidFill>
            <a:srgbClr val="BBD6EE"/>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100">
                <a:solidFill>
                  <a:schemeClr val="dk1"/>
                </a:solidFill>
                <a:latin typeface="Calibri"/>
                <a:ea typeface="Calibri"/>
                <a:cs typeface="Calibri"/>
                <a:sym typeface="Calibri"/>
              </a:rPr>
              <a:t>2</a:t>
            </a:r>
            <a:endParaRPr sz="1100"/>
          </a:p>
        </p:txBody>
      </p:sp>
      <p:cxnSp>
        <p:nvCxnSpPr>
          <p:cNvPr id="152" name="Google Shape;152;p20"/>
          <p:cNvCxnSpPr>
            <a:endCxn id="151" idx="0"/>
          </p:cNvCxnSpPr>
          <p:nvPr/>
        </p:nvCxnSpPr>
        <p:spPr>
          <a:xfrm>
            <a:off x="3310203" y="1951906"/>
            <a:ext cx="1500" cy="433200"/>
          </a:xfrm>
          <a:prstGeom prst="straightConnector1">
            <a:avLst/>
          </a:prstGeom>
          <a:noFill/>
          <a:ln cap="flat" cmpd="sng" w="57150">
            <a:solidFill>
              <a:schemeClr val="accent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492591" y="773045"/>
            <a:ext cx="56898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lang="en" sz="3000"/>
              <a:t>Scope of variables</a:t>
            </a:r>
            <a:endParaRPr sz="3000"/>
          </a:p>
          <a:p>
            <a:pPr indent="0" lvl="0" marL="0" rtl="0" algn="l">
              <a:lnSpc>
                <a:spcPct val="90000"/>
              </a:lnSpc>
              <a:spcBef>
                <a:spcPts val="0"/>
              </a:spcBef>
              <a:spcAft>
                <a:spcPts val="0"/>
              </a:spcAft>
              <a:buClr>
                <a:schemeClr val="dk1"/>
              </a:buClr>
              <a:buSzPts val="3000"/>
              <a:buFont typeface="Calibri"/>
              <a:buNone/>
            </a:pPr>
            <a:r>
              <a:rPr lang="en" sz="3000"/>
              <a:t>var x = 3;</a:t>
            </a:r>
            <a:br>
              <a:rPr lang="en" sz="3000"/>
            </a:br>
            <a:r>
              <a:rPr lang="en" sz="3000"/>
              <a:t>{ let x = 2; }</a:t>
            </a:r>
            <a:br>
              <a:rPr lang="en" sz="3000"/>
            </a:br>
            <a:r>
              <a:rPr lang="en" sz="3000"/>
              <a:t>console.log(x);</a:t>
            </a:r>
            <a:br>
              <a:rPr lang="en" sz="3000"/>
            </a:br>
            <a:endParaRPr sz="3000"/>
          </a:p>
        </p:txBody>
      </p:sp>
      <p:sp>
        <p:nvSpPr>
          <p:cNvPr id="158" name="Google Shape;158;p21"/>
          <p:cNvSpPr/>
          <p:nvPr/>
        </p:nvSpPr>
        <p:spPr>
          <a:xfrm>
            <a:off x="3402295" y="2026584"/>
            <a:ext cx="449100" cy="285900"/>
          </a:xfrm>
          <a:prstGeom prst="roundRect">
            <a:avLst>
              <a:gd fmla="val 16667" name="adj"/>
            </a:avLst>
          </a:prstGeom>
          <a:solidFill>
            <a:srgbClr val="F7CAAC"/>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x</a:t>
            </a:r>
            <a:endParaRPr sz="1100"/>
          </a:p>
        </p:txBody>
      </p:sp>
      <p:cxnSp>
        <p:nvCxnSpPr>
          <p:cNvPr id="159" name="Google Shape;159;p21"/>
          <p:cNvCxnSpPr>
            <a:stCxn id="158" idx="3"/>
            <a:endCxn id="160" idx="1"/>
          </p:cNvCxnSpPr>
          <p:nvPr/>
        </p:nvCxnSpPr>
        <p:spPr>
          <a:xfrm>
            <a:off x="3851395" y="2169534"/>
            <a:ext cx="489900" cy="0"/>
          </a:xfrm>
          <a:prstGeom prst="straightConnector1">
            <a:avLst/>
          </a:prstGeom>
          <a:noFill/>
          <a:ln cap="flat" cmpd="sng" w="57150">
            <a:solidFill>
              <a:schemeClr val="accent1"/>
            </a:solidFill>
            <a:prstDash val="solid"/>
            <a:miter lim="800000"/>
            <a:headEnd len="sm" w="sm" type="none"/>
            <a:tailEnd len="med" w="med" type="triangle"/>
          </a:ln>
        </p:spPr>
      </p:cxnSp>
      <p:sp>
        <p:nvSpPr>
          <p:cNvPr id="160" name="Google Shape;160;p21"/>
          <p:cNvSpPr/>
          <p:nvPr/>
        </p:nvSpPr>
        <p:spPr>
          <a:xfrm>
            <a:off x="4341188" y="2026584"/>
            <a:ext cx="449100" cy="285900"/>
          </a:xfrm>
          <a:prstGeom prst="roundRect">
            <a:avLst>
              <a:gd fmla="val 16667" name="adj"/>
            </a:avLst>
          </a:prstGeom>
          <a:solidFill>
            <a:srgbClr val="BBD6EE"/>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3</a:t>
            </a:r>
            <a:endParaRPr sz="1100"/>
          </a:p>
        </p:txBody>
      </p:sp>
      <p:sp>
        <p:nvSpPr>
          <p:cNvPr id="161" name="Google Shape;161;p21"/>
          <p:cNvSpPr/>
          <p:nvPr/>
        </p:nvSpPr>
        <p:spPr>
          <a:xfrm>
            <a:off x="3402295" y="3005218"/>
            <a:ext cx="449100" cy="285900"/>
          </a:xfrm>
          <a:prstGeom prst="roundRect">
            <a:avLst>
              <a:gd fmla="val 16667" name="adj"/>
            </a:avLst>
          </a:prstGeom>
          <a:solidFill>
            <a:srgbClr val="F7CAAC"/>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x</a:t>
            </a:r>
            <a:endParaRPr sz="1100"/>
          </a:p>
        </p:txBody>
      </p:sp>
      <p:cxnSp>
        <p:nvCxnSpPr>
          <p:cNvPr id="162" name="Google Shape;162;p21"/>
          <p:cNvCxnSpPr>
            <a:stCxn id="161" idx="3"/>
            <a:endCxn id="163" idx="1"/>
          </p:cNvCxnSpPr>
          <p:nvPr/>
        </p:nvCxnSpPr>
        <p:spPr>
          <a:xfrm>
            <a:off x="3851395" y="3148168"/>
            <a:ext cx="489900" cy="0"/>
          </a:xfrm>
          <a:prstGeom prst="straightConnector1">
            <a:avLst/>
          </a:prstGeom>
          <a:noFill/>
          <a:ln cap="flat" cmpd="sng" w="57150">
            <a:solidFill>
              <a:schemeClr val="accent1"/>
            </a:solidFill>
            <a:prstDash val="solid"/>
            <a:miter lim="800000"/>
            <a:headEnd len="sm" w="sm" type="none"/>
            <a:tailEnd len="med" w="med" type="triangle"/>
          </a:ln>
        </p:spPr>
      </p:cxnSp>
      <p:sp>
        <p:nvSpPr>
          <p:cNvPr id="163" name="Google Shape;163;p21"/>
          <p:cNvSpPr/>
          <p:nvPr/>
        </p:nvSpPr>
        <p:spPr>
          <a:xfrm>
            <a:off x="4341188" y="3005218"/>
            <a:ext cx="449100" cy="285900"/>
          </a:xfrm>
          <a:prstGeom prst="roundRect">
            <a:avLst>
              <a:gd fmla="val 16667" name="adj"/>
            </a:avLst>
          </a:prstGeom>
          <a:solidFill>
            <a:srgbClr val="BBD6EE"/>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2</a:t>
            </a:r>
            <a:endParaRPr sz="1100"/>
          </a:p>
        </p:txBody>
      </p:sp>
      <p:sp>
        <p:nvSpPr>
          <p:cNvPr id="164" name="Google Shape;164;p21"/>
          <p:cNvSpPr txBox="1"/>
          <p:nvPr/>
        </p:nvSpPr>
        <p:spPr>
          <a:xfrm>
            <a:off x="3289312" y="1231921"/>
            <a:ext cx="674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Name</a:t>
            </a:r>
            <a:endParaRPr sz="1100"/>
          </a:p>
        </p:txBody>
      </p:sp>
      <p:sp>
        <p:nvSpPr>
          <p:cNvPr id="165" name="Google Shape;165;p21"/>
          <p:cNvSpPr txBox="1"/>
          <p:nvPr/>
        </p:nvSpPr>
        <p:spPr>
          <a:xfrm>
            <a:off x="4251644" y="1236296"/>
            <a:ext cx="674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Value</a:t>
            </a:r>
            <a:endParaRPr sz="1100"/>
          </a:p>
        </p:txBody>
      </p:sp>
      <p:cxnSp>
        <p:nvCxnSpPr>
          <p:cNvPr id="166" name="Google Shape;166;p21"/>
          <p:cNvCxnSpPr/>
          <p:nvPr/>
        </p:nvCxnSpPr>
        <p:spPr>
          <a:xfrm>
            <a:off x="1913458" y="2718868"/>
            <a:ext cx="5433900" cy="0"/>
          </a:xfrm>
          <a:prstGeom prst="straightConnector1">
            <a:avLst/>
          </a:prstGeom>
          <a:noFill/>
          <a:ln cap="flat" cmpd="sng" w="76200">
            <a:solidFill>
              <a:schemeClr val="accent1"/>
            </a:solidFill>
            <a:prstDash val="dash"/>
            <a:miter lim="800000"/>
            <a:headEnd len="sm" w="sm" type="none"/>
            <a:tailEnd len="sm" w="sm" type="none"/>
          </a:ln>
        </p:spPr>
      </p:cxnSp>
      <p:sp>
        <p:nvSpPr>
          <p:cNvPr id="167" name="Google Shape;167;p21"/>
          <p:cNvSpPr txBox="1"/>
          <p:nvPr/>
        </p:nvSpPr>
        <p:spPr>
          <a:xfrm>
            <a:off x="5606762" y="1976728"/>
            <a:ext cx="1793700" cy="623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Globals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Outside Block</a:t>
            </a:r>
            <a:endParaRPr sz="1100"/>
          </a:p>
        </p:txBody>
      </p:sp>
      <p:sp>
        <p:nvSpPr>
          <p:cNvPr id="168" name="Google Shape;168;p21"/>
          <p:cNvSpPr txBox="1"/>
          <p:nvPr/>
        </p:nvSpPr>
        <p:spPr>
          <a:xfrm>
            <a:off x="5434777" y="2956652"/>
            <a:ext cx="1793700" cy="34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Inside Block</a:t>
            </a:r>
            <a:endParaRPr sz="1100"/>
          </a:p>
        </p:txBody>
      </p:sp>
      <p:cxnSp>
        <p:nvCxnSpPr>
          <p:cNvPr id="169" name="Google Shape;169;p21"/>
          <p:cNvCxnSpPr/>
          <p:nvPr/>
        </p:nvCxnSpPr>
        <p:spPr>
          <a:xfrm>
            <a:off x="1913458" y="3790325"/>
            <a:ext cx="5433900" cy="0"/>
          </a:xfrm>
          <a:prstGeom prst="straightConnector1">
            <a:avLst/>
          </a:prstGeom>
          <a:noFill/>
          <a:ln cap="flat" cmpd="sng" w="76200">
            <a:solidFill>
              <a:schemeClr val="accent1"/>
            </a:solidFill>
            <a:prstDash val="dash"/>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61"/>
                                        </p:tgtEl>
                                      </p:cBhvr>
                                    </p:animEffect>
                                    <p:set>
                                      <p:cBhvr>
                                        <p:cTn dur="1" fill="hold">
                                          <p:stCondLst>
                                            <p:cond delay="500"/>
                                          </p:stCondLst>
                                        </p:cTn>
                                        <p:tgtEl>
                                          <p:spTgt spid="1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62"/>
                                        </p:tgtEl>
                                      </p:cBhvr>
                                    </p:animEffect>
                                    <p:set>
                                      <p:cBhvr>
                                        <p:cTn dur="1" fill="hold">
                                          <p:stCondLst>
                                            <p:cond delay="500"/>
                                          </p:stCondLst>
                                        </p:cTn>
                                        <p:tgtEl>
                                          <p:spTgt spid="1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63"/>
                                        </p:tgtEl>
                                      </p:cBhvr>
                                    </p:animEffect>
                                    <p:set>
                                      <p:cBhvr>
                                        <p:cTn dur="1" fill="hold">
                                          <p:stCondLst>
                                            <p:cond delay="500"/>
                                          </p:stCondLst>
                                        </p:cTn>
                                        <p:tgtEl>
                                          <p:spTgt spid="16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531375" y="130675"/>
            <a:ext cx="7745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lang="en" sz="3000"/>
              <a:t>const f1 = function (a){return a + 1;}</a:t>
            </a:r>
            <a:br>
              <a:rPr lang="en" sz="3000"/>
            </a:br>
            <a:r>
              <a:rPr lang="en" sz="3000"/>
              <a:t>const x = 3;</a:t>
            </a:r>
            <a:br>
              <a:rPr lang="en" sz="3000"/>
            </a:br>
            <a:r>
              <a:rPr lang="en" sz="3000"/>
              <a:t>const r = f1( x )</a:t>
            </a:r>
            <a:endParaRPr/>
          </a:p>
        </p:txBody>
      </p:sp>
      <p:sp>
        <p:nvSpPr>
          <p:cNvPr id="175" name="Google Shape;175;p22"/>
          <p:cNvSpPr/>
          <p:nvPr/>
        </p:nvSpPr>
        <p:spPr>
          <a:xfrm>
            <a:off x="2148260" y="2026584"/>
            <a:ext cx="449100" cy="285900"/>
          </a:xfrm>
          <a:prstGeom prst="roundRect">
            <a:avLst>
              <a:gd fmla="val 16667" name="adj"/>
            </a:avLst>
          </a:prstGeom>
          <a:solidFill>
            <a:srgbClr val="F7CAAC"/>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x</a:t>
            </a:r>
            <a:endParaRPr sz="1100"/>
          </a:p>
        </p:txBody>
      </p:sp>
      <p:cxnSp>
        <p:nvCxnSpPr>
          <p:cNvPr id="176" name="Google Shape;176;p22"/>
          <p:cNvCxnSpPr>
            <a:stCxn id="175" idx="3"/>
            <a:endCxn id="177" idx="1"/>
          </p:cNvCxnSpPr>
          <p:nvPr/>
        </p:nvCxnSpPr>
        <p:spPr>
          <a:xfrm>
            <a:off x="2597360" y="2169534"/>
            <a:ext cx="489900" cy="0"/>
          </a:xfrm>
          <a:prstGeom prst="straightConnector1">
            <a:avLst/>
          </a:prstGeom>
          <a:noFill/>
          <a:ln cap="flat" cmpd="sng" w="57150">
            <a:solidFill>
              <a:schemeClr val="accent1"/>
            </a:solidFill>
            <a:prstDash val="solid"/>
            <a:miter lim="800000"/>
            <a:headEnd len="sm" w="sm" type="none"/>
            <a:tailEnd len="med" w="med" type="triangle"/>
          </a:ln>
        </p:spPr>
      </p:cxnSp>
      <p:sp>
        <p:nvSpPr>
          <p:cNvPr id="177" name="Google Shape;177;p22"/>
          <p:cNvSpPr/>
          <p:nvPr/>
        </p:nvSpPr>
        <p:spPr>
          <a:xfrm>
            <a:off x="3087153" y="2026584"/>
            <a:ext cx="449100" cy="285900"/>
          </a:xfrm>
          <a:prstGeom prst="roundRect">
            <a:avLst>
              <a:gd fmla="val 16667" name="adj"/>
            </a:avLst>
          </a:prstGeom>
          <a:solidFill>
            <a:srgbClr val="BBD6EE"/>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3</a:t>
            </a:r>
            <a:endParaRPr sz="1100"/>
          </a:p>
        </p:txBody>
      </p:sp>
      <p:sp>
        <p:nvSpPr>
          <p:cNvPr id="178" name="Google Shape;178;p22"/>
          <p:cNvSpPr/>
          <p:nvPr/>
        </p:nvSpPr>
        <p:spPr>
          <a:xfrm>
            <a:off x="2148260" y="3005218"/>
            <a:ext cx="449100" cy="285900"/>
          </a:xfrm>
          <a:prstGeom prst="roundRect">
            <a:avLst>
              <a:gd fmla="val 16667" name="adj"/>
            </a:avLst>
          </a:prstGeom>
          <a:solidFill>
            <a:srgbClr val="F7CAAC"/>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a</a:t>
            </a:r>
            <a:endParaRPr sz="1100"/>
          </a:p>
        </p:txBody>
      </p:sp>
      <p:cxnSp>
        <p:nvCxnSpPr>
          <p:cNvPr id="179" name="Google Shape;179;p22"/>
          <p:cNvCxnSpPr>
            <a:stCxn id="178" idx="3"/>
            <a:endCxn id="180" idx="1"/>
          </p:cNvCxnSpPr>
          <p:nvPr/>
        </p:nvCxnSpPr>
        <p:spPr>
          <a:xfrm>
            <a:off x="2597360" y="3148168"/>
            <a:ext cx="489900" cy="0"/>
          </a:xfrm>
          <a:prstGeom prst="straightConnector1">
            <a:avLst/>
          </a:prstGeom>
          <a:noFill/>
          <a:ln cap="flat" cmpd="sng" w="57150">
            <a:solidFill>
              <a:schemeClr val="accent1"/>
            </a:solidFill>
            <a:prstDash val="solid"/>
            <a:miter lim="800000"/>
            <a:headEnd len="sm" w="sm" type="none"/>
            <a:tailEnd len="med" w="med" type="triangle"/>
          </a:ln>
        </p:spPr>
      </p:cxnSp>
      <p:sp>
        <p:nvSpPr>
          <p:cNvPr id="180" name="Google Shape;180;p22"/>
          <p:cNvSpPr/>
          <p:nvPr/>
        </p:nvSpPr>
        <p:spPr>
          <a:xfrm>
            <a:off x="3087153" y="3005218"/>
            <a:ext cx="449100" cy="285900"/>
          </a:xfrm>
          <a:prstGeom prst="roundRect">
            <a:avLst>
              <a:gd fmla="val 16667" name="adj"/>
            </a:avLst>
          </a:prstGeom>
          <a:solidFill>
            <a:srgbClr val="BBD6EE"/>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3</a:t>
            </a:r>
            <a:endParaRPr sz="1100"/>
          </a:p>
        </p:txBody>
      </p:sp>
      <p:sp>
        <p:nvSpPr>
          <p:cNvPr id="181" name="Google Shape;181;p22"/>
          <p:cNvSpPr txBox="1"/>
          <p:nvPr/>
        </p:nvSpPr>
        <p:spPr>
          <a:xfrm>
            <a:off x="2035277" y="1231921"/>
            <a:ext cx="674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Name</a:t>
            </a:r>
            <a:endParaRPr sz="1100"/>
          </a:p>
        </p:txBody>
      </p:sp>
      <p:sp>
        <p:nvSpPr>
          <p:cNvPr id="182" name="Google Shape;182;p22"/>
          <p:cNvSpPr txBox="1"/>
          <p:nvPr/>
        </p:nvSpPr>
        <p:spPr>
          <a:xfrm>
            <a:off x="2997610" y="1236296"/>
            <a:ext cx="674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Value</a:t>
            </a:r>
            <a:endParaRPr sz="1100"/>
          </a:p>
        </p:txBody>
      </p:sp>
      <p:cxnSp>
        <p:nvCxnSpPr>
          <p:cNvPr id="183" name="Google Shape;183;p22"/>
          <p:cNvCxnSpPr/>
          <p:nvPr/>
        </p:nvCxnSpPr>
        <p:spPr>
          <a:xfrm>
            <a:off x="659423" y="2718868"/>
            <a:ext cx="5433900" cy="0"/>
          </a:xfrm>
          <a:prstGeom prst="straightConnector1">
            <a:avLst/>
          </a:prstGeom>
          <a:noFill/>
          <a:ln cap="flat" cmpd="sng" w="76200">
            <a:solidFill>
              <a:schemeClr val="accent1"/>
            </a:solidFill>
            <a:prstDash val="dash"/>
            <a:miter lim="800000"/>
            <a:headEnd len="sm" w="sm" type="none"/>
            <a:tailEnd len="sm" w="sm" type="none"/>
          </a:ln>
        </p:spPr>
      </p:cxnSp>
      <p:sp>
        <p:nvSpPr>
          <p:cNvPr id="184" name="Google Shape;184;p22"/>
          <p:cNvSpPr txBox="1"/>
          <p:nvPr/>
        </p:nvSpPr>
        <p:spPr>
          <a:xfrm>
            <a:off x="4352728" y="1976728"/>
            <a:ext cx="1793700" cy="623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Globals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Outside Function</a:t>
            </a:r>
            <a:endParaRPr sz="1100"/>
          </a:p>
        </p:txBody>
      </p:sp>
      <p:sp>
        <p:nvSpPr>
          <p:cNvPr id="185" name="Google Shape;185;p22"/>
          <p:cNvSpPr txBox="1"/>
          <p:nvPr/>
        </p:nvSpPr>
        <p:spPr>
          <a:xfrm>
            <a:off x="4180742" y="2956652"/>
            <a:ext cx="1793700" cy="34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Inside Function</a:t>
            </a:r>
            <a:endParaRPr sz="1100"/>
          </a:p>
        </p:txBody>
      </p:sp>
      <p:sp>
        <p:nvSpPr>
          <p:cNvPr id="186" name="Google Shape;186;p22"/>
          <p:cNvSpPr/>
          <p:nvPr/>
        </p:nvSpPr>
        <p:spPr>
          <a:xfrm>
            <a:off x="2148260" y="4216826"/>
            <a:ext cx="449100" cy="285900"/>
          </a:xfrm>
          <a:prstGeom prst="roundRect">
            <a:avLst>
              <a:gd fmla="val 16667" name="adj"/>
            </a:avLst>
          </a:prstGeom>
          <a:solidFill>
            <a:srgbClr val="F7CAAC"/>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r</a:t>
            </a:r>
            <a:endParaRPr sz="1100"/>
          </a:p>
        </p:txBody>
      </p:sp>
      <p:sp>
        <p:nvSpPr>
          <p:cNvPr id="187" name="Google Shape;187;p22"/>
          <p:cNvSpPr/>
          <p:nvPr/>
        </p:nvSpPr>
        <p:spPr>
          <a:xfrm>
            <a:off x="3087153" y="4216826"/>
            <a:ext cx="449100" cy="285900"/>
          </a:xfrm>
          <a:prstGeom prst="roundRect">
            <a:avLst>
              <a:gd fmla="val 16667" name="adj"/>
            </a:avLst>
          </a:prstGeom>
          <a:solidFill>
            <a:srgbClr val="BBD6EE"/>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500">
                <a:solidFill>
                  <a:schemeClr val="dk1"/>
                </a:solidFill>
                <a:latin typeface="Calibri"/>
                <a:ea typeface="Calibri"/>
                <a:cs typeface="Calibri"/>
                <a:sym typeface="Calibri"/>
              </a:rPr>
              <a:t>4</a:t>
            </a:r>
            <a:endParaRPr sz="1100"/>
          </a:p>
        </p:txBody>
      </p:sp>
      <p:cxnSp>
        <p:nvCxnSpPr>
          <p:cNvPr id="188" name="Google Shape;188;p22"/>
          <p:cNvCxnSpPr/>
          <p:nvPr/>
        </p:nvCxnSpPr>
        <p:spPr>
          <a:xfrm>
            <a:off x="659423" y="4018925"/>
            <a:ext cx="5433900" cy="0"/>
          </a:xfrm>
          <a:prstGeom prst="straightConnector1">
            <a:avLst/>
          </a:prstGeom>
          <a:noFill/>
          <a:ln cap="flat" cmpd="sng" w="76200">
            <a:solidFill>
              <a:schemeClr val="accent1"/>
            </a:solidFill>
            <a:prstDash val="dash"/>
            <a:miter lim="800000"/>
            <a:headEnd len="sm" w="sm" type="none"/>
            <a:tailEnd len="sm" w="sm" type="none"/>
          </a:ln>
        </p:spPr>
      </p:cxnSp>
      <p:cxnSp>
        <p:nvCxnSpPr>
          <p:cNvPr id="189" name="Google Shape;189;p22"/>
          <p:cNvCxnSpPr>
            <a:endCxn id="180" idx="0"/>
          </p:cNvCxnSpPr>
          <p:nvPr/>
        </p:nvCxnSpPr>
        <p:spPr>
          <a:xfrm>
            <a:off x="3311703" y="2350018"/>
            <a:ext cx="0" cy="655200"/>
          </a:xfrm>
          <a:prstGeom prst="straightConnector1">
            <a:avLst/>
          </a:prstGeom>
          <a:noFill/>
          <a:ln cap="flat" cmpd="sng" w="57150">
            <a:solidFill>
              <a:schemeClr val="accent1"/>
            </a:solidFill>
            <a:prstDash val="solid"/>
            <a:miter lim="800000"/>
            <a:headEnd len="sm" w="sm" type="none"/>
            <a:tailEnd len="med" w="med" type="triangle"/>
          </a:ln>
        </p:spPr>
      </p:cxnSp>
      <p:cxnSp>
        <p:nvCxnSpPr>
          <p:cNvPr id="190" name="Google Shape;190;p22"/>
          <p:cNvCxnSpPr>
            <a:stCxn id="191" idx="2"/>
            <a:endCxn id="187" idx="0"/>
          </p:cNvCxnSpPr>
          <p:nvPr/>
        </p:nvCxnSpPr>
        <p:spPr>
          <a:xfrm flipH="1">
            <a:off x="3311612" y="3637257"/>
            <a:ext cx="23400" cy="579600"/>
          </a:xfrm>
          <a:prstGeom prst="straightConnector1">
            <a:avLst/>
          </a:prstGeom>
          <a:noFill/>
          <a:ln cap="flat" cmpd="sng" w="57150">
            <a:solidFill>
              <a:schemeClr val="accent1"/>
            </a:solidFill>
            <a:prstDash val="solid"/>
            <a:miter lim="800000"/>
            <a:headEnd len="sm" w="sm" type="none"/>
            <a:tailEnd len="med" w="med" type="triangle"/>
          </a:ln>
        </p:spPr>
      </p:cxnSp>
      <p:sp>
        <p:nvSpPr>
          <p:cNvPr id="191" name="Google Shape;191;p22"/>
          <p:cNvSpPr/>
          <p:nvPr/>
        </p:nvSpPr>
        <p:spPr>
          <a:xfrm>
            <a:off x="3110462" y="3351357"/>
            <a:ext cx="449100" cy="285900"/>
          </a:xfrm>
          <a:prstGeom prst="roundRect">
            <a:avLst>
              <a:gd fmla="val 16667" name="adj"/>
            </a:avLst>
          </a:prstGeom>
          <a:solidFill>
            <a:srgbClr val="BBD6EE"/>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4</a:t>
            </a:r>
            <a:endParaRPr sz="1100"/>
          </a:p>
        </p:txBody>
      </p:sp>
      <p:cxnSp>
        <p:nvCxnSpPr>
          <p:cNvPr id="192" name="Google Shape;192;p22"/>
          <p:cNvCxnSpPr/>
          <p:nvPr/>
        </p:nvCxnSpPr>
        <p:spPr>
          <a:xfrm>
            <a:off x="2597295" y="4359701"/>
            <a:ext cx="489900" cy="0"/>
          </a:xfrm>
          <a:prstGeom prst="straightConnector1">
            <a:avLst/>
          </a:prstGeom>
          <a:noFill/>
          <a:ln cap="flat" cmpd="sng" w="57150">
            <a:solidFill>
              <a:schemeClr val="accent1"/>
            </a:solidFill>
            <a:prstDash val="solid"/>
            <a:miter lim="800000"/>
            <a:headEnd len="sm" w="sm" type="none"/>
            <a:tailEnd len="med" w="med" type="triangle"/>
          </a:ln>
        </p:spPr>
      </p:cxnSp>
      <p:sp>
        <p:nvSpPr>
          <p:cNvPr id="193" name="Google Shape;193;p22"/>
          <p:cNvSpPr/>
          <p:nvPr/>
        </p:nvSpPr>
        <p:spPr>
          <a:xfrm>
            <a:off x="2174749" y="1616001"/>
            <a:ext cx="449100" cy="285900"/>
          </a:xfrm>
          <a:prstGeom prst="roundRect">
            <a:avLst>
              <a:gd fmla="val 16667" name="adj"/>
            </a:avLst>
          </a:prstGeom>
          <a:solidFill>
            <a:srgbClr val="F7CAAC"/>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f1</a:t>
            </a:r>
            <a:endParaRPr sz="1100"/>
          </a:p>
        </p:txBody>
      </p:sp>
      <p:cxnSp>
        <p:nvCxnSpPr>
          <p:cNvPr id="194" name="Google Shape;194;p22"/>
          <p:cNvCxnSpPr>
            <a:stCxn id="193" idx="3"/>
            <a:endCxn id="195" idx="1"/>
          </p:cNvCxnSpPr>
          <p:nvPr/>
        </p:nvCxnSpPr>
        <p:spPr>
          <a:xfrm flipH="1" rot="10800000">
            <a:off x="2623849" y="1753251"/>
            <a:ext cx="489900" cy="5700"/>
          </a:xfrm>
          <a:prstGeom prst="straightConnector1">
            <a:avLst/>
          </a:prstGeom>
          <a:noFill/>
          <a:ln cap="flat" cmpd="sng" w="57150">
            <a:solidFill>
              <a:schemeClr val="accent1"/>
            </a:solidFill>
            <a:prstDash val="solid"/>
            <a:miter lim="800000"/>
            <a:headEnd len="sm" w="sm" type="none"/>
            <a:tailEnd len="med" w="med" type="triangle"/>
          </a:ln>
        </p:spPr>
      </p:cxnSp>
      <p:sp>
        <p:nvSpPr>
          <p:cNvPr id="195" name="Google Shape;195;p22"/>
          <p:cNvSpPr/>
          <p:nvPr/>
        </p:nvSpPr>
        <p:spPr>
          <a:xfrm>
            <a:off x="3113641" y="1597358"/>
            <a:ext cx="2625600" cy="312000"/>
          </a:xfrm>
          <a:prstGeom prst="roundRect">
            <a:avLst>
              <a:gd fmla="val 16667" name="adj"/>
            </a:avLst>
          </a:prstGeom>
          <a:solidFill>
            <a:srgbClr val="BBD6EE"/>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function(a){return a+1}</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78"/>
                                        </p:tgtEl>
                                      </p:cBhvr>
                                    </p:animEffect>
                                    <p:set>
                                      <p:cBhvr>
                                        <p:cTn dur="1" fill="hold">
                                          <p:stCondLst>
                                            <p:cond delay="500"/>
                                          </p:stCondLst>
                                        </p:cTn>
                                        <p:tgtEl>
                                          <p:spTgt spid="1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79"/>
                                        </p:tgtEl>
                                      </p:cBhvr>
                                    </p:animEffect>
                                    <p:set>
                                      <p:cBhvr>
                                        <p:cTn dur="1" fill="hold">
                                          <p:stCondLst>
                                            <p:cond delay="500"/>
                                          </p:stCondLst>
                                        </p:cTn>
                                        <p:tgtEl>
                                          <p:spTgt spid="1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80"/>
                                        </p:tgtEl>
                                      </p:cBhvr>
                                    </p:animEffect>
                                    <p:set>
                                      <p:cBhvr>
                                        <p:cTn dur="1" fill="hold">
                                          <p:stCondLst>
                                            <p:cond delay="500"/>
                                          </p:stCondLst>
                                        </p:cTn>
                                        <p:tgtEl>
                                          <p:spTgt spid="1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89"/>
                                        </p:tgtEl>
                                      </p:cBhvr>
                                    </p:animEffect>
                                    <p:set>
                                      <p:cBhvr>
                                        <p:cTn dur="1" fill="hold">
                                          <p:stCondLst>
                                            <p:cond delay="500"/>
                                          </p:stCondLst>
                                        </p:cTn>
                                        <p:tgtEl>
                                          <p:spTgt spid="18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90"/>
                                        </p:tgtEl>
                                      </p:cBhvr>
                                    </p:animEffect>
                                    <p:set>
                                      <p:cBhvr>
                                        <p:cTn dur="1" fill="hold">
                                          <p:stCondLst>
                                            <p:cond delay="500"/>
                                          </p:stCondLst>
                                        </p:cTn>
                                        <p:tgtEl>
                                          <p:spTgt spid="19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91"/>
                                        </p:tgtEl>
                                      </p:cBhvr>
                                    </p:animEffect>
                                    <p:set>
                                      <p:cBhvr>
                                        <p:cTn dur="1" fill="hold">
                                          <p:stCondLst>
                                            <p:cond delay="500"/>
                                          </p:stCondLst>
                                        </p:cTn>
                                        <p:tgtEl>
                                          <p:spTgt spid="19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1"/>
                                        </p:tgtEl>
                                      </p:cBhvr>
                                    </p:animEffect>
                                    <p:set>
                                      <p:cBhvr>
                                        <p:cTn dur="1" fill="hold">
                                          <p:stCondLst>
                                            <p:cond delay="500"/>
                                          </p:stCondLst>
                                        </p:cTn>
                                        <p:tgtEl>
                                          <p:spTgt spid="19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