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57" r:id="rId2"/>
    <p:sldId id="257" r:id="rId3"/>
    <p:sldId id="258" r:id="rId4"/>
    <p:sldId id="259" r:id="rId5"/>
    <p:sldId id="256" r:id="rId6"/>
    <p:sldId id="361" r:id="rId7"/>
    <p:sldId id="358" r:id="rId8"/>
    <p:sldId id="359" r:id="rId9"/>
    <p:sldId id="360" r:id="rId10"/>
    <p:sldId id="362" r:id="rId11"/>
    <p:sldId id="363" r:id="rId12"/>
    <p:sldId id="3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71"/>
    <p:restoredTop sz="94700"/>
  </p:normalViewPr>
  <p:slideViewPr>
    <p:cSldViewPr snapToGrid="0" snapToObjects="1">
      <p:cViewPr varScale="1">
        <p:scale>
          <a:sx n="156" d="100"/>
          <a:sy n="156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C9BF0-8AEF-3C46-B7AD-15FB6062E680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F1565-407D-734D-9AF5-DE0630B3D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0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1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F7651-A7BF-8D44-BB11-4F9FC1B10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FBE06-A7BB-A34F-B692-DF3939B3A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28150-E791-324F-AD01-76299D4C1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B8D0-FBA9-B845-A944-193CA51E2B2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2ED7E-BB3A-B64C-925E-B2A56BE7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4B0CC-B31A-8F48-B230-CACE16430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B58F-07E7-8843-A199-8BE56CEA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4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F2683-523A-5C4E-B431-1B7E531D1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BD792-B52E-E146-91FF-163C48D45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256C2-EF2A-0D49-9571-1EDE6EE2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B8D0-FBA9-B845-A944-193CA51E2B2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4D4CD-FE36-A34D-AE94-15509E24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51634-F75A-B84D-AFE4-B4A2E9D0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B58F-07E7-8843-A199-8BE56CEA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3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294FC4-78D9-8049-B160-1B7DDEC64D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4CDAE-3080-5440-836D-E5D596430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32C4A-B8A0-634B-91E3-E302E65A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B8D0-FBA9-B845-A944-193CA51E2B2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C4466-B62F-0F4C-903B-21B58ABC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67089-4A98-AE46-BE69-C0587BC7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B58F-07E7-8843-A199-8BE56CEA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8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8BD8-65D7-074D-B4E3-34313C24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9C94F-774A-244D-9B53-994070C31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B99D4-19B3-FF48-BFEA-FEA90220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B8D0-FBA9-B845-A944-193CA51E2B2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2FD3B-D3A1-1F4F-8C04-5E121A93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4A135-6BF1-F349-B955-B2820024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B58F-07E7-8843-A199-8BE56CEA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9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108B5-E161-2149-B045-81AD2210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1CF7A-89C7-8749-8AE8-3B999415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E305A-08F5-E740-BBDE-E770104B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B8D0-FBA9-B845-A944-193CA51E2B2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734FA-0CCA-1C41-B9FE-A71D852D6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AC126-BA43-444F-BC56-E0EFBAD7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B58F-07E7-8843-A199-8BE56CEA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4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BED5C-CB35-7D42-8CD3-9BECF7478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369C-5C4B-5042-898F-63A31BAD3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F9160-9A88-644C-B312-CB2F55E70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8856D-9746-3846-B480-54AE2160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B8D0-FBA9-B845-A944-193CA51E2B2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0B53E-CAC7-EF42-9DD4-8EB9CBE6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C980F-F55B-394C-9BB5-0C8C6E54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B58F-07E7-8843-A199-8BE56CEA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8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8EE2-9639-DF45-B906-4F3A30AEB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6CD8D-D45E-1A41-A108-94C550E0D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40C6D-047C-EE47-BD6D-0631256A1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3446D-A7B6-624E-8481-AAAD6973E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FD3B5-8F23-FB48-93F1-624CD872F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BF9313-FFD5-4246-B7C7-25128298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B8D0-FBA9-B845-A944-193CA51E2B2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CB16C8-E9B8-0D40-8F00-4A63E127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F4F93B-CF22-6341-A583-EDA5B059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B58F-07E7-8843-A199-8BE56CEA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D311-41BE-744D-83AF-2377254AD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49D42-3157-F14E-88D6-BC337858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B8D0-FBA9-B845-A944-193CA51E2B2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F045E-291C-BD4A-97D2-EE551CF5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97ABB-7369-D34E-B562-DFE58A89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B58F-07E7-8843-A199-8BE56CEA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4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8EECE6-145E-A947-8ED0-C71FE10C8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B8D0-FBA9-B845-A944-193CA51E2B2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7D590-EE99-754D-B7BB-C788FF84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4CDAF-0750-934D-AD9B-96A02F57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B58F-07E7-8843-A199-8BE56CEA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0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0F332-34FC-BE46-B567-3EFBFE099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97C98-982A-2B43-88E3-C43D6F66A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CC518-AA76-6B46-8AA7-60BBCA89E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DBDA2-8A0C-2542-BCEE-8F3A22B8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B8D0-FBA9-B845-A944-193CA51E2B2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491CD-EA89-444B-AA26-DCA48631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B0134-6D8D-1443-87EE-CC09095B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B58F-07E7-8843-A199-8BE56CEA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1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714A-C141-384F-B561-CFEE65A2B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258248-7021-0842-A4F0-F25E44E43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8E242-04BB-FB43-953E-6EB0918C4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45CEA-910E-6E47-81C9-87718CEB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B8D0-FBA9-B845-A944-193CA51E2B2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E96B4-6A5F-784C-A742-068F74D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42812-6DEC-4E41-91E7-4062FD9E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B58F-07E7-8843-A199-8BE56CEA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BB24A-C2E3-4941-A653-AC36DAB3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15B1E-3362-2243-AF7E-01B471483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02089-C515-C44F-94F1-D5FDC61A2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8B8D0-FBA9-B845-A944-193CA51E2B2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B7DCF-2551-DC45-AC57-D55599D68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E31F9-6ED0-754D-9020-903D01901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2B58F-07E7-8843-A199-8BE56CEA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5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3CF216-F950-B747-9C6C-9949083571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20" t="-231" r="6662" b="231"/>
          <a:stretch/>
        </p:blipFill>
        <p:spPr>
          <a:xfrm>
            <a:off x="-1" y="-8982"/>
            <a:ext cx="12192001" cy="68669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6371EA-E4C8-BB42-8BF8-60EF91176936}"/>
              </a:ext>
            </a:extLst>
          </p:cNvPr>
          <p:cNvSpPr txBox="1"/>
          <p:nvPr/>
        </p:nvSpPr>
        <p:spPr>
          <a:xfrm>
            <a:off x="527222" y="2250527"/>
            <a:ext cx="14061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51F368-0C35-E243-BEDF-DE9099767BEC}"/>
              </a:ext>
            </a:extLst>
          </p:cNvPr>
          <p:cNvSpPr txBox="1"/>
          <p:nvPr/>
        </p:nvSpPr>
        <p:spPr>
          <a:xfrm>
            <a:off x="10107306" y="2250527"/>
            <a:ext cx="18261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/>
              <a:t>Output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B1CB35A-6FDB-5847-A5DE-F1C9495AC3F7}"/>
              </a:ext>
            </a:extLst>
          </p:cNvPr>
          <p:cNvSpPr/>
          <p:nvPr/>
        </p:nvSpPr>
        <p:spPr>
          <a:xfrm>
            <a:off x="618662" y="2944368"/>
            <a:ext cx="2422580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20A3309A-39F4-C440-A20D-C14D12F35334}"/>
              </a:ext>
            </a:extLst>
          </p:cNvPr>
          <p:cNvSpPr/>
          <p:nvPr/>
        </p:nvSpPr>
        <p:spPr>
          <a:xfrm>
            <a:off x="9551763" y="2944368"/>
            <a:ext cx="2422580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B11D46-410A-8441-90D5-AC70546A8D2C}"/>
              </a:ext>
            </a:extLst>
          </p:cNvPr>
          <p:cNvSpPr/>
          <p:nvPr/>
        </p:nvSpPr>
        <p:spPr>
          <a:xfrm>
            <a:off x="3468786" y="2786634"/>
            <a:ext cx="5467552" cy="870966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0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96730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9579-56B3-E747-A4F5-7AE00EE5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filter in JS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BADD35-9DBE-D846-BE73-9B5559E4A711}"/>
              </a:ext>
            </a:extLst>
          </p:cNvPr>
          <p:cNvSpPr/>
          <p:nvPr/>
        </p:nvSpPr>
        <p:spPr>
          <a:xfrm>
            <a:off x="3048000" y="2305615"/>
            <a:ext cx="6096000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2000" noProof="1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2000" noProof="1">
                <a:solidFill>
                  <a:srgbClr val="000000"/>
                </a:solidFill>
                <a:latin typeface="Menlo" panose="020B0609030804020204" pitchFamily="49" charset="0"/>
              </a:rPr>
              <a:t> list = [</a:t>
            </a:r>
            <a:r>
              <a:rPr lang="en-US" sz="2000" noProof="1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000" noProof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2000" noProof="1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000" noProof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2000" noProof="1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-US" sz="2000" noProof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2000" noProof="1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US" sz="2000" noProof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2000" noProof="1">
                <a:solidFill>
                  <a:srgbClr val="098658"/>
                </a:solidFill>
                <a:latin typeface="Menlo" panose="020B0609030804020204" pitchFamily="49" charset="0"/>
              </a:rPr>
              <a:t>7</a:t>
            </a:r>
            <a:r>
              <a:rPr lang="en-US" sz="2000" noProof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2000" noProof="1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-US" sz="2000" noProof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2000" noProof="1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000" noProof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2000" noProof="1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2000" noProof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2000" noProof="1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US" sz="2000" noProof="1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br>
              <a:rPr lang="en-US" sz="2000" noProof="1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2000" noProof="1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2000" noProof="1">
                <a:solidFill>
                  <a:srgbClr val="000000"/>
                </a:solidFill>
                <a:latin typeface="Menlo" panose="020B0609030804020204" pitchFamily="49" charset="0"/>
              </a:rPr>
              <a:t> callback(item){</a:t>
            </a:r>
          </a:p>
          <a:p>
            <a:r>
              <a:rPr lang="en-US" sz="2000" noProof="1">
                <a:solidFill>
                  <a:srgbClr val="008000"/>
                </a:solidFill>
                <a:latin typeface="Menlo" panose="020B0609030804020204" pitchFamily="49" charset="0"/>
              </a:rPr>
              <a:t>  // return true for included items</a:t>
            </a:r>
            <a:endParaRPr lang="en-US" sz="2000" noProof="1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2000" noProof="1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sz="2000" noProof="1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2000" noProof="1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2000" noProof="1">
                <a:solidFill>
                  <a:srgbClr val="000000"/>
                </a:solidFill>
                <a:latin typeface="Menlo" panose="020B0609030804020204" pitchFamily="49" charset="0"/>
              </a:rPr>
              <a:t> filtered = list.filter(callback);</a:t>
            </a:r>
            <a:endParaRPr lang="en-US" sz="2000" b="0" noProof="1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846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CA88-E610-EA41-8A59-F87CB579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sort in JS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DE7FA9-BD18-E44E-958F-AA3395C0942E}"/>
              </a:ext>
            </a:extLst>
          </p:cNvPr>
          <p:cNvSpPr/>
          <p:nvPr/>
        </p:nvSpPr>
        <p:spPr>
          <a:xfrm>
            <a:off x="1577281" y="1690688"/>
            <a:ext cx="903743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noProof="1">
                <a:solidFill>
                  <a:srgbClr val="008000"/>
                </a:solidFill>
                <a:latin typeface="Menlo" panose="020B0609030804020204" pitchFamily="49" charset="0"/>
              </a:rPr>
              <a:t>/* ---------------------------------------------------------</a:t>
            </a:r>
            <a:endParaRPr lang="en-US" noProof="1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noProof="1">
                <a:solidFill>
                  <a:srgbClr val="008000"/>
                </a:solidFill>
                <a:latin typeface="Menlo" panose="020B0609030804020204" pitchFamily="49" charset="0"/>
              </a:rPr>
              <a:t>   The logic of the compare function is as follows.</a:t>
            </a:r>
            <a:endParaRPr lang="en-US" noProof="1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en-US" noProof="1">
                <a:solidFill>
                  <a:srgbClr val="008000"/>
                </a:solidFill>
                <a:latin typeface="Menlo" panose="020B0609030804020204" pitchFamily="49" charset="0"/>
              </a:rPr>
              <a:t>if (compareFunction(a,b) &lt; 0) a comes first, a lower index</a:t>
            </a:r>
            <a:endParaRPr lang="en-US" noProof="1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noProof="1">
                <a:solidFill>
                  <a:srgbClr val="008000"/>
                </a:solidFill>
                <a:latin typeface="Menlo" panose="020B0609030804020204" pitchFamily="49" charset="0"/>
              </a:rPr>
              <a:t>   if (compareFunction(a,b) &gt; 0) b comes first, b lower index</a:t>
            </a:r>
            <a:endParaRPr lang="en-US" noProof="1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noProof="1">
                <a:solidFill>
                  <a:srgbClr val="008000"/>
                </a:solidFill>
                <a:latin typeface="Menlo" panose="020B0609030804020204" pitchFamily="49" charset="0"/>
              </a:rPr>
              <a:t>   if (compareFunction(a,b) === 0) leave a and b unchanged</a:t>
            </a:r>
            <a:endParaRPr lang="en-US" noProof="1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noProof="1">
                <a:solidFill>
                  <a:srgbClr val="008000"/>
                </a:solidFill>
                <a:latin typeface="Menlo" panose="020B0609030804020204" pitchFamily="49" charset="0"/>
              </a:rPr>
              <a:t>   --------------------------------------------------------- */</a:t>
            </a:r>
            <a:endParaRPr lang="en-US" noProof="1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noProof="1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  <a:t> compare(a, b) {</a:t>
            </a:r>
          </a:p>
          <a:p>
            <a:r>
              <a:rPr lang="en-US" noProof="1">
                <a:solidFill>
                  <a:srgbClr val="008000"/>
                </a:solidFill>
                <a:latin typeface="Menlo" panose="020B0609030804020204" pitchFamily="49" charset="0"/>
              </a:rPr>
              <a:t>  // write the callback </a:t>
            </a:r>
            <a:endParaRPr lang="en-US" noProof="1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noProof="1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  <a:t> numbers = [</a:t>
            </a:r>
            <a:r>
              <a:rPr lang="en-US" noProof="1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noProof="1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noProof="1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noProof="1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noProof="1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b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  <a:t>numbers.sort(compare);</a:t>
            </a:r>
          </a:p>
        </p:txBody>
      </p:sp>
    </p:spTree>
    <p:extLst>
      <p:ext uri="{BB962C8B-B14F-4D97-AF65-F5344CB8AC3E}">
        <p14:creationId xmlns:p14="http://schemas.microsoft.com/office/powerpoint/2010/main" val="2209435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4F3122-DAF2-334F-9693-33DB917DF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26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2A7D62-F3AD-494F-8D26-1720C956C9FE}"/>
              </a:ext>
            </a:extLst>
          </p:cNvPr>
          <p:cNvSpPr/>
          <p:nvPr/>
        </p:nvSpPr>
        <p:spPr>
          <a:xfrm>
            <a:off x="4905459" y="779306"/>
            <a:ext cx="609999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Callbacks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E2341E-B994-E94D-8B07-416A7D3E33C0}"/>
              </a:ext>
            </a:extLst>
          </p:cNvPr>
          <p:cNvSpPr/>
          <p:nvPr/>
        </p:nvSpPr>
        <p:spPr>
          <a:xfrm>
            <a:off x="0" y="4883220"/>
            <a:ext cx="121920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CALLBACKS EVERYWHERE</a:t>
            </a:r>
          </a:p>
        </p:txBody>
      </p:sp>
    </p:spTree>
    <p:extLst>
      <p:ext uri="{BB962C8B-B14F-4D97-AF65-F5344CB8AC3E}">
        <p14:creationId xmlns:p14="http://schemas.microsoft.com/office/powerpoint/2010/main" val="1452082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C572AF-354A-ED4D-9C50-6603B586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are objects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0F35F3-32DF-6E4A-AA15-BB49E726277C}"/>
              </a:ext>
            </a:extLst>
          </p:cNvPr>
          <p:cNvSpPr>
            <a:spLocks noChangeAspect="1"/>
          </p:cNvSpPr>
          <p:nvPr/>
        </p:nvSpPr>
        <p:spPr>
          <a:xfrm>
            <a:off x="3810000" y="1541124"/>
            <a:ext cx="4572000" cy="4572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81DF23-F764-9C48-91DC-CDDE0885F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131" y="2226924"/>
            <a:ext cx="3233738" cy="3200400"/>
          </a:xfrm>
          <a:prstGeom prst="rect">
            <a:avLst/>
          </a:prstGeom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93656B17-F45C-7E49-9B1A-0C8664728CE1}"/>
              </a:ext>
            </a:extLst>
          </p:cNvPr>
          <p:cNvSpPr/>
          <p:nvPr/>
        </p:nvSpPr>
        <p:spPr>
          <a:xfrm>
            <a:off x="1695236" y="2659978"/>
            <a:ext cx="2260525" cy="341410"/>
          </a:xfrm>
          <a:custGeom>
            <a:avLst/>
            <a:gdLst>
              <a:gd name="connsiteX0" fmla="*/ 0 w 2260525"/>
              <a:gd name="connsiteY0" fmla="*/ 329802 h 341410"/>
              <a:gd name="connsiteX1" fmla="*/ 616449 w 2260525"/>
              <a:gd name="connsiteY1" fmla="*/ 52400 h 341410"/>
              <a:gd name="connsiteX2" fmla="*/ 1397285 w 2260525"/>
              <a:gd name="connsiteY2" fmla="*/ 62674 h 341410"/>
              <a:gd name="connsiteX3" fmla="*/ 1941816 w 2260525"/>
              <a:gd name="connsiteY3" fmla="*/ 196238 h 341410"/>
              <a:gd name="connsiteX4" fmla="*/ 1849348 w 2260525"/>
              <a:gd name="connsiteY4" fmla="*/ 1029 h 341410"/>
              <a:gd name="connsiteX5" fmla="*/ 2260315 w 2260525"/>
              <a:gd name="connsiteY5" fmla="*/ 298979 h 341410"/>
              <a:gd name="connsiteX6" fmla="*/ 1787703 w 2260525"/>
              <a:gd name="connsiteY6" fmla="*/ 329802 h 341410"/>
              <a:gd name="connsiteX7" fmla="*/ 1962364 w 2260525"/>
              <a:gd name="connsiteY7" fmla="*/ 206512 h 34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0525" h="341410">
                <a:moveTo>
                  <a:pt x="0" y="329802"/>
                </a:moveTo>
                <a:cubicBezTo>
                  <a:pt x="191784" y="213361"/>
                  <a:pt x="383568" y="96921"/>
                  <a:pt x="616449" y="52400"/>
                </a:cubicBezTo>
                <a:cubicBezTo>
                  <a:pt x="849330" y="7879"/>
                  <a:pt x="1176391" y="38701"/>
                  <a:pt x="1397285" y="62674"/>
                </a:cubicBezTo>
                <a:cubicBezTo>
                  <a:pt x="1618179" y="86647"/>
                  <a:pt x="1866472" y="206512"/>
                  <a:pt x="1941816" y="196238"/>
                </a:cubicBezTo>
                <a:cubicBezTo>
                  <a:pt x="2017160" y="185964"/>
                  <a:pt x="1796265" y="-16094"/>
                  <a:pt x="1849348" y="1029"/>
                </a:cubicBezTo>
                <a:cubicBezTo>
                  <a:pt x="1902431" y="18152"/>
                  <a:pt x="2270589" y="244184"/>
                  <a:pt x="2260315" y="298979"/>
                </a:cubicBezTo>
                <a:cubicBezTo>
                  <a:pt x="2250041" y="353774"/>
                  <a:pt x="1837361" y="345213"/>
                  <a:pt x="1787703" y="329802"/>
                </a:cubicBezTo>
                <a:cubicBezTo>
                  <a:pt x="1738045" y="314391"/>
                  <a:pt x="1850204" y="260451"/>
                  <a:pt x="1962364" y="206512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C8FDA8-896B-9646-8793-58A0C421212C}"/>
              </a:ext>
            </a:extLst>
          </p:cNvPr>
          <p:cNvSpPr txBox="1"/>
          <p:nvPr/>
        </p:nvSpPr>
        <p:spPr>
          <a:xfrm>
            <a:off x="1080324" y="2949031"/>
            <a:ext cx="1229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78522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4B419-99CC-8349-959B-0F63E06C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like objects, functions can 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BDD6C-A0AF-A74F-A3D3-CE537E52D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Assigned to a variable</a:t>
            </a:r>
          </a:p>
          <a:p>
            <a:r>
              <a:rPr lang="en-US" dirty="0"/>
              <a:t>Assigned to an object</a:t>
            </a:r>
          </a:p>
          <a:p>
            <a:r>
              <a:rPr lang="en-US" dirty="0"/>
              <a:t>Passed as arguments to a function</a:t>
            </a:r>
          </a:p>
          <a:p>
            <a:r>
              <a:rPr lang="en-US" dirty="0"/>
              <a:t>Returned from functions</a:t>
            </a:r>
          </a:p>
          <a:p>
            <a:r>
              <a:rPr lang="en-US" dirty="0"/>
              <a:t>Can have methods and properties</a:t>
            </a:r>
          </a:p>
          <a:p>
            <a:r>
              <a:rPr lang="en-US" dirty="0"/>
              <a:t>Can be created dynamically</a:t>
            </a:r>
          </a:p>
        </p:txBody>
      </p:sp>
    </p:spTree>
    <p:extLst>
      <p:ext uri="{BB962C8B-B14F-4D97-AF65-F5344CB8AC3E}">
        <p14:creationId xmlns:p14="http://schemas.microsoft.com/office/powerpoint/2010/main" val="105358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A0C0-B98D-6541-BDDF-644CF82E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function as an argument to a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666B4-9BBA-C041-A59D-BBA3F5E8ABE8}"/>
              </a:ext>
            </a:extLst>
          </p:cNvPr>
          <p:cNvSpPr/>
          <p:nvPr/>
        </p:nvSpPr>
        <p:spPr>
          <a:xfrm>
            <a:off x="3610232" y="2182505"/>
            <a:ext cx="4971535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274320" tIns="274320" rIns="91440" bIns="274320">
            <a:spAutoFit/>
          </a:bodyPr>
          <a:lstStyle/>
          <a:p>
            <a:r>
              <a:rPr lang="en-US" noProof="1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  <a:t> run(f){</a:t>
            </a:r>
          </a:p>
          <a:p>
            <a: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  <a:t>    f();</a:t>
            </a:r>
          </a:p>
          <a:p>
            <a: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noProof="1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  <a:t> greeting(){</a:t>
            </a:r>
          </a:p>
          <a:p>
            <a: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  <a:t>    console.log(</a:t>
            </a:r>
            <a:r>
              <a:rPr lang="en-US" noProof="1">
                <a:solidFill>
                  <a:srgbClr val="A31515"/>
                </a:solidFill>
                <a:latin typeface="Menlo" panose="020B0609030804020204" pitchFamily="49" charset="0"/>
              </a:rPr>
              <a:t>'hello world!'</a:t>
            </a:r>
            <a: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noProof="1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-US" noProof="1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run(greeting);</a:t>
            </a:r>
          </a:p>
        </p:txBody>
      </p:sp>
    </p:spTree>
    <p:extLst>
      <p:ext uri="{BB962C8B-B14F-4D97-AF65-F5344CB8AC3E}">
        <p14:creationId xmlns:p14="http://schemas.microsoft.com/office/powerpoint/2010/main" val="204407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719107-70B2-204F-8142-9070F3FD9F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11" b="851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E951C0-0067-C745-A1DC-5D8D79B3A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Callbacks</a:t>
            </a:r>
          </a:p>
        </p:txBody>
      </p:sp>
    </p:spTree>
    <p:extLst>
      <p:ext uri="{BB962C8B-B14F-4D97-AF65-F5344CB8AC3E}">
        <p14:creationId xmlns:p14="http://schemas.microsoft.com/office/powerpoint/2010/main" val="95380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78BBDF-4783-9548-A0AF-B37EBD0E2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6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E5F3-A02E-CF49-AD61-4E97AB43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5FEA2-1793-2B48-8BE9-6FE838193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i="1" dirty="0"/>
              <a:t>A callback is a function that is passed as an argument to other code. The receiving code is expected to call back (execute) the argument when needed.</a:t>
            </a:r>
          </a:p>
        </p:txBody>
      </p:sp>
    </p:spTree>
    <p:extLst>
      <p:ext uri="{BB962C8B-B14F-4D97-AF65-F5344CB8AC3E}">
        <p14:creationId xmlns:p14="http://schemas.microsoft.com/office/powerpoint/2010/main" val="492418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2DCC5A-3E5B-6C4B-8499-071EA6074B32}"/>
              </a:ext>
            </a:extLst>
          </p:cNvPr>
          <p:cNvSpPr/>
          <p:nvPr/>
        </p:nvSpPr>
        <p:spPr>
          <a:xfrm>
            <a:off x="2494245" y="1716396"/>
            <a:ext cx="7203509" cy="43704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274320" tIns="182880" bIns="18288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list = [</a:t>
            </a:r>
            <a:r>
              <a:rPr lang="en-US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098658"/>
                </a:solidFill>
                <a:latin typeface="Menlo" panose="020B0609030804020204" pitchFamily="49" charset="0"/>
              </a:rPr>
              <a:t>7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callback(list){</a:t>
            </a:r>
          </a:p>
          <a:p>
            <a:r>
              <a:rPr lang="en-US" sz="2000" dirty="0">
                <a:solidFill>
                  <a:srgbClr val="008000"/>
                </a:solidFill>
                <a:latin typeface="Menlo" panose="020B0609030804020204" pitchFamily="49" charset="0"/>
              </a:rPr>
              <a:t>  // to be done</a:t>
            </a: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filter(list, callback){</a:t>
            </a:r>
          </a:p>
          <a:p>
            <a:r>
              <a:rPr lang="en-US" sz="2000" dirty="0">
                <a:solidFill>
                  <a:srgbClr val="008000"/>
                </a:solidFill>
                <a:latin typeface="Menlo" panose="020B0609030804020204" pitchFamily="49" charset="0"/>
              </a:rPr>
              <a:t>  // to be done</a:t>
            </a: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filtered = filter(list, callback);</a:t>
            </a:r>
            <a:endParaRPr lang="en-US" sz="2000" b="0" noProof="1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4FA93-C76D-5042-A0D2-70B929997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</a:t>
            </a:r>
          </a:p>
        </p:txBody>
      </p:sp>
    </p:spTree>
    <p:extLst>
      <p:ext uri="{BB962C8B-B14F-4D97-AF65-F5344CB8AC3E}">
        <p14:creationId xmlns:p14="http://schemas.microsoft.com/office/powerpoint/2010/main" val="3917355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36B0-E75C-844C-BDF1-EA1B54C4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filter in JS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6CEE74-B995-9042-AD32-2C7C9155BDFD}"/>
              </a:ext>
            </a:extLst>
          </p:cNvPr>
          <p:cNvSpPr/>
          <p:nvPr/>
        </p:nvSpPr>
        <p:spPr>
          <a:xfrm>
            <a:off x="2283097" y="2659559"/>
            <a:ext cx="7625806" cy="769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4400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array.filter(callback)</a:t>
            </a:r>
            <a:endParaRPr lang="en-US" sz="4400" b="0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85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302</Words>
  <Application>Microsoft Macintosh PowerPoint</Application>
  <PresentationFormat>Widescreen</PresentationFormat>
  <Paragraphs>59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Menlo</vt:lpstr>
      <vt:lpstr>Roboto</vt:lpstr>
      <vt:lpstr>Office Theme</vt:lpstr>
      <vt:lpstr>PowerPoint Presentation</vt:lpstr>
      <vt:lpstr>Functions are objects</vt:lpstr>
      <vt:lpstr>Just like objects, functions can be</vt:lpstr>
      <vt:lpstr>Passing function as an argument to a function</vt:lpstr>
      <vt:lpstr>Callbacks</vt:lpstr>
      <vt:lpstr>PowerPoint Presentation</vt:lpstr>
      <vt:lpstr>Callback pattern</vt:lpstr>
      <vt:lpstr>Callback</vt:lpstr>
      <vt:lpstr>Callback filter in JS</vt:lpstr>
      <vt:lpstr>Callback filter in JS</vt:lpstr>
      <vt:lpstr>Callback sort in JS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33</cp:revision>
  <dcterms:created xsi:type="dcterms:W3CDTF">2020-09-15T19:08:42Z</dcterms:created>
  <dcterms:modified xsi:type="dcterms:W3CDTF">2020-09-21T22:48:02Z</dcterms:modified>
</cp:coreProperties>
</file>