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9" r:id="rId3"/>
    <p:sldId id="258" r:id="rId4"/>
    <p:sldId id="257" r:id="rId5"/>
    <p:sldId id="260" r:id="rId6"/>
    <p:sldId id="267" r:id="rId7"/>
    <p:sldId id="265" r:id="rId8"/>
    <p:sldId id="266" r:id="rId9"/>
    <p:sldId id="275" r:id="rId10"/>
    <p:sldId id="276" r:id="rId11"/>
    <p:sldId id="277" r:id="rId12"/>
    <p:sldId id="27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64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74"/>
  </p:normalViewPr>
  <p:slideViewPr>
    <p:cSldViewPr snapToGrid="0" snapToObjects="1">
      <p:cViewPr>
        <p:scale>
          <a:sx n="87" d="100"/>
          <a:sy n="87" d="100"/>
        </p:scale>
        <p:origin x="106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7651-A7BF-8D44-BB11-4F9FC1B1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BE06-A7BB-A34F-B692-DF3939B3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8150-E791-324F-AD01-76299D4C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D7E-BB3A-B64C-925E-B2A56BE7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0CC-B31A-8F48-B230-CACE1643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683-523A-5C4E-B431-1B7E531D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D792-B52E-E146-91FF-163C48D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56C2-EF2A-0D49-9571-1EDE6EE2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D4CD-FE36-A34D-AE94-15509E2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1634-F75A-B84D-AFE4-B4A2E9D0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94FC4-78D9-8049-B160-1B7DDEC64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CDAE-3080-5440-836D-E5D59643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2C4A-B8A0-634B-91E3-E302E65A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4466-B62F-0F4C-903B-21B58AB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7089-4A98-AE46-BE69-C0587BC7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8BD8-65D7-074D-B4E3-34313C24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C94F-774A-244D-9B53-994070C3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99D4-19B3-FF48-BFEA-FEA9022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FD3B-D3A1-1F4F-8C04-5E121A9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A135-6BF1-F349-B955-B2820024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8B5-E161-2149-B045-81AD2210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CF7A-89C7-8749-8AE8-3B99941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305A-08F5-E740-BBDE-E770104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34FA-0CCA-1C41-B9FE-A71D852D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C126-BA43-444F-BC56-E0EFBA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ED5C-CB35-7D42-8CD3-9BECF747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369C-5C4B-5042-898F-63A31BAD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9160-9A88-644C-B312-CB2F55E7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856D-9746-3846-B480-54AE216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B53E-CAC7-EF42-9DD4-8EB9CBE6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980F-F55B-394C-9BB5-0C8C6E54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8EE2-9639-DF45-B906-4F3A30A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CD8D-D45E-1A41-A108-94C550E0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0C6D-047C-EE47-BD6D-0631256A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446D-A7B6-624E-8481-AAAD6973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FD3B5-8F23-FB48-93F1-624CD872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F9313-FFD5-4246-B7C7-2512829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B16C8-E9B8-0D40-8F00-4A63E127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F93B-CF22-6341-A583-EDA5B05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311-41BE-744D-83AF-2377254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9D42-3157-F14E-88D6-BC337858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045E-291C-BD4A-97D2-EE551CF5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7ABB-7369-D34E-B562-DFE58A8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ECE6-145E-A947-8ED0-C71FE10C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D590-EE99-754D-B7BB-C788FF84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4CDAF-0750-934D-AD9B-96A02F57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F332-34FC-BE46-B567-3EFBFE09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7C98-982A-2B43-88E3-C43D6F66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C518-AA76-6B46-8AA7-60BBCA89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BDA2-8A0C-2542-BCEE-8F3A22B8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91CD-EA89-444B-AA26-DCA4863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134-6D8D-1443-87EE-CC09095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14A-C141-384F-B561-CFEE65A2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58248-7021-0842-A4F0-F25E44E43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E242-04BB-FB43-953E-6EB0918C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5CEA-910E-6E47-81C9-87718CEB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96B4-6A5F-784C-A742-068F74D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2812-6DEC-4E41-91E7-4062FD9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BB24A-C2E3-4941-A653-AC36DAB3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B1E-3362-2243-AF7E-01B47148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2089-C515-C44F-94F1-D5FDC61A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B8D0-FBA9-B845-A944-193CA51E2B2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DCF-2551-DC45-AC57-D55599D6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31F9-6ED0-754D-9020-903D0190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B58F-07E7-8843-A199-8BE56CEA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C98A0-B86A-8249-A97C-9A612429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E4E7270-3436-7643-956C-8B4F8B3F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80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73168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39D4-2ED6-824F-8959-EF57E46C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1736" cy="1325563"/>
          </a:xfrm>
        </p:spPr>
        <p:txBody>
          <a:bodyPr/>
          <a:lstStyle/>
          <a:p>
            <a:r>
              <a:rPr lang="en-US" dirty="0"/>
              <a:t>Function scope variables – declared with “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A616-50DE-414E-9D53-A1828E0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available </a:t>
            </a:r>
            <a:r>
              <a:rPr lang="en-US" b="1" i="1" dirty="0"/>
              <a:t>inside</a:t>
            </a:r>
            <a:r>
              <a:rPr lang="en-US" dirty="0"/>
              <a:t> the function they are created</a:t>
            </a:r>
          </a:p>
          <a:p>
            <a:r>
              <a:rPr lang="en-US" dirty="0"/>
              <a:t>Block is ignored – e.g. variable created in conditional/loop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C1695-45B5-FF4E-909A-B89864549FA8}"/>
              </a:ext>
            </a:extLst>
          </p:cNvPr>
          <p:cNvSpPr/>
          <p:nvPr/>
        </p:nvSpPr>
        <p:spPr>
          <a:xfrm>
            <a:off x="3887491" y="3579253"/>
            <a:ext cx="44170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scope(){</a:t>
            </a:r>
          </a:p>
          <a:p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noProof="1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i=</a:t>
            </a:r>
            <a:r>
              <a:rPr lang="en-US" b="0" noProof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i&lt;</a:t>
            </a:r>
            <a:r>
              <a:rPr lang="en-US" b="0" noProof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i++){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console.log(i);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console.log(i);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i=5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13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C6F2-C0BF-8E49-889E-EC61004C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28D2-CC78-0F40-92E9-75B15601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scope – code enclosed by curly braces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3402-DB4C-4B4E-AE07-5AEFF5B1444F}"/>
              </a:ext>
            </a:extLst>
          </p:cNvPr>
          <p:cNvSpPr/>
          <p:nvPr/>
        </p:nvSpPr>
        <p:spPr>
          <a:xfrm>
            <a:off x="3280989" y="3429000"/>
            <a:ext cx="5630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scope(){</a:t>
            </a:r>
          </a:p>
          <a:p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i=</a:t>
            </a:r>
            <a:r>
              <a:rPr lang="en-US" b="0" noProof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i&lt;</a:t>
            </a:r>
            <a:r>
              <a:rPr lang="en-US" b="0" noProof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i++){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console.log(i);</a:t>
            </a: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console.log(i);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undefined error</a:t>
            </a:r>
            <a:endParaRPr lang="en-US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06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291-ADAC-3B4E-B5C8-189C38E4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5E81-ABA3-7540-9CB6-0CE8DC2C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– function scope – scope within the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– block scope – scope within curly brackets </a:t>
            </a:r>
          </a:p>
        </p:txBody>
      </p:sp>
    </p:spTree>
    <p:extLst>
      <p:ext uri="{BB962C8B-B14F-4D97-AF65-F5344CB8AC3E}">
        <p14:creationId xmlns:p14="http://schemas.microsoft.com/office/powerpoint/2010/main" val="244953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65FAA-1D79-B34A-A386-B08E41AC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35E47-BA06-3F42-8935-023E24A8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Value and reference: the same one or a copy</a:t>
            </a:r>
          </a:p>
        </p:txBody>
      </p:sp>
    </p:spTree>
    <p:extLst>
      <p:ext uri="{BB962C8B-B14F-4D97-AF65-F5344CB8AC3E}">
        <p14:creationId xmlns:p14="http://schemas.microsoft.com/office/powerpoint/2010/main" val="47860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880-F692-5241-8F2D-97F5B90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primitive values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3C17-3934-AB4D-BC82-2114C2DE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76964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2D75-F552-E14B-B285-1864700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primitive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0DEE-629F-CB41-8F4C-179E6AE7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calls pass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955B80-A127-C84D-949B-85E4B57EFA47}"/>
              </a:ext>
            </a:extLst>
          </p:cNvPr>
          <p:cNvSpPr/>
          <p:nvPr/>
        </p:nvSpPr>
        <p:spPr>
          <a:xfrm>
            <a:off x="5970640" y="2976563"/>
            <a:ext cx="249247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Passed by </a:t>
            </a:r>
          </a:p>
          <a:p>
            <a:pPr algn="ctr"/>
            <a:r>
              <a:rPr lang="en-US" sz="4400" dirty="0"/>
              <a:t>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F33D05-29F3-A641-94C8-C4DC36567181}"/>
              </a:ext>
            </a:extLst>
          </p:cNvPr>
          <p:cNvSpPr/>
          <p:nvPr/>
        </p:nvSpPr>
        <p:spPr>
          <a:xfrm>
            <a:off x="8861323" y="2976563"/>
            <a:ext cx="249247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You pass a copy to a function</a:t>
            </a:r>
          </a:p>
        </p:txBody>
      </p:sp>
    </p:spTree>
    <p:extLst>
      <p:ext uri="{BB962C8B-B14F-4D97-AF65-F5344CB8AC3E}">
        <p14:creationId xmlns:p14="http://schemas.microsoft.com/office/powerpoint/2010/main" val="313760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3F1A-A64D-A04B-94FF-288F6DD7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0AD8-E478-9E4E-A80B-65E54122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Almost anything made with “new” keyboard – not used in course</a:t>
            </a:r>
          </a:p>
        </p:txBody>
      </p:sp>
    </p:spTree>
    <p:extLst>
      <p:ext uri="{BB962C8B-B14F-4D97-AF65-F5344CB8AC3E}">
        <p14:creationId xmlns:p14="http://schemas.microsoft.com/office/powerpoint/2010/main" val="18711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CA6D-C213-B44D-B35E-AC7DF5AF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1513-E558-664D-843D-97E6C09D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never copied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EB08B8-670B-B941-BDC9-035CFFA05047}"/>
              </a:ext>
            </a:extLst>
          </p:cNvPr>
          <p:cNvSpPr/>
          <p:nvPr/>
        </p:nvSpPr>
        <p:spPr>
          <a:xfrm>
            <a:off x="5970640" y="2976563"/>
            <a:ext cx="249247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Passed </a:t>
            </a:r>
          </a:p>
          <a:p>
            <a:pPr algn="ctr"/>
            <a:r>
              <a:rPr lang="en-US" sz="4000" dirty="0"/>
              <a:t>by </a:t>
            </a:r>
          </a:p>
          <a:p>
            <a:pPr algn="ctr"/>
            <a:r>
              <a:rPr lang="en-US" sz="4000" dirty="0"/>
              <a:t>reference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905884-ECED-F143-B676-D2AF23A7AD0C}"/>
              </a:ext>
            </a:extLst>
          </p:cNvPr>
          <p:cNvSpPr/>
          <p:nvPr/>
        </p:nvSpPr>
        <p:spPr>
          <a:xfrm>
            <a:off x="8861323" y="2976563"/>
            <a:ext cx="249247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You pass a reference to a function</a:t>
            </a:r>
          </a:p>
        </p:txBody>
      </p:sp>
    </p:spTree>
    <p:extLst>
      <p:ext uri="{BB962C8B-B14F-4D97-AF65-F5344CB8AC3E}">
        <p14:creationId xmlns:p14="http://schemas.microsoft.com/office/powerpoint/2010/main" val="308549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C15-D014-B844-BE54-417356ED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6C1A-B947-A545-984B-E728FF55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and object behavior hold</a:t>
            </a:r>
          </a:p>
        </p:txBody>
      </p:sp>
    </p:spTree>
    <p:extLst>
      <p:ext uri="{BB962C8B-B14F-4D97-AF65-F5344CB8AC3E}">
        <p14:creationId xmlns:p14="http://schemas.microsoft.com/office/powerpoint/2010/main" val="350810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FB6ED-BE2B-9C49-AC25-4625FC243F08}"/>
              </a:ext>
            </a:extLst>
          </p:cNvPr>
          <p:cNvSpPr txBox="1"/>
          <p:nvPr/>
        </p:nvSpPr>
        <p:spPr>
          <a:xfrm>
            <a:off x="4500851" y="2767280"/>
            <a:ext cx="3190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&lt;end/&gt;</a:t>
            </a:r>
          </a:p>
        </p:txBody>
      </p:sp>
    </p:spTree>
    <p:extLst>
      <p:ext uri="{BB962C8B-B14F-4D97-AF65-F5344CB8AC3E}">
        <p14:creationId xmlns:p14="http://schemas.microsoft.com/office/powerpoint/2010/main" val="13801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2AE60-8CCE-2E4F-A95A-1D8D905E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42449"/>
            <a:ext cx="5486400" cy="5486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314D9A7-9E11-2F47-8F17-90E67740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scope - One way mirror</a:t>
            </a:r>
          </a:p>
        </p:txBody>
      </p:sp>
    </p:spTree>
    <p:extLst>
      <p:ext uri="{BB962C8B-B14F-4D97-AF65-F5344CB8AC3E}">
        <p14:creationId xmlns:p14="http://schemas.microsoft.com/office/powerpoint/2010/main" val="206663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6834-9D4A-E84F-ADE8-CFA571F9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for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47726-456D-5F4A-A624-BB324A5F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9676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1870-9C96-2741-AD24-299AD9A2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to know all of the rules?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8A157-FCD9-2E42-AE7B-85D7E497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1826751"/>
            <a:ext cx="2691417" cy="420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CC03F-16E7-4846-B4A3-61BDF0B0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01" y="1826751"/>
            <a:ext cx="3259560" cy="42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30000-363A-354A-A44B-663B2CB98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63BA11-D239-1343-A1BC-7EDC6D766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5" b="1062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E8DC6-DB8D-F343-99BC-6C10415E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" t="10625" r="-81" b="1062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A0FBAF-4E52-0142-AB35-6D8D48BE43D5}"/>
              </a:ext>
            </a:extLst>
          </p:cNvPr>
          <p:cNvGrpSpPr/>
          <p:nvPr/>
        </p:nvGrpSpPr>
        <p:grpSpPr>
          <a:xfrm>
            <a:off x="1381433" y="441036"/>
            <a:ext cx="9871585" cy="6186206"/>
            <a:chOff x="1381433" y="441036"/>
            <a:chExt cx="9871585" cy="6186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386E0-920F-2D42-9E78-383E908A029B}"/>
                </a:ext>
              </a:extLst>
            </p:cNvPr>
            <p:cNvSpPr/>
            <p:nvPr/>
          </p:nvSpPr>
          <p:spPr>
            <a:xfrm>
              <a:off x="1381433" y="441036"/>
              <a:ext cx="9871585" cy="6186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71A44-825B-1A43-8645-34C386E105CD}"/>
                </a:ext>
              </a:extLst>
            </p:cNvPr>
            <p:cNvSpPr/>
            <p:nvPr/>
          </p:nvSpPr>
          <p:spPr>
            <a:xfrm>
              <a:off x="2035276" y="3429000"/>
              <a:ext cx="8775290" cy="1895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6C38D2-3C19-6340-8847-841A8EF4DC4F}"/>
              </a:ext>
            </a:extLst>
          </p:cNvPr>
          <p:cNvSpPr/>
          <p:nvPr/>
        </p:nvSpPr>
        <p:spPr>
          <a:xfrm>
            <a:off x="1705894" y="502488"/>
            <a:ext cx="9104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noProof="1">
                <a:solidFill>
                  <a:srgbClr val="000000"/>
                </a:solidFill>
                <a:latin typeface="Menlo" panose="020B0609030804020204" pitchFamily="49" charset="0"/>
              </a:rPr>
              <a:t>parent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"basketball"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partner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"Jill"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child(){</a:t>
            </a:r>
          </a:p>
          <a:p>
            <a:pPr lvl="1"/>
            <a:r>
              <a:rPr lang="en-US" sz="2800" noProof="1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 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"base jumping"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bankBalance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"100"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4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A0FBAF-4E52-0142-AB35-6D8D48BE43D5}"/>
              </a:ext>
            </a:extLst>
          </p:cNvPr>
          <p:cNvGrpSpPr/>
          <p:nvPr/>
        </p:nvGrpSpPr>
        <p:grpSpPr>
          <a:xfrm>
            <a:off x="1381433" y="441036"/>
            <a:ext cx="9871585" cy="6186206"/>
            <a:chOff x="1381433" y="441036"/>
            <a:chExt cx="9871585" cy="6186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386E0-920F-2D42-9E78-383E908A029B}"/>
                </a:ext>
              </a:extLst>
            </p:cNvPr>
            <p:cNvSpPr/>
            <p:nvPr/>
          </p:nvSpPr>
          <p:spPr>
            <a:xfrm>
              <a:off x="1381433" y="441036"/>
              <a:ext cx="9871585" cy="6186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71A44-825B-1A43-8645-34C386E105CD}"/>
                </a:ext>
              </a:extLst>
            </p:cNvPr>
            <p:cNvSpPr/>
            <p:nvPr/>
          </p:nvSpPr>
          <p:spPr>
            <a:xfrm>
              <a:off x="2035276" y="3429000"/>
              <a:ext cx="8775290" cy="1895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6C38D2-3C19-6340-8847-841A8EF4DC4F}"/>
              </a:ext>
            </a:extLst>
          </p:cNvPr>
          <p:cNvSpPr/>
          <p:nvPr/>
        </p:nvSpPr>
        <p:spPr>
          <a:xfrm>
            <a:off x="1705894" y="502488"/>
            <a:ext cx="9104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noProof="1">
                <a:solidFill>
                  <a:srgbClr val="000000"/>
                </a:solidFill>
                <a:latin typeface="Menlo" panose="020B0609030804020204" pitchFamily="49" charset="0"/>
              </a:rPr>
              <a:t>parent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"basketball"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partner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"Jill"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child(){</a:t>
            </a:r>
          </a:p>
          <a:p>
            <a:pPr lvl="1"/>
            <a:r>
              <a:rPr lang="en-US" sz="2800" noProof="1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 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"base jumping"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bankBalance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"100"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B361508-4E13-5941-8ECA-03181CE8AC3C}"/>
              </a:ext>
            </a:extLst>
          </p:cNvPr>
          <p:cNvSpPr/>
          <p:nvPr/>
        </p:nvSpPr>
        <p:spPr>
          <a:xfrm>
            <a:off x="5810863" y="647857"/>
            <a:ext cx="3618156" cy="3367104"/>
          </a:xfrm>
          <a:custGeom>
            <a:avLst/>
            <a:gdLst>
              <a:gd name="connsiteX0" fmla="*/ 0 w 3618156"/>
              <a:gd name="connsiteY0" fmla="*/ 1072 h 3367104"/>
              <a:gd name="connsiteX1" fmla="*/ 1135626 w 3618156"/>
              <a:gd name="connsiteY1" fmla="*/ 45317 h 3367104"/>
              <a:gd name="connsiteX2" fmla="*/ 2330246 w 3618156"/>
              <a:gd name="connsiteY2" fmla="*/ 296040 h 3367104"/>
              <a:gd name="connsiteX3" fmla="*/ 3229897 w 3618156"/>
              <a:gd name="connsiteY3" fmla="*/ 841730 h 3367104"/>
              <a:gd name="connsiteX4" fmla="*/ 3613355 w 3618156"/>
              <a:gd name="connsiteY4" fmla="*/ 2006853 h 3367104"/>
              <a:gd name="connsiteX5" fmla="*/ 2993923 w 3618156"/>
              <a:gd name="connsiteY5" fmla="*/ 3142478 h 3367104"/>
              <a:gd name="connsiteX6" fmla="*/ 3008671 w 3618156"/>
              <a:gd name="connsiteY6" fmla="*/ 2759020 h 3367104"/>
              <a:gd name="connsiteX7" fmla="*/ 2831691 w 3618156"/>
              <a:gd name="connsiteY7" fmla="*/ 3363704 h 3367104"/>
              <a:gd name="connsiteX8" fmla="*/ 3392129 w 3618156"/>
              <a:gd name="connsiteY8" fmla="*/ 3009743 h 3367104"/>
              <a:gd name="connsiteX9" fmla="*/ 3023420 w 3618156"/>
              <a:gd name="connsiteY9" fmla="*/ 3127730 h 33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8156" h="3367104">
                <a:moveTo>
                  <a:pt x="0" y="1072"/>
                </a:moveTo>
                <a:cubicBezTo>
                  <a:pt x="373626" y="-1386"/>
                  <a:pt x="747252" y="-3844"/>
                  <a:pt x="1135626" y="45317"/>
                </a:cubicBezTo>
                <a:cubicBezTo>
                  <a:pt x="1524000" y="94478"/>
                  <a:pt x="1981201" y="163305"/>
                  <a:pt x="2330246" y="296040"/>
                </a:cubicBezTo>
                <a:cubicBezTo>
                  <a:pt x="2679291" y="428775"/>
                  <a:pt x="3016046" y="556595"/>
                  <a:pt x="3229897" y="841730"/>
                </a:cubicBezTo>
                <a:cubicBezTo>
                  <a:pt x="3443748" y="1126865"/>
                  <a:pt x="3652684" y="1623395"/>
                  <a:pt x="3613355" y="2006853"/>
                </a:cubicBezTo>
                <a:cubicBezTo>
                  <a:pt x="3574026" y="2390311"/>
                  <a:pt x="3094704" y="3017117"/>
                  <a:pt x="2993923" y="3142478"/>
                </a:cubicBezTo>
                <a:cubicBezTo>
                  <a:pt x="2893142" y="3267839"/>
                  <a:pt x="3035710" y="2722149"/>
                  <a:pt x="3008671" y="2759020"/>
                </a:cubicBezTo>
                <a:cubicBezTo>
                  <a:pt x="2981632" y="2795891"/>
                  <a:pt x="2767781" y="3321917"/>
                  <a:pt x="2831691" y="3363704"/>
                </a:cubicBezTo>
                <a:cubicBezTo>
                  <a:pt x="2895601" y="3405491"/>
                  <a:pt x="3360174" y="3049072"/>
                  <a:pt x="3392129" y="3009743"/>
                </a:cubicBezTo>
                <a:cubicBezTo>
                  <a:pt x="3424084" y="2970414"/>
                  <a:pt x="3223752" y="3049072"/>
                  <a:pt x="3023420" y="312773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8F09-F7B5-164E-A896-F3543F41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/>
        </p:blipFill>
        <p:spPr>
          <a:xfrm>
            <a:off x="8541783" y="574117"/>
            <a:ext cx="198119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5FB09-61D4-654A-B818-C55F622C6E0A}"/>
              </a:ext>
            </a:extLst>
          </p:cNvPr>
          <p:cNvGrpSpPr/>
          <p:nvPr/>
        </p:nvGrpSpPr>
        <p:grpSpPr>
          <a:xfrm>
            <a:off x="1381433" y="441036"/>
            <a:ext cx="9871585" cy="6186206"/>
            <a:chOff x="1381433" y="441036"/>
            <a:chExt cx="9871585" cy="61862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0C27D9-C79A-F040-8F5D-443273934A3D}"/>
                </a:ext>
              </a:extLst>
            </p:cNvPr>
            <p:cNvSpPr/>
            <p:nvPr/>
          </p:nvSpPr>
          <p:spPr>
            <a:xfrm>
              <a:off x="1381433" y="441036"/>
              <a:ext cx="9871585" cy="6186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B40410-F61F-1E4D-B8AB-3B550AD31748}"/>
                </a:ext>
              </a:extLst>
            </p:cNvPr>
            <p:cNvSpPr/>
            <p:nvPr/>
          </p:nvSpPr>
          <p:spPr>
            <a:xfrm>
              <a:off x="2035276" y="3429000"/>
              <a:ext cx="8775290" cy="1895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6C38D2-3C19-6340-8847-841A8EF4DC4F}"/>
              </a:ext>
            </a:extLst>
          </p:cNvPr>
          <p:cNvSpPr/>
          <p:nvPr/>
        </p:nvSpPr>
        <p:spPr>
          <a:xfrm>
            <a:off x="1705894" y="502488"/>
            <a:ext cx="9104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noProof="1">
                <a:solidFill>
                  <a:srgbClr val="000000"/>
                </a:solidFill>
                <a:latin typeface="Menlo" panose="020B0609030804020204" pitchFamily="49" charset="0"/>
              </a:rPr>
              <a:t>parent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"basketball"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partner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"Jill"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child(){</a:t>
            </a:r>
          </a:p>
          <a:p>
            <a:pPr lvl="1"/>
            <a:r>
              <a:rPr lang="en-US" sz="2800" noProof="1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hobby      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"base jumping"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bankBalance = </a:t>
            </a:r>
            <a:r>
              <a:rPr lang="en-US" sz="2800" b="0" noProof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"100"</a:t>
            </a: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B361508-4E13-5941-8ECA-03181CE8AC3C}"/>
              </a:ext>
            </a:extLst>
          </p:cNvPr>
          <p:cNvSpPr/>
          <p:nvPr/>
        </p:nvSpPr>
        <p:spPr>
          <a:xfrm>
            <a:off x="5810863" y="647857"/>
            <a:ext cx="3618156" cy="3367104"/>
          </a:xfrm>
          <a:custGeom>
            <a:avLst/>
            <a:gdLst>
              <a:gd name="connsiteX0" fmla="*/ 0 w 3618156"/>
              <a:gd name="connsiteY0" fmla="*/ 1072 h 3367104"/>
              <a:gd name="connsiteX1" fmla="*/ 1135626 w 3618156"/>
              <a:gd name="connsiteY1" fmla="*/ 45317 h 3367104"/>
              <a:gd name="connsiteX2" fmla="*/ 2330246 w 3618156"/>
              <a:gd name="connsiteY2" fmla="*/ 296040 h 3367104"/>
              <a:gd name="connsiteX3" fmla="*/ 3229897 w 3618156"/>
              <a:gd name="connsiteY3" fmla="*/ 841730 h 3367104"/>
              <a:gd name="connsiteX4" fmla="*/ 3613355 w 3618156"/>
              <a:gd name="connsiteY4" fmla="*/ 2006853 h 3367104"/>
              <a:gd name="connsiteX5" fmla="*/ 2993923 w 3618156"/>
              <a:gd name="connsiteY5" fmla="*/ 3142478 h 3367104"/>
              <a:gd name="connsiteX6" fmla="*/ 3008671 w 3618156"/>
              <a:gd name="connsiteY6" fmla="*/ 2759020 h 3367104"/>
              <a:gd name="connsiteX7" fmla="*/ 2831691 w 3618156"/>
              <a:gd name="connsiteY7" fmla="*/ 3363704 h 3367104"/>
              <a:gd name="connsiteX8" fmla="*/ 3392129 w 3618156"/>
              <a:gd name="connsiteY8" fmla="*/ 3009743 h 3367104"/>
              <a:gd name="connsiteX9" fmla="*/ 3023420 w 3618156"/>
              <a:gd name="connsiteY9" fmla="*/ 3127730 h 33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8156" h="3367104">
                <a:moveTo>
                  <a:pt x="0" y="1072"/>
                </a:moveTo>
                <a:cubicBezTo>
                  <a:pt x="373626" y="-1386"/>
                  <a:pt x="747252" y="-3844"/>
                  <a:pt x="1135626" y="45317"/>
                </a:cubicBezTo>
                <a:cubicBezTo>
                  <a:pt x="1524000" y="94478"/>
                  <a:pt x="1981201" y="163305"/>
                  <a:pt x="2330246" y="296040"/>
                </a:cubicBezTo>
                <a:cubicBezTo>
                  <a:pt x="2679291" y="428775"/>
                  <a:pt x="3016046" y="556595"/>
                  <a:pt x="3229897" y="841730"/>
                </a:cubicBezTo>
                <a:cubicBezTo>
                  <a:pt x="3443748" y="1126865"/>
                  <a:pt x="3652684" y="1623395"/>
                  <a:pt x="3613355" y="2006853"/>
                </a:cubicBezTo>
                <a:cubicBezTo>
                  <a:pt x="3574026" y="2390311"/>
                  <a:pt x="3094704" y="3017117"/>
                  <a:pt x="2993923" y="3142478"/>
                </a:cubicBezTo>
                <a:cubicBezTo>
                  <a:pt x="2893142" y="3267839"/>
                  <a:pt x="3035710" y="2722149"/>
                  <a:pt x="3008671" y="2759020"/>
                </a:cubicBezTo>
                <a:cubicBezTo>
                  <a:pt x="2981632" y="2795891"/>
                  <a:pt x="2767781" y="3321917"/>
                  <a:pt x="2831691" y="3363704"/>
                </a:cubicBezTo>
                <a:cubicBezTo>
                  <a:pt x="2895601" y="3405491"/>
                  <a:pt x="3360174" y="3049072"/>
                  <a:pt x="3392129" y="3009743"/>
                </a:cubicBezTo>
                <a:cubicBezTo>
                  <a:pt x="3424084" y="2970414"/>
                  <a:pt x="3223752" y="3049072"/>
                  <a:pt x="3023420" y="312773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8F09-F7B5-164E-A896-F3543F41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/>
        </p:blipFill>
        <p:spPr>
          <a:xfrm>
            <a:off x="8541783" y="574117"/>
            <a:ext cx="1981199" cy="14859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60064B59-51A0-C64B-8E3D-BB4A6B9103C1}"/>
              </a:ext>
            </a:extLst>
          </p:cNvPr>
          <p:cNvSpPr/>
          <p:nvPr/>
        </p:nvSpPr>
        <p:spPr>
          <a:xfrm>
            <a:off x="924232" y="2060017"/>
            <a:ext cx="1268361" cy="1607577"/>
          </a:xfrm>
          <a:custGeom>
            <a:avLst/>
            <a:gdLst>
              <a:gd name="connsiteX0" fmla="*/ 995302 w 995302"/>
              <a:gd name="connsiteY0" fmla="*/ 1922577 h 1922577"/>
              <a:gd name="connsiteX1" fmla="*/ 493857 w 995302"/>
              <a:gd name="connsiteY1" fmla="*/ 1760345 h 1922577"/>
              <a:gd name="connsiteX2" fmla="*/ 80902 w 995302"/>
              <a:gd name="connsiteY2" fmla="*/ 1229403 h 1922577"/>
              <a:gd name="connsiteX3" fmla="*/ 7160 w 995302"/>
              <a:gd name="connsiteY3" fmla="*/ 727958 h 1922577"/>
              <a:gd name="connsiteX4" fmla="*/ 184141 w 995302"/>
              <a:gd name="connsiteY4" fmla="*/ 329751 h 1922577"/>
              <a:gd name="connsiteX5" fmla="*/ 670837 w 995302"/>
              <a:gd name="connsiteY5" fmla="*/ 138022 h 1922577"/>
              <a:gd name="connsiteX6" fmla="*/ 493857 w 995302"/>
              <a:gd name="connsiteY6" fmla="*/ 34783 h 1922577"/>
              <a:gd name="connsiteX7" fmla="*/ 980553 w 995302"/>
              <a:gd name="connsiteY7" fmla="*/ 34783 h 1922577"/>
              <a:gd name="connsiteX8" fmla="*/ 670837 w 995302"/>
              <a:gd name="connsiteY8" fmla="*/ 447738 h 1922577"/>
              <a:gd name="connsiteX9" fmla="*/ 700334 w 995302"/>
              <a:gd name="connsiteY9" fmla="*/ 167519 h 19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302" h="1922577">
                <a:moveTo>
                  <a:pt x="995302" y="1922577"/>
                </a:moveTo>
                <a:cubicBezTo>
                  <a:pt x="820779" y="1899225"/>
                  <a:pt x="646257" y="1875874"/>
                  <a:pt x="493857" y="1760345"/>
                </a:cubicBezTo>
                <a:cubicBezTo>
                  <a:pt x="341457" y="1644816"/>
                  <a:pt x="162018" y="1401467"/>
                  <a:pt x="80902" y="1229403"/>
                </a:cubicBezTo>
                <a:cubicBezTo>
                  <a:pt x="-214" y="1057338"/>
                  <a:pt x="-10047" y="877900"/>
                  <a:pt x="7160" y="727958"/>
                </a:cubicBezTo>
                <a:cubicBezTo>
                  <a:pt x="24367" y="578016"/>
                  <a:pt x="73528" y="428074"/>
                  <a:pt x="184141" y="329751"/>
                </a:cubicBezTo>
                <a:cubicBezTo>
                  <a:pt x="294754" y="231428"/>
                  <a:pt x="619218" y="187183"/>
                  <a:pt x="670837" y="138022"/>
                </a:cubicBezTo>
                <a:cubicBezTo>
                  <a:pt x="722456" y="88861"/>
                  <a:pt x="442238" y="51990"/>
                  <a:pt x="493857" y="34783"/>
                </a:cubicBezTo>
                <a:cubicBezTo>
                  <a:pt x="545476" y="17576"/>
                  <a:pt x="951056" y="-34043"/>
                  <a:pt x="980553" y="34783"/>
                </a:cubicBezTo>
                <a:cubicBezTo>
                  <a:pt x="1010050" y="103609"/>
                  <a:pt x="717540" y="425615"/>
                  <a:pt x="670837" y="447738"/>
                </a:cubicBezTo>
                <a:cubicBezTo>
                  <a:pt x="624134" y="469861"/>
                  <a:pt x="662234" y="318690"/>
                  <a:pt x="700334" y="16751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52D7C-70BC-7E49-A530-40164B44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4" y="2675850"/>
            <a:ext cx="1703524" cy="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DD34F-7B0D-304B-8DF9-B3B41CE5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F0FFB2-91C1-9442-825A-C1D48A53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scope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38822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372</Words>
  <Application>Microsoft Macintosh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Menlo</vt:lpstr>
      <vt:lpstr>Office Theme</vt:lpstr>
      <vt:lpstr>Scope</vt:lpstr>
      <vt:lpstr>Thinking about scope - One way mirror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scope and block scope</vt:lpstr>
      <vt:lpstr>Function scope variables – declared with “var”</vt:lpstr>
      <vt:lpstr>Benefits of let and const</vt:lpstr>
      <vt:lpstr>Summary</vt:lpstr>
      <vt:lpstr>Value and reference: the same one or a copy</vt:lpstr>
      <vt:lpstr>JavaScript primitive values types</vt:lpstr>
      <vt:lpstr>Passing primitive to function</vt:lpstr>
      <vt:lpstr>Object types</vt:lpstr>
      <vt:lpstr>Objects are passed by reference</vt:lpstr>
      <vt:lpstr>Within the object</vt:lpstr>
      <vt:lpstr>PowerPoint Presentation</vt:lpstr>
      <vt:lpstr>Language for communication</vt:lpstr>
      <vt:lpstr>Do you need to know all of the rules?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2020-09-15T19:08:42Z</dcterms:created>
  <dcterms:modified xsi:type="dcterms:W3CDTF">2020-09-16T14:07:14Z</dcterms:modified>
</cp:coreProperties>
</file>