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67169f00c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67169f00c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967169f00c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67169f00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67169f00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7169f00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7169f00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7169f00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7169f00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67169f00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67169f00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67169f00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67169f00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67169f00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67169f00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967169f00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67169f00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67169f00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67169f00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967169f00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967169f00c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67169f00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67169f00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967169f00c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meo.com/86204202" TargetMode="External"/><Relationship Id="rId4" Type="http://schemas.openxmlformats.org/officeDocument/2006/relationships/hyperlink" Target="https://drive.google.com/file/d/0BzC6J7ShkT0QUUU2ODItWnFtLUU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9/10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35" y="3085404"/>
            <a:ext cx="5734144" cy="86334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/>
        </p:nvSpPr>
        <p:spPr>
          <a:xfrm>
            <a:off x="6981881" y="3421721"/>
            <a:ext cx="1632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main()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6406238" y="2659665"/>
            <a:ext cx="1632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blue()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861944" y="2085436"/>
            <a:ext cx="16329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red()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310556" y="120788"/>
            <a:ext cx="3381600" cy="182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Push and Pop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“frames” onto the Stack</a:t>
            </a:r>
            <a:endParaRPr sz="1800"/>
          </a:p>
        </p:txBody>
      </p:sp>
      <p:sp>
        <p:nvSpPr>
          <p:cNvPr id="160" name="Google Shape;160;p23"/>
          <p:cNvSpPr/>
          <p:nvPr/>
        </p:nvSpPr>
        <p:spPr>
          <a:xfrm>
            <a:off x="4832944" y="109088"/>
            <a:ext cx="3381600" cy="182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main(){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blue();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// return here from blue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blue(){ red(); return;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function red(){ … return;}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4131" y="2475075"/>
            <a:ext cx="4281336" cy="644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594" y="1963650"/>
            <a:ext cx="3106350" cy="5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1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628650" y="106124"/>
            <a:ext cx="7886700" cy="783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3 - http://www.pythontutor.com/live.html#mode=edit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516825" y="889500"/>
            <a:ext cx="2353200" cy="3364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 main(x)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x = x + blue(x);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return 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 blue(x)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x = x + red(x);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return 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function red(x)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x = x + "he";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return x;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 x = "say 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console.log(main(x))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5067275" y="1023250"/>
            <a:ext cx="2353200" cy="3364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will get printed in the console?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Document Object Model (DOM)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Simple DOM Video</a:t>
            </a:r>
            <a:r>
              <a:rPr lang="en"/>
              <a:t> -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https://vimeo.com/86204202</a:t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Pacman Video  - </a:t>
            </a:r>
            <a:r>
              <a:rPr lang="en" sz="2600" u="sng">
                <a:solidFill>
                  <a:schemeClr val="hlink"/>
                </a:solidFill>
                <a:hlinkClick r:id="rId4"/>
              </a:rPr>
              <a:t>https://drive.google.com/file/d/0BzC6J7ShkT0QUUU2ODItWnFtLUU/view?usp=sharing</a:t>
            </a:r>
            <a:r>
              <a:rPr lang="en" sz="2600"/>
              <a:t>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Pacman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388" y="1243550"/>
            <a:ext cx="332422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38" y="1243550"/>
            <a:ext cx="35147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1 - See starter01.html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2 - See starter02.html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628650" y="167906"/>
            <a:ext cx="1960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59" y="943031"/>
            <a:ext cx="2264606" cy="15067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/>
          <p:nvPr/>
        </p:nvSpPr>
        <p:spPr>
          <a:xfrm>
            <a:off x="2878050" y="1369219"/>
            <a:ext cx="6240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type="title"/>
          </p:nvPr>
        </p:nvSpPr>
        <p:spPr>
          <a:xfrm>
            <a:off x="3502200" y="1050994"/>
            <a:ext cx="1960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it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6375" y="1050995"/>
            <a:ext cx="1142856" cy="11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5699906" y="295669"/>
            <a:ext cx="2264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Tree</a:t>
            </a:r>
            <a:endParaRPr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5630550" y="2314331"/>
            <a:ext cx="2160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259131" y="1369219"/>
            <a:ext cx="6240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 rot="5400000">
            <a:off x="6356700" y="2243944"/>
            <a:ext cx="4797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 rot="5400000">
            <a:off x="6356400" y="3129900"/>
            <a:ext cx="4803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2200" y="2697693"/>
            <a:ext cx="812410" cy="793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 rot="10800000">
            <a:off x="4937531" y="2597531"/>
            <a:ext cx="6240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5699906" y="3308606"/>
            <a:ext cx="2160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Byte Code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294450" y="3444038"/>
            <a:ext cx="21606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Machine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Code</a:t>
            </a:r>
            <a:endParaRPr sz="2700"/>
          </a:p>
        </p:txBody>
      </p:sp>
      <p:sp>
        <p:nvSpPr>
          <p:cNvPr id="108" name="Google Shape;108;p19"/>
          <p:cNvSpPr/>
          <p:nvPr/>
        </p:nvSpPr>
        <p:spPr>
          <a:xfrm>
            <a:off x="4937381" y="3577669"/>
            <a:ext cx="624000" cy="4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 txBox="1"/>
          <p:nvPr>
            <p:ph type="title"/>
          </p:nvPr>
        </p:nvSpPr>
        <p:spPr>
          <a:xfrm>
            <a:off x="3276094" y="1878131"/>
            <a:ext cx="22155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Optimizing Compiler</a:t>
            </a:r>
            <a:endParaRPr sz="2700"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72500" y="0"/>
            <a:ext cx="27990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</a:rPr>
              <a:t>ECMA-262, 2020</a:t>
            </a:r>
            <a:endParaRPr sz="26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80000"/>
                </a:solidFill>
              </a:rPr>
              <a:t>Ecmascript</a:t>
            </a:r>
            <a:endParaRPr sz="26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Function Definitions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149075" y="1369225"/>
            <a:ext cx="8796000" cy="377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function f1(arg1, arg2){ ...do something and return }  </a:t>
            </a:r>
            <a:r>
              <a:rPr lang="en">
                <a:solidFill>
                  <a:srgbClr val="FF0000"/>
                </a:solidFill>
              </a:rPr>
              <a:t>// Function Definition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const f1</a:t>
            </a:r>
            <a:r>
              <a:rPr lang="en"/>
              <a:t> = function (arg1, arg2){ …</a:t>
            </a:r>
            <a:r>
              <a:rPr lang="en"/>
              <a:t>.do something and return } </a:t>
            </a:r>
            <a:r>
              <a:rPr lang="en">
                <a:solidFill>
                  <a:srgbClr val="FF0000"/>
                </a:solidFill>
              </a:rPr>
              <a:t>// Function Expression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const f1</a:t>
            </a:r>
            <a:r>
              <a:rPr lang="en"/>
              <a:t> = function f1(arg1, arg2){ ….do something and return 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const f1</a:t>
            </a:r>
            <a:r>
              <a:rPr lang="en"/>
              <a:t> = (arg1, arg2) =&gt; { … so something and return  }  </a:t>
            </a:r>
            <a:r>
              <a:rPr lang="en">
                <a:solidFill>
                  <a:srgbClr val="FF0000"/>
                </a:solidFill>
              </a:rPr>
              <a:t>// Fat Arrow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const f1</a:t>
            </a:r>
            <a:r>
              <a:rPr lang="en"/>
              <a:t> = (arg1, arg2) =&gt; ‘Hello”    // does not need brackets and return is assumed if on one 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-------------------------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const f1 </a:t>
            </a:r>
            <a:r>
              <a:rPr lang="en"/>
              <a:t>= ()=&gt;3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838675" y="920063"/>
            <a:ext cx="2518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</a:t>
            </a:r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2729231" y="2592131"/>
            <a:ext cx="2398200" cy="13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31" y="2676600"/>
            <a:ext cx="1984050" cy="11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737916" y="3115256"/>
            <a:ext cx="1451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Machine Instructions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/>
          <p:nvPr/>
        </p:nvSpPr>
        <p:spPr>
          <a:xfrm rot="5400000">
            <a:off x="2933156" y="2805750"/>
            <a:ext cx="169200" cy="577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6066525" y="181369"/>
            <a:ext cx="2518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250" y="1342817"/>
            <a:ext cx="2838148" cy="2457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2398144" y="112538"/>
            <a:ext cx="2518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2797988" y="3250350"/>
            <a:ext cx="2398200" cy="172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991" y="3306119"/>
            <a:ext cx="1984050" cy="1615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797988" y="2139356"/>
            <a:ext cx="2398200" cy="11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2797988" y="1028306"/>
            <a:ext cx="2398200" cy="11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1273791" y="3844031"/>
            <a:ext cx="1451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Machine Instructions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931722" y="2312250"/>
            <a:ext cx="1451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Stack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969428" y="1156688"/>
            <a:ext cx="1451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/>
          <p:nvPr/>
        </p:nvSpPr>
        <p:spPr>
          <a:xfrm rot="5400000">
            <a:off x="3001913" y="3263813"/>
            <a:ext cx="169200" cy="577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6066525" y="181369"/>
            <a:ext cx="25188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7250" y="1342817"/>
            <a:ext cx="2838148" cy="245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8819" y="1488844"/>
            <a:ext cx="1675006" cy="126024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2797988" y="2749088"/>
            <a:ext cx="2398200" cy="50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141066" y="2888269"/>
            <a:ext cx="14517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window stack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>
            <a:stCxn id="146" idx="3"/>
            <a:endCxn id="145" idx="1"/>
          </p:cNvCxnSpPr>
          <p:nvPr/>
        </p:nvCxnSpPr>
        <p:spPr>
          <a:xfrm flipH="1" rot="10800000">
            <a:off x="5196188" y="2118938"/>
            <a:ext cx="1132500" cy="880500"/>
          </a:xfrm>
          <a:prstGeom prst="curvedConnector3">
            <a:avLst>
              <a:gd fmla="val 49996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149" name="Google Shape;14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8819" y="1565614"/>
            <a:ext cx="1675013" cy="110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