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84" r:id="rId3"/>
    <p:sldId id="293" r:id="rId4"/>
    <p:sldId id="275" r:id="rId5"/>
    <p:sldId id="292" r:id="rId6"/>
    <p:sldId id="259" r:id="rId7"/>
    <p:sldId id="295" r:id="rId8"/>
    <p:sldId id="294" r:id="rId9"/>
    <p:sldId id="277" r:id="rId10"/>
    <p:sldId id="296" r:id="rId11"/>
    <p:sldId id="289" r:id="rId12"/>
    <p:sldId id="285" r:id="rId13"/>
    <p:sldId id="297" r:id="rId14"/>
    <p:sldId id="290" r:id="rId15"/>
    <p:sldId id="286" r:id="rId16"/>
    <p:sldId id="298" r:id="rId17"/>
    <p:sldId id="291" r:id="rId18"/>
    <p:sldId id="288" r:id="rId19"/>
    <p:sldId id="263"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Акобян Арман Амаякович" initials="ААА" lastIdx="1" clrIdx="0">
    <p:extLst>
      <p:ext uri="{19B8F6BF-5375-455C-9EA6-DF929625EA0E}">
        <p15:presenceInfo xmlns:p15="http://schemas.microsoft.com/office/powerpoint/2012/main" userId="Акобян Арман Амаякович"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460"/>
    <a:srgbClr val="A4E4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82035" autoAdjust="0"/>
  </p:normalViewPr>
  <p:slideViewPr>
    <p:cSldViewPr>
      <p:cViewPr>
        <p:scale>
          <a:sx n="33" d="100"/>
          <a:sy n="33" d="100"/>
        </p:scale>
        <p:origin x="1123" y="91"/>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		</a:t>
            </a:r>
          </a:p>
        </p:txBody>
      </p:sp>
    </p:spTree>
    <p:extLst>
      <p:ext uri="{BB962C8B-B14F-4D97-AF65-F5344CB8AC3E}">
        <p14:creationId xmlns:p14="http://schemas.microsoft.com/office/powerpoint/2010/main" val="313656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		</a:t>
            </a:r>
          </a:p>
        </p:txBody>
      </p:sp>
    </p:spTree>
    <p:extLst>
      <p:ext uri="{BB962C8B-B14F-4D97-AF65-F5344CB8AC3E}">
        <p14:creationId xmlns:p14="http://schemas.microsoft.com/office/powerpoint/2010/main" val="822925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		</a:t>
            </a:r>
          </a:p>
        </p:txBody>
      </p:sp>
    </p:spTree>
    <p:extLst>
      <p:ext uri="{BB962C8B-B14F-4D97-AF65-F5344CB8AC3E}">
        <p14:creationId xmlns:p14="http://schemas.microsoft.com/office/powerpoint/2010/main" val="70517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		</a:t>
            </a:r>
          </a:p>
        </p:txBody>
      </p:sp>
    </p:spTree>
    <p:extLst>
      <p:ext uri="{BB962C8B-B14F-4D97-AF65-F5344CB8AC3E}">
        <p14:creationId xmlns:p14="http://schemas.microsoft.com/office/powerpoint/2010/main" val="1011803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		</a:t>
            </a:r>
          </a:p>
        </p:txBody>
      </p:sp>
    </p:spTree>
    <p:extLst>
      <p:ext uri="{BB962C8B-B14F-4D97-AF65-F5344CB8AC3E}">
        <p14:creationId xmlns:p14="http://schemas.microsoft.com/office/powerpoint/2010/main" val="2575532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habr.com/ru/company/oleg-bunin/blog/352614/" TargetMode="External"/><Relationship Id="rId5" Type="http://schemas.openxmlformats.org/officeDocument/2006/relationships/hyperlink" Target="https://appen.com/open-source-datasets/" TargetMode="External"/><Relationship Id="rId4" Type="http://schemas.openxmlformats.org/officeDocument/2006/relationships/hyperlink" Target="https://github.com/hundredblocks/concrete_NLP_tutoria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098178" y="2649425"/>
            <a:ext cx="11502534" cy="45287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sz="5400" b="1" cap="all" dirty="0">
                <a:solidFill>
                  <a:srgbClr val="253957"/>
                </a:solidFill>
                <a:latin typeface="+mn-lt"/>
                <a:ea typeface="+mn-ea"/>
                <a:cs typeface="+mn-cs"/>
              </a:rPr>
              <a:t>Social Media Disasters</a:t>
            </a:r>
            <a:endParaRPr lang="ru-RU" sz="5400" b="1" cap="all" dirty="0">
              <a:solidFill>
                <a:srgbClr val="253957"/>
              </a:solidFill>
              <a:latin typeface="+mn-lt"/>
              <a:ea typeface="+mn-ea"/>
              <a:cs typeface="+mn-cs"/>
            </a:endParaRPr>
          </a:p>
        </p:txBody>
      </p:sp>
      <p:sp>
        <p:nvSpPr>
          <p:cNvPr id="53" name="Очень крутой подзаголовок презентации"/>
          <p:cNvSpPr txBox="1"/>
          <p:nvPr/>
        </p:nvSpPr>
        <p:spPr>
          <a:xfrm>
            <a:off x="17952640" y="8802216"/>
            <a:ext cx="5783288" cy="2533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pPr algn="r">
              <a:lnSpc>
                <a:spcPct val="150000"/>
              </a:lnSpc>
            </a:pPr>
            <a:r>
              <a:rPr lang="ru-RU" sz="3200" dirty="0"/>
              <a:t>Выполнил</a:t>
            </a:r>
            <a:r>
              <a:rPr lang="en-US" sz="3200" dirty="0"/>
              <a:t>:</a:t>
            </a:r>
            <a:r>
              <a:rPr lang="ru-RU" sz="3200" dirty="0"/>
              <a:t> </a:t>
            </a:r>
          </a:p>
          <a:p>
            <a:pPr algn="r">
              <a:lnSpc>
                <a:spcPct val="150000"/>
              </a:lnSpc>
            </a:pPr>
            <a:r>
              <a:rPr lang="ru-RU" sz="3200" dirty="0"/>
              <a:t>Акобян А.А. </a:t>
            </a:r>
          </a:p>
        </p:txBody>
      </p:sp>
      <p:sp>
        <p:nvSpPr>
          <p:cNvPr id="55" name="Москва, 2017"/>
          <p:cNvSpPr txBox="1"/>
          <p:nvPr/>
        </p:nvSpPr>
        <p:spPr>
          <a:xfrm>
            <a:off x="10607824" y="12324448"/>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dirty="0"/>
              <a:t>Нижний Новгород</a:t>
            </a:r>
            <a:r>
              <a:rPr dirty="0"/>
              <a:t>, 20</a:t>
            </a:r>
            <a:r>
              <a:rPr lang="en-US" dirty="0"/>
              <a:t>2</a:t>
            </a:r>
            <a:r>
              <a:rPr lang="ru-RU" dirty="0"/>
              <a:t>1</a:t>
            </a:r>
            <a:endParaRPr dirty="0"/>
          </a:p>
        </p:txBody>
      </p:sp>
      <p:pic>
        <p:nvPicPr>
          <p:cNvPr id="56" name="Изображение" descr="Изображение"/>
          <p:cNvPicPr>
            <a:picLocks noChangeAspect="1"/>
          </p:cNvPicPr>
          <p:nvPr/>
        </p:nvPicPr>
        <p:blipFill>
          <a:blip r:embed="rId2"/>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393504"/>
            <a:ext cx="21506374" cy="1292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b="1" cap="all" dirty="0">
                <a:solidFill>
                  <a:srgbClr val="253957"/>
                </a:solidFill>
                <a:latin typeface="+mn-lt"/>
                <a:ea typeface="+mn-ea"/>
                <a:cs typeface="+mn-cs"/>
              </a:rPr>
              <a:t>One-hot encoding &lt;&lt;</a:t>
            </a:r>
            <a:r>
              <a:rPr lang="ru-RU" sz="6000" b="1" cap="all" dirty="0">
                <a:solidFill>
                  <a:srgbClr val="253957"/>
                </a:solidFill>
                <a:latin typeface="+mn-lt"/>
                <a:ea typeface="+mn-ea"/>
                <a:cs typeface="+mn-cs"/>
              </a:rPr>
              <a:t>Мешок слов&gt;&gt;</a:t>
            </a:r>
          </a:p>
          <a:p>
            <a:pPr algn="l">
              <a:defRPr sz="7000" b="1" cap="all">
                <a:solidFill>
                  <a:srgbClr val="253957"/>
                </a:solidFill>
                <a:latin typeface="+mn-lt"/>
                <a:ea typeface="+mn-ea"/>
                <a:cs typeface="+mn-cs"/>
                <a:sym typeface="Arial Narrow"/>
              </a:defRPr>
            </a:pPr>
            <a:endParaRPr lang="en-US" sz="6000" b="1" cap="all" dirty="0">
              <a:solidFill>
                <a:srgbClr val="253957"/>
              </a:solidFill>
              <a:latin typeface="+mn-lt"/>
              <a:ea typeface="+mn-ea"/>
              <a:cs typeface="+mn-cs"/>
            </a:endParaRP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3EE72967-E078-4FDF-9819-A3643DAC7B52}"/>
              </a:ext>
            </a:extLst>
          </p:cNvPr>
          <p:cNvSpPr>
            <a:spLocks noGrp="1"/>
          </p:cNvSpPr>
          <p:nvPr>
            <p:ph type="sldNum" sz="quarter" idx="2"/>
          </p:nvPr>
        </p:nvSpPr>
        <p:spPr>
          <a:xfrm>
            <a:off x="11725413" y="13010554"/>
            <a:ext cx="915314" cy="513601"/>
          </a:xfrm>
        </p:spPr>
        <p:txBody>
          <a:bodyPr/>
          <a:lstStyle/>
          <a:p>
            <a:fld id="{86CB4B4D-7CA3-9044-876B-883B54F8677D}" type="slidenum">
              <a:rPr lang="ru-RU" smtClean="0"/>
              <a:t>10</a:t>
            </a:fld>
            <a:r>
              <a:rPr lang="ru-RU" dirty="0"/>
              <a:t>/1</a:t>
            </a:r>
            <a:r>
              <a:rPr lang="en-US" dirty="0"/>
              <a:t>9</a:t>
            </a:r>
            <a:endParaRPr lang="ru-RU" dirty="0"/>
          </a:p>
        </p:txBody>
      </p:sp>
      <p:pic>
        <p:nvPicPr>
          <p:cNvPr id="7" name="Рисунок 6">
            <a:extLst>
              <a:ext uri="{FF2B5EF4-FFF2-40B4-BE49-F238E27FC236}">
                <a16:creationId xmlns:a16="http://schemas.microsoft.com/office/drawing/2014/main" id="{EE424255-2102-4FC8-B5BC-497259DD5916}"/>
              </a:ext>
            </a:extLst>
          </p:cNvPr>
          <p:cNvPicPr>
            <a:picLocks noChangeAspect="1"/>
          </p:cNvPicPr>
          <p:nvPr/>
        </p:nvPicPr>
        <p:blipFill>
          <a:blip r:embed="rId3"/>
          <a:stretch>
            <a:fillRect/>
          </a:stretch>
        </p:blipFill>
        <p:spPr>
          <a:xfrm>
            <a:off x="670720" y="3558142"/>
            <a:ext cx="10180614" cy="9300012"/>
          </a:xfrm>
          <a:prstGeom prst="rect">
            <a:avLst/>
          </a:prstGeom>
        </p:spPr>
      </p:pic>
      <p:sp>
        <p:nvSpPr>
          <p:cNvPr id="12" name="TextBox 11">
            <a:extLst>
              <a:ext uri="{FF2B5EF4-FFF2-40B4-BE49-F238E27FC236}">
                <a16:creationId xmlns:a16="http://schemas.microsoft.com/office/drawing/2014/main" id="{FDCA4B0E-CEF9-47B6-87E8-631666BAADE0}"/>
              </a:ext>
            </a:extLst>
          </p:cNvPr>
          <p:cNvSpPr txBox="1"/>
          <p:nvPr/>
        </p:nvSpPr>
        <p:spPr>
          <a:xfrm>
            <a:off x="11316532" y="3617640"/>
            <a:ext cx="12396748" cy="8089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150000"/>
              </a:lnSpc>
            </a:pPr>
            <a:r>
              <a:rPr lang="ru-RU" sz="4400" dirty="0">
                <a:solidFill>
                  <a:srgbClr val="253957"/>
                </a:solidFill>
                <a:latin typeface="+mn-lt"/>
                <a:ea typeface="+mn-ea"/>
                <a:cs typeface="+mn-cs"/>
              </a:rPr>
              <a:t>Наш классификатор создает больше ложно-отрицательных, чем ложно-положительных результатов (пропорционально). Другими словами, самая частая ошибка нашей модели состоит в неточной классификации катастроф как нерелевантных. Если ложно-положительные отражают высокую стоимость для правоохранительных органов, то это может стать хорошим вариантом для нашего классификатора.</a:t>
            </a:r>
          </a:p>
        </p:txBody>
      </p:sp>
    </p:spTree>
    <p:extLst>
      <p:ext uri="{BB962C8B-B14F-4D97-AF65-F5344CB8AC3E}">
        <p14:creationId xmlns:p14="http://schemas.microsoft.com/office/powerpoint/2010/main" val="207183786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393504"/>
            <a:ext cx="21506374" cy="1292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b="1" cap="all" dirty="0">
                <a:solidFill>
                  <a:srgbClr val="253957"/>
                </a:solidFill>
                <a:latin typeface="+mn-lt"/>
                <a:ea typeface="+mn-ea"/>
                <a:cs typeface="+mn-cs"/>
              </a:rPr>
              <a:t>One-hot encoding &lt;&lt;</a:t>
            </a:r>
            <a:r>
              <a:rPr lang="ru-RU" sz="6000" b="1" cap="all" dirty="0">
                <a:solidFill>
                  <a:srgbClr val="253957"/>
                </a:solidFill>
                <a:latin typeface="+mn-lt"/>
                <a:ea typeface="+mn-ea"/>
                <a:cs typeface="+mn-cs"/>
              </a:rPr>
              <a:t>Мешок слов&gt;&gt;</a:t>
            </a:r>
          </a:p>
          <a:p>
            <a:pPr algn="l">
              <a:defRPr sz="7000" b="1" cap="all">
                <a:solidFill>
                  <a:srgbClr val="253957"/>
                </a:solidFill>
                <a:latin typeface="+mn-lt"/>
                <a:ea typeface="+mn-ea"/>
                <a:cs typeface="+mn-cs"/>
                <a:sym typeface="Arial Narrow"/>
              </a:defRPr>
            </a:pPr>
            <a:endParaRPr lang="en-US" sz="6000" b="1" cap="all" dirty="0">
              <a:solidFill>
                <a:srgbClr val="253957"/>
              </a:solidFill>
              <a:latin typeface="+mn-lt"/>
              <a:ea typeface="+mn-ea"/>
              <a:cs typeface="+mn-cs"/>
            </a:endParaRP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3EE72967-E078-4FDF-9819-A3643DAC7B52}"/>
              </a:ext>
            </a:extLst>
          </p:cNvPr>
          <p:cNvSpPr>
            <a:spLocks noGrp="1"/>
          </p:cNvSpPr>
          <p:nvPr>
            <p:ph type="sldNum" sz="quarter" idx="2"/>
          </p:nvPr>
        </p:nvSpPr>
        <p:spPr>
          <a:xfrm>
            <a:off x="11725413" y="13010554"/>
            <a:ext cx="915314" cy="513601"/>
          </a:xfrm>
        </p:spPr>
        <p:txBody>
          <a:bodyPr/>
          <a:lstStyle/>
          <a:p>
            <a:fld id="{86CB4B4D-7CA3-9044-876B-883B54F8677D}" type="slidenum">
              <a:rPr lang="ru-RU" smtClean="0"/>
              <a:t>11</a:t>
            </a:fld>
            <a:r>
              <a:rPr lang="ru-RU" dirty="0"/>
              <a:t>/1</a:t>
            </a:r>
            <a:r>
              <a:rPr lang="en-US" dirty="0"/>
              <a:t>9</a:t>
            </a:r>
            <a:endParaRPr lang="ru-RU" dirty="0"/>
          </a:p>
        </p:txBody>
      </p:sp>
      <p:pic>
        <p:nvPicPr>
          <p:cNvPr id="4" name="Рисунок 3">
            <a:extLst>
              <a:ext uri="{FF2B5EF4-FFF2-40B4-BE49-F238E27FC236}">
                <a16:creationId xmlns:a16="http://schemas.microsoft.com/office/drawing/2014/main" id="{364076D5-2123-4AAA-9C50-AA28B9DB104C}"/>
              </a:ext>
            </a:extLst>
          </p:cNvPr>
          <p:cNvPicPr>
            <a:picLocks noChangeAspect="1"/>
          </p:cNvPicPr>
          <p:nvPr/>
        </p:nvPicPr>
        <p:blipFill>
          <a:blip r:embed="rId3"/>
          <a:stretch>
            <a:fillRect/>
          </a:stretch>
        </p:blipFill>
        <p:spPr>
          <a:xfrm>
            <a:off x="11929844" y="3198954"/>
            <a:ext cx="11233248" cy="9954100"/>
          </a:xfrm>
          <a:prstGeom prst="rect">
            <a:avLst/>
          </a:prstGeom>
        </p:spPr>
      </p:pic>
      <p:sp>
        <p:nvSpPr>
          <p:cNvPr id="12" name="TextBox 11">
            <a:extLst>
              <a:ext uri="{FF2B5EF4-FFF2-40B4-BE49-F238E27FC236}">
                <a16:creationId xmlns:a16="http://schemas.microsoft.com/office/drawing/2014/main" id="{9E44E0BF-8BA8-42D7-B461-9D4EDA2DECDD}"/>
              </a:ext>
            </a:extLst>
          </p:cNvPr>
          <p:cNvSpPr txBox="1"/>
          <p:nvPr/>
        </p:nvSpPr>
        <p:spPr>
          <a:xfrm>
            <a:off x="771477" y="3972370"/>
            <a:ext cx="11099032" cy="88947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ru-RU" sz="4400" dirty="0">
                <a:solidFill>
                  <a:srgbClr val="253957"/>
                </a:solidFill>
                <a:latin typeface="+mn-lt"/>
                <a:ea typeface="+mn-ea"/>
                <a:cs typeface="+mn-cs"/>
              </a:rPr>
              <a:t>На диаграмме показаны наиболее значимые слова для классов катастроф и нерелевантных </a:t>
            </a:r>
            <a:r>
              <a:rPr lang="ru-RU" sz="4400" dirty="0" err="1">
                <a:solidFill>
                  <a:srgbClr val="253957"/>
                </a:solidFill>
                <a:latin typeface="+mn-lt"/>
                <a:ea typeface="+mn-ea"/>
                <a:cs typeface="+mn-cs"/>
              </a:rPr>
              <a:t>твитов</a:t>
            </a:r>
            <a:r>
              <a:rPr lang="ru-RU" sz="4400" dirty="0">
                <a:solidFill>
                  <a:srgbClr val="253957"/>
                </a:solidFill>
                <a:latin typeface="+mn-lt"/>
                <a:ea typeface="+mn-ea"/>
                <a:cs typeface="+mn-cs"/>
              </a:rPr>
              <a:t>. </a:t>
            </a:r>
          </a:p>
          <a:p>
            <a:pPr algn="l"/>
            <a:r>
              <a:rPr lang="ru-RU" sz="4400" dirty="0" err="1">
                <a:solidFill>
                  <a:srgbClr val="253957"/>
                </a:solidFill>
                <a:latin typeface="+mn-lt"/>
                <a:ea typeface="+mn-ea"/>
                <a:cs typeface="+mn-cs"/>
              </a:rPr>
              <a:t>Кассификатор</a:t>
            </a:r>
            <a:r>
              <a:rPr lang="ru-RU" sz="4400" dirty="0">
                <a:solidFill>
                  <a:srgbClr val="253957"/>
                </a:solidFill>
                <a:latin typeface="+mn-lt"/>
                <a:ea typeface="+mn-ea"/>
                <a:cs typeface="+mn-cs"/>
              </a:rPr>
              <a:t> верно нашел несколько паттернов (</a:t>
            </a:r>
            <a:r>
              <a:rPr lang="ru-RU" sz="4400" dirty="0" err="1">
                <a:solidFill>
                  <a:srgbClr val="253957"/>
                </a:solidFill>
                <a:latin typeface="+mn-lt"/>
                <a:ea typeface="+mn-ea"/>
                <a:cs typeface="+mn-cs"/>
              </a:rPr>
              <a:t>hiroshima</a:t>
            </a:r>
            <a:r>
              <a:rPr lang="ru-RU" sz="4400" dirty="0">
                <a:solidFill>
                  <a:srgbClr val="253957"/>
                </a:solidFill>
                <a:latin typeface="+mn-lt"/>
                <a:ea typeface="+mn-ea"/>
                <a:cs typeface="+mn-cs"/>
              </a:rPr>
              <a:t> — «Хиросима», </a:t>
            </a:r>
            <a:r>
              <a:rPr lang="ru-RU" sz="4400" dirty="0" err="1">
                <a:solidFill>
                  <a:srgbClr val="253957"/>
                </a:solidFill>
                <a:latin typeface="+mn-lt"/>
                <a:ea typeface="+mn-ea"/>
                <a:cs typeface="+mn-cs"/>
              </a:rPr>
              <a:t>massacre</a:t>
            </a:r>
            <a:r>
              <a:rPr lang="ru-RU" sz="4400" dirty="0">
                <a:solidFill>
                  <a:srgbClr val="253957"/>
                </a:solidFill>
                <a:latin typeface="+mn-lt"/>
                <a:ea typeface="+mn-ea"/>
                <a:cs typeface="+mn-cs"/>
              </a:rPr>
              <a:t> — «резня»), но ясно видно, что он переобучился на некоторых бессмысленных терминах («</a:t>
            </a:r>
            <a:r>
              <a:rPr lang="ru-RU" sz="4400" dirty="0" err="1">
                <a:solidFill>
                  <a:srgbClr val="253957"/>
                </a:solidFill>
                <a:latin typeface="+mn-lt"/>
                <a:ea typeface="+mn-ea"/>
                <a:cs typeface="+mn-cs"/>
              </a:rPr>
              <a:t>heyoo</a:t>
            </a:r>
            <a:r>
              <a:rPr lang="ru-RU" sz="4400" dirty="0">
                <a:solidFill>
                  <a:srgbClr val="253957"/>
                </a:solidFill>
                <a:latin typeface="+mn-lt"/>
                <a:ea typeface="+mn-ea"/>
                <a:cs typeface="+mn-cs"/>
              </a:rPr>
              <a:t>», «x1392»). </a:t>
            </a:r>
          </a:p>
          <a:p>
            <a:pPr algn="l"/>
            <a:r>
              <a:rPr lang="ru-RU" sz="4400" dirty="0">
                <a:solidFill>
                  <a:srgbClr val="253957"/>
                </a:solidFill>
                <a:latin typeface="+mn-lt"/>
                <a:ea typeface="+mn-ea"/>
                <a:cs typeface="+mn-cs"/>
              </a:rPr>
              <a:t>Наш «мешок слов» имеет дело с огромным словарем из различных слов и все эти слова для него равнозначны. Однако, некоторые из этих слов встречаются очень часто, и лишь добавляют шума нашим предсказаниям. Нам нужно учитывать частоту слов</a:t>
            </a:r>
          </a:p>
        </p:txBody>
      </p:sp>
    </p:spTree>
    <p:extLst>
      <p:ext uri="{BB962C8B-B14F-4D97-AF65-F5344CB8AC3E}">
        <p14:creationId xmlns:p14="http://schemas.microsoft.com/office/powerpoint/2010/main" val="338791415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393504"/>
            <a:ext cx="21506374" cy="1292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b="1" cap="all" dirty="0">
                <a:solidFill>
                  <a:srgbClr val="253957"/>
                </a:solidFill>
                <a:latin typeface="+mn-lt"/>
                <a:ea typeface="+mn-ea"/>
                <a:cs typeface="+mn-cs"/>
              </a:rPr>
              <a:t>TF-IDF</a:t>
            </a: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3EE72967-E078-4FDF-9819-A3643DAC7B52}"/>
              </a:ext>
            </a:extLst>
          </p:cNvPr>
          <p:cNvSpPr>
            <a:spLocks noGrp="1"/>
          </p:cNvSpPr>
          <p:nvPr>
            <p:ph type="sldNum" sz="quarter" idx="2"/>
          </p:nvPr>
        </p:nvSpPr>
        <p:spPr>
          <a:xfrm>
            <a:off x="11725413" y="13010554"/>
            <a:ext cx="915314" cy="513601"/>
          </a:xfrm>
        </p:spPr>
        <p:txBody>
          <a:bodyPr/>
          <a:lstStyle/>
          <a:p>
            <a:fld id="{86CB4B4D-7CA3-9044-876B-883B54F8677D}" type="slidenum">
              <a:rPr lang="ru-RU" smtClean="0"/>
              <a:t>12</a:t>
            </a:fld>
            <a:r>
              <a:rPr lang="ru-RU" dirty="0"/>
              <a:t>/1</a:t>
            </a:r>
            <a:r>
              <a:rPr lang="en-US" dirty="0"/>
              <a:t>9</a:t>
            </a:r>
            <a:endParaRPr lang="ru-RU" dirty="0"/>
          </a:p>
        </p:txBody>
      </p:sp>
      <p:pic>
        <p:nvPicPr>
          <p:cNvPr id="4" name="Рисунок 3">
            <a:extLst>
              <a:ext uri="{FF2B5EF4-FFF2-40B4-BE49-F238E27FC236}">
                <a16:creationId xmlns:a16="http://schemas.microsoft.com/office/drawing/2014/main" id="{6D3E9BE0-2E68-420D-B059-8DD5DD28FBEB}"/>
              </a:ext>
            </a:extLst>
          </p:cNvPr>
          <p:cNvPicPr>
            <a:picLocks noChangeAspect="1"/>
          </p:cNvPicPr>
          <p:nvPr/>
        </p:nvPicPr>
        <p:blipFill>
          <a:blip r:embed="rId3"/>
          <a:stretch>
            <a:fillRect/>
          </a:stretch>
        </p:blipFill>
        <p:spPr>
          <a:xfrm>
            <a:off x="1093588" y="3686429"/>
            <a:ext cx="9874276" cy="9491294"/>
          </a:xfrm>
          <a:prstGeom prst="rect">
            <a:avLst/>
          </a:prstGeom>
        </p:spPr>
      </p:pic>
      <p:sp>
        <p:nvSpPr>
          <p:cNvPr id="12" name="TextBox 11">
            <a:extLst>
              <a:ext uri="{FF2B5EF4-FFF2-40B4-BE49-F238E27FC236}">
                <a16:creationId xmlns:a16="http://schemas.microsoft.com/office/drawing/2014/main" id="{B60A73B9-FAEF-4842-8E04-9350069782E2}"/>
              </a:ext>
            </a:extLst>
          </p:cNvPr>
          <p:cNvSpPr txBox="1"/>
          <p:nvPr/>
        </p:nvSpPr>
        <p:spPr>
          <a:xfrm>
            <a:off x="11314862" y="3713396"/>
            <a:ext cx="12192000" cy="60582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150000"/>
              </a:lnSpc>
            </a:pPr>
            <a:r>
              <a:rPr lang="ru-RU" sz="4400" dirty="0">
                <a:solidFill>
                  <a:srgbClr val="253957"/>
                </a:solidFill>
                <a:latin typeface="+mn-lt"/>
                <a:ea typeface="+mn-ea"/>
                <a:cs typeface="+mn-cs"/>
              </a:rPr>
              <a:t>Мы можем наблюдать более четкое разделение между двумя цветами. Это свидетельствует о том, что нашему классификатору должно стать проще разделить обе группы. Далее обучив другую логистическую регрессию на наших новых векторных представлениях.</a:t>
            </a:r>
          </a:p>
        </p:txBody>
      </p:sp>
    </p:spTree>
    <p:extLst>
      <p:ext uri="{BB962C8B-B14F-4D97-AF65-F5344CB8AC3E}">
        <p14:creationId xmlns:p14="http://schemas.microsoft.com/office/powerpoint/2010/main" val="399086825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393504"/>
            <a:ext cx="21506374" cy="1292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b="1" cap="all" dirty="0">
                <a:solidFill>
                  <a:srgbClr val="253957"/>
                </a:solidFill>
                <a:latin typeface="+mn-lt"/>
                <a:ea typeface="+mn-ea"/>
                <a:cs typeface="+mn-cs"/>
              </a:rPr>
              <a:t>TF-IDF</a:t>
            </a: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3EE72967-E078-4FDF-9819-A3643DAC7B52}"/>
              </a:ext>
            </a:extLst>
          </p:cNvPr>
          <p:cNvSpPr>
            <a:spLocks noGrp="1"/>
          </p:cNvSpPr>
          <p:nvPr>
            <p:ph type="sldNum" sz="quarter" idx="2"/>
          </p:nvPr>
        </p:nvSpPr>
        <p:spPr>
          <a:xfrm>
            <a:off x="11725413" y="13010554"/>
            <a:ext cx="915314" cy="513601"/>
          </a:xfrm>
        </p:spPr>
        <p:txBody>
          <a:bodyPr/>
          <a:lstStyle/>
          <a:p>
            <a:fld id="{86CB4B4D-7CA3-9044-876B-883B54F8677D}" type="slidenum">
              <a:rPr lang="ru-RU" smtClean="0"/>
              <a:t>13</a:t>
            </a:fld>
            <a:r>
              <a:rPr lang="ru-RU" dirty="0"/>
              <a:t>/1</a:t>
            </a:r>
            <a:r>
              <a:rPr lang="en-US" dirty="0"/>
              <a:t>9</a:t>
            </a:r>
            <a:endParaRPr lang="ru-RU" dirty="0"/>
          </a:p>
        </p:txBody>
      </p:sp>
      <p:pic>
        <p:nvPicPr>
          <p:cNvPr id="6" name="Рисунок 5">
            <a:extLst>
              <a:ext uri="{FF2B5EF4-FFF2-40B4-BE49-F238E27FC236}">
                <a16:creationId xmlns:a16="http://schemas.microsoft.com/office/drawing/2014/main" id="{FF41B61A-2CF1-447F-88E8-EA0801448A6E}"/>
              </a:ext>
            </a:extLst>
          </p:cNvPr>
          <p:cNvPicPr>
            <a:picLocks noChangeAspect="1"/>
          </p:cNvPicPr>
          <p:nvPr/>
        </p:nvPicPr>
        <p:blipFill>
          <a:blip r:embed="rId3"/>
          <a:stretch>
            <a:fillRect/>
          </a:stretch>
        </p:blipFill>
        <p:spPr>
          <a:xfrm>
            <a:off x="1030760" y="3686429"/>
            <a:ext cx="10063090" cy="9536915"/>
          </a:xfrm>
          <a:prstGeom prst="rect">
            <a:avLst/>
          </a:prstGeom>
        </p:spPr>
      </p:pic>
      <p:sp>
        <p:nvSpPr>
          <p:cNvPr id="10" name="TextBox 9">
            <a:extLst>
              <a:ext uri="{FF2B5EF4-FFF2-40B4-BE49-F238E27FC236}">
                <a16:creationId xmlns:a16="http://schemas.microsoft.com/office/drawing/2014/main" id="{61970EEE-749C-4720-884F-30BF3FA3ACA2}"/>
              </a:ext>
            </a:extLst>
          </p:cNvPr>
          <p:cNvSpPr txBox="1"/>
          <p:nvPr/>
        </p:nvSpPr>
        <p:spPr>
          <a:xfrm>
            <a:off x="11811174" y="4612390"/>
            <a:ext cx="12192000" cy="30112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150000"/>
              </a:lnSpc>
            </a:pPr>
            <a:r>
              <a:rPr lang="ru-RU" sz="4400" dirty="0">
                <a:solidFill>
                  <a:srgbClr val="253957"/>
                </a:solidFill>
                <a:latin typeface="+mn-lt"/>
                <a:ea typeface="+mn-ea"/>
                <a:cs typeface="+mn-cs"/>
              </a:rPr>
              <a:t>Наши ложные срабатывания уменьшились, так как эта модель более консервативна в выборе положительного класса.</a:t>
            </a:r>
          </a:p>
        </p:txBody>
      </p:sp>
    </p:spTree>
    <p:extLst>
      <p:ext uri="{BB962C8B-B14F-4D97-AF65-F5344CB8AC3E}">
        <p14:creationId xmlns:p14="http://schemas.microsoft.com/office/powerpoint/2010/main" val="53711174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393504"/>
            <a:ext cx="21506374" cy="1292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b="1" cap="all" dirty="0">
                <a:solidFill>
                  <a:srgbClr val="253957"/>
                </a:solidFill>
                <a:latin typeface="+mn-lt"/>
                <a:ea typeface="+mn-ea"/>
                <a:cs typeface="+mn-cs"/>
              </a:rPr>
              <a:t>TF-IDF</a:t>
            </a: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3EE72967-E078-4FDF-9819-A3643DAC7B52}"/>
              </a:ext>
            </a:extLst>
          </p:cNvPr>
          <p:cNvSpPr>
            <a:spLocks noGrp="1"/>
          </p:cNvSpPr>
          <p:nvPr>
            <p:ph type="sldNum" sz="quarter" idx="2"/>
          </p:nvPr>
        </p:nvSpPr>
        <p:spPr>
          <a:xfrm>
            <a:off x="11725413" y="13010554"/>
            <a:ext cx="915314" cy="513601"/>
          </a:xfrm>
        </p:spPr>
        <p:txBody>
          <a:bodyPr/>
          <a:lstStyle/>
          <a:p>
            <a:fld id="{86CB4B4D-7CA3-9044-876B-883B54F8677D}" type="slidenum">
              <a:rPr lang="ru-RU" smtClean="0"/>
              <a:t>14</a:t>
            </a:fld>
            <a:r>
              <a:rPr lang="ru-RU" dirty="0"/>
              <a:t>/1</a:t>
            </a:r>
            <a:r>
              <a:rPr lang="en-US" dirty="0"/>
              <a:t>9</a:t>
            </a:r>
            <a:endParaRPr lang="ru-RU" dirty="0"/>
          </a:p>
        </p:txBody>
      </p:sp>
      <p:pic>
        <p:nvPicPr>
          <p:cNvPr id="5" name="Рисунок 4">
            <a:extLst>
              <a:ext uri="{FF2B5EF4-FFF2-40B4-BE49-F238E27FC236}">
                <a16:creationId xmlns:a16="http://schemas.microsoft.com/office/drawing/2014/main" id="{F359F73D-7723-4C8D-AAB3-0CB71914E5C7}"/>
              </a:ext>
            </a:extLst>
          </p:cNvPr>
          <p:cNvPicPr>
            <a:picLocks noChangeAspect="1"/>
          </p:cNvPicPr>
          <p:nvPr/>
        </p:nvPicPr>
        <p:blipFill>
          <a:blip r:embed="rId3"/>
          <a:stretch>
            <a:fillRect/>
          </a:stretch>
        </p:blipFill>
        <p:spPr>
          <a:xfrm>
            <a:off x="13560152" y="3039966"/>
            <a:ext cx="9361032" cy="9845223"/>
          </a:xfrm>
          <a:prstGeom prst="rect">
            <a:avLst/>
          </a:prstGeom>
        </p:spPr>
      </p:pic>
      <p:sp>
        <p:nvSpPr>
          <p:cNvPr id="12" name="TextBox 11">
            <a:extLst>
              <a:ext uri="{FF2B5EF4-FFF2-40B4-BE49-F238E27FC236}">
                <a16:creationId xmlns:a16="http://schemas.microsoft.com/office/drawing/2014/main" id="{1875F3DE-4DEC-46C5-A2F6-F509554B8176}"/>
              </a:ext>
            </a:extLst>
          </p:cNvPr>
          <p:cNvSpPr txBox="1"/>
          <p:nvPr/>
        </p:nvSpPr>
        <p:spPr>
          <a:xfrm>
            <a:off x="886744" y="4193704"/>
            <a:ext cx="12192000" cy="2800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ru-RU" sz="4400" dirty="0">
                <a:solidFill>
                  <a:srgbClr val="253957"/>
                </a:solidFill>
                <a:latin typeface="+mn-lt"/>
                <a:ea typeface="+mn-ea"/>
                <a:cs typeface="+mn-cs"/>
              </a:rPr>
              <a:t>Выбранные моделью слова выглядят гораздо более релевантными. У нас теперь гораздо больше уверенности в использовании модели в реальной системе.</a:t>
            </a:r>
          </a:p>
        </p:txBody>
      </p:sp>
    </p:spTree>
    <p:extLst>
      <p:ext uri="{BB962C8B-B14F-4D97-AF65-F5344CB8AC3E}">
        <p14:creationId xmlns:p14="http://schemas.microsoft.com/office/powerpoint/2010/main" val="99133734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393504"/>
            <a:ext cx="21506374" cy="1292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b="1" cap="all" dirty="0">
                <a:solidFill>
                  <a:srgbClr val="253957"/>
                </a:solidFill>
                <a:latin typeface="+mn-lt"/>
                <a:ea typeface="+mn-ea"/>
                <a:cs typeface="+mn-cs"/>
              </a:rPr>
              <a:t>Word2vec</a:t>
            </a: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3EE72967-E078-4FDF-9819-A3643DAC7B52}"/>
              </a:ext>
            </a:extLst>
          </p:cNvPr>
          <p:cNvSpPr>
            <a:spLocks noGrp="1"/>
          </p:cNvSpPr>
          <p:nvPr>
            <p:ph type="sldNum" sz="quarter" idx="2"/>
          </p:nvPr>
        </p:nvSpPr>
        <p:spPr>
          <a:xfrm>
            <a:off x="11725413" y="13010554"/>
            <a:ext cx="915314" cy="513601"/>
          </a:xfrm>
        </p:spPr>
        <p:txBody>
          <a:bodyPr/>
          <a:lstStyle/>
          <a:p>
            <a:fld id="{86CB4B4D-7CA3-9044-876B-883B54F8677D}" type="slidenum">
              <a:rPr lang="ru-RU" smtClean="0"/>
              <a:t>15</a:t>
            </a:fld>
            <a:r>
              <a:rPr lang="ru-RU" dirty="0"/>
              <a:t>/19</a:t>
            </a:r>
          </a:p>
        </p:txBody>
      </p:sp>
      <p:pic>
        <p:nvPicPr>
          <p:cNvPr id="4" name="Рисунок 3">
            <a:extLst>
              <a:ext uri="{FF2B5EF4-FFF2-40B4-BE49-F238E27FC236}">
                <a16:creationId xmlns:a16="http://schemas.microsoft.com/office/drawing/2014/main" id="{0B888E8B-0F50-414D-AFF5-47B13FC716B0}"/>
              </a:ext>
            </a:extLst>
          </p:cNvPr>
          <p:cNvPicPr>
            <a:picLocks noChangeAspect="1"/>
          </p:cNvPicPr>
          <p:nvPr/>
        </p:nvPicPr>
        <p:blipFill>
          <a:blip r:embed="rId3"/>
          <a:stretch>
            <a:fillRect/>
          </a:stretch>
        </p:blipFill>
        <p:spPr>
          <a:xfrm>
            <a:off x="1110728" y="3860806"/>
            <a:ext cx="9713120" cy="9273096"/>
          </a:xfrm>
          <a:prstGeom prst="rect">
            <a:avLst/>
          </a:prstGeom>
        </p:spPr>
      </p:pic>
      <p:sp>
        <p:nvSpPr>
          <p:cNvPr id="12" name="TextBox 11">
            <a:extLst>
              <a:ext uri="{FF2B5EF4-FFF2-40B4-BE49-F238E27FC236}">
                <a16:creationId xmlns:a16="http://schemas.microsoft.com/office/drawing/2014/main" id="{ED547730-681A-4621-9702-E14F43A7BFDD}"/>
              </a:ext>
            </a:extLst>
          </p:cNvPr>
          <p:cNvSpPr txBox="1"/>
          <p:nvPr/>
        </p:nvSpPr>
        <p:spPr>
          <a:xfrm>
            <a:off x="11338744" y="3860806"/>
            <a:ext cx="12518552" cy="40269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150000"/>
              </a:lnSpc>
            </a:pPr>
            <a:r>
              <a:rPr lang="ru-RU" sz="4400" dirty="0">
                <a:solidFill>
                  <a:srgbClr val="253957"/>
                </a:solidFill>
                <a:latin typeface="+mn-lt"/>
                <a:ea typeface="+mn-ea"/>
                <a:cs typeface="+mn-cs"/>
              </a:rPr>
              <a:t>Теперь две группы цветов выглядят разделенными еще сильнее, и это должно помочь нашему классификатору найти различие между двумя классами. Обучим модель в третий раз (логистическая регрессия.</a:t>
            </a:r>
          </a:p>
        </p:txBody>
      </p:sp>
    </p:spTree>
    <p:extLst>
      <p:ext uri="{BB962C8B-B14F-4D97-AF65-F5344CB8AC3E}">
        <p14:creationId xmlns:p14="http://schemas.microsoft.com/office/powerpoint/2010/main" val="208335148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393504"/>
            <a:ext cx="21506374" cy="1292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b="1" cap="all" dirty="0">
                <a:solidFill>
                  <a:srgbClr val="253957"/>
                </a:solidFill>
                <a:latin typeface="+mn-lt"/>
                <a:ea typeface="+mn-ea"/>
                <a:cs typeface="+mn-cs"/>
              </a:rPr>
              <a:t>Word2vec</a:t>
            </a: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3EE72967-E078-4FDF-9819-A3643DAC7B52}"/>
              </a:ext>
            </a:extLst>
          </p:cNvPr>
          <p:cNvSpPr>
            <a:spLocks noGrp="1"/>
          </p:cNvSpPr>
          <p:nvPr>
            <p:ph type="sldNum" sz="quarter" idx="2"/>
          </p:nvPr>
        </p:nvSpPr>
        <p:spPr>
          <a:xfrm>
            <a:off x="11725413" y="13010554"/>
            <a:ext cx="915314" cy="513601"/>
          </a:xfrm>
        </p:spPr>
        <p:txBody>
          <a:bodyPr/>
          <a:lstStyle/>
          <a:p>
            <a:fld id="{86CB4B4D-7CA3-9044-876B-883B54F8677D}" type="slidenum">
              <a:rPr lang="ru-RU" smtClean="0"/>
              <a:t>16</a:t>
            </a:fld>
            <a:r>
              <a:rPr lang="ru-RU" dirty="0"/>
              <a:t>/19</a:t>
            </a:r>
          </a:p>
        </p:txBody>
      </p:sp>
      <p:pic>
        <p:nvPicPr>
          <p:cNvPr id="6" name="Рисунок 5">
            <a:extLst>
              <a:ext uri="{FF2B5EF4-FFF2-40B4-BE49-F238E27FC236}">
                <a16:creationId xmlns:a16="http://schemas.microsoft.com/office/drawing/2014/main" id="{C567D88B-8D2E-42D7-A39F-FC1BEA4E1386}"/>
              </a:ext>
            </a:extLst>
          </p:cNvPr>
          <p:cNvPicPr>
            <a:picLocks noChangeAspect="1"/>
          </p:cNvPicPr>
          <p:nvPr/>
        </p:nvPicPr>
        <p:blipFill>
          <a:blip r:embed="rId3"/>
          <a:stretch>
            <a:fillRect/>
          </a:stretch>
        </p:blipFill>
        <p:spPr>
          <a:xfrm>
            <a:off x="814736" y="4016357"/>
            <a:ext cx="9502130" cy="8731123"/>
          </a:xfrm>
          <a:prstGeom prst="rect">
            <a:avLst/>
          </a:prstGeom>
        </p:spPr>
      </p:pic>
      <p:sp>
        <p:nvSpPr>
          <p:cNvPr id="10" name="TextBox 9">
            <a:extLst>
              <a:ext uri="{FF2B5EF4-FFF2-40B4-BE49-F238E27FC236}">
                <a16:creationId xmlns:a16="http://schemas.microsoft.com/office/drawing/2014/main" id="{FE17F4B0-7BA5-41AA-B07D-A95FF4C62F83}"/>
              </a:ext>
            </a:extLst>
          </p:cNvPr>
          <p:cNvSpPr txBox="1"/>
          <p:nvPr/>
        </p:nvSpPr>
        <p:spPr>
          <a:xfrm>
            <a:off x="10925952" y="4625752"/>
            <a:ext cx="12192000" cy="19956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150000"/>
              </a:lnSpc>
            </a:pPr>
            <a:r>
              <a:rPr lang="ru-RU" sz="4400" dirty="0">
                <a:solidFill>
                  <a:srgbClr val="253957"/>
                </a:solidFill>
                <a:latin typeface="+mn-lt"/>
                <a:ea typeface="+mn-ea"/>
                <a:cs typeface="+mn-cs"/>
              </a:rPr>
              <a:t>Наша модель строго лучше во всех отношениях, чем первые две модели</a:t>
            </a:r>
          </a:p>
        </p:txBody>
      </p:sp>
    </p:spTree>
    <p:extLst>
      <p:ext uri="{BB962C8B-B14F-4D97-AF65-F5344CB8AC3E}">
        <p14:creationId xmlns:p14="http://schemas.microsoft.com/office/powerpoint/2010/main" val="327377275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393504"/>
            <a:ext cx="21506374" cy="1292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b="1" cap="all" dirty="0">
                <a:solidFill>
                  <a:srgbClr val="253957"/>
                </a:solidFill>
                <a:latin typeface="+mn-lt"/>
                <a:ea typeface="+mn-ea"/>
                <a:cs typeface="+mn-cs"/>
              </a:rPr>
              <a:t>Word2vec</a:t>
            </a: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3EE72967-E078-4FDF-9819-A3643DAC7B52}"/>
              </a:ext>
            </a:extLst>
          </p:cNvPr>
          <p:cNvSpPr>
            <a:spLocks noGrp="1"/>
          </p:cNvSpPr>
          <p:nvPr>
            <p:ph type="sldNum" sz="quarter" idx="2"/>
          </p:nvPr>
        </p:nvSpPr>
        <p:spPr>
          <a:xfrm>
            <a:off x="11725413" y="13010554"/>
            <a:ext cx="915314" cy="513601"/>
          </a:xfrm>
        </p:spPr>
        <p:txBody>
          <a:bodyPr/>
          <a:lstStyle/>
          <a:p>
            <a:fld id="{86CB4B4D-7CA3-9044-876B-883B54F8677D}" type="slidenum">
              <a:rPr lang="ru-RU" smtClean="0"/>
              <a:t>17</a:t>
            </a:fld>
            <a:r>
              <a:rPr lang="ru-RU" dirty="0"/>
              <a:t>/19</a:t>
            </a:r>
          </a:p>
        </p:txBody>
      </p:sp>
      <p:pic>
        <p:nvPicPr>
          <p:cNvPr id="5" name="Рисунок 4">
            <a:extLst>
              <a:ext uri="{FF2B5EF4-FFF2-40B4-BE49-F238E27FC236}">
                <a16:creationId xmlns:a16="http://schemas.microsoft.com/office/drawing/2014/main" id="{2BECB1A8-8911-4AB4-AB99-D9F0F698D686}"/>
              </a:ext>
            </a:extLst>
          </p:cNvPr>
          <p:cNvPicPr>
            <a:picLocks noChangeAspect="1"/>
          </p:cNvPicPr>
          <p:nvPr/>
        </p:nvPicPr>
        <p:blipFill>
          <a:blip r:embed="rId3"/>
          <a:stretch>
            <a:fillRect/>
          </a:stretch>
        </p:blipFill>
        <p:spPr>
          <a:xfrm>
            <a:off x="13848184" y="3459781"/>
            <a:ext cx="9172331" cy="9324119"/>
          </a:xfrm>
          <a:prstGeom prst="rect">
            <a:avLst/>
          </a:prstGeom>
        </p:spPr>
      </p:pic>
      <p:sp>
        <p:nvSpPr>
          <p:cNvPr id="12" name="TextBox 11">
            <a:extLst>
              <a:ext uri="{FF2B5EF4-FFF2-40B4-BE49-F238E27FC236}">
                <a16:creationId xmlns:a16="http://schemas.microsoft.com/office/drawing/2014/main" id="{EB76ADF5-69D8-46E9-99AD-1B347F3F5659}"/>
              </a:ext>
            </a:extLst>
          </p:cNvPr>
          <p:cNvSpPr txBox="1"/>
          <p:nvPr/>
        </p:nvSpPr>
        <p:spPr>
          <a:xfrm>
            <a:off x="1096416" y="4595557"/>
            <a:ext cx="12192000" cy="34778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ru-RU" sz="4400" dirty="0">
                <a:solidFill>
                  <a:srgbClr val="253957"/>
                </a:solidFill>
                <a:latin typeface="+mn-lt"/>
                <a:ea typeface="+mn-ea"/>
                <a:cs typeface="+mn-cs"/>
              </a:rPr>
              <a:t>Похоже на то, что модель выбирает высоко релевантные слова и соответственно принимает понятные решения. По сравнению со всеми предыдущими моделями, она выбирает наиболее релевантные слова.</a:t>
            </a:r>
          </a:p>
        </p:txBody>
      </p:sp>
    </p:spTree>
    <p:extLst>
      <p:ext uri="{BB962C8B-B14F-4D97-AF65-F5344CB8AC3E}">
        <p14:creationId xmlns:p14="http://schemas.microsoft.com/office/powerpoint/2010/main" val="177837409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393504"/>
            <a:ext cx="21506374" cy="1292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b="1" cap="all" dirty="0">
                <a:solidFill>
                  <a:srgbClr val="253957"/>
                </a:solidFill>
                <a:latin typeface="+mn-lt"/>
                <a:ea typeface="+mn-ea"/>
                <a:cs typeface="+mn-cs"/>
              </a:rPr>
              <a:t>Качество моделей</a:t>
            </a:r>
          </a:p>
          <a:p>
            <a:pPr algn="l">
              <a:defRPr sz="7000" b="1" cap="all">
                <a:solidFill>
                  <a:srgbClr val="253957"/>
                </a:solidFill>
                <a:latin typeface="+mn-lt"/>
                <a:ea typeface="+mn-ea"/>
                <a:cs typeface="+mn-cs"/>
                <a:sym typeface="Arial Narrow"/>
              </a:defRPr>
            </a:pPr>
            <a:endParaRPr lang="en-US" sz="6000" b="1" cap="all" dirty="0">
              <a:solidFill>
                <a:srgbClr val="253957"/>
              </a:solidFill>
              <a:latin typeface="+mn-lt"/>
              <a:ea typeface="+mn-ea"/>
              <a:cs typeface="+mn-cs"/>
            </a:endParaRP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3EE72967-E078-4FDF-9819-A3643DAC7B52}"/>
              </a:ext>
            </a:extLst>
          </p:cNvPr>
          <p:cNvSpPr>
            <a:spLocks noGrp="1"/>
          </p:cNvSpPr>
          <p:nvPr>
            <p:ph type="sldNum" sz="quarter" idx="2"/>
          </p:nvPr>
        </p:nvSpPr>
        <p:spPr>
          <a:xfrm>
            <a:off x="12106239" y="13191391"/>
            <a:ext cx="915314" cy="513601"/>
          </a:xfrm>
        </p:spPr>
        <p:txBody>
          <a:bodyPr/>
          <a:lstStyle/>
          <a:p>
            <a:fld id="{86CB4B4D-7CA3-9044-876B-883B54F8677D}" type="slidenum">
              <a:rPr lang="ru-RU" smtClean="0"/>
              <a:t>18</a:t>
            </a:fld>
            <a:r>
              <a:rPr lang="ru-RU" dirty="0"/>
              <a:t>/1</a:t>
            </a:r>
            <a:r>
              <a:rPr lang="en-US" dirty="0"/>
              <a:t>9</a:t>
            </a:r>
            <a:endParaRPr lang="ru-RU" dirty="0"/>
          </a:p>
        </p:txBody>
      </p:sp>
      <p:graphicFrame>
        <p:nvGraphicFramePr>
          <p:cNvPr id="6" name="Таблица 6">
            <a:extLst>
              <a:ext uri="{FF2B5EF4-FFF2-40B4-BE49-F238E27FC236}">
                <a16:creationId xmlns:a16="http://schemas.microsoft.com/office/drawing/2014/main" id="{12A3C4B4-E160-4F2B-8C99-64646032C785}"/>
              </a:ext>
            </a:extLst>
          </p:cNvPr>
          <p:cNvGraphicFramePr>
            <a:graphicFrameLocks noGrp="1"/>
          </p:cNvGraphicFramePr>
          <p:nvPr>
            <p:extLst>
              <p:ext uri="{D42A27DB-BD31-4B8C-83A1-F6EECF244321}">
                <p14:modId xmlns:p14="http://schemas.microsoft.com/office/powerpoint/2010/main" val="4085973062"/>
              </p:ext>
            </p:extLst>
          </p:nvPr>
        </p:nvGraphicFramePr>
        <p:xfrm>
          <a:off x="4064000" y="4985792"/>
          <a:ext cx="16256000" cy="3108960"/>
        </p:xfrm>
        <a:graphic>
          <a:graphicData uri="http://schemas.openxmlformats.org/drawingml/2006/table">
            <a:tbl>
              <a:tblPr firstRow="1" bandRow="1">
                <a:tableStyleId>{5940675A-B579-460E-94D1-54222C63F5DA}</a:tableStyleId>
              </a:tblPr>
              <a:tblGrid>
                <a:gridCol w="3251200">
                  <a:extLst>
                    <a:ext uri="{9D8B030D-6E8A-4147-A177-3AD203B41FA5}">
                      <a16:colId xmlns:a16="http://schemas.microsoft.com/office/drawing/2014/main" val="2200856526"/>
                    </a:ext>
                  </a:extLst>
                </a:gridCol>
                <a:gridCol w="3251200">
                  <a:extLst>
                    <a:ext uri="{9D8B030D-6E8A-4147-A177-3AD203B41FA5}">
                      <a16:colId xmlns:a16="http://schemas.microsoft.com/office/drawing/2014/main" val="1395633816"/>
                    </a:ext>
                  </a:extLst>
                </a:gridCol>
                <a:gridCol w="3251200">
                  <a:extLst>
                    <a:ext uri="{9D8B030D-6E8A-4147-A177-3AD203B41FA5}">
                      <a16:colId xmlns:a16="http://schemas.microsoft.com/office/drawing/2014/main" val="1530710594"/>
                    </a:ext>
                  </a:extLst>
                </a:gridCol>
                <a:gridCol w="3251200">
                  <a:extLst>
                    <a:ext uri="{9D8B030D-6E8A-4147-A177-3AD203B41FA5}">
                      <a16:colId xmlns:a16="http://schemas.microsoft.com/office/drawing/2014/main" val="2937254800"/>
                    </a:ext>
                  </a:extLst>
                </a:gridCol>
                <a:gridCol w="3251200">
                  <a:extLst>
                    <a:ext uri="{9D8B030D-6E8A-4147-A177-3AD203B41FA5}">
                      <a16:colId xmlns:a16="http://schemas.microsoft.com/office/drawing/2014/main" val="230924174"/>
                    </a:ext>
                  </a:extLst>
                </a:gridCol>
              </a:tblGrid>
              <a:tr h="526047">
                <a:tc>
                  <a:txBody>
                    <a:bodyPr/>
                    <a:lstStyle/>
                    <a:p>
                      <a:endParaRPr lang="ru-RU" sz="3600"/>
                    </a:p>
                  </a:txBody>
                  <a:tcPr/>
                </a:tc>
                <a:tc>
                  <a:txBody>
                    <a:bodyPr/>
                    <a:lstStyle/>
                    <a:p>
                      <a:r>
                        <a:rPr lang="en-US" sz="3600" b="1" i="0" u="none" strike="noStrike" cap="none" spc="0" baseline="0" dirty="0">
                          <a:ln>
                            <a:noFill/>
                          </a:ln>
                          <a:solidFill>
                            <a:schemeClr val="tx1"/>
                          </a:solidFill>
                          <a:effectLst/>
                          <a:uFillTx/>
                          <a:latin typeface="+mn-lt"/>
                          <a:ea typeface="+mn-ea"/>
                          <a:cs typeface="+mn-cs"/>
                          <a:sym typeface="Helvetica Light"/>
                        </a:rPr>
                        <a:t>accuracy</a:t>
                      </a:r>
                      <a:endParaRPr lang="ru-RU" sz="3600" b="1" dirty="0"/>
                    </a:p>
                  </a:txBody>
                  <a:tcPr/>
                </a:tc>
                <a:tc>
                  <a:txBody>
                    <a:bodyPr/>
                    <a:lstStyle/>
                    <a:p>
                      <a:r>
                        <a:rPr lang="en-US" sz="3600" b="1" i="0" u="none" strike="noStrike" cap="none" spc="0" baseline="0" dirty="0">
                          <a:ln>
                            <a:noFill/>
                          </a:ln>
                          <a:solidFill>
                            <a:schemeClr val="tx1"/>
                          </a:solidFill>
                          <a:effectLst/>
                          <a:uFillTx/>
                          <a:latin typeface="+mn-lt"/>
                          <a:ea typeface="+mn-ea"/>
                          <a:cs typeface="+mn-cs"/>
                          <a:sym typeface="Helvetica Light"/>
                        </a:rPr>
                        <a:t>precision</a:t>
                      </a:r>
                      <a:endParaRPr lang="ru-RU" sz="3600" b="1" dirty="0"/>
                    </a:p>
                  </a:txBody>
                  <a:tcPr/>
                </a:tc>
                <a:tc>
                  <a:txBody>
                    <a:bodyPr/>
                    <a:lstStyle/>
                    <a:p>
                      <a:r>
                        <a:rPr lang="en-US" sz="3600" b="1" i="0" u="none" strike="noStrike" cap="none" spc="0" baseline="0" dirty="0">
                          <a:ln>
                            <a:noFill/>
                          </a:ln>
                          <a:solidFill>
                            <a:schemeClr val="tx1"/>
                          </a:solidFill>
                          <a:effectLst/>
                          <a:uFillTx/>
                          <a:latin typeface="+mn-lt"/>
                          <a:ea typeface="+mn-ea"/>
                          <a:cs typeface="+mn-cs"/>
                          <a:sym typeface="Helvetica Light"/>
                        </a:rPr>
                        <a:t>recall</a:t>
                      </a:r>
                      <a:endParaRPr lang="ru-RU" sz="3600" b="1" dirty="0"/>
                    </a:p>
                  </a:txBody>
                  <a:tcPr/>
                </a:tc>
                <a:tc>
                  <a:txBody>
                    <a:bodyPr/>
                    <a:lstStyle/>
                    <a:p>
                      <a:r>
                        <a:rPr lang="en-US" sz="3600" b="1" i="0" u="none" strike="noStrike" cap="none" spc="0" baseline="0" dirty="0">
                          <a:ln>
                            <a:noFill/>
                          </a:ln>
                          <a:solidFill>
                            <a:schemeClr val="tx1"/>
                          </a:solidFill>
                          <a:effectLst/>
                          <a:uFillTx/>
                          <a:latin typeface="+mn-lt"/>
                          <a:ea typeface="+mn-ea"/>
                          <a:cs typeface="+mn-cs"/>
                          <a:sym typeface="Helvetica Light"/>
                        </a:rPr>
                        <a:t>f1</a:t>
                      </a:r>
                      <a:endParaRPr lang="ru-RU" sz="3600" b="1" dirty="0"/>
                    </a:p>
                  </a:txBody>
                  <a:tcPr/>
                </a:tc>
                <a:extLst>
                  <a:ext uri="{0D108BD9-81ED-4DB2-BD59-A6C34878D82A}">
                    <a16:rowId xmlns:a16="http://schemas.microsoft.com/office/drawing/2014/main" val="2136174321"/>
                  </a:ext>
                </a:extLst>
              </a:tr>
              <a:tr h="526047">
                <a:tc>
                  <a:txBody>
                    <a:bodyPr/>
                    <a:lstStyle/>
                    <a:p>
                      <a:r>
                        <a:rPr lang="en-US" sz="3600" b="1" dirty="0"/>
                        <a:t>One-hot-encoding</a:t>
                      </a:r>
                      <a:endParaRPr lang="ru-RU" sz="3600" b="1" dirty="0"/>
                    </a:p>
                  </a:txBody>
                  <a:tcPr/>
                </a:tc>
                <a:tc>
                  <a:txBody>
                    <a:bodyPr/>
                    <a:lstStyle/>
                    <a:p>
                      <a:pPr algn="ctr"/>
                      <a:r>
                        <a:rPr lang="en-US" sz="2800" b="0" i="0" u="none" strike="noStrike" cap="none" spc="0" baseline="0" dirty="0">
                          <a:ln>
                            <a:noFill/>
                          </a:ln>
                          <a:solidFill>
                            <a:schemeClr val="tx1"/>
                          </a:solidFill>
                          <a:effectLst/>
                          <a:uFillTx/>
                          <a:latin typeface="+mn-lt"/>
                          <a:ea typeface="+mn-ea"/>
                          <a:cs typeface="+mn-cs"/>
                          <a:sym typeface="Helvetica Light"/>
                        </a:rPr>
                        <a:t>0.761</a:t>
                      </a:r>
                      <a:endParaRPr lang="ru-RU" sz="2800" dirty="0"/>
                    </a:p>
                  </a:txBody>
                  <a:tcPr anchor="ctr"/>
                </a:tc>
                <a:tc>
                  <a:txBody>
                    <a:bodyPr/>
                    <a:lstStyle/>
                    <a:p>
                      <a:pPr algn="ctr"/>
                      <a:r>
                        <a:rPr lang="en-US" sz="2800" b="0" i="0" u="none" strike="noStrike" cap="none" spc="0" baseline="0" dirty="0">
                          <a:ln>
                            <a:noFill/>
                          </a:ln>
                          <a:solidFill>
                            <a:schemeClr val="tx1"/>
                          </a:solidFill>
                          <a:effectLst/>
                          <a:uFillTx/>
                          <a:latin typeface="+mn-lt"/>
                          <a:ea typeface="+mn-ea"/>
                          <a:cs typeface="+mn-cs"/>
                          <a:sym typeface="Helvetica Light"/>
                        </a:rPr>
                        <a:t>0.759</a:t>
                      </a:r>
                      <a:endParaRPr lang="ru-RU" sz="2800" dirty="0"/>
                    </a:p>
                  </a:txBody>
                  <a:tcPr anchor="ctr"/>
                </a:tc>
                <a:tc>
                  <a:txBody>
                    <a:bodyPr/>
                    <a:lstStyle/>
                    <a:p>
                      <a:pPr algn="ctr"/>
                      <a:r>
                        <a:rPr lang="en-US" sz="2800" b="0" i="0" u="none" strike="noStrike" cap="none" spc="0" baseline="0" dirty="0">
                          <a:ln>
                            <a:noFill/>
                          </a:ln>
                          <a:solidFill>
                            <a:schemeClr val="tx1"/>
                          </a:solidFill>
                          <a:effectLst/>
                          <a:uFillTx/>
                          <a:latin typeface="+mn-lt"/>
                          <a:ea typeface="+mn-ea"/>
                          <a:cs typeface="+mn-cs"/>
                          <a:sym typeface="Helvetica Light"/>
                        </a:rPr>
                        <a:t>0.761</a:t>
                      </a:r>
                      <a:endParaRPr lang="ru-RU" sz="2800" dirty="0"/>
                    </a:p>
                  </a:txBody>
                  <a:tcPr anchor="ctr"/>
                </a:tc>
                <a:tc>
                  <a:txBody>
                    <a:bodyPr/>
                    <a:lstStyle/>
                    <a:p>
                      <a:pPr algn="ctr"/>
                      <a:r>
                        <a:rPr lang="en-US" sz="2800" b="0" i="0" u="none" strike="noStrike" cap="none" spc="0" baseline="0" dirty="0">
                          <a:ln>
                            <a:noFill/>
                          </a:ln>
                          <a:solidFill>
                            <a:schemeClr val="tx1"/>
                          </a:solidFill>
                          <a:effectLst/>
                          <a:uFillTx/>
                          <a:latin typeface="+mn-lt"/>
                          <a:ea typeface="+mn-ea"/>
                          <a:cs typeface="+mn-cs"/>
                          <a:sym typeface="Helvetica Light"/>
                        </a:rPr>
                        <a:t>0.759</a:t>
                      </a:r>
                      <a:endParaRPr lang="ru-RU" sz="2800" dirty="0"/>
                    </a:p>
                  </a:txBody>
                  <a:tcPr anchor="ctr"/>
                </a:tc>
                <a:extLst>
                  <a:ext uri="{0D108BD9-81ED-4DB2-BD59-A6C34878D82A}">
                    <a16:rowId xmlns:a16="http://schemas.microsoft.com/office/drawing/2014/main" val="3121876613"/>
                  </a:ext>
                </a:extLst>
              </a:tr>
              <a:tr h="526047">
                <a:tc>
                  <a:txBody>
                    <a:bodyPr/>
                    <a:lstStyle/>
                    <a:p>
                      <a:r>
                        <a:rPr lang="en-US" sz="3600" b="1" dirty="0"/>
                        <a:t>TF-IDF</a:t>
                      </a:r>
                    </a:p>
                  </a:txBody>
                  <a:tcPr/>
                </a:tc>
                <a:tc>
                  <a:txBody>
                    <a:bodyPr/>
                    <a:lstStyle/>
                    <a:p>
                      <a:pPr algn="ctr"/>
                      <a:r>
                        <a:rPr lang="ru-RU" sz="2800" b="0" i="0" u="none" strike="noStrike" cap="none" spc="0" baseline="0" dirty="0">
                          <a:ln>
                            <a:noFill/>
                          </a:ln>
                          <a:solidFill>
                            <a:schemeClr val="tx1"/>
                          </a:solidFill>
                          <a:effectLst/>
                          <a:uFillTx/>
                          <a:latin typeface="+mn-lt"/>
                          <a:ea typeface="+mn-ea"/>
                          <a:cs typeface="+mn-cs"/>
                          <a:sym typeface="Helvetica Light"/>
                        </a:rPr>
                        <a:t>0.768</a:t>
                      </a:r>
                      <a:endParaRPr lang="ru-RU" sz="2800" dirty="0"/>
                    </a:p>
                  </a:txBody>
                  <a:tcPr anchor="ctr"/>
                </a:tc>
                <a:tc>
                  <a:txBody>
                    <a:bodyPr/>
                    <a:lstStyle/>
                    <a:p>
                      <a:pPr algn="ctr"/>
                      <a:r>
                        <a:rPr lang="ru-RU" sz="2800" b="0" i="0" u="none" strike="noStrike" cap="none" spc="0" baseline="0" dirty="0">
                          <a:ln>
                            <a:noFill/>
                          </a:ln>
                          <a:solidFill>
                            <a:schemeClr val="tx1"/>
                          </a:solidFill>
                          <a:effectLst/>
                          <a:uFillTx/>
                          <a:latin typeface="+mn-lt"/>
                          <a:ea typeface="+mn-ea"/>
                          <a:cs typeface="+mn-cs"/>
                          <a:sym typeface="Helvetica Light"/>
                        </a:rPr>
                        <a:t>0.765</a:t>
                      </a:r>
                      <a:endParaRPr lang="ru-RU" sz="2800" dirty="0"/>
                    </a:p>
                  </a:txBody>
                  <a:tcPr anchor="ctr"/>
                </a:tc>
                <a:tc>
                  <a:txBody>
                    <a:bodyPr/>
                    <a:lstStyle/>
                    <a:p>
                      <a:pPr algn="ctr"/>
                      <a:r>
                        <a:rPr lang="ru-RU" sz="2800" b="0" i="0" u="none" strike="noStrike" cap="none" spc="0" baseline="0" dirty="0">
                          <a:ln>
                            <a:noFill/>
                          </a:ln>
                          <a:solidFill>
                            <a:schemeClr val="tx1"/>
                          </a:solidFill>
                          <a:effectLst/>
                          <a:uFillTx/>
                          <a:latin typeface="+mn-lt"/>
                          <a:ea typeface="+mn-ea"/>
                          <a:cs typeface="+mn-cs"/>
                          <a:sym typeface="Helvetica Light"/>
                        </a:rPr>
                        <a:t>0.768</a:t>
                      </a:r>
                      <a:endParaRPr lang="ru-RU" sz="2800" dirty="0"/>
                    </a:p>
                  </a:txBody>
                  <a:tcPr anchor="ctr"/>
                </a:tc>
                <a:tc>
                  <a:txBody>
                    <a:bodyPr/>
                    <a:lstStyle/>
                    <a:p>
                      <a:pPr algn="ctr"/>
                      <a:r>
                        <a:rPr lang="ru-RU" sz="2800" b="0" i="0" u="none" strike="noStrike" cap="none" spc="0" baseline="0" dirty="0">
                          <a:ln>
                            <a:noFill/>
                          </a:ln>
                          <a:solidFill>
                            <a:schemeClr val="tx1"/>
                          </a:solidFill>
                          <a:effectLst/>
                          <a:uFillTx/>
                          <a:latin typeface="+mn-lt"/>
                          <a:ea typeface="+mn-ea"/>
                          <a:cs typeface="+mn-cs"/>
                          <a:sym typeface="Helvetica Light"/>
                        </a:rPr>
                        <a:t>0.766</a:t>
                      </a:r>
                      <a:endParaRPr lang="ru-RU" sz="2800" dirty="0"/>
                    </a:p>
                  </a:txBody>
                  <a:tcPr anchor="ctr"/>
                </a:tc>
                <a:extLst>
                  <a:ext uri="{0D108BD9-81ED-4DB2-BD59-A6C34878D82A}">
                    <a16:rowId xmlns:a16="http://schemas.microsoft.com/office/drawing/2014/main" val="2704600125"/>
                  </a:ext>
                </a:extLst>
              </a:tr>
              <a:tr h="526047">
                <a:tc>
                  <a:txBody>
                    <a:bodyPr/>
                    <a:lstStyle/>
                    <a:p>
                      <a:r>
                        <a:rPr lang="en-US" sz="3600" b="1" dirty="0"/>
                        <a:t>Word2vec</a:t>
                      </a:r>
                      <a:endParaRPr lang="ru-RU" sz="3600" b="1" dirty="0"/>
                    </a:p>
                  </a:txBody>
                  <a:tcPr>
                    <a:solidFill>
                      <a:schemeClr val="accent2">
                        <a:lumMod val="20000"/>
                        <a:lumOff val="80000"/>
                      </a:schemeClr>
                    </a:solidFill>
                  </a:tcPr>
                </a:tc>
                <a:tc>
                  <a:txBody>
                    <a:bodyPr/>
                    <a:lstStyle/>
                    <a:p>
                      <a:pPr algn="ctr"/>
                      <a:r>
                        <a:rPr lang="ru-RU" sz="2800" b="0" i="0" u="none" strike="noStrike" cap="none" spc="0" baseline="0" dirty="0">
                          <a:ln>
                            <a:noFill/>
                          </a:ln>
                          <a:solidFill>
                            <a:schemeClr val="tx1"/>
                          </a:solidFill>
                          <a:effectLst/>
                          <a:uFillTx/>
                          <a:latin typeface="+mn-lt"/>
                          <a:ea typeface="+mn-ea"/>
                          <a:cs typeface="+mn-cs"/>
                          <a:sym typeface="Helvetica Light"/>
                        </a:rPr>
                        <a:t>0.778</a:t>
                      </a:r>
                      <a:endParaRPr lang="ru-RU" sz="2800" dirty="0"/>
                    </a:p>
                  </a:txBody>
                  <a:tcPr anchor="ctr">
                    <a:solidFill>
                      <a:schemeClr val="accent2">
                        <a:lumMod val="20000"/>
                        <a:lumOff val="80000"/>
                      </a:schemeClr>
                    </a:solidFill>
                  </a:tcPr>
                </a:tc>
                <a:tc>
                  <a:txBody>
                    <a:bodyPr/>
                    <a:lstStyle/>
                    <a:p>
                      <a:pPr algn="ctr"/>
                      <a:r>
                        <a:rPr lang="ru-RU" sz="2800" b="0" i="0" u="none" strike="noStrike" cap="none" spc="0" baseline="0" dirty="0">
                          <a:ln>
                            <a:noFill/>
                          </a:ln>
                          <a:solidFill>
                            <a:schemeClr val="tx1"/>
                          </a:solidFill>
                          <a:effectLst/>
                          <a:uFillTx/>
                          <a:latin typeface="+mn-lt"/>
                          <a:ea typeface="+mn-ea"/>
                          <a:cs typeface="+mn-cs"/>
                          <a:sym typeface="Helvetica Light"/>
                        </a:rPr>
                        <a:t>0.780</a:t>
                      </a:r>
                      <a:endParaRPr lang="ru-RU" sz="2800" dirty="0"/>
                    </a:p>
                  </a:txBody>
                  <a:tcPr anchor="ctr">
                    <a:solidFill>
                      <a:schemeClr val="accent2">
                        <a:lumMod val="20000"/>
                        <a:lumOff val="80000"/>
                      </a:schemeClr>
                    </a:solidFill>
                  </a:tcPr>
                </a:tc>
                <a:tc>
                  <a:txBody>
                    <a:bodyPr/>
                    <a:lstStyle/>
                    <a:p>
                      <a:pPr algn="ctr"/>
                      <a:r>
                        <a:rPr lang="ru-RU" sz="2800" b="0" i="0" u="none" strike="noStrike" cap="none" spc="0" baseline="0" dirty="0">
                          <a:ln>
                            <a:noFill/>
                          </a:ln>
                          <a:solidFill>
                            <a:schemeClr val="tx1"/>
                          </a:solidFill>
                          <a:effectLst/>
                          <a:uFillTx/>
                          <a:latin typeface="+mn-lt"/>
                          <a:ea typeface="+mn-ea"/>
                          <a:cs typeface="+mn-cs"/>
                          <a:sym typeface="Helvetica Light"/>
                        </a:rPr>
                        <a:t>0.778</a:t>
                      </a:r>
                      <a:endParaRPr lang="ru-RU" sz="2800" dirty="0"/>
                    </a:p>
                  </a:txBody>
                  <a:tcPr anchor="ctr">
                    <a:solidFill>
                      <a:schemeClr val="accent2">
                        <a:lumMod val="20000"/>
                        <a:lumOff val="80000"/>
                      </a:schemeClr>
                    </a:solidFill>
                  </a:tcPr>
                </a:tc>
                <a:tc>
                  <a:txBody>
                    <a:bodyPr/>
                    <a:lstStyle/>
                    <a:p>
                      <a:pPr algn="ctr"/>
                      <a:r>
                        <a:rPr lang="ru-RU" sz="2800" b="0" i="0" u="none" strike="noStrike" cap="none" spc="0" baseline="0" dirty="0">
                          <a:ln>
                            <a:noFill/>
                          </a:ln>
                          <a:solidFill>
                            <a:schemeClr val="tx1"/>
                          </a:solidFill>
                          <a:effectLst/>
                          <a:uFillTx/>
                          <a:latin typeface="+mn-lt"/>
                          <a:ea typeface="+mn-ea"/>
                          <a:cs typeface="+mn-cs"/>
                          <a:sym typeface="Helvetica Light"/>
                        </a:rPr>
                        <a:t>0.779</a:t>
                      </a:r>
                      <a:endParaRPr lang="ru-RU" sz="2800" dirty="0"/>
                    </a:p>
                  </a:txBody>
                  <a:tcPr anchor="ctr">
                    <a:solidFill>
                      <a:schemeClr val="accent2">
                        <a:lumMod val="20000"/>
                        <a:lumOff val="80000"/>
                      </a:schemeClr>
                    </a:solidFill>
                  </a:tcPr>
                </a:tc>
                <a:extLst>
                  <a:ext uri="{0D108BD9-81ED-4DB2-BD59-A6C34878D82A}">
                    <a16:rowId xmlns:a16="http://schemas.microsoft.com/office/drawing/2014/main" val="1359964236"/>
                  </a:ext>
                </a:extLst>
              </a:tr>
            </a:tbl>
          </a:graphicData>
        </a:graphic>
      </p:graphicFrame>
    </p:spTree>
    <p:extLst>
      <p:ext uri="{BB962C8B-B14F-4D97-AF65-F5344CB8AC3E}">
        <p14:creationId xmlns:p14="http://schemas.microsoft.com/office/powerpoint/2010/main" val="142420698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stretch>
            <a:fillRect/>
          </a:stretch>
        </p:blipFill>
        <p:spPr>
          <a:xfrm>
            <a:off x="10594075" y="4920064"/>
            <a:ext cx="3195850" cy="3090059"/>
          </a:xfrm>
          <a:prstGeom prst="rect">
            <a:avLst/>
          </a:prstGeom>
          <a:ln w="12700">
            <a:miter lim="400000"/>
          </a:ln>
        </p:spPr>
      </p:pic>
      <p:sp>
        <p:nvSpPr>
          <p:cNvPr id="2" name="TextBox 1">
            <a:extLst>
              <a:ext uri="{FF2B5EF4-FFF2-40B4-BE49-F238E27FC236}">
                <a16:creationId xmlns:a16="http://schemas.microsoft.com/office/drawing/2014/main" id="{2DE13B21-E18C-4F34-9FD6-0299F1AB2D61}"/>
              </a:ext>
            </a:extLst>
          </p:cNvPr>
          <p:cNvSpPr txBox="1"/>
          <p:nvPr/>
        </p:nvSpPr>
        <p:spPr>
          <a:xfrm>
            <a:off x="6309697" y="2897560"/>
            <a:ext cx="11764605"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8000" b="1" i="0" u="none" strike="noStrike" cap="none" spc="0" normalizeH="0" baseline="0" dirty="0">
                <a:ln>
                  <a:noFill/>
                </a:ln>
                <a:solidFill>
                  <a:schemeClr val="bg1"/>
                </a:solidFill>
                <a:effectLst/>
                <a:uFillTx/>
                <a:latin typeface="+mj-lt"/>
                <a:ea typeface="+mj-ea"/>
                <a:cs typeface="+mj-cs"/>
                <a:sym typeface="Helvetica Light"/>
              </a:rPr>
              <a:t>Спасибо за внимание</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7"/>
            <a:ext cx="21506374" cy="1292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b="1" cap="all" dirty="0">
                <a:solidFill>
                  <a:srgbClr val="253957"/>
                </a:solidFill>
                <a:latin typeface="+mn-lt"/>
                <a:ea typeface="+mn-ea"/>
                <a:cs typeface="+mn-cs"/>
              </a:rPr>
              <a:t>Литература</a:t>
            </a:r>
            <a:endParaRPr sz="6000" b="1" cap="all" dirty="0">
              <a:solidFill>
                <a:srgbClr val="253957"/>
              </a:solidFill>
              <a:latin typeface="+mn-lt"/>
              <a:ea typeface="+mn-ea"/>
              <a:cs typeface="+mn-cs"/>
            </a:endParaRP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3EE72967-E078-4FDF-9819-A3643DAC7B52}"/>
              </a:ext>
            </a:extLst>
          </p:cNvPr>
          <p:cNvSpPr>
            <a:spLocks noGrp="1"/>
          </p:cNvSpPr>
          <p:nvPr>
            <p:ph type="sldNum" sz="quarter" idx="2"/>
          </p:nvPr>
        </p:nvSpPr>
        <p:spPr>
          <a:xfrm>
            <a:off x="11811174" y="13010554"/>
            <a:ext cx="743792" cy="513601"/>
          </a:xfrm>
        </p:spPr>
        <p:txBody>
          <a:bodyPr/>
          <a:lstStyle/>
          <a:p>
            <a:fld id="{86CB4B4D-7CA3-9044-876B-883B54F8677D}" type="slidenum">
              <a:rPr lang="ru-RU" smtClean="0"/>
              <a:t>2</a:t>
            </a:fld>
            <a:r>
              <a:rPr lang="ru-RU" dirty="0"/>
              <a:t>/19</a:t>
            </a:r>
          </a:p>
        </p:txBody>
      </p:sp>
      <p:sp>
        <p:nvSpPr>
          <p:cNvPr id="8" name="TextBox 7">
            <a:extLst>
              <a:ext uri="{FF2B5EF4-FFF2-40B4-BE49-F238E27FC236}">
                <a16:creationId xmlns:a16="http://schemas.microsoft.com/office/drawing/2014/main" id="{E2C0E6E4-CC57-419D-807B-36BFF04FE199}"/>
              </a:ext>
            </a:extLst>
          </p:cNvPr>
          <p:cNvSpPr txBox="1"/>
          <p:nvPr/>
        </p:nvSpPr>
        <p:spPr>
          <a:xfrm>
            <a:off x="1431405" y="5288340"/>
            <a:ext cx="19814678" cy="3539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14350" indent="-514350" algn="l">
              <a:buFont typeface="+mj-lt"/>
              <a:buAutoNum type="arabicPeriod"/>
            </a:pPr>
            <a:r>
              <a:rPr lang="en-US" sz="3200" dirty="0">
                <a:hlinkClick r:id="rId4"/>
              </a:rPr>
              <a:t>https://github.com/hundredblocks/concrete_NLP_tutorial</a:t>
            </a:r>
            <a:endParaRPr lang="ru-RU" sz="3200" dirty="0"/>
          </a:p>
          <a:p>
            <a:pPr marL="514350" indent="-514350" algn="l">
              <a:buFont typeface="+mj-lt"/>
              <a:buAutoNum type="arabicPeriod"/>
            </a:pPr>
            <a:r>
              <a:rPr lang="en-US" sz="3200" dirty="0">
                <a:hlinkClick r:id="rId5"/>
              </a:rPr>
              <a:t>https://appen.com/open-source-datasets/</a:t>
            </a:r>
            <a:endParaRPr lang="ru-RU" sz="3200" dirty="0"/>
          </a:p>
          <a:p>
            <a:pPr marL="514350" indent="-514350" algn="l">
              <a:buFont typeface="+mj-lt"/>
              <a:buAutoNum type="arabicPeriod"/>
            </a:pPr>
            <a:r>
              <a:rPr lang="en-US" sz="3200" dirty="0">
                <a:hlinkClick r:id="rId6"/>
              </a:rPr>
              <a:t>https://habr.com/ru/company/oleg-bunin/blog/352614/</a:t>
            </a:r>
            <a:endParaRPr lang="ru-RU" sz="3200" dirty="0"/>
          </a:p>
          <a:p>
            <a:pPr marL="514350" indent="-514350" algn="l">
              <a:buFont typeface="+mj-lt"/>
              <a:buAutoNum type="arabicPeriod"/>
            </a:pPr>
            <a:endParaRPr lang="ru-RU" sz="3200" dirty="0"/>
          </a:p>
          <a:p>
            <a:pPr marL="514350" indent="-514350" algn="l">
              <a:buFont typeface="+mj-lt"/>
              <a:buAutoNum type="arabicPeriod"/>
            </a:pPr>
            <a:endParaRPr lang="ru-RU" sz="3200" dirty="0"/>
          </a:p>
          <a:p>
            <a:pPr algn="l"/>
            <a:endParaRPr lang="ru-RU" sz="3200" dirty="0"/>
          </a:p>
          <a:p>
            <a:pPr algn="l"/>
            <a:endParaRPr lang="ru-RU" sz="3200" dirty="0"/>
          </a:p>
        </p:txBody>
      </p:sp>
    </p:spTree>
    <p:extLst>
      <p:ext uri="{BB962C8B-B14F-4D97-AF65-F5344CB8AC3E}">
        <p14:creationId xmlns:p14="http://schemas.microsoft.com/office/powerpoint/2010/main" val="116613825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7"/>
            <a:ext cx="21506374" cy="1292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b="1" cap="all" dirty="0">
                <a:solidFill>
                  <a:srgbClr val="253957"/>
                </a:solidFill>
                <a:latin typeface="+mn-lt"/>
                <a:ea typeface="+mn-ea"/>
                <a:cs typeface="+mn-cs"/>
              </a:rPr>
              <a:t>О проекте</a:t>
            </a:r>
            <a:endParaRPr sz="6000" b="1" cap="all" dirty="0">
              <a:solidFill>
                <a:srgbClr val="253957"/>
              </a:solidFill>
              <a:latin typeface="+mn-lt"/>
              <a:ea typeface="+mn-ea"/>
              <a:cs typeface="+mn-cs"/>
            </a:endParaRP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3EE72967-E078-4FDF-9819-A3643DAC7B52}"/>
              </a:ext>
            </a:extLst>
          </p:cNvPr>
          <p:cNvSpPr>
            <a:spLocks noGrp="1"/>
          </p:cNvSpPr>
          <p:nvPr>
            <p:ph type="sldNum" sz="quarter" idx="2"/>
          </p:nvPr>
        </p:nvSpPr>
        <p:spPr>
          <a:xfrm>
            <a:off x="11811174" y="13010554"/>
            <a:ext cx="743792" cy="513601"/>
          </a:xfrm>
        </p:spPr>
        <p:txBody>
          <a:bodyPr/>
          <a:lstStyle/>
          <a:p>
            <a:fld id="{86CB4B4D-7CA3-9044-876B-883B54F8677D}" type="slidenum">
              <a:rPr lang="ru-RU" smtClean="0"/>
              <a:t>3</a:t>
            </a:fld>
            <a:r>
              <a:rPr lang="ru-RU" dirty="0"/>
              <a:t>/19</a:t>
            </a:r>
          </a:p>
        </p:txBody>
      </p:sp>
      <p:sp>
        <p:nvSpPr>
          <p:cNvPr id="8" name="TextBox 7">
            <a:extLst>
              <a:ext uri="{FF2B5EF4-FFF2-40B4-BE49-F238E27FC236}">
                <a16:creationId xmlns:a16="http://schemas.microsoft.com/office/drawing/2014/main" id="{E2C0E6E4-CC57-419D-807B-36BFF04FE199}"/>
              </a:ext>
            </a:extLst>
          </p:cNvPr>
          <p:cNvSpPr txBox="1"/>
          <p:nvPr/>
        </p:nvSpPr>
        <p:spPr>
          <a:xfrm>
            <a:off x="1431405" y="5288340"/>
            <a:ext cx="19814678" cy="19956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150000"/>
              </a:lnSpc>
            </a:pPr>
            <a:r>
              <a:rPr lang="ru-RU" sz="4400" dirty="0">
                <a:solidFill>
                  <a:srgbClr val="253957"/>
                </a:solidFill>
                <a:latin typeface="+mn-lt"/>
                <a:ea typeface="+mn-ea"/>
                <a:cs typeface="+mn-cs"/>
              </a:rPr>
              <a:t>В данной работе представлены некоторые методы, с целю поиска значимого представления для предложений, чтобы классифицировать или сгруппировать их вместе</a:t>
            </a:r>
          </a:p>
        </p:txBody>
      </p:sp>
    </p:spTree>
    <p:extLst>
      <p:ext uri="{BB962C8B-B14F-4D97-AF65-F5344CB8AC3E}">
        <p14:creationId xmlns:p14="http://schemas.microsoft.com/office/powerpoint/2010/main" val="194701570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57458" y="4153402"/>
            <a:ext cx="19762571" cy="65156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lnSpc>
                <a:spcPct val="150000"/>
              </a:lnSpc>
            </a:pPr>
            <a:r>
              <a:rPr lang="ru-RU" sz="4400" dirty="0">
                <a:solidFill>
                  <a:srgbClr val="253957"/>
                </a:solidFill>
                <a:latin typeface="+mn-lt"/>
                <a:ea typeface="+mn-ea"/>
                <a:cs typeface="+mn-cs"/>
              </a:rPr>
              <a:t>Выполненная работа состоит из нескольких шагов</a:t>
            </a:r>
            <a:r>
              <a:rPr lang="en-US" sz="4400" dirty="0">
                <a:solidFill>
                  <a:srgbClr val="253957"/>
                </a:solidFill>
                <a:latin typeface="+mn-lt"/>
                <a:ea typeface="+mn-ea"/>
                <a:cs typeface="+mn-cs"/>
              </a:rPr>
              <a:t>:</a:t>
            </a:r>
            <a:endParaRPr lang="ru-RU" sz="4400" dirty="0">
              <a:solidFill>
                <a:srgbClr val="253957"/>
              </a:solidFill>
              <a:latin typeface="+mn-lt"/>
              <a:ea typeface="+mn-ea"/>
              <a:cs typeface="+mn-cs"/>
            </a:endParaRPr>
          </a:p>
          <a:p>
            <a:pPr marL="742950" indent="-742950" algn="l">
              <a:lnSpc>
                <a:spcPct val="150000"/>
              </a:lnSpc>
              <a:buFont typeface="+mj-lt"/>
              <a:buAutoNum type="arabicPeriod"/>
            </a:pPr>
            <a:r>
              <a:rPr lang="ru-RU" sz="4400" dirty="0">
                <a:solidFill>
                  <a:srgbClr val="253957"/>
                </a:solidFill>
                <a:latin typeface="+mn-lt"/>
                <a:ea typeface="+mn-ea"/>
                <a:cs typeface="+mn-cs"/>
              </a:rPr>
              <a:t>Загрузка и очистка данных</a:t>
            </a:r>
          </a:p>
          <a:p>
            <a:pPr marL="742950" indent="-742950" algn="l">
              <a:lnSpc>
                <a:spcPct val="150000"/>
              </a:lnSpc>
              <a:buFont typeface="+mj-lt"/>
              <a:buAutoNum type="arabicPeriod"/>
            </a:pPr>
            <a:r>
              <a:rPr lang="ru-RU" sz="4400" dirty="0">
                <a:solidFill>
                  <a:srgbClr val="253957"/>
                </a:solidFill>
                <a:latin typeface="+mn-lt"/>
                <a:ea typeface="+mn-ea"/>
                <a:cs typeface="+mn-cs"/>
              </a:rPr>
              <a:t>Представление данных</a:t>
            </a:r>
            <a:endParaRPr lang="en-US" sz="4400" dirty="0">
              <a:solidFill>
                <a:srgbClr val="253957"/>
              </a:solidFill>
              <a:latin typeface="+mn-lt"/>
              <a:ea typeface="+mn-ea"/>
              <a:cs typeface="+mn-cs"/>
            </a:endParaRPr>
          </a:p>
          <a:p>
            <a:pPr marL="742950" indent="-742950" algn="l">
              <a:lnSpc>
                <a:spcPct val="150000"/>
              </a:lnSpc>
              <a:buFont typeface="+mj-lt"/>
              <a:buAutoNum type="arabicPeriod"/>
            </a:pPr>
            <a:r>
              <a:rPr lang="ru-RU" sz="4400" dirty="0">
                <a:solidFill>
                  <a:srgbClr val="253957"/>
                </a:solidFill>
                <a:latin typeface="+mn-lt"/>
                <a:ea typeface="+mn-ea"/>
                <a:cs typeface="+mn-cs"/>
              </a:rPr>
              <a:t>Классификация</a:t>
            </a:r>
            <a:r>
              <a:rPr lang="en-US" sz="4400" dirty="0">
                <a:solidFill>
                  <a:srgbClr val="253957"/>
                </a:solidFill>
                <a:latin typeface="+mn-lt"/>
                <a:ea typeface="+mn-ea"/>
                <a:cs typeface="+mn-cs"/>
              </a:rPr>
              <a:t> </a:t>
            </a:r>
            <a:r>
              <a:rPr lang="ru-RU" sz="4400" dirty="0">
                <a:solidFill>
                  <a:srgbClr val="253957"/>
                </a:solidFill>
                <a:latin typeface="+mn-lt"/>
                <a:ea typeface="+mn-ea"/>
                <a:cs typeface="+mn-cs"/>
              </a:rPr>
              <a:t>и проверка</a:t>
            </a:r>
          </a:p>
          <a:p>
            <a:pPr marL="742950" indent="-742950" algn="l">
              <a:lnSpc>
                <a:spcPct val="150000"/>
              </a:lnSpc>
              <a:buFont typeface="+mj-lt"/>
              <a:buAutoNum type="arabicPeriod"/>
            </a:pPr>
            <a:r>
              <a:rPr lang="ru-RU" sz="4400" dirty="0">
                <a:solidFill>
                  <a:srgbClr val="253957"/>
                </a:solidFill>
                <a:latin typeface="+mn-lt"/>
                <a:ea typeface="+mn-ea"/>
                <a:cs typeface="+mn-cs"/>
              </a:rPr>
              <a:t>Учет структуры словаря</a:t>
            </a:r>
            <a:endParaRPr lang="en-US" sz="4400" dirty="0">
              <a:solidFill>
                <a:srgbClr val="253957"/>
              </a:solidFill>
              <a:latin typeface="+mn-lt"/>
              <a:ea typeface="+mn-ea"/>
              <a:cs typeface="+mn-cs"/>
            </a:endParaRPr>
          </a:p>
          <a:p>
            <a:pPr marL="742950" indent="-742950" algn="l">
              <a:lnSpc>
                <a:spcPct val="150000"/>
              </a:lnSpc>
              <a:buFont typeface="+mj-lt"/>
              <a:buAutoNum type="arabicPeriod"/>
            </a:pPr>
            <a:r>
              <a:rPr lang="ru-RU" sz="4400" dirty="0">
                <a:solidFill>
                  <a:srgbClr val="253957"/>
                </a:solidFill>
                <a:latin typeface="+mn-lt"/>
                <a:ea typeface="+mn-ea"/>
                <a:cs typeface="+mn-cs"/>
              </a:rPr>
              <a:t>Применение семантики</a:t>
            </a:r>
            <a:br>
              <a:rPr lang="ru-RU" sz="3200" dirty="0">
                <a:solidFill>
                  <a:srgbClr val="111111"/>
                </a:solidFill>
                <a:latin typeface="Fira Sans" panose="020B0503050000020004" pitchFamily="34" charset="0"/>
                <a:ea typeface="+mn-ea"/>
                <a:cs typeface="+mn-cs"/>
              </a:rPr>
            </a:br>
            <a:br>
              <a:rPr lang="ru-RU" sz="2000" dirty="0"/>
            </a:br>
            <a:endParaRPr lang="en-US" sz="3200" dirty="0">
              <a:solidFill>
                <a:srgbClr val="111111"/>
              </a:solidFill>
              <a:latin typeface="Fira Sans" panose="020B0503050000020004" pitchFamily="34" charset="0"/>
            </a:endParaRPr>
          </a:p>
        </p:txBody>
      </p:sp>
      <p:sp>
        <p:nvSpPr>
          <p:cNvPr id="73" name="Очень крутой заголовок…"/>
          <p:cNvSpPr txBox="1"/>
          <p:nvPr/>
        </p:nvSpPr>
        <p:spPr>
          <a:xfrm>
            <a:off x="1115664" y="2537520"/>
            <a:ext cx="21506374" cy="1292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b="1" cap="all" dirty="0">
                <a:solidFill>
                  <a:srgbClr val="253957"/>
                </a:solidFill>
                <a:latin typeface="+mn-lt"/>
                <a:ea typeface="+mn-ea"/>
                <a:cs typeface="+mn-cs"/>
              </a:rPr>
              <a:t>Структура проекта</a:t>
            </a:r>
            <a:endParaRPr sz="6000" b="1" cap="all" dirty="0">
              <a:solidFill>
                <a:srgbClr val="253957"/>
              </a:solidFill>
              <a:latin typeface="+mn-lt"/>
              <a:ea typeface="+mn-ea"/>
              <a:cs typeface="+mn-cs"/>
            </a:endParaRP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3EE72967-E078-4FDF-9819-A3643DAC7B52}"/>
              </a:ext>
            </a:extLst>
          </p:cNvPr>
          <p:cNvSpPr>
            <a:spLocks noGrp="1"/>
          </p:cNvSpPr>
          <p:nvPr>
            <p:ph type="sldNum" sz="quarter" idx="2"/>
          </p:nvPr>
        </p:nvSpPr>
        <p:spPr>
          <a:xfrm>
            <a:off x="11811174" y="13010554"/>
            <a:ext cx="743792" cy="513601"/>
          </a:xfrm>
        </p:spPr>
        <p:txBody>
          <a:bodyPr/>
          <a:lstStyle/>
          <a:p>
            <a:fld id="{86CB4B4D-7CA3-9044-876B-883B54F8677D}" type="slidenum">
              <a:rPr lang="ru-RU" smtClean="0"/>
              <a:t>4</a:t>
            </a:fld>
            <a:r>
              <a:rPr lang="ru-RU" dirty="0"/>
              <a:t>/19</a:t>
            </a:r>
          </a:p>
        </p:txBody>
      </p:sp>
    </p:spTree>
    <p:extLst>
      <p:ext uri="{BB962C8B-B14F-4D97-AF65-F5344CB8AC3E}">
        <p14:creationId xmlns:p14="http://schemas.microsoft.com/office/powerpoint/2010/main" val="267267712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7"/>
            <a:ext cx="21506374" cy="1292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b="1" cap="all" dirty="0">
                <a:solidFill>
                  <a:srgbClr val="253957"/>
                </a:solidFill>
                <a:latin typeface="+mn-lt"/>
                <a:ea typeface="+mn-ea"/>
                <a:cs typeface="+mn-cs"/>
              </a:rPr>
              <a:t>Набор данных</a:t>
            </a:r>
            <a:endParaRPr sz="6000" b="1" cap="all" dirty="0">
              <a:solidFill>
                <a:srgbClr val="253957"/>
              </a:solidFill>
              <a:latin typeface="+mn-lt"/>
              <a:ea typeface="+mn-ea"/>
              <a:cs typeface="+mn-cs"/>
            </a:endParaRP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3EE72967-E078-4FDF-9819-A3643DAC7B52}"/>
              </a:ext>
            </a:extLst>
          </p:cNvPr>
          <p:cNvSpPr>
            <a:spLocks noGrp="1"/>
          </p:cNvSpPr>
          <p:nvPr>
            <p:ph type="sldNum" sz="quarter" idx="2"/>
          </p:nvPr>
        </p:nvSpPr>
        <p:spPr>
          <a:xfrm>
            <a:off x="11811174" y="13010554"/>
            <a:ext cx="743792" cy="513601"/>
          </a:xfrm>
        </p:spPr>
        <p:txBody>
          <a:bodyPr/>
          <a:lstStyle/>
          <a:p>
            <a:fld id="{86CB4B4D-7CA3-9044-876B-883B54F8677D}" type="slidenum">
              <a:rPr lang="ru-RU" smtClean="0"/>
              <a:t>5</a:t>
            </a:fld>
            <a:r>
              <a:rPr lang="ru-RU" dirty="0"/>
              <a:t>/19</a:t>
            </a:r>
          </a:p>
        </p:txBody>
      </p:sp>
      <p:sp>
        <p:nvSpPr>
          <p:cNvPr id="8" name="TextBox 7">
            <a:extLst>
              <a:ext uri="{FF2B5EF4-FFF2-40B4-BE49-F238E27FC236}">
                <a16:creationId xmlns:a16="http://schemas.microsoft.com/office/drawing/2014/main" id="{E2C0E6E4-CC57-419D-807B-36BFF04FE199}"/>
              </a:ext>
            </a:extLst>
          </p:cNvPr>
          <p:cNvSpPr txBox="1"/>
          <p:nvPr/>
        </p:nvSpPr>
        <p:spPr>
          <a:xfrm>
            <a:off x="1431405" y="5288340"/>
            <a:ext cx="19814678" cy="7073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150000"/>
              </a:lnSpc>
            </a:pPr>
            <a:r>
              <a:rPr lang="ru-RU" sz="4400" dirty="0">
                <a:solidFill>
                  <a:srgbClr val="253957"/>
                </a:solidFill>
                <a:latin typeface="+mn-lt"/>
                <a:ea typeface="+mn-ea"/>
                <a:cs typeface="+mn-cs"/>
              </a:rPr>
              <a:t>В данной работе </a:t>
            </a:r>
            <a:r>
              <a:rPr lang="ru-RU" sz="4400" dirty="0" err="1">
                <a:solidFill>
                  <a:srgbClr val="253957"/>
                </a:solidFill>
                <a:latin typeface="+mn-lt"/>
                <a:ea typeface="+mn-ea"/>
                <a:cs typeface="+mn-cs"/>
              </a:rPr>
              <a:t>рассмотривается</a:t>
            </a:r>
            <a:r>
              <a:rPr lang="ru-RU" sz="4400" dirty="0">
                <a:solidFill>
                  <a:srgbClr val="253957"/>
                </a:solidFill>
                <a:latin typeface="+mn-lt"/>
                <a:ea typeface="+mn-ea"/>
                <a:cs typeface="+mn-cs"/>
              </a:rPr>
              <a:t> свыше 10 000 </a:t>
            </a:r>
            <a:r>
              <a:rPr lang="ru-RU" sz="4400" dirty="0" err="1">
                <a:solidFill>
                  <a:srgbClr val="253957"/>
                </a:solidFill>
                <a:latin typeface="+mn-lt"/>
                <a:ea typeface="+mn-ea"/>
                <a:cs typeface="+mn-cs"/>
              </a:rPr>
              <a:t>твитов</a:t>
            </a:r>
            <a:r>
              <a:rPr lang="ru-RU" sz="4400" dirty="0">
                <a:solidFill>
                  <a:srgbClr val="253957"/>
                </a:solidFill>
                <a:latin typeface="+mn-lt"/>
                <a:ea typeface="+mn-ea"/>
                <a:cs typeface="+mn-cs"/>
              </a:rPr>
              <a:t>, которые были отобраны при помощи различных поисковых запросов вроде «в огне», «карантин» и «столпотворение». Затем они пометили, имеет ли </a:t>
            </a:r>
            <a:r>
              <a:rPr lang="ru-RU" sz="4400" dirty="0" err="1">
                <a:solidFill>
                  <a:srgbClr val="253957"/>
                </a:solidFill>
                <a:latin typeface="+mn-lt"/>
                <a:ea typeface="+mn-ea"/>
                <a:cs typeface="+mn-cs"/>
              </a:rPr>
              <a:t>твит</a:t>
            </a:r>
            <a:r>
              <a:rPr lang="ru-RU" sz="4400" dirty="0">
                <a:solidFill>
                  <a:srgbClr val="253957"/>
                </a:solidFill>
                <a:latin typeface="+mn-lt"/>
                <a:ea typeface="+mn-ea"/>
                <a:cs typeface="+mn-cs"/>
              </a:rPr>
              <a:t> отношение к событию-катастрофе (в отличие от шуток с использованием этих слов, обзоров на фильмы или чего-либо, не имеющего отношение к катастрофам).</a:t>
            </a:r>
          </a:p>
          <a:p>
            <a:pPr algn="l">
              <a:lnSpc>
                <a:spcPct val="150000"/>
              </a:lnSpc>
            </a:pPr>
            <a:r>
              <a:rPr lang="ru-RU" sz="4400" dirty="0" err="1">
                <a:solidFill>
                  <a:srgbClr val="253957"/>
                </a:solidFill>
                <a:latin typeface="+mn-lt"/>
                <a:ea typeface="+mn-ea"/>
                <a:cs typeface="+mn-cs"/>
              </a:rPr>
              <a:t>Твиты</a:t>
            </a:r>
            <a:r>
              <a:rPr lang="ru-RU" sz="4400" dirty="0">
                <a:solidFill>
                  <a:srgbClr val="253957"/>
                </a:solidFill>
                <a:latin typeface="+mn-lt"/>
                <a:ea typeface="+mn-ea"/>
                <a:cs typeface="+mn-cs"/>
              </a:rPr>
              <a:t> о катастрофах выделим как «катастрофа», а на </a:t>
            </a:r>
            <a:r>
              <a:rPr lang="ru-RU" sz="4400" dirty="0" err="1">
                <a:solidFill>
                  <a:srgbClr val="253957"/>
                </a:solidFill>
                <a:latin typeface="+mn-lt"/>
                <a:ea typeface="+mn-ea"/>
                <a:cs typeface="+mn-cs"/>
              </a:rPr>
              <a:t>твиты</a:t>
            </a:r>
            <a:r>
              <a:rPr lang="ru-RU" sz="4400" dirty="0">
                <a:solidFill>
                  <a:srgbClr val="253957"/>
                </a:solidFill>
                <a:latin typeface="+mn-lt"/>
                <a:ea typeface="+mn-ea"/>
                <a:cs typeface="+mn-cs"/>
              </a:rPr>
              <a:t> обо всём остальном как «нерелевантные».</a:t>
            </a:r>
          </a:p>
        </p:txBody>
      </p:sp>
    </p:spTree>
    <p:extLst>
      <p:ext uri="{BB962C8B-B14F-4D97-AF65-F5344CB8AC3E}">
        <p14:creationId xmlns:p14="http://schemas.microsoft.com/office/powerpoint/2010/main" val="180546022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30429" y="4635296"/>
            <a:ext cx="21523142" cy="7335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lnSpc>
                <a:spcPct val="150000"/>
              </a:lnSpc>
            </a:pPr>
            <a:r>
              <a:rPr lang="ru-RU" sz="4400" dirty="0">
                <a:solidFill>
                  <a:srgbClr val="253957"/>
                </a:solidFill>
                <a:latin typeface="+mn-lt"/>
                <a:ea typeface="+mn-ea"/>
                <a:cs typeface="+mn-cs"/>
              </a:rPr>
              <a:t>Постараемся правильно предсказать </a:t>
            </a:r>
            <a:r>
              <a:rPr lang="ru-RU" sz="4400" dirty="0" err="1">
                <a:solidFill>
                  <a:srgbClr val="253957"/>
                </a:solidFill>
                <a:latin typeface="+mn-lt"/>
                <a:ea typeface="+mn-ea"/>
                <a:cs typeface="+mn-cs"/>
              </a:rPr>
              <a:t>твиты</a:t>
            </a:r>
            <a:r>
              <a:rPr lang="ru-RU" sz="4400" dirty="0">
                <a:solidFill>
                  <a:srgbClr val="253957"/>
                </a:solidFill>
                <a:latin typeface="+mn-lt"/>
                <a:ea typeface="+mn-ea"/>
                <a:cs typeface="+mn-cs"/>
              </a:rPr>
              <a:t>, посвященные бедствиям в тестах из социальных сетей. Это очень актуальная проблема, потому что:</a:t>
            </a:r>
          </a:p>
          <a:p>
            <a:pPr marL="571500" indent="-571500" algn="l">
              <a:lnSpc>
                <a:spcPct val="150000"/>
              </a:lnSpc>
              <a:buFont typeface="Arial" panose="020B0604020202020204" pitchFamily="34" charset="0"/>
              <a:buChar char="•"/>
            </a:pPr>
            <a:r>
              <a:rPr lang="ru-RU" sz="4400" dirty="0">
                <a:solidFill>
                  <a:srgbClr val="253957"/>
                </a:solidFill>
                <a:latin typeface="+mn-lt"/>
                <a:ea typeface="+mn-ea"/>
                <a:cs typeface="+mn-cs"/>
              </a:rPr>
              <a:t>Потенциально можно применить для уведомления должностных лиц о чрезвычайных ситуациях, требующих неотложного внимания, при этом уметь игнорировать не реальные события (например тексты о фильмах)</a:t>
            </a:r>
          </a:p>
          <a:p>
            <a:pPr marL="571500" indent="-571500" algn="l">
              <a:lnSpc>
                <a:spcPct val="150000"/>
              </a:lnSpc>
              <a:buFont typeface="Arial" panose="020B0604020202020204" pitchFamily="34" charset="0"/>
              <a:buChar char="•"/>
            </a:pPr>
            <a:r>
              <a:rPr lang="ru-RU" sz="4400" dirty="0">
                <a:solidFill>
                  <a:srgbClr val="253957"/>
                </a:solidFill>
                <a:latin typeface="+mn-lt"/>
                <a:ea typeface="+mn-ea"/>
                <a:cs typeface="+mn-cs"/>
              </a:rPr>
              <a:t>Это сложно, потому что полагаться на ключевые слова сложнее, чем в большинстве случаев, например, на спам</a:t>
            </a:r>
          </a:p>
          <a:p>
            <a:pPr marL="180000" algn="l">
              <a:lnSpc>
                <a:spcPct val="150000"/>
              </a:lnSpc>
              <a:spcBef>
                <a:spcPts val="2800"/>
              </a:spcBef>
              <a:buSzPct val="100000"/>
              <a:defRPr sz="2800">
                <a:solidFill>
                  <a:srgbClr val="253957"/>
                </a:solidFill>
                <a:latin typeface="+mn-lt"/>
                <a:ea typeface="+mn-ea"/>
                <a:cs typeface="+mn-cs"/>
                <a:sym typeface="Arial Narrow"/>
              </a:defRPr>
            </a:pPr>
            <a:endParaRPr lang="ru-RU" sz="4400" dirty="0"/>
          </a:p>
          <a:p>
            <a:pPr marL="180000" algn="l">
              <a:lnSpc>
                <a:spcPct val="150000"/>
              </a:lnSpc>
              <a:spcBef>
                <a:spcPts val="2800"/>
              </a:spcBef>
              <a:buSzPct val="100000"/>
              <a:defRPr sz="2800">
                <a:solidFill>
                  <a:srgbClr val="253957"/>
                </a:solidFill>
                <a:latin typeface="+mn-lt"/>
                <a:ea typeface="+mn-ea"/>
                <a:cs typeface="+mn-cs"/>
                <a:sym typeface="Arial Narrow"/>
              </a:defRPr>
            </a:pPr>
            <a:endParaRPr lang="ru-RU" sz="4400" dirty="0"/>
          </a:p>
          <a:p>
            <a:pPr marL="1080000" indent="-900000" algn="l">
              <a:lnSpc>
                <a:spcPct val="150000"/>
              </a:lnSpc>
              <a:spcBef>
                <a:spcPts val="2800"/>
              </a:spcBef>
              <a:buSzPct val="100000"/>
              <a:buFont typeface="Wingdings" panose="05000000000000000000" pitchFamily="2" charset="2"/>
              <a:buChar char="Ø"/>
              <a:defRPr sz="2800">
                <a:solidFill>
                  <a:srgbClr val="253957"/>
                </a:solidFill>
                <a:latin typeface="+mn-lt"/>
                <a:ea typeface="+mn-ea"/>
                <a:cs typeface="+mn-cs"/>
                <a:sym typeface="Arial Narrow"/>
              </a:defRPr>
            </a:pPr>
            <a:endParaRPr sz="4400" dirty="0"/>
          </a:p>
        </p:txBody>
      </p:sp>
      <p:sp>
        <p:nvSpPr>
          <p:cNvPr id="73" name="Очень крутой заголовок…"/>
          <p:cNvSpPr txBox="1"/>
          <p:nvPr/>
        </p:nvSpPr>
        <p:spPr>
          <a:xfrm>
            <a:off x="1115664" y="2972787"/>
            <a:ext cx="21506374" cy="1292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b="1" cap="all" dirty="0">
                <a:solidFill>
                  <a:srgbClr val="253957"/>
                </a:solidFill>
                <a:latin typeface="+mn-lt"/>
                <a:ea typeface="+mn-ea"/>
                <a:cs typeface="+mn-cs"/>
              </a:rPr>
              <a:t>Актуальность темы</a:t>
            </a:r>
            <a:endParaRPr sz="6000" b="1" cap="all" dirty="0">
              <a:solidFill>
                <a:srgbClr val="253957"/>
              </a:solidFill>
              <a:latin typeface="+mn-lt"/>
              <a:ea typeface="+mn-ea"/>
              <a:cs typeface="+mn-cs"/>
            </a:endParaRP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3EE72967-E078-4FDF-9819-A3643DAC7B52}"/>
              </a:ext>
            </a:extLst>
          </p:cNvPr>
          <p:cNvSpPr>
            <a:spLocks noGrp="1"/>
          </p:cNvSpPr>
          <p:nvPr>
            <p:ph type="sldNum" sz="quarter" idx="2"/>
          </p:nvPr>
        </p:nvSpPr>
        <p:spPr>
          <a:xfrm>
            <a:off x="11811174" y="13010554"/>
            <a:ext cx="743792" cy="513601"/>
          </a:xfrm>
        </p:spPr>
        <p:txBody>
          <a:bodyPr/>
          <a:lstStyle/>
          <a:p>
            <a:fld id="{86CB4B4D-7CA3-9044-876B-883B54F8677D}" type="slidenum">
              <a:rPr lang="ru-RU" smtClean="0"/>
              <a:t>6</a:t>
            </a:fld>
            <a:r>
              <a:rPr lang="ru-RU" dirty="0"/>
              <a:t>/19</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7"/>
            <a:ext cx="21506374" cy="1292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b="1" cap="all" dirty="0">
                <a:solidFill>
                  <a:srgbClr val="253957"/>
                </a:solidFill>
                <a:latin typeface="+mn-lt"/>
                <a:ea typeface="+mn-ea"/>
                <a:cs typeface="+mn-cs"/>
              </a:rPr>
              <a:t>Очистка данных</a:t>
            </a:r>
            <a:endParaRPr sz="6000" b="1" cap="all" dirty="0">
              <a:solidFill>
                <a:srgbClr val="253957"/>
              </a:solidFill>
              <a:latin typeface="+mn-lt"/>
              <a:ea typeface="+mn-ea"/>
              <a:cs typeface="+mn-cs"/>
            </a:endParaRP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Кафедра Экономической Теории и Эконометрики, Факультет Экономики </a:t>
            </a:r>
          </a:p>
        </p:txBody>
      </p:sp>
      <p:pic>
        <p:nvPicPr>
          <p:cNvPr id="77"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3EE72967-E078-4FDF-9819-A3643DAC7B52}"/>
              </a:ext>
            </a:extLst>
          </p:cNvPr>
          <p:cNvSpPr>
            <a:spLocks noGrp="1"/>
          </p:cNvSpPr>
          <p:nvPr>
            <p:ph type="sldNum" sz="quarter" idx="2"/>
          </p:nvPr>
        </p:nvSpPr>
        <p:spPr>
          <a:xfrm>
            <a:off x="11811174" y="13010554"/>
            <a:ext cx="743792" cy="513601"/>
          </a:xfrm>
        </p:spPr>
        <p:txBody>
          <a:bodyPr/>
          <a:lstStyle/>
          <a:p>
            <a:fld id="{86CB4B4D-7CA3-9044-876B-883B54F8677D}" type="slidenum">
              <a:rPr lang="ru-RU" smtClean="0"/>
              <a:t>7</a:t>
            </a:fld>
            <a:r>
              <a:rPr lang="ru-RU" dirty="0"/>
              <a:t>/19</a:t>
            </a:r>
          </a:p>
        </p:txBody>
      </p:sp>
      <p:sp>
        <p:nvSpPr>
          <p:cNvPr id="8" name="TextBox 7">
            <a:extLst>
              <a:ext uri="{FF2B5EF4-FFF2-40B4-BE49-F238E27FC236}">
                <a16:creationId xmlns:a16="http://schemas.microsoft.com/office/drawing/2014/main" id="{E2C0E6E4-CC57-419D-807B-36BFF04FE199}"/>
              </a:ext>
            </a:extLst>
          </p:cNvPr>
          <p:cNvSpPr txBox="1"/>
          <p:nvPr/>
        </p:nvSpPr>
        <p:spPr>
          <a:xfrm>
            <a:off x="1431405" y="4121696"/>
            <a:ext cx="19814678" cy="8089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150000"/>
              </a:lnSpc>
              <a:buFont typeface="+mj-lt"/>
              <a:buAutoNum type="arabicPeriod"/>
            </a:pPr>
            <a:r>
              <a:rPr lang="ru-RU" sz="4400" dirty="0">
                <a:solidFill>
                  <a:srgbClr val="253957"/>
                </a:solidFill>
                <a:latin typeface="+mn-lt"/>
                <a:ea typeface="+mn-ea"/>
                <a:cs typeface="+mn-cs"/>
              </a:rPr>
              <a:t> Удаление нерелевантных символов (любые символы, не относящиеся к цифро-буквенным)</a:t>
            </a:r>
          </a:p>
          <a:p>
            <a:pPr algn="l">
              <a:lnSpc>
                <a:spcPct val="150000"/>
              </a:lnSpc>
              <a:buFont typeface="+mj-lt"/>
              <a:buAutoNum type="arabicPeriod"/>
            </a:pPr>
            <a:r>
              <a:rPr lang="ru-RU" sz="4400" dirty="0">
                <a:solidFill>
                  <a:srgbClr val="253957"/>
                </a:solidFill>
                <a:latin typeface="+mn-lt"/>
                <a:ea typeface="+mn-ea"/>
                <a:cs typeface="+mn-cs"/>
              </a:rPr>
              <a:t> </a:t>
            </a:r>
            <a:r>
              <a:rPr lang="ru-RU" sz="4400" dirty="0" err="1">
                <a:solidFill>
                  <a:srgbClr val="253957"/>
                </a:solidFill>
                <a:latin typeface="+mn-lt"/>
                <a:ea typeface="+mn-ea"/>
                <a:cs typeface="+mn-cs"/>
              </a:rPr>
              <a:t>Токенизировка</a:t>
            </a:r>
            <a:r>
              <a:rPr lang="ru-RU" sz="4400" dirty="0">
                <a:solidFill>
                  <a:srgbClr val="253957"/>
                </a:solidFill>
                <a:latin typeface="+mn-lt"/>
                <a:ea typeface="+mn-ea"/>
                <a:cs typeface="+mn-cs"/>
              </a:rPr>
              <a:t> текста, разделив его на индивидуальные слова</a:t>
            </a:r>
          </a:p>
          <a:p>
            <a:pPr algn="l">
              <a:lnSpc>
                <a:spcPct val="150000"/>
              </a:lnSpc>
              <a:buFont typeface="+mj-lt"/>
              <a:buAutoNum type="arabicPeriod"/>
            </a:pPr>
            <a:r>
              <a:rPr lang="ru-RU" sz="4400" dirty="0">
                <a:solidFill>
                  <a:srgbClr val="253957"/>
                </a:solidFill>
                <a:latin typeface="+mn-lt"/>
                <a:ea typeface="+mn-ea"/>
                <a:cs typeface="+mn-cs"/>
              </a:rPr>
              <a:t> Удаление нерелевантных слов — например, упоминания в </a:t>
            </a:r>
            <a:r>
              <a:rPr lang="ru-RU" sz="4400" dirty="0" err="1">
                <a:solidFill>
                  <a:srgbClr val="253957"/>
                </a:solidFill>
                <a:latin typeface="+mn-lt"/>
                <a:ea typeface="+mn-ea"/>
                <a:cs typeface="+mn-cs"/>
              </a:rPr>
              <a:t>Twitter</a:t>
            </a:r>
            <a:r>
              <a:rPr lang="ru-RU" sz="4400" dirty="0">
                <a:solidFill>
                  <a:srgbClr val="253957"/>
                </a:solidFill>
                <a:latin typeface="+mn-lt"/>
                <a:ea typeface="+mn-ea"/>
                <a:cs typeface="+mn-cs"/>
              </a:rPr>
              <a:t> или URL-ы</a:t>
            </a:r>
          </a:p>
          <a:p>
            <a:pPr algn="l">
              <a:lnSpc>
                <a:spcPct val="150000"/>
              </a:lnSpc>
              <a:buFont typeface="+mj-lt"/>
              <a:buAutoNum type="arabicPeriod"/>
            </a:pPr>
            <a:r>
              <a:rPr lang="ru-RU" sz="4400" dirty="0">
                <a:solidFill>
                  <a:srgbClr val="253957"/>
                </a:solidFill>
                <a:latin typeface="+mn-lt"/>
                <a:ea typeface="+mn-ea"/>
                <a:cs typeface="+mn-cs"/>
              </a:rPr>
              <a:t> Перевод всех символов в нижний регистр</a:t>
            </a:r>
          </a:p>
          <a:p>
            <a:pPr algn="l">
              <a:lnSpc>
                <a:spcPct val="150000"/>
              </a:lnSpc>
              <a:buFont typeface="+mj-lt"/>
              <a:buAutoNum type="arabicPeriod"/>
            </a:pPr>
            <a:r>
              <a:rPr lang="ru-RU" sz="4400" dirty="0">
                <a:solidFill>
                  <a:srgbClr val="253957"/>
                </a:solidFill>
                <a:latin typeface="+mn-lt"/>
                <a:ea typeface="+mn-ea"/>
                <a:cs typeface="+mn-cs"/>
              </a:rPr>
              <a:t> Совмещение слов, написанных с ошибками (например, «круто»/«круть»/ «</a:t>
            </a:r>
            <a:r>
              <a:rPr lang="ru-RU" sz="4400" dirty="0" err="1">
                <a:solidFill>
                  <a:srgbClr val="253957"/>
                </a:solidFill>
                <a:latin typeface="+mn-lt"/>
                <a:ea typeface="+mn-ea"/>
                <a:cs typeface="+mn-cs"/>
              </a:rPr>
              <a:t>круууто</a:t>
            </a:r>
            <a:r>
              <a:rPr lang="ru-RU" sz="4400" dirty="0">
                <a:solidFill>
                  <a:srgbClr val="253957"/>
                </a:solidFill>
                <a:latin typeface="+mn-lt"/>
                <a:ea typeface="+mn-ea"/>
                <a:cs typeface="+mn-cs"/>
              </a:rPr>
              <a:t>»)</a:t>
            </a:r>
          </a:p>
          <a:p>
            <a:pPr algn="l">
              <a:lnSpc>
                <a:spcPct val="150000"/>
              </a:lnSpc>
              <a:buFont typeface="+mj-lt"/>
              <a:buAutoNum type="arabicPeriod"/>
            </a:pPr>
            <a:r>
              <a:rPr lang="ru-RU" sz="4400" dirty="0">
                <a:solidFill>
                  <a:srgbClr val="253957"/>
                </a:solidFill>
                <a:latin typeface="+mn-lt"/>
                <a:ea typeface="+mn-ea"/>
                <a:cs typeface="+mn-cs"/>
              </a:rPr>
              <a:t> Проведения лемматизации, т. е. сведения различных форм одного слова к словарной форме (например, «машина» вместо «машиной», «на машине», «машинах» и пр.)</a:t>
            </a:r>
          </a:p>
        </p:txBody>
      </p:sp>
    </p:spTree>
    <p:extLst>
      <p:ext uri="{BB962C8B-B14F-4D97-AF65-F5344CB8AC3E}">
        <p14:creationId xmlns:p14="http://schemas.microsoft.com/office/powerpoint/2010/main" val="152366847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13B21-E18C-4F34-9FD6-0299F1AB2D61}"/>
              </a:ext>
            </a:extLst>
          </p:cNvPr>
          <p:cNvSpPr txBox="1"/>
          <p:nvPr/>
        </p:nvSpPr>
        <p:spPr>
          <a:xfrm>
            <a:off x="6309697" y="4553744"/>
            <a:ext cx="11764605"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8000" b="1" i="0" u="none" strike="noStrike" cap="none" spc="0" normalizeH="0" baseline="0" dirty="0">
                <a:ln>
                  <a:noFill/>
                </a:ln>
                <a:solidFill>
                  <a:schemeClr val="bg1"/>
                </a:solidFill>
                <a:effectLst/>
                <a:uFillTx/>
                <a:latin typeface="+mj-lt"/>
                <a:ea typeface="+mj-ea"/>
                <a:cs typeface="+mj-cs"/>
                <a:sym typeface="Helvetica Light"/>
              </a:rPr>
              <a:t>Построение моделей</a:t>
            </a:r>
          </a:p>
        </p:txBody>
      </p:sp>
      <p:sp>
        <p:nvSpPr>
          <p:cNvPr id="4" name="TextBox 3">
            <a:extLst>
              <a:ext uri="{FF2B5EF4-FFF2-40B4-BE49-F238E27FC236}">
                <a16:creationId xmlns:a16="http://schemas.microsoft.com/office/drawing/2014/main" id="{5D44E15C-0B40-419C-926A-78F7112CD312}"/>
              </a:ext>
            </a:extLst>
          </p:cNvPr>
          <p:cNvSpPr txBox="1"/>
          <p:nvPr/>
        </p:nvSpPr>
        <p:spPr>
          <a:xfrm>
            <a:off x="2284661" y="7938120"/>
            <a:ext cx="19814678" cy="27466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pPr>
            <a:r>
              <a:rPr lang="en-US" sz="4000" i="1" dirty="0">
                <a:solidFill>
                  <a:schemeClr val="bg1"/>
                </a:solidFill>
                <a:latin typeface="+mn-lt"/>
                <a:ea typeface="+mn-ea"/>
                <a:cs typeface="+mn-cs"/>
              </a:rPr>
              <a:t>One-hot-encoding</a:t>
            </a:r>
          </a:p>
          <a:p>
            <a:pPr>
              <a:lnSpc>
                <a:spcPct val="150000"/>
              </a:lnSpc>
            </a:pPr>
            <a:r>
              <a:rPr lang="en-US" sz="4000" i="1" dirty="0">
                <a:solidFill>
                  <a:schemeClr val="bg1"/>
                </a:solidFill>
                <a:latin typeface="+mn-lt"/>
                <a:ea typeface="+mn-ea"/>
                <a:cs typeface="+mn-cs"/>
              </a:rPr>
              <a:t>TF-IDF</a:t>
            </a:r>
          </a:p>
          <a:p>
            <a:pPr>
              <a:lnSpc>
                <a:spcPct val="150000"/>
              </a:lnSpc>
            </a:pPr>
            <a:r>
              <a:rPr lang="en-US" sz="4000" i="1" dirty="0">
                <a:solidFill>
                  <a:schemeClr val="bg1"/>
                </a:solidFill>
                <a:latin typeface="+mn-lt"/>
                <a:ea typeface="+mn-ea"/>
                <a:cs typeface="+mn-cs"/>
              </a:rPr>
              <a:t>Word2vec</a:t>
            </a:r>
          </a:p>
        </p:txBody>
      </p:sp>
    </p:spTree>
    <p:extLst>
      <p:ext uri="{BB962C8B-B14F-4D97-AF65-F5344CB8AC3E}">
        <p14:creationId xmlns:p14="http://schemas.microsoft.com/office/powerpoint/2010/main" val="251133520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393504"/>
            <a:ext cx="21506374" cy="1292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b="1" cap="all" dirty="0">
                <a:solidFill>
                  <a:srgbClr val="253957"/>
                </a:solidFill>
                <a:latin typeface="+mn-lt"/>
                <a:ea typeface="+mn-ea"/>
                <a:cs typeface="+mn-cs"/>
              </a:rPr>
              <a:t>One-hot encoding &lt;&lt;</a:t>
            </a:r>
            <a:r>
              <a:rPr lang="ru-RU" sz="6000" b="1" cap="all" dirty="0">
                <a:solidFill>
                  <a:srgbClr val="253957"/>
                </a:solidFill>
                <a:latin typeface="+mn-lt"/>
                <a:ea typeface="+mn-ea"/>
                <a:cs typeface="+mn-cs"/>
              </a:rPr>
              <a:t>Мешок слов&gt;&gt;</a:t>
            </a:r>
          </a:p>
          <a:p>
            <a:pPr algn="l">
              <a:defRPr sz="7000" b="1" cap="all">
                <a:solidFill>
                  <a:srgbClr val="253957"/>
                </a:solidFill>
                <a:latin typeface="+mn-lt"/>
                <a:ea typeface="+mn-ea"/>
                <a:cs typeface="+mn-cs"/>
                <a:sym typeface="Arial Narrow"/>
              </a:defRPr>
            </a:pPr>
            <a:endParaRPr lang="en-US" sz="6000" b="1" cap="all" dirty="0">
              <a:solidFill>
                <a:srgbClr val="253957"/>
              </a:solidFill>
              <a:latin typeface="+mn-lt"/>
              <a:ea typeface="+mn-ea"/>
              <a:cs typeface="+mn-cs"/>
            </a:endParaRP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3EE72967-E078-4FDF-9819-A3643DAC7B52}"/>
              </a:ext>
            </a:extLst>
          </p:cNvPr>
          <p:cNvSpPr>
            <a:spLocks noGrp="1"/>
          </p:cNvSpPr>
          <p:nvPr>
            <p:ph type="sldNum" sz="quarter" idx="2"/>
          </p:nvPr>
        </p:nvSpPr>
        <p:spPr>
          <a:xfrm>
            <a:off x="11811174" y="13010554"/>
            <a:ext cx="743792" cy="513601"/>
          </a:xfrm>
        </p:spPr>
        <p:txBody>
          <a:bodyPr/>
          <a:lstStyle/>
          <a:p>
            <a:fld id="{86CB4B4D-7CA3-9044-876B-883B54F8677D}" type="slidenum">
              <a:rPr lang="ru-RU" smtClean="0"/>
              <a:t>9</a:t>
            </a:fld>
            <a:r>
              <a:rPr lang="ru-RU" dirty="0"/>
              <a:t>/1</a:t>
            </a:r>
            <a:r>
              <a:rPr lang="en-US" dirty="0"/>
              <a:t>9</a:t>
            </a:r>
            <a:endParaRPr lang="ru-RU" dirty="0"/>
          </a:p>
        </p:txBody>
      </p:sp>
      <p:pic>
        <p:nvPicPr>
          <p:cNvPr id="5" name="Рисунок 4">
            <a:extLst>
              <a:ext uri="{FF2B5EF4-FFF2-40B4-BE49-F238E27FC236}">
                <a16:creationId xmlns:a16="http://schemas.microsoft.com/office/drawing/2014/main" id="{E450E1FA-F5C0-4CC6-B849-B93789487FE3}"/>
              </a:ext>
            </a:extLst>
          </p:cNvPr>
          <p:cNvPicPr>
            <a:picLocks noChangeAspect="1"/>
          </p:cNvPicPr>
          <p:nvPr/>
        </p:nvPicPr>
        <p:blipFill>
          <a:blip r:embed="rId3"/>
          <a:stretch>
            <a:fillRect/>
          </a:stretch>
        </p:blipFill>
        <p:spPr>
          <a:xfrm>
            <a:off x="1115664" y="3473624"/>
            <a:ext cx="9853974" cy="9650450"/>
          </a:xfrm>
          <a:prstGeom prst="rect">
            <a:avLst/>
          </a:prstGeom>
        </p:spPr>
      </p:pic>
      <p:sp>
        <p:nvSpPr>
          <p:cNvPr id="12" name="TextBox 11">
            <a:extLst>
              <a:ext uri="{FF2B5EF4-FFF2-40B4-BE49-F238E27FC236}">
                <a16:creationId xmlns:a16="http://schemas.microsoft.com/office/drawing/2014/main" id="{44343EFD-6103-4802-AC69-FA3D3F1C688E}"/>
              </a:ext>
            </a:extLst>
          </p:cNvPr>
          <p:cNvSpPr txBox="1"/>
          <p:nvPr/>
        </p:nvSpPr>
        <p:spPr>
          <a:xfrm>
            <a:off x="11543928" y="3473624"/>
            <a:ext cx="12192000" cy="60582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150000"/>
              </a:lnSpc>
            </a:pPr>
            <a:r>
              <a:rPr lang="ru-RU" sz="4400" dirty="0">
                <a:solidFill>
                  <a:srgbClr val="253957"/>
                </a:solidFill>
                <a:latin typeface="+mn-lt"/>
                <a:ea typeface="+mn-ea"/>
                <a:cs typeface="+mn-cs"/>
              </a:rPr>
              <a:t>Судя по графику, не похоже, что два класса разделены как следует — это может быть особенностью нашего представления или просто эффектом сокращения размерности. Для того, чтобы выяснить, являются ли для нас полезными возможности «мешка слов», мы можем обучить классификатор, основанный на них.</a:t>
            </a:r>
          </a:p>
        </p:txBody>
      </p:sp>
    </p:spTree>
    <p:extLst>
      <p:ext uri="{BB962C8B-B14F-4D97-AF65-F5344CB8AC3E}">
        <p14:creationId xmlns:p14="http://schemas.microsoft.com/office/powerpoint/2010/main" val="59263691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5223</TotalTime>
  <Words>776</Words>
  <Application>Microsoft Office PowerPoint</Application>
  <PresentationFormat>Произвольный</PresentationFormat>
  <Paragraphs>101</Paragraphs>
  <Slides>19</Slides>
  <Notes>5</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19</vt:i4>
      </vt:variant>
    </vt:vector>
  </HeadingPairs>
  <TitlesOfParts>
    <vt:vector size="27" baseType="lpstr">
      <vt:lpstr>Arial</vt:lpstr>
      <vt:lpstr>Arial Narrow</vt:lpstr>
      <vt:lpstr>Fira Sans</vt:lpstr>
      <vt:lpstr>Helvetica</vt:lpstr>
      <vt:lpstr>Helvetica Light</vt:lpstr>
      <vt:lpstr>Helvetica Neue</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Армен Акобян</cp:lastModifiedBy>
  <cp:revision>82</cp:revision>
  <dcterms:modified xsi:type="dcterms:W3CDTF">2021-12-27T09:28:18Z</dcterms:modified>
</cp:coreProperties>
</file>