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3" r:id="rId3"/>
    <p:sldId id="325" r:id="rId4"/>
    <p:sldId id="332" r:id="rId5"/>
    <p:sldId id="331" r:id="rId6"/>
    <p:sldId id="285" r:id="rId7"/>
    <p:sldId id="330" r:id="rId8"/>
    <p:sldId id="287" r:id="rId9"/>
    <p:sldId id="292" r:id="rId10"/>
    <p:sldId id="309" r:id="rId11"/>
    <p:sldId id="328" r:id="rId12"/>
    <p:sldId id="33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yeonji kim" initials="h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169" autoAdjust="0"/>
    <p:restoredTop sz="73019" autoAdjust="0"/>
  </p:normalViewPr>
  <p:slideViewPr>
    <p:cSldViewPr snapToGrid="0">
      <p:cViewPr varScale="1">
        <p:scale>
          <a:sx n="100" d="100"/>
          <a:sy n="100" d="100"/>
        </p:scale>
        <p:origin x="246" y="1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FC7438-BE3A-442B-A3D5-768EA274A9ED}" type="datetime1">
              <a:rPr lang="ko-KR" altLang="en-US"/>
              <a:pPr lvl="0">
                <a:defRPr/>
              </a:pPr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EB41F16-DB0D-43D6-AD15-941146FF415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7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2398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5DA6E4-C313-4136-AB8E-C0CB108EFA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822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F5DA6E4-C313-4136-AB8E-C0CB108EFA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2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1427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EB41F16-DB0D-43D6-AD15-941146FF415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791108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EB41F16-DB0D-43D6-AD15-941146FF415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3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환경 보호를 위한 활동들이 피부로도 느껴지며 도시숲과 시민공원의 조성으로 수요자들 또한 늘어나고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377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환경 보호를 위한 활동들이 피부로도 느껴지며 도시숲과 시민공원의 조성으로 수요자들 또한 늘어나고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EB41F16-DB0D-43D6-AD15-941146FF415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69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2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41F16-DB0D-43D6-AD15-941146FF41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4400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9AEF-2FF0-4069-B5DD-BD8D990E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AE433-57CD-4F0F-A5D7-8CE4D847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1EA84-9CAA-4429-925F-C5948195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C4867-0459-440F-A508-1B9AA195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25B3-D3CD-453E-9AFF-DA96EBCD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3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399E-3A0E-4312-9A0F-B60C33F7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DF7D0-8D34-4976-A5B7-2CB23EA0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4B35C-4C68-4890-B39D-2DD1B567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0228A-3F97-4843-85F8-F46295D7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86CAC-054F-4FDC-B9B0-3DDC45AA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6DE0FB-5EBF-4C87-817B-9EAB5C2F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87FD9-BF60-4DE0-BD3C-722FAC92B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4853E-B53B-4CE5-B88B-A65B6C71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9485-B237-40C6-ACDA-6FE52A78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A31B6-6A70-4240-B95F-79197B8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E5FD7-D502-43AE-90A0-866688A3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D3246-0CB5-4CF8-A452-242A127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D6912-0575-4AAA-A2D7-C3446CC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652E-34D0-4AB0-89BF-A31D5128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1E1D-E0D6-4113-9EE1-8BB833A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02D9-0A4C-4E82-BDF6-D5186DF9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6ADF1-ABFE-47BA-B244-629CE139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8DDB0-E4DF-4929-9A60-DE01AB51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62F4C-0AAC-4EF8-8A59-96CD053E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4705F-D0C3-4C15-A1C9-E6062804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A9BD-7306-4A33-ADE5-9DDC397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1C578-0256-4FF6-9C6F-0AB3A2E4D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96C4E-2023-4953-82E0-1360DEAE7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068AE-7BB1-4E93-B8EB-E99ACE7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0EF2-0F4F-4652-A8ED-717DD64F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DB323-420C-4FF0-8B5F-86157F9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23C9-059B-4703-AE35-621817B5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4352E-A068-4165-B4E9-65341FBF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ED332-9710-4014-8109-5C6E2CBD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749078-EE6D-4D7E-89D1-154F6BD7B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0369D-C4D6-4322-8D27-FA7CB62A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8B4F1-4A02-42A9-9718-B4534494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E3ADEC-C1CC-4D80-A65E-639B4835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7A1D4-3252-4413-BDA5-F22A711E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362F-DCAE-4BD1-83C9-278678B1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B9FE6-740A-4130-9D7C-1F22B996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7E941-3649-4C30-B1B6-BA896E9C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4830D9-4891-469B-BBC6-C38737E4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AB61DC-3173-498A-95E9-CBD89109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4E0B40-11F8-41EA-A5F1-D69960A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4076D-F8CD-47C6-B36F-B1F7837B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EC0DD-D974-465C-A158-BFA6F8A3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7FC84-098D-48AB-987B-5D2DC250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84D4F-1341-4822-B609-9CCDC293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C5F13-D0C6-4C34-860C-EB05043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57BF6-0127-4BFB-ACC7-ACC21BE3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CEC48-1EF1-4BE6-A032-3D6EC62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CCF2-A501-4897-B5B2-1ECB4342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E758C6-FC09-4CAB-B3DC-174B452FD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1F0A4-5BAF-4DAE-BEC7-293BD4E6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662F4-45D6-4F77-8FC5-CAC868C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25781-DF11-4214-ACCA-4DBDA1C5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F5601-B7A4-4E2F-97E6-B7FCF976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5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1AA84-1C7F-44B9-99DD-93D9837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A6DA5-AC07-44BB-B63B-EBFD7311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0B3F-081B-4B91-BC02-EFAA30ACA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B02C-0C65-4F30-9FC4-2DC40257D26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FA328-E9D7-405B-A0EC-90B52855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6FAC8-6ED4-48A5-9DFE-031E6AAA6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CA28-5FED-44E0-B4D0-2EA9C465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2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32193" y="3429000"/>
            <a:ext cx="4527611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88bb43"/>
                </a:solidFill>
                <a:latin typeface="배달의민족 주아"/>
                <a:ea typeface="배달의민족 주아"/>
                <a:cs typeface="+mn-cs"/>
              </a:rPr>
              <a:t>1</a:t>
            </a:r>
            <a:r>
              <a:rPr lang="ko-KR" altLang="en-US" sz="2000" b="1">
                <a:solidFill>
                  <a:srgbClr val="88bb43"/>
                </a:solidFill>
                <a:latin typeface="배달의민족 주아"/>
                <a:ea typeface="배달의민족 주아"/>
                <a:cs typeface="+mn-cs"/>
              </a:rPr>
              <a:t>조</a:t>
            </a:r>
            <a:r>
              <a:rPr lang="ko-KR" altLang="en-US" sz="2000">
                <a:solidFill>
                  <a:srgbClr val="88bb43"/>
                </a:solidFill>
                <a:latin typeface="배달의민족 주아"/>
                <a:ea typeface="배달의민족 주아"/>
                <a:cs typeface="+mn-cs"/>
              </a:rPr>
              <a:t> </a:t>
            </a:r>
            <a:endParaRPr lang="ko-KR" altLang="en-US" sz="2000">
              <a:solidFill>
                <a:srgbClr val="88bb4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3833" y="1643896"/>
            <a:ext cx="7343283" cy="1916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0">
                <a:solidFill>
                  <a:srgbClr val="608430"/>
                </a:solidFill>
                <a:latin typeface="배달의민족 주아"/>
                <a:ea typeface="배달의민족 주아"/>
                <a:cs typeface="+mn-cs"/>
              </a:rPr>
              <a:t>오이마켓</a:t>
            </a:r>
            <a:endParaRPr lang="en-US" altLang="ko-KR" sz="8000">
              <a:solidFill>
                <a:srgbClr val="608430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E46A16-C484-4820-BC87-B6516B70E5C6}"/>
              </a:ext>
            </a:extLst>
          </p:cNvPr>
          <p:cNvSpPr/>
          <p:nvPr/>
        </p:nvSpPr>
        <p:spPr>
          <a:xfrm>
            <a:off x="2951822" y="1807621"/>
            <a:ext cx="6288351" cy="106579"/>
          </a:xfrm>
          <a:prstGeom prst="roundRect">
            <a:avLst/>
          </a:prstGeom>
          <a:solidFill>
            <a:srgbClr val="E9D6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951822" y="4651320"/>
            <a:ext cx="6288351" cy="106579"/>
          </a:xfrm>
          <a:prstGeom prst="roundRect">
            <a:avLst>
              <a:gd name="adj" fmla="val 16667"/>
            </a:avLst>
          </a:prstGeom>
          <a:solidFill>
            <a:srgbClr val="e9d6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3832194" y="3995347"/>
            <a:ext cx="4527611" cy="5461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88bb43"/>
                </a:solidFill>
                <a:latin typeface="배달의민족 주아"/>
                <a:ea typeface="배달의민족 주아"/>
                <a:cs typeface="맑은 고딕"/>
              </a:rPr>
              <a:t>박종한 신동희 전아름 정태수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88bb43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87983" y="1830131"/>
            <a:ext cx="1786193" cy="17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8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697782" y="2504391"/>
            <a:ext cx="3767735" cy="111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500">
                <a:latin typeface="나눔스퀘어 ExtraBold"/>
                <a:ea typeface="나눔스퀘어 ExtraBold"/>
              </a:rPr>
              <a:t>프로젝트 시연</a:t>
            </a:r>
            <a:endParaRPr lang="ko-KR" altLang="en-US" sz="4500">
              <a:latin typeface="나눔스퀘어 ExtraBold"/>
              <a:ea typeface="나눔스퀘어 ExtraBold"/>
            </a:endParaRPr>
          </a:p>
        </p:txBody>
      </p:sp>
      <p:sp>
        <p:nvSpPr>
          <p:cNvPr id="17" name="자유형: 도형 16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  <a:cs typeface="+mn-cs"/>
              </a:rPr>
              <a:t>06</a:t>
            </a:r>
            <a:endParaRPr lang="ko-KR" altLang="en-US" sz="3600" b="1"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프로젝트 시연</a:t>
            </a:r>
            <a:endParaRPr lang="ko-KR" altLang="en-US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5156" y="2126811"/>
            <a:ext cx="1786193" cy="17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678107" y="2346994"/>
            <a:ext cx="3767735" cy="1160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700" b="1">
                <a:latin typeface="나눔스퀘어 ExtraBold"/>
                <a:ea typeface="나눔스퀘어 ExtraBold"/>
              </a:rPr>
              <a:t>감사합니다</a:t>
            </a:r>
            <a:endParaRPr lang="en-US" altLang="ko-KR" sz="4700" b="1">
              <a:latin typeface="나눔스퀘어 ExtraBold"/>
              <a:ea typeface="나눔스퀘어 ExtraBold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6021" y="1900397"/>
            <a:ext cx="1786193" cy="17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C4A2B2-4C50-4470-B12C-F62AE717F4FC}"/>
              </a:ext>
            </a:extLst>
          </p:cNvPr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6DD4BA-64EE-4FF6-8E88-CB7813B00908}"/>
              </a:ext>
            </a:extLst>
          </p:cNvPr>
          <p:cNvSpPr/>
          <p:nvPr/>
        </p:nvSpPr>
        <p:spPr>
          <a:xfrm>
            <a:off x="3864338" y="1693677"/>
            <a:ext cx="4463321" cy="75647"/>
          </a:xfrm>
          <a:prstGeom prst="roundRect">
            <a:avLst/>
          </a:prstGeom>
          <a:solidFill>
            <a:srgbClr val="D766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3911964" y="5757297"/>
            <a:ext cx="4463321" cy="75647"/>
          </a:xfrm>
          <a:prstGeom prst="roundRect">
            <a:avLst>
              <a:gd name="adj" fmla="val 16667"/>
            </a:avLst>
          </a:prstGeom>
          <a:solidFill>
            <a:srgbClr val="e9d6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730" y="1765274"/>
            <a:ext cx="2496253" cy="5214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01 </a:t>
            </a:r>
            <a:r>
              <a:rPr lang="ko-KR" alt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기획의도</a:t>
            </a:r>
            <a:endParaRPr lang="ko-KR" altLang="en-US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02 </a:t>
            </a:r>
            <a:r>
              <a:rPr lang="ko-KR" alt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벤치마킹</a:t>
            </a:r>
            <a:endParaRPr lang="ko-KR" altLang="en-US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03 </a:t>
            </a:r>
            <a:r>
              <a:rPr lang="ko-KR" alt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프로젝트 소개</a:t>
            </a:r>
            <a:endParaRPr lang="ko-KR" altLang="en-US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04 </a:t>
            </a:r>
            <a:r>
              <a:rPr lang="ko-KR" alt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개발툴</a:t>
            </a:r>
            <a:endParaRPr lang="ko-KR" altLang="en-US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05 ERD</a:t>
            </a:r>
            <a:endParaRPr lang="en-US" altLang="ko-KR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06 </a:t>
            </a:r>
            <a:r>
              <a:rPr lang="ko-KR" altLang="en-US" sz="21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  <a:cs typeface="+mn-cs"/>
              </a:rPr>
              <a:t>프로젝트 시연</a:t>
            </a:r>
            <a:endParaRPr lang="ko-KR" altLang="en-US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2100" b="1"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238748" y="688275"/>
            <a:ext cx="1714504" cy="1184940"/>
            <a:chOff x="5238748" y="547735"/>
            <a:chExt cx="1714504" cy="1184940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5238748" y="547736"/>
              <a:ext cx="1714504" cy="619124"/>
              <a:chOff x="5281611" y="547736"/>
              <a:chExt cx="1714504" cy="619124"/>
            </a:xfrm>
          </p:grpSpPr>
          <p:sp>
            <p:nvSpPr>
              <p:cNvPr id="39" name="자유형: 도형 38"/>
              <p:cNvSpPr/>
              <p:nvPr/>
            </p:nvSpPr>
            <p:spPr>
              <a:xfrm rot="10800000">
                <a:off x="5281611" y="547736"/>
                <a:ext cx="857252" cy="619124"/>
              </a:xfrm>
              <a:custGeom>
                <a:avLst/>
                <a:gdLst>
                  <a:gd name="connsiteX0" fmla="*/ 0 w 3200400"/>
                  <a:gd name="connsiteY0" fmla="*/ 0 h 828675"/>
                  <a:gd name="connsiteX1" fmla="*/ 3200400 w 3200400"/>
                  <a:gd name="connsiteY1" fmla="*/ 0 h 828675"/>
                  <a:gd name="connsiteX2" fmla="*/ 3200400 w 3200400"/>
                  <a:gd name="connsiteY2" fmla="*/ 1 h 828675"/>
                  <a:gd name="connsiteX3" fmla="*/ 2790824 w 3200400"/>
                  <a:gd name="connsiteY3" fmla="*/ 414560 h 828675"/>
                  <a:gd name="connsiteX4" fmla="*/ 3199962 w 3200400"/>
                  <a:gd name="connsiteY4" fmla="*/ 828675 h 828675"/>
                  <a:gd name="connsiteX5" fmla="*/ 0 w 3200400"/>
                  <a:gd name="connsiteY5" fmla="*/ 828675 h 828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0" h="828675">
                    <a:moveTo>
                      <a:pt x="0" y="0"/>
                    </a:moveTo>
                    <a:lnTo>
                      <a:pt x="3200400" y="0"/>
                    </a:lnTo>
                    <a:lnTo>
                      <a:pt x="3200400" y="1"/>
                    </a:lnTo>
                    <a:lnTo>
                      <a:pt x="2790824" y="414560"/>
                    </a:lnTo>
                    <a:lnTo>
                      <a:pt x="3199962" y="828675"/>
                    </a:lnTo>
                    <a:lnTo>
                      <a:pt x="0" y="828675"/>
                    </a:lnTo>
                    <a:close/>
                  </a:path>
                </a:pathLst>
              </a:custGeom>
              <a:solidFill>
                <a:srgbClr val="a2c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0800000" flipH="1">
                <a:off x="6138863" y="547736"/>
                <a:ext cx="857252" cy="619124"/>
              </a:xfrm>
              <a:custGeom>
                <a:avLst/>
                <a:gdLst>
                  <a:gd name="connsiteX0" fmla="*/ 0 w 3200400"/>
                  <a:gd name="connsiteY0" fmla="*/ 0 h 828675"/>
                  <a:gd name="connsiteX1" fmla="*/ 3200400 w 3200400"/>
                  <a:gd name="connsiteY1" fmla="*/ 0 h 828675"/>
                  <a:gd name="connsiteX2" fmla="*/ 3200400 w 3200400"/>
                  <a:gd name="connsiteY2" fmla="*/ 1 h 828675"/>
                  <a:gd name="connsiteX3" fmla="*/ 2790824 w 3200400"/>
                  <a:gd name="connsiteY3" fmla="*/ 414560 h 828675"/>
                  <a:gd name="connsiteX4" fmla="*/ 3199962 w 3200400"/>
                  <a:gd name="connsiteY4" fmla="*/ 828675 h 828675"/>
                  <a:gd name="connsiteX5" fmla="*/ 0 w 3200400"/>
                  <a:gd name="connsiteY5" fmla="*/ 828675 h 828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0" h="828675">
                    <a:moveTo>
                      <a:pt x="0" y="0"/>
                    </a:moveTo>
                    <a:lnTo>
                      <a:pt x="3200400" y="0"/>
                    </a:lnTo>
                    <a:lnTo>
                      <a:pt x="3200400" y="1"/>
                    </a:lnTo>
                    <a:lnTo>
                      <a:pt x="2790824" y="414560"/>
                    </a:lnTo>
                    <a:lnTo>
                      <a:pt x="3199962" y="828675"/>
                    </a:lnTo>
                    <a:lnTo>
                      <a:pt x="0" y="828675"/>
                    </a:lnTo>
                    <a:close/>
                  </a:path>
                </a:pathLst>
              </a:custGeom>
              <a:solidFill>
                <a:srgbClr val="a2c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>
                  <a:latin typeface="배달의민족 주아"/>
                  <a:ea typeface="배달의민족 주아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7647" y="547735"/>
              <a:ext cx="1135274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목차</a:t>
              </a:r>
              <a:endParaRPr lang="ko-KR" altLang="en-US" sz="36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200000"/>
                </a:lnSpc>
                <a:defRPr/>
              </a:pP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8216" y="492022"/>
            <a:ext cx="925870" cy="9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4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01</a:t>
            </a:r>
            <a:endParaRPr lang="en-US" altLang="ko-KR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기획 의도</a:t>
            </a:r>
            <a:endParaRPr lang="ko-KR" altLang="en-US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929244" y="1559809"/>
            <a:ext cx="10520886" cy="686096"/>
          </a:xfrm>
          <a:prstGeom prst="roundRect">
            <a:avLst>
              <a:gd name="adj" fmla="val 16667"/>
            </a:avLst>
          </a:prstGeom>
          <a:solidFill>
            <a:srgbClr val="c7e1f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C2C(개인간 거래)시장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이 커뮤니티, 소셜, 커머스가 결합된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버티컬 플랫폼으로의 진화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가 거세지고 있음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4" name=""/>
          <p:cNvSpPr/>
          <p:nvPr/>
        </p:nvSpPr>
        <p:spPr>
          <a:xfrm>
            <a:off x="1789237" y="2849601"/>
            <a:ext cx="8756830" cy="798161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  <a:effectLst>
            <a:outerShdw blurRad="254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5408083" y="10678583"/>
            <a:ext cx="274532" cy="358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802224" y="2935261"/>
            <a:ext cx="7674651" cy="634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2022.10.04</a:t>
            </a:r>
            <a:r>
              <a:rPr lang="ko-KR" altLang="en-US"/>
              <a:t>  한경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미국판 당근마켓 키운다</a:t>
            </a:r>
            <a:r>
              <a:rPr lang="en-US" altLang="ko-KR"/>
              <a:t>”..</a:t>
            </a:r>
            <a:r>
              <a:rPr lang="ko-KR" altLang="en-US"/>
              <a:t>네이버, 美 1위 중고패션 플랫폼 인수 </a:t>
            </a:r>
            <a:r>
              <a:rPr lang="en-US" altLang="ko-KR"/>
              <a:t>[</a:t>
            </a:r>
            <a:r>
              <a:rPr lang="ko-KR" altLang="en-US"/>
              <a:t>종합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824526" y="3985731"/>
            <a:ext cx="8717793" cy="798161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  <a:effectLst>
            <a:outerShdw blurRad="254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827052" y="4071391"/>
            <a:ext cx="7674651" cy="6415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2022.09.09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kbc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고물가 속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중고거래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활발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명절 대비도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1807193" y="5164645"/>
            <a:ext cx="8733408" cy="798161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  <a:effectLst>
            <a:outerShdw blurRad="254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892006" y="5250304"/>
            <a:ext cx="7674651" cy="6437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2022.03.19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NEWSIS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'비싸도 비대면으로'…자동차·명품 등 중고거래 '활발'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8762" y="2815446"/>
            <a:ext cx="847360" cy="84736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7656" y="3935024"/>
            <a:ext cx="847360" cy="84736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8436" y="5130490"/>
            <a:ext cx="847360" cy="8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01997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01</a:t>
            </a:r>
            <a:endParaRPr lang="en-US" altLang="ko-KR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기획 의도</a:t>
            </a:r>
            <a:endParaRPr lang="ko-KR" altLang="en-US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21" name="사각형: 둥근 모서리 14"/>
          <p:cNvSpPr/>
          <p:nvPr/>
        </p:nvSpPr>
        <p:spPr>
          <a:xfrm>
            <a:off x="908947" y="1562442"/>
            <a:ext cx="10545871" cy="666603"/>
          </a:xfrm>
          <a:prstGeom prst="roundRect">
            <a:avLst>
              <a:gd name="adj" fmla="val 16667"/>
            </a:avLst>
          </a:prstGeom>
          <a:solidFill>
            <a:srgbClr val="f1e3ac">
              <a:alpha val="8471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네카라쿠배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배달의민족 주아"/>
                <a:ea typeface="배달의민족 주아"/>
              </a:rPr>
              <a:t>당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토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 가고싶어서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....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언젠가는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...)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주아"/>
                <a:ea typeface="배달의민족 주아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316" y="3429000"/>
            <a:ext cx="2083420" cy="39805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64544" y="4240029"/>
            <a:ext cx="1860427" cy="61871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7265" y="2842769"/>
            <a:ext cx="1206500" cy="42227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5078" y="2920973"/>
            <a:ext cx="2260716" cy="50802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49812" y="3743560"/>
            <a:ext cx="2378074" cy="105727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62791" y="3886565"/>
            <a:ext cx="2395720" cy="52923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856735" y="4895965"/>
            <a:ext cx="2439506" cy="1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02</a:t>
            </a:r>
            <a:endParaRPr lang="ko-KR" altLang="en-US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473627" algn="l"/>
              </a:tabLst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벤치마킹 </a:t>
            </a:r>
            <a:r>
              <a:rPr lang="en-US" altLang="ko-KR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-</a:t>
            </a:r>
            <a:endParaRPr lang="en-US" altLang="ko-KR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49" name="직사각형 44"/>
          <p:cNvSpPr/>
          <p:nvPr/>
        </p:nvSpPr>
        <p:spPr>
          <a:xfrm>
            <a:off x="1366851" y="1470314"/>
            <a:ext cx="9288550" cy="4969363"/>
          </a:xfrm>
          <a:prstGeom prst="rect">
            <a:avLst/>
          </a:prstGeom>
          <a:solidFill>
            <a:srgbClr val="808080">
              <a:alpha val="4588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IMG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9112" y="1559505"/>
            <a:ext cx="9127712" cy="480611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3597" y="583516"/>
            <a:ext cx="1511758" cy="4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  <a:cs typeface="+mn-cs"/>
              </a:rPr>
              <a:t>02</a:t>
            </a:r>
            <a:endParaRPr lang="ko-KR" altLang="en-US" sz="3600" b="1"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473627" algn="l"/>
              </a:tabLst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벤치마킹 </a:t>
            </a:r>
            <a:r>
              <a:rPr lang="en-US" altLang="ko-KR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-</a:t>
            </a:r>
            <a:endParaRPr lang="en-US" altLang="ko-KR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49" name="직사각형 44"/>
          <p:cNvSpPr/>
          <p:nvPr/>
        </p:nvSpPr>
        <p:spPr>
          <a:xfrm>
            <a:off x="2593003" y="1330542"/>
            <a:ext cx="6591326" cy="5050408"/>
          </a:xfrm>
          <a:prstGeom prst="rect">
            <a:avLst/>
          </a:prstGeom>
          <a:solidFill>
            <a:srgbClr val="808080">
              <a:alpha val="4588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IMG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6759" y="1419224"/>
            <a:ext cx="6425311" cy="487955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3597" y="584487"/>
            <a:ext cx="1530193" cy="4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0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03</a:t>
            </a:r>
            <a:endParaRPr lang="ko-KR" altLang="en-US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프로젝트 소개</a:t>
            </a:r>
            <a:endParaRPr lang="ko-KR" altLang="en-US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4220" y="1696454"/>
            <a:ext cx="997001" cy="1435173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34634" y="1711133"/>
            <a:ext cx="1028752" cy="135896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1602" y="4166760"/>
            <a:ext cx="1028752" cy="1428823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62052" y="4198613"/>
            <a:ext cx="1136708" cy="142882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44217" y="2095240"/>
            <a:ext cx="2339610" cy="2339610"/>
          </a:xfrm>
          <a:prstGeom prst="rect">
            <a:avLst/>
          </a:prstGeom>
        </p:spPr>
      </p:pic>
      <p:sp>
        <p:nvSpPr>
          <p:cNvPr id="27" name="오른쪽 화살표 80"/>
          <p:cNvSpPr/>
          <p:nvPr/>
        </p:nvSpPr>
        <p:spPr>
          <a:xfrm rot="1682792">
            <a:off x="4043605" y="2960301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solidFill>
              <a:srgbClr val="564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60" b="1"/>
          </a:p>
        </p:txBody>
      </p:sp>
      <p:sp>
        <p:nvSpPr>
          <p:cNvPr id="28" name="오른쪽 화살표 80"/>
          <p:cNvSpPr/>
          <p:nvPr/>
        </p:nvSpPr>
        <p:spPr>
          <a:xfrm rot="19898222">
            <a:off x="4156967" y="4700502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오른쪽 화살표 80"/>
          <p:cNvSpPr/>
          <p:nvPr/>
        </p:nvSpPr>
        <p:spPr>
          <a:xfrm rot="12721822">
            <a:off x="6704515" y="4675987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오른쪽 화살표 80"/>
          <p:cNvSpPr/>
          <p:nvPr/>
        </p:nvSpPr>
        <p:spPr>
          <a:xfrm rot="9070364">
            <a:off x="6694677" y="2934072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5435039" y="4157870"/>
            <a:ext cx="1245721" cy="4789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608430"/>
                </a:solidFill>
                <a:latin typeface="배달의민족 주아"/>
                <a:ea typeface="배달의민족 주아"/>
                <a:cs typeface="맑은 고딕"/>
              </a:rPr>
              <a:t>오이마켓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60843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32" name="오른쪽 화살표 80"/>
          <p:cNvSpPr/>
          <p:nvPr/>
        </p:nvSpPr>
        <p:spPr>
          <a:xfrm rot="19831232">
            <a:off x="6818502" y="3057897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오른쪽 화살표 80"/>
          <p:cNvSpPr/>
          <p:nvPr/>
        </p:nvSpPr>
        <p:spPr>
          <a:xfrm rot="1960402">
            <a:off x="6598335" y="4805121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오른쪽 화살표 80"/>
          <p:cNvSpPr/>
          <p:nvPr/>
        </p:nvSpPr>
        <p:spPr>
          <a:xfrm rot="12511062">
            <a:off x="3897919" y="3063920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오른쪽 화살표 80"/>
          <p:cNvSpPr/>
          <p:nvPr/>
        </p:nvSpPr>
        <p:spPr>
          <a:xfrm rot="9137344">
            <a:off x="4223798" y="4854375"/>
            <a:ext cx="1310693" cy="17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564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6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111208" y="3196246"/>
            <a:ext cx="624587" cy="2899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614940" y="2692826"/>
            <a:ext cx="624587" cy="2899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6945599" y="2689080"/>
            <a:ext cx="577743" cy="2851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290528" y="4465414"/>
            <a:ext cx="577743" cy="2851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392118" y="4453235"/>
            <a:ext cx="577743" cy="2851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394366" y="3217373"/>
            <a:ext cx="624587" cy="2899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753849" y="4912979"/>
            <a:ext cx="624587" cy="2899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27391" y="4933902"/>
            <a:ext cx="624587" cy="2899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구매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488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04</a:t>
            </a:r>
            <a:endParaRPr lang="ko-KR" altLang="en-US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325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개발툴</a:t>
            </a:r>
            <a:endParaRPr lang="ko-KR" altLang="en-US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3555736"/>
            <a:ext cx="9403080" cy="1348029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사각형: 둥근 모서리 67"/>
          <p:cNvSpPr/>
          <p:nvPr/>
        </p:nvSpPr>
        <p:spPr>
          <a:xfrm>
            <a:off x="1491754" y="1777355"/>
            <a:ext cx="2752939" cy="2885120"/>
          </a:xfrm>
          <a:prstGeom prst="roundRect">
            <a:avLst>
              <a:gd name="adj" fmla="val 16667"/>
            </a:avLst>
          </a:prstGeom>
          <a:solidFill>
            <a:srgbClr val="e9d686">
              <a:alpha val="4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47" name="사각형: 둥근 모서리 67"/>
          <p:cNvSpPr/>
          <p:nvPr/>
        </p:nvSpPr>
        <p:spPr>
          <a:xfrm>
            <a:off x="4533251" y="880739"/>
            <a:ext cx="2427695" cy="2281095"/>
          </a:xfrm>
          <a:prstGeom prst="roundRect">
            <a:avLst>
              <a:gd name="adj" fmla="val 16667"/>
            </a:avLst>
          </a:prstGeom>
          <a:solidFill>
            <a:srgbClr val="e9d686">
              <a:alpha val="4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48" name="사각형: 둥근 모서리 67"/>
          <p:cNvSpPr/>
          <p:nvPr/>
        </p:nvSpPr>
        <p:spPr>
          <a:xfrm>
            <a:off x="7427716" y="840613"/>
            <a:ext cx="2809495" cy="2670832"/>
          </a:xfrm>
          <a:prstGeom prst="roundRect">
            <a:avLst>
              <a:gd name="adj" fmla="val 16667"/>
            </a:avLst>
          </a:prstGeom>
          <a:solidFill>
            <a:srgbClr val="e9d686">
              <a:alpha val="4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49" name="사각형: 둥근 모서리 67"/>
          <p:cNvSpPr/>
          <p:nvPr/>
        </p:nvSpPr>
        <p:spPr>
          <a:xfrm>
            <a:off x="4492825" y="3429000"/>
            <a:ext cx="3043335" cy="2885119"/>
          </a:xfrm>
          <a:prstGeom prst="roundRect">
            <a:avLst>
              <a:gd name="adj" fmla="val 16667"/>
            </a:avLst>
          </a:prstGeom>
          <a:solidFill>
            <a:srgbClr val="e9d686">
              <a:alpha val="4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0" name="사각형: 둥근 모서리 67"/>
          <p:cNvSpPr/>
          <p:nvPr/>
        </p:nvSpPr>
        <p:spPr>
          <a:xfrm>
            <a:off x="7806828" y="3912452"/>
            <a:ext cx="2253458" cy="2223016"/>
          </a:xfrm>
          <a:prstGeom prst="roundRect">
            <a:avLst>
              <a:gd name="adj" fmla="val 16667"/>
            </a:avLst>
          </a:prstGeom>
          <a:solidFill>
            <a:srgbClr val="e9d686">
              <a:alpha val="4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1" name="사각형: 둥근 모서리 70"/>
          <p:cNvSpPr/>
          <p:nvPr/>
        </p:nvSpPr>
        <p:spPr>
          <a:xfrm>
            <a:off x="2021892" y="1605791"/>
            <a:ext cx="1740310" cy="400110"/>
          </a:xfrm>
          <a:prstGeom prst="roundRect">
            <a:avLst>
              <a:gd name="adj" fmla="val 16667"/>
            </a:avLst>
          </a:prstGeom>
          <a:solidFill>
            <a:srgbClr val="94c2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주아"/>
                <a:ea typeface="배달의민족 주아"/>
                <a:cs typeface="맑은 고딕"/>
              </a:rPr>
              <a:t>FRONT END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2" name="사각형: 둥근 모서리 70"/>
          <p:cNvSpPr/>
          <p:nvPr/>
        </p:nvSpPr>
        <p:spPr>
          <a:xfrm>
            <a:off x="5143768" y="3276570"/>
            <a:ext cx="1740310" cy="400110"/>
          </a:xfrm>
          <a:prstGeom prst="roundRect">
            <a:avLst>
              <a:gd name="adj" fmla="val 16667"/>
            </a:avLst>
          </a:prstGeom>
          <a:solidFill>
            <a:srgbClr val="94c2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주아"/>
                <a:ea typeface="배달의민족 주아"/>
                <a:cs typeface="맑은 고딕"/>
              </a:rPr>
              <a:t>BACK END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3" name="사각형: 둥근 모서리 70"/>
          <p:cNvSpPr/>
          <p:nvPr/>
        </p:nvSpPr>
        <p:spPr>
          <a:xfrm>
            <a:off x="4861967" y="707607"/>
            <a:ext cx="1740310" cy="400110"/>
          </a:xfrm>
          <a:prstGeom prst="roundRect">
            <a:avLst>
              <a:gd name="adj" fmla="val 16667"/>
            </a:avLst>
          </a:prstGeom>
          <a:solidFill>
            <a:srgbClr val="94c2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주아"/>
                <a:ea typeface="배달의민족 주아"/>
                <a:cs typeface="맑은 고딕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4" name="사각형: 둥근 모서리 70"/>
          <p:cNvSpPr/>
          <p:nvPr/>
        </p:nvSpPr>
        <p:spPr>
          <a:xfrm>
            <a:off x="7996574" y="682904"/>
            <a:ext cx="1740310" cy="400110"/>
          </a:xfrm>
          <a:prstGeom prst="roundRect">
            <a:avLst>
              <a:gd name="adj" fmla="val 16667"/>
            </a:avLst>
          </a:prstGeom>
          <a:solidFill>
            <a:srgbClr val="94c2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주아"/>
                <a:ea typeface="배달의민족 주아"/>
                <a:cs typeface="맑은 고딕"/>
              </a:rPr>
              <a:t>ETC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sp>
        <p:nvSpPr>
          <p:cNvPr id="55" name="사각형: 둥근 모서리 70"/>
          <p:cNvSpPr/>
          <p:nvPr/>
        </p:nvSpPr>
        <p:spPr>
          <a:xfrm>
            <a:off x="8114540" y="3763040"/>
            <a:ext cx="1623552" cy="400110"/>
          </a:xfrm>
          <a:prstGeom prst="roundRect">
            <a:avLst>
              <a:gd name="adj" fmla="val 16667"/>
            </a:avLst>
          </a:prstGeom>
          <a:solidFill>
            <a:srgbClr val="94c2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주아"/>
                <a:ea typeface="배달의민족 주아"/>
                <a:cs typeface="맑은 고딕"/>
              </a:rPr>
              <a:t>SERVER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주아"/>
              <a:ea typeface="배달의민족 주아"/>
              <a:cs typeface="맑은 고딕"/>
            </a:endParaRPr>
          </a:p>
        </p:txBody>
      </p:sp>
      <p:pic>
        <p:nvPicPr>
          <p:cNvPr id="59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9523" y="5103527"/>
            <a:ext cx="1166400" cy="805525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6253" y="1440746"/>
            <a:ext cx="1834837" cy="1146773"/>
          </a:xfrm>
          <a:prstGeom prst="rect">
            <a:avLst/>
          </a:prstGeom>
        </p:spPr>
      </p:pic>
      <p:pic>
        <p:nvPicPr>
          <p:cNvPr id="64" name="그림 42"/>
          <p:cNvPicPr>
            <a:picLocks noChangeAspect="1"/>
          </p:cNvPicPr>
          <p:nvPr/>
        </p:nvPicPr>
        <p:blipFill rotWithShape="1">
          <a:blip r:embed="rId5"/>
          <a:srcRect l="10630" t="27320" r="10630" b="29840"/>
          <a:stretch>
            <a:fillRect/>
          </a:stretch>
        </p:blipFill>
        <p:spPr>
          <a:xfrm>
            <a:off x="7893072" y="1768555"/>
            <a:ext cx="1931312" cy="656646"/>
          </a:xfrm>
          <a:prstGeom prst="rect">
            <a:avLst/>
          </a:prstGeom>
        </p:spPr>
      </p:pic>
      <p:pic>
        <p:nvPicPr>
          <p:cNvPr id="65" name="그림 5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5629" y="4583043"/>
            <a:ext cx="1478670" cy="802918"/>
          </a:xfrm>
          <a:prstGeom prst="rect">
            <a:avLst/>
          </a:prstGeom>
        </p:spPr>
      </p:pic>
      <p:pic>
        <p:nvPicPr>
          <p:cNvPr id="66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19761" y="4768664"/>
            <a:ext cx="1339200" cy="33898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630212" y="3206187"/>
            <a:ext cx="1162653" cy="655631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63992" y="3812102"/>
            <a:ext cx="1204891" cy="675691"/>
          </a:xfrm>
          <a:prstGeom prst="rect">
            <a:avLst/>
          </a:prstGeom>
        </p:spPr>
      </p:pic>
      <p:pic>
        <p:nvPicPr>
          <p:cNvPr id="69" name="그림 17"/>
          <p:cNvPicPr>
            <a:picLocks noChangeAspect="1"/>
          </p:cNvPicPr>
          <p:nvPr/>
        </p:nvPicPr>
        <p:blipFill rotWithShape="1">
          <a:blip r:embed="rId10"/>
          <a:srcRect r="-1620" b="21550"/>
          <a:stretch>
            <a:fillRect/>
          </a:stretch>
        </p:blipFill>
        <p:spPr>
          <a:xfrm>
            <a:off x="1847407" y="2275765"/>
            <a:ext cx="2035082" cy="781652"/>
          </a:xfrm>
          <a:prstGeom prst="rect">
            <a:avLst/>
          </a:prstGeom>
        </p:spPr>
      </p:pic>
      <p:pic>
        <p:nvPicPr>
          <p:cNvPr id="70" name="그림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06980" y="3318929"/>
            <a:ext cx="1014934" cy="1014934"/>
          </a:xfrm>
          <a:prstGeom prst="rect">
            <a:avLst/>
          </a:prstGeom>
        </p:spPr>
      </p:pic>
      <p:pic>
        <p:nvPicPr>
          <p:cNvPr id="71" name="그림 3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848964" y="3821828"/>
            <a:ext cx="1457348" cy="8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5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600">
        <p:push dir="u"/>
      </p:transition>
    </mc:Choice>
    <mc:Fallback>
      <p:transition xmlns:mc="http://schemas.openxmlformats.org/markup-compatibility/2006" xmlns:hp="http://schemas.haansoft.com/office/presentation/8.0" mc:Ignorable="hp" hp:hslDur="6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01F55-6458-424B-8345-1BB61CDC15FA}"/>
              </a:ext>
            </a:extLst>
          </p:cNvPr>
          <p:cNvSpPr/>
          <p:nvPr/>
        </p:nvSpPr>
        <p:spPr>
          <a:xfrm>
            <a:off x="144162" y="301998"/>
            <a:ext cx="11903675" cy="6254004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/>
          <p:cNvSpPr/>
          <p:nvPr/>
        </p:nvSpPr>
        <p:spPr>
          <a:xfrm>
            <a:off x="-1" y="481013"/>
            <a:ext cx="1428751" cy="619124"/>
          </a:xfrm>
          <a:custGeom>
            <a:avLst/>
            <a:gdLst>
              <a:gd name="connsiteX0" fmla="*/ 0 w 3200400"/>
              <a:gd name="connsiteY0" fmla="*/ 0 h 828675"/>
              <a:gd name="connsiteX1" fmla="*/ 3200400 w 3200400"/>
              <a:gd name="connsiteY1" fmla="*/ 0 h 828675"/>
              <a:gd name="connsiteX2" fmla="*/ 3200400 w 3200400"/>
              <a:gd name="connsiteY2" fmla="*/ 1 h 828675"/>
              <a:gd name="connsiteX3" fmla="*/ 2790824 w 3200400"/>
              <a:gd name="connsiteY3" fmla="*/ 414560 h 828675"/>
              <a:gd name="connsiteX4" fmla="*/ 3199962 w 3200400"/>
              <a:gd name="connsiteY4" fmla="*/ 828675 h 828675"/>
              <a:gd name="connsiteX5" fmla="*/ 0 w 3200400"/>
              <a:gd name="connsiteY5" fmla="*/ 828675 h 828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400" h="828675">
                <a:moveTo>
                  <a:pt x="0" y="0"/>
                </a:moveTo>
                <a:lnTo>
                  <a:pt x="3200400" y="0"/>
                </a:lnTo>
                <a:lnTo>
                  <a:pt x="3200400" y="1"/>
                </a:lnTo>
                <a:lnTo>
                  <a:pt x="2790824" y="414560"/>
                </a:lnTo>
                <a:lnTo>
                  <a:pt x="3199962" y="828675"/>
                </a:lnTo>
                <a:lnTo>
                  <a:pt x="0" y="828675"/>
                </a:lnTo>
                <a:close/>
              </a:path>
            </a:pathLst>
          </a:custGeom>
          <a:solidFill>
            <a:srgbClr val="a2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atin typeface="배달의민족 주아"/>
                <a:ea typeface="배달의민족 주아"/>
              </a:rPr>
              <a:t>05</a:t>
            </a:r>
            <a:endParaRPr lang="ko-KR" altLang="en-US" sz="3600" b="1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0" y="590520"/>
            <a:ext cx="6534151" cy="43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>
                <a:solidFill>
                  <a:srgbClr val="455f23"/>
                </a:solidFill>
                <a:latin typeface="배달의민족 주아"/>
                <a:ea typeface="배달의민족 주아"/>
                <a:cs typeface="+mn-cs"/>
              </a:rPr>
              <a:t>ERD</a:t>
            </a:r>
            <a:endParaRPr lang="en-US" altLang="ko-KR" sz="2300" b="1">
              <a:solidFill>
                <a:srgbClr val="455f23"/>
              </a:solidFill>
              <a:latin typeface="배달의민족 주아"/>
              <a:ea typeface="배달의민족 주아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7477384" y="1877137"/>
            <a:ext cx="4348612" cy="911783"/>
            <a:chOff x="6384474" y="1281346"/>
            <a:chExt cx="5694403" cy="911783"/>
          </a:xfrm>
        </p:grpSpPr>
        <p:sp>
          <p:nvSpPr>
            <p:cNvPr id="71" name="사각형: 둥근 모서리 70"/>
            <p:cNvSpPr/>
            <p:nvPr/>
          </p:nvSpPr>
          <p:spPr>
            <a:xfrm>
              <a:off x="6453710" y="1281346"/>
              <a:ext cx="2483481" cy="400110"/>
            </a:xfrm>
            <a:prstGeom prst="roundRect">
              <a:avLst>
                <a:gd name="adj" fmla="val 16667"/>
              </a:avLst>
            </a:prstGeom>
            <a:solidFill>
              <a:srgbClr val="94c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defRPr/>
              </a:pPr>
              <a:r>
                <a:rPr lang="en-US" altLang="ko-KR" b="1">
                  <a:latin typeface="배달의민족 주아"/>
                  <a:ea typeface="배달의민족 주아"/>
                  <a:cs typeface="+mn-cs"/>
                </a:rPr>
                <a:t>membertbl</a:t>
              </a:r>
              <a:endParaRPr lang="en-US" altLang="ko-KR" b="1">
                <a:latin typeface="배달의민족 주아"/>
                <a:ea typeface="배달의민족 주아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84474" y="1616707"/>
              <a:ext cx="5694403" cy="576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  <a:cs typeface="+mn-cs"/>
                </a:rPr>
                <a:t>사이트 이용자와 관리자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  <a:cs typeface="+mn-cs"/>
                </a:rPr>
                <a:t>(admin)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  <a:cs typeface="+mn-cs"/>
                </a:rPr>
                <a:t>의 정보 테이블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+mn-cs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7508426" y="3070341"/>
            <a:ext cx="4348612" cy="909203"/>
            <a:chOff x="6384474" y="1281346"/>
            <a:chExt cx="5694403" cy="909203"/>
          </a:xfrm>
        </p:grpSpPr>
        <p:sp>
          <p:nvSpPr>
            <p:cNvPr id="43" name="사각형: 둥근 모서리 42"/>
            <p:cNvSpPr/>
            <p:nvPr/>
          </p:nvSpPr>
          <p:spPr>
            <a:xfrm>
              <a:off x="6453713" y="1281346"/>
              <a:ext cx="2483478" cy="400110"/>
            </a:xfrm>
            <a:prstGeom prst="roundRect">
              <a:avLst>
                <a:gd name="adj" fmla="val 16667"/>
              </a:avLst>
            </a:prstGeom>
            <a:solidFill>
              <a:srgbClr val="f5b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defRPr/>
              </a:pPr>
              <a:r>
                <a:rPr lang="en-US" altLang="ko-KR" b="1">
                  <a:latin typeface="배달의민족 주아"/>
                  <a:ea typeface="배달의민족 주아"/>
                  <a:cs typeface="+mn-cs"/>
                </a:rPr>
                <a:t>boardtbl</a:t>
              </a:r>
              <a:endParaRPr lang="en-US" altLang="ko-KR" b="1">
                <a:latin typeface="배달의민족 주아"/>
                <a:ea typeface="배달의민족 주아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84474" y="1616703"/>
              <a:ext cx="5694403" cy="573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  <a:cs typeface="+mn-cs"/>
                </a:rPr>
                <a:t>사이트 이용자들이 작성한 게시물 정보 테이블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7508426" y="4295399"/>
            <a:ext cx="4348612" cy="903346"/>
            <a:chOff x="6384474" y="1281346"/>
            <a:chExt cx="5694403" cy="903346"/>
          </a:xfrm>
        </p:grpSpPr>
        <p:sp>
          <p:nvSpPr>
            <p:cNvPr id="74" name="사각형: 둥근 모서리 73"/>
            <p:cNvSpPr/>
            <p:nvPr/>
          </p:nvSpPr>
          <p:spPr>
            <a:xfrm>
              <a:off x="6453714" y="1281346"/>
              <a:ext cx="3244999" cy="400110"/>
            </a:xfrm>
            <a:prstGeom prst="roundRect">
              <a:avLst>
                <a:gd name="adj" fmla="val 16667"/>
              </a:avLst>
            </a:prstGeom>
            <a:solidFill>
              <a:srgbClr val="77b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defRPr/>
              </a:pPr>
              <a:r>
                <a:rPr lang="en-US" altLang="ko-KR" b="1">
                  <a:latin typeface="배달의민족 주아"/>
                  <a:ea typeface="배달의민족 주아"/>
                  <a:cs typeface="+mn-cs"/>
                </a:rPr>
                <a:t>boardfiletbl</a:t>
              </a:r>
              <a:endParaRPr lang="en-US" altLang="ko-KR" b="1">
                <a:latin typeface="배달의민족 주아"/>
                <a:ea typeface="배달의민족 주아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84474" y="1616707"/>
              <a:ext cx="5694403" cy="567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  <a:cs typeface="+mn-cs"/>
                </a:rPr>
                <a:t>해당 게시물에 업로드 된 파일 정보 테이블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+mn-cs"/>
              </a:endParaRPr>
            </a:p>
          </p:txBody>
        </p:sp>
      </p:grpSp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731" y="1607029"/>
            <a:ext cx="6932994" cy="42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/>
        </a:solidFill>
        <a:ln>
          <a:solidFill>
            <a:srgbClr val="d9d9d9"/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3">
            <a:shade val="2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와이드스크린</ep:PresentationFormat>
  <ep:Paragraphs>86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2019-05-12T23:59:59.000</dcterms:created>
  <dc:creator>hyeonji kim</dc:creator>
  <cp:lastModifiedBy>dkfma</cp:lastModifiedBy>
  <dcterms:modified xsi:type="dcterms:W3CDTF">2022-11-16T06:52:16.951</dcterms:modified>
  <cp:revision>273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