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2" r:id="rId4"/>
    <p:sldId id="287" r:id="rId5"/>
    <p:sldId id="297" r:id="rId6"/>
    <p:sldId id="298" r:id="rId7"/>
    <p:sldId id="299" r:id="rId8"/>
    <p:sldId id="300" r:id="rId9"/>
    <p:sldId id="286" r:id="rId10"/>
    <p:sldId id="288" r:id="rId11"/>
    <p:sldId id="296" r:id="rId12"/>
    <p:sldId id="281" r:id="rId13"/>
    <p:sldId id="291" r:id="rId14"/>
    <p:sldId id="282" r:id="rId15"/>
    <p:sldId id="290" r:id="rId16"/>
    <p:sldId id="289" r:id="rId17"/>
    <p:sldId id="280" r:id="rId18"/>
    <p:sldId id="278" r:id="rId19"/>
    <p:sldId id="293" r:id="rId20"/>
    <p:sldId id="29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FFCCCC"/>
    <a:srgbClr val="CCECFF"/>
    <a:srgbClr val="FFDB69"/>
    <a:srgbClr val="CCFF99"/>
    <a:srgbClr val="FFCC99"/>
    <a:srgbClr val="000000"/>
    <a:srgbClr val="CC9900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04" autoAdjust="0"/>
    <p:restoredTop sz="94660"/>
  </p:normalViewPr>
  <p:slideViewPr>
    <p:cSldViewPr>
      <p:cViewPr varScale="1">
        <p:scale>
          <a:sx n="116" d="100"/>
          <a:sy n="116" d="100"/>
        </p:scale>
        <p:origin x="-18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B739A-D68D-4EEB-87AA-58F9F2C20565}" type="datetimeFigureOut">
              <a:rPr lang="fr-FR" smtClean="0"/>
              <a:pPr/>
              <a:t>20/06/2012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B2B6-60C4-480C-B149-16FBDA29F3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0" y="6357958"/>
            <a:ext cx="9144000" cy="1500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0" y="7072338"/>
            <a:ext cx="9144000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Crédits</a:t>
            </a:r>
            <a:endParaRPr lang="fr-FR" sz="1000" dirty="0"/>
          </a:p>
        </p:txBody>
      </p:sp>
      <p:sp>
        <p:nvSpPr>
          <p:cNvPr id="105" name="Rectangle 104"/>
          <p:cNvSpPr/>
          <p:nvPr/>
        </p:nvSpPr>
        <p:spPr>
          <a:xfrm>
            <a:off x="1571604" y="3143248"/>
            <a:ext cx="1928826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Nouvelle liste d’armée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571604" y="3571876"/>
            <a:ext cx="1928826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Nouveau message sur le forum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07" name="Triangle isocèle 106"/>
          <p:cNvSpPr/>
          <p:nvPr/>
        </p:nvSpPr>
        <p:spPr>
          <a:xfrm rot="5400000">
            <a:off x="1362076" y="3227394"/>
            <a:ext cx="176348" cy="108516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08" name="Triangle isocèle 107"/>
          <p:cNvSpPr/>
          <p:nvPr/>
        </p:nvSpPr>
        <p:spPr>
          <a:xfrm rot="5400000">
            <a:off x="1362076" y="3652852"/>
            <a:ext cx="176348" cy="108516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571604" y="4000504"/>
            <a:ext cx="1928826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Nouvelle partie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10" name="Triangle isocèle 109"/>
          <p:cNvSpPr/>
          <p:nvPr/>
        </p:nvSpPr>
        <p:spPr>
          <a:xfrm rot="5400000">
            <a:off x="1362076" y="4081480"/>
            <a:ext cx="176348" cy="108516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28596" y="2232060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Salut, jeune nerd !</a:t>
            </a:r>
          </a:p>
          <a:p>
            <a:r>
              <a:rPr lang="fr-FR" sz="1100" dirty="0" smtClean="0"/>
              <a:t>Ca farte ? Bienvenue sur ton espace avec tes listes d’armée et tout le tintouin   :P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571604" y="4429132"/>
            <a:ext cx="1928826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Je suis cool 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13" name="Triangle isocèle 112"/>
          <p:cNvSpPr/>
          <p:nvPr/>
        </p:nvSpPr>
        <p:spPr>
          <a:xfrm rot="5400000">
            <a:off x="1362076" y="4510108"/>
            <a:ext cx="176348" cy="108516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714876" y="3143248"/>
            <a:ext cx="3071834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714876" y="3143248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Actualités</a:t>
            </a:r>
            <a:endParaRPr lang="fr-FR" sz="1200" b="1" dirty="0"/>
          </a:p>
        </p:txBody>
      </p:sp>
      <p:sp>
        <p:nvSpPr>
          <p:cNvPr id="116" name="ZoneTexte 115"/>
          <p:cNvSpPr txBox="1"/>
          <p:nvPr/>
        </p:nvSpPr>
        <p:spPr>
          <a:xfrm>
            <a:off x="4786314" y="3404286"/>
            <a:ext cx="28575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[Sondage] Quelles évolutions pour le site ?</a:t>
            </a:r>
          </a:p>
          <a:p>
            <a:r>
              <a:rPr lang="fr-FR" sz="900" i="1" dirty="0" err="1" smtClean="0"/>
              <a:t>Olynk</a:t>
            </a:r>
            <a:r>
              <a:rPr lang="fr-FR" sz="900" i="1" dirty="0" smtClean="0"/>
              <a:t> le 03 Mai 2012, 10:59</a:t>
            </a:r>
          </a:p>
          <a:p>
            <a:r>
              <a:rPr lang="fr-FR" sz="900" u="sng" dirty="0" smtClean="0">
                <a:solidFill>
                  <a:srgbClr val="0070C0"/>
                </a:solidFill>
              </a:rPr>
              <a:t>Suite au sujet libre, je crée un sondage pour savoir quelles sont les…</a:t>
            </a:r>
          </a:p>
          <a:p>
            <a:endParaRPr lang="fr-FR" sz="900" u="sng" dirty="0" smtClean="0">
              <a:solidFill>
                <a:srgbClr val="0070C0"/>
              </a:solidFill>
            </a:endParaRPr>
          </a:p>
          <a:p>
            <a:endParaRPr lang="fr-FR" sz="900" dirty="0" smtClean="0"/>
          </a:p>
          <a:p>
            <a:r>
              <a:rPr lang="fr-FR" sz="900" b="1" dirty="0" smtClean="0"/>
              <a:t>[BUG]Problème d'ajout d'images sur le site</a:t>
            </a:r>
          </a:p>
          <a:p>
            <a:r>
              <a:rPr lang="fr-FR" sz="900" i="1" dirty="0" smtClean="0"/>
              <a:t>Balthor7 le 30 Avril 2012, 11:53</a:t>
            </a:r>
          </a:p>
          <a:p>
            <a:r>
              <a:rPr lang="fr-FR" sz="900" u="sng" dirty="0" smtClean="0">
                <a:solidFill>
                  <a:srgbClr val="0070C0"/>
                </a:solidFill>
              </a:rPr>
              <a:t>Actuellement nous rencontrons un problème pour Uploader des images sur le forum…</a:t>
            </a:r>
          </a:p>
          <a:p>
            <a:endParaRPr lang="fr-FR" sz="900" u="sng" dirty="0" smtClean="0">
              <a:solidFill>
                <a:srgbClr val="0070C0"/>
              </a:solidFill>
            </a:endParaRPr>
          </a:p>
          <a:p>
            <a:endParaRPr lang="fr-FR" sz="900" u="sng" dirty="0" smtClean="0">
              <a:solidFill>
                <a:srgbClr val="0070C0"/>
              </a:solidFill>
            </a:endParaRPr>
          </a:p>
          <a:p>
            <a:pPr algn="r"/>
            <a:r>
              <a:rPr lang="fr-FR" sz="900" u="sng" dirty="0" smtClean="0">
                <a:solidFill>
                  <a:srgbClr val="0070C0"/>
                </a:solidFill>
              </a:rPr>
              <a:t>&gt; Toutes les actualités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 rot="10800000" flipH="1">
            <a:off x="4786314" y="4141792"/>
            <a:ext cx="285752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rot="10800000" flipH="1">
            <a:off x="4786314" y="4982572"/>
            <a:ext cx="285752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0" y="5715016"/>
            <a:ext cx="9144000" cy="1357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Warhammer 40K Army Creator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29256" y="285728"/>
            <a:ext cx="371474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00364" y="285728"/>
            <a:ext cx="128588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Mes listes d’armée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86248" y="28572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Mes parties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285728"/>
            <a:ext cx="100013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43" name="Triangle isocèle 42"/>
          <p:cNvSpPr/>
          <p:nvPr/>
        </p:nvSpPr>
        <p:spPr>
          <a:xfrm rot="10800000">
            <a:off x="428596" y="642918"/>
            <a:ext cx="172506" cy="7094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010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Actualités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00232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Forum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29454" y="0"/>
            <a:ext cx="2000264" cy="1000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68382" y="214290"/>
            <a:ext cx="136127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Ma collection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Paramètres de compte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Déconnexion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929454" y="-24"/>
            <a:ext cx="2071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Salut Gérard BOUCHARD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0" y="714356"/>
            <a:ext cx="278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Vous êtes ici : Accueil &gt; </a:t>
            </a:r>
            <a:r>
              <a:rPr lang="fr-FR" sz="900" dirty="0" smtClean="0"/>
              <a:t>Forum</a:t>
            </a:r>
            <a:endParaRPr lang="fr-FR" sz="9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42844" y="5857892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16 races disponibles !</a:t>
            </a:r>
          </a:p>
          <a:p>
            <a:r>
              <a:rPr lang="fr-FR" sz="1000" u="sng" dirty="0" smtClean="0">
                <a:solidFill>
                  <a:srgbClr val="0070C0"/>
                </a:solidFill>
              </a:rPr>
              <a:t>&gt; Voir la liste complète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9638" y="1142984"/>
            <a:ext cx="6929486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Publicité</a:t>
            </a:r>
            <a:endParaRPr lang="fr-FR" sz="10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/>
        </p:nvSpPr>
        <p:spPr>
          <a:xfrm>
            <a:off x="0" y="0"/>
            <a:ext cx="9144000" cy="111443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0" y="0"/>
            <a:ext cx="9144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Warhammer 40K Army Creator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29256" y="285728"/>
            <a:ext cx="371474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00364" y="285728"/>
            <a:ext cx="128588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Mes listes d’armée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86248" y="28572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Mes parties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83" name="Triangle isocèle 82"/>
          <p:cNvSpPr/>
          <p:nvPr/>
        </p:nvSpPr>
        <p:spPr>
          <a:xfrm rot="10800000">
            <a:off x="3555392" y="642918"/>
            <a:ext cx="172506" cy="7094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0010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Actualités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00232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Forum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29454" y="0"/>
            <a:ext cx="2000264" cy="1000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68382" y="214290"/>
            <a:ext cx="136127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Ma collection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Paramètres de compte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Déconnexion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6929454" y="-24"/>
            <a:ext cx="2071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Salut Gérard BOUCHARD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0" y="1000108"/>
            <a:ext cx="171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sng" dirty="0" smtClean="0">
                <a:solidFill>
                  <a:srgbClr val="0070C0"/>
                </a:solidFill>
              </a:rPr>
              <a:t>&lt;  Toutes mes listes d’armée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0" y="714356"/>
            <a:ext cx="3429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Vous êtes ici : Accueil &gt; Mes listes d’armée &gt; </a:t>
            </a:r>
            <a:r>
              <a:rPr lang="fr-FR" sz="900" dirty="0" smtClean="0"/>
              <a:t>Frappe d’Ulthwé</a:t>
            </a:r>
            <a:endParaRPr lang="fr-FR" sz="900" dirty="0"/>
          </a:p>
        </p:txBody>
      </p:sp>
      <p:sp>
        <p:nvSpPr>
          <p:cNvPr id="222" name="Rectangle 221"/>
          <p:cNvSpPr/>
          <p:nvPr/>
        </p:nvSpPr>
        <p:spPr>
          <a:xfrm>
            <a:off x="1109638" y="1285860"/>
            <a:ext cx="6929486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Publicité</a:t>
            </a:r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0" y="2285992"/>
            <a:ext cx="785818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85786" y="2285992"/>
            <a:ext cx="8358214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pic>
        <p:nvPicPr>
          <p:cNvPr id="225" name="Picture 4" descr="http://wh40k-fr.lexicanum.com/mediawiki/images/thumb/f/f7/Eldar.png/120px-Eldar.png"/>
          <p:cNvPicPr>
            <a:picLocks noChangeAspect="1" noChangeArrowheads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163946" y="2428868"/>
            <a:ext cx="467176" cy="467176"/>
          </a:xfrm>
          <a:prstGeom prst="rect">
            <a:avLst/>
          </a:prstGeom>
          <a:noFill/>
        </p:spPr>
      </p:pic>
      <p:sp>
        <p:nvSpPr>
          <p:cNvPr id="226" name="ZoneTexte 225"/>
          <p:cNvSpPr txBox="1"/>
          <p:nvPr/>
        </p:nvSpPr>
        <p:spPr>
          <a:xfrm>
            <a:off x="857224" y="2354041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Frappe d’Ulthwé  </a:t>
            </a:r>
            <a:r>
              <a:rPr lang="fr-FR" sz="1400" dirty="0" smtClean="0"/>
              <a:t>|  Eldars  |  2000 points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6143636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Imprimer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cette liste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7143768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Envoyer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par Email</a:t>
            </a:r>
            <a:endParaRPr lang="fr-FR" sz="900" b="1" dirty="0">
              <a:solidFill>
                <a:schemeClr val="tx1"/>
              </a:solidFill>
            </a:endParaRPr>
          </a:p>
        </p:txBody>
      </p:sp>
      <p:pic>
        <p:nvPicPr>
          <p:cNvPr id="239" name="Picture 18" descr="http://c.dryicons.com/images/icon_sets/aesthetica/png/128x128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0004" y="2402777"/>
            <a:ext cx="247552" cy="247552"/>
          </a:xfrm>
          <a:prstGeom prst="rect">
            <a:avLst/>
          </a:prstGeom>
          <a:noFill/>
        </p:spPr>
      </p:pic>
      <p:pic>
        <p:nvPicPr>
          <p:cNvPr id="240" name="Picture 20" descr="http://b.dryicons.com/images/icon_sets/aesthetica/png/128x128/mail_nex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8109" y="2412326"/>
            <a:ext cx="247552" cy="247552"/>
          </a:xfrm>
          <a:prstGeom prst="rect">
            <a:avLst/>
          </a:prstGeom>
          <a:noFill/>
        </p:spPr>
      </p:pic>
      <p:sp>
        <p:nvSpPr>
          <p:cNvPr id="241" name="Rectangle 240"/>
          <p:cNvSpPr/>
          <p:nvPr/>
        </p:nvSpPr>
        <p:spPr>
          <a:xfrm>
            <a:off x="8143900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smtClean="0">
                <a:solidFill>
                  <a:schemeClr val="tx1"/>
                </a:solidFill>
              </a:rPr>
              <a:t>Supprimer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cette liste</a:t>
            </a:r>
            <a:endParaRPr lang="fr-FR" sz="900" b="1" dirty="0">
              <a:solidFill>
                <a:schemeClr val="tx1"/>
              </a:solidFill>
            </a:endParaRPr>
          </a:p>
        </p:txBody>
      </p:sp>
      <p:pic>
        <p:nvPicPr>
          <p:cNvPr id="242" name="Picture 24" descr="http://lanuitdufolk.vousfaitune.biz/img/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3801" y="2455396"/>
            <a:ext cx="171458" cy="171458"/>
          </a:xfrm>
          <a:prstGeom prst="rect">
            <a:avLst/>
          </a:prstGeom>
          <a:noFill/>
        </p:spPr>
      </p:pic>
      <p:sp>
        <p:nvSpPr>
          <p:cNvPr id="243" name="Rectangle 242"/>
          <p:cNvSpPr/>
          <p:nvPr/>
        </p:nvSpPr>
        <p:spPr>
          <a:xfrm>
            <a:off x="1071538" y="2714620"/>
            <a:ext cx="3000396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4143372" y="2714620"/>
            <a:ext cx="1571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67</a:t>
            </a:r>
            <a:r>
              <a:rPr lang="fr-FR" sz="900" b="1" dirty="0" smtClean="0"/>
              <a:t>2 pts </a:t>
            </a:r>
            <a:r>
              <a:rPr lang="fr-FR" sz="900" dirty="0" smtClean="0"/>
              <a:t>/ 2000 pts</a:t>
            </a:r>
            <a:endParaRPr lang="fr-FR" sz="900" dirty="0"/>
          </a:p>
        </p:txBody>
      </p:sp>
      <p:sp>
        <p:nvSpPr>
          <p:cNvPr id="248" name="Rectangle 247"/>
          <p:cNvSpPr/>
          <p:nvPr/>
        </p:nvSpPr>
        <p:spPr>
          <a:xfrm>
            <a:off x="0" y="12287312"/>
            <a:ext cx="9144000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Crédits</a:t>
            </a:r>
            <a:endParaRPr lang="fr-FR" sz="1000" dirty="0"/>
          </a:p>
        </p:txBody>
      </p:sp>
      <p:sp>
        <p:nvSpPr>
          <p:cNvPr id="249" name="Rectangle 248"/>
          <p:cNvSpPr/>
          <p:nvPr/>
        </p:nvSpPr>
        <p:spPr>
          <a:xfrm>
            <a:off x="0" y="10929990"/>
            <a:ext cx="9144000" cy="1357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142844" y="11001428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16 races disponibles !</a:t>
            </a:r>
          </a:p>
          <a:p>
            <a:r>
              <a:rPr lang="fr-FR" sz="1000" u="sng" dirty="0" smtClean="0">
                <a:solidFill>
                  <a:srgbClr val="0070C0"/>
                </a:solidFill>
              </a:rPr>
              <a:t>&gt; Voir la liste complète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357290" y="757240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1358220" y="757240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Choix obligatoire</a:t>
            </a:r>
            <a:endParaRPr lang="fr-FR" sz="900" b="1" dirty="0"/>
          </a:p>
        </p:txBody>
      </p:sp>
      <p:sp>
        <p:nvSpPr>
          <p:cNvPr id="143" name="Rectangle 142"/>
          <p:cNvSpPr/>
          <p:nvPr/>
        </p:nvSpPr>
        <p:spPr>
          <a:xfrm>
            <a:off x="2214546" y="792959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14678" y="757240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215608" y="757240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Choix obligatoire</a:t>
            </a:r>
            <a:endParaRPr lang="fr-FR" sz="900" b="1" dirty="0"/>
          </a:p>
        </p:txBody>
      </p:sp>
      <p:sp>
        <p:nvSpPr>
          <p:cNvPr id="151" name="Rectangle 150"/>
          <p:cNvSpPr/>
          <p:nvPr/>
        </p:nvSpPr>
        <p:spPr>
          <a:xfrm>
            <a:off x="4089710" y="792959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57290" y="671514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214678" y="671514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072066" y="671514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1365808" y="671514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5080584" y="671514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3223196" y="671514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214546" y="707233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089710" y="707233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929692" y="707233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357290" y="9144040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214678" y="9144040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72066" y="9144040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1365808" y="9144040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080584" y="9144040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223196" y="9144040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214546" y="9501230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089710" y="9501230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929692" y="9501230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357290" y="1000129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14678" y="1000129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072066" y="1000129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1365808" y="1000129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5080584" y="1000129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3223196" y="1000129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214546" y="1035848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089710" y="1035848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929692" y="1035848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072066" y="757240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5080584" y="757240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929692" y="792959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29454" y="7572404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937972" y="757240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787080" y="792959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357290" y="828678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214678" y="828678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1365808" y="828678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3223196" y="828678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214546" y="864397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089710" y="864397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001024" y="3148263"/>
            <a:ext cx="1071570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Réinitialiser tous </a:t>
            </a:r>
            <a:r>
              <a:rPr lang="fr-FR" sz="900" b="1" smtClean="0">
                <a:solidFill>
                  <a:schemeClr val="tx1"/>
                </a:solidFill>
              </a:rPr>
              <a:t>les emplacements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28662" y="2714620"/>
            <a:ext cx="1071570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929454" y="6715148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929454" y="9144040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929454" y="10001296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072066" y="8286784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0" y="3143248"/>
            <a:ext cx="3429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 smtClean="0">
                <a:solidFill>
                  <a:srgbClr val="0070C0"/>
                </a:solidFill>
              </a:rPr>
              <a:t>2 QG</a:t>
            </a:r>
            <a:r>
              <a:rPr lang="fr-FR" sz="1000" dirty="0" smtClean="0"/>
              <a:t>  | </a:t>
            </a:r>
            <a:r>
              <a:rPr lang="fr-FR" sz="1000" u="sng" dirty="0" smtClean="0">
                <a:solidFill>
                  <a:srgbClr val="0070C0"/>
                </a:solidFill>
              </a:rPr>
              <a:t>0 Elite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</a:t>
            </a:r>
            <a:r>
              <a:rPr lang="fr-FR" sz="1000" dirty="0" smtClean="0">
                <a:solidFill>
                  <a:srgbClr val="0070C0"/>
                </a:solidFill>
              </a:rPr>
              <a:t> </a:t>
            </a:r>
            <a:r>
              <a:rPr lang="fr-FR" sz="1000" u="sng" dirty="0" smtClean="0">
                <a:solidFill>
                  <a:srgbClr val="0070C0"/>
                </a:solidFill>
              </a:rPr>
              <a:t>0 Troupes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</a:t>
            </a:r>
            <a:r>
              <a:rPr lang="fr-FR" sz="1000" dirty="0" smtClean="0">
                <a:solidFill>
                  <a:srgbClr val="0070C0"/>
                </a:solidFill>
              </a:rPr>
              <a:t> </a:t>
            </a:r>
            <a:r>
              <a:rPr lang="fr-FR" sz="1000" u="sng" dirty="0" smtClean="0">
                <a:solidFill>
                  <a:srgbClr val="0070C0"/>
                </a:solidFill>
              </a:rPr>
              <a:t>0 Attaques Rapides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 </a:t>
            </a:r>
            <a:r>
              <a:rPr lang="fr-FR" sz="1000" u="sng" dirty="0" smtClean="0">
                <a:solidFill>
                  <a:srgbClr val="0070C0"/>
                </a:solidFill>
              </a:rPr>
              <a:t>0 Soutien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072066" y="3643314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357290" y="3643314"/>
            <a:ext cx="171451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Autarque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125 pts</a:t>
            </a:r>
            <a:endParaRPr lang="fr-FR" sz="900" dirty="0" smtClean="0"/>
          </a:p>
        </p:txBody>
      </p:sp>
      <p:sp>
        <p:nvSpPr>
          <p:cNvPr id="235" name="ZoneTexte 234"/>
          <p:cNvSpPr txBox="1"/>
          <p:nvPr/>
        </p:nvSpPr>
        <p:spPr>
          <a:xfrm>
            <a:off x="1428728" y="4071942"/>
            <a:ext cx="136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800" dirty="0" smtClean="0"/>
              <a:t>  Autarque</a:t>
            </a:r>
          </a:p>
          <a:p>
            <a:pPr>
              <a:buFontTx/>
              <a:buChar char="-"/>
            </a:pPr>
            <a:r>
              <a:rPr lang="fr-FR" sz="800" dirty="0" smtClean="0"/>
              <a:t>  Mandibules</a:t>
            </a:r>
          </a:p>
          <a:p>
            <a:pPr>
              <a:buFontTx/>
              <a:buChar char="-"/>
            </a:pPr>
            <a:r>
              <a:rPr lang="fr-FR" sz="800" dirty="0" smtClean="0"/>
              <a:t>  Epée énergétique</a:t>
            </a:r>
          </a:p>
          <a:p>
            <a:pPr>
              <a:buFontTx/>
              <a:buChar char="-"/>
            </a:pPr>
            <a:r>
              <a:rPr lang="fr-FR" sz="800" dirty="0" smtClean="0"/>
              <a:t>  Fusil thermique</a:t>
            </a:r>
          </a:p>
          <a:p>
            <a:pPr>
              <a:buFontTx/>
              <a:buChar char="-"/>
            </a:pPr>
            <a:r>
              <a:rPr lang="fr-FR" sz="800" dirty="0" smtClean="0"/>
              <a:t>  Générateur de saut Warp</a:t>
            </a:r>
          </a:p>
        </p:txBody>
      </p:sp>
      <p:cxnSp>
        <p:nvCxnSpPr>
          <p:cNvPr id="236" name="Connecteur droit 235"/>
          <p:cNvCxnSpPr/>
          <p:nvPr/>
        </p:nvCxnSpPr>
        <p:spPr>
          <a:xfrm>
            <a:off x="1491928" y="4033541"/>
            <a:ext cx="142876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ZoneTexte 243"/>
          <p:cNvSpPr txBox="1"/>
          <p:nvPr/>
        </p:nvSpPr>
        <p:spPr>
          <a:xfrm>
            <a:off x="2722850" y="4071942"/>
            <a:ext cx="28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1" dirty="0" smtClean="0"/>
              <a:t>70</a:t>
            </a:r>
          </a:p>
          <a:p>
            <a:pPr algn="r"/>
            <a:r>
              <a:rPr lang="fr-FR" sz="800" b="1" dirty="0" smtClean="0"/>
              <a:t>10</a:t>
            </a:r>
          </a:p>
          <a:p>
            <a:pPr algn="r"/>
            <a:r>
              <a:rPr lang="fr-FR" sz="800" b="1" dirty="0" smtClean="0"/>
              <a:t>10</a:t>
            </a:r>
          </a:p>
          <a:p>
            <a:pPr algn="r"/>
            <a:r>
              <a:rPr lang="fr-FR" sz="800" b="1" dirty="0" smtClean="0"/>
              <a:t>10</a:t>
            </a:r>
          </a:p>
          <a:p>
            <a:pPr algn="r"/>
            <a:r>
              <a:rPr lang="fr-FR" sz="800" b="1" dirty="0" smtClean="0"/>
              <a:t>25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357290" y="4857760"/>
            <a:ext cx="1071570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Modifier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2652679" y="4857760"/>
            <a:ext cx="419123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pic>
        <p:nvPicPr>
          <p:cNvPr id="252" name="Picture 24" descr="http://lanuitdufolk.vousfaitune.biz/img/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413" y="4917293"/>
            <a:ext cx="171458" cy="171458"/>
          </a:xfrm>
          <a:prstGeom prst="rect">
            <a:avLst/>
          </a:prstGeom>
          <a:noFill/>
        </p:spPr>
      </p:pic>
      <p:sp>
        <p:nvSpPr>
          <p:cNvPr id="253" name="Rectangle 252"/>
          <p:cNvSpPr/>
          <p:nvPr/>
        </p:nvSpPr>
        <p:spPr>
          <a:xfrm>
            <a:off x="3214678" y="3643314"/>
            <a:ext cx="1714512" cy="28575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Grand Prophète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547 pts</a:t>
            </a:r>
            <a:endParaRPr lang="fr-FR" sz="900" dirty="0" smtClean="0"/>
          </a:p>
        </p:txBody>
      </p:sp>
      <p:sp>
        <p:nvSpPr>
          <p:cNvPr id="254" name="ZoneTexte 253"/>
          <p:cNvSpPr txBox="1"/>
          <p:nvPr/>
        </p:nvSpPr>
        <p:spPr>
          <a:xfrm>
            <a:off x="3286116" y="4071942"/>
            <a:ext cx="136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800" dirty="0" smtClean="0"/>
              <a:t> </a:t>
            </a:r>
            <a:r>
              <a:rPr lang="fr-FR" sz="800" dirty="0" smtClean="0"/>
              <a:t> Grand </a:t>
            </a:r>
            <a:r>
              <a:rPr lang="fr-FR" sz="800" dirty="0" smtClean="0"/>
              <a:t>Prophète</a:t>
            </a:r>
          </a:p>
          <a:p>
            <a:pPr>
              <a:buFontTx/>
              <a:buChar char="-"/>
            </a:pPr>
            <a:r>
              <a:rPr lang="fr-FR" sz="800" dirty="0" smtClean="0"/>
              <a:t>  Lance Chantante</a:t>
            </a:r>
          </a:p>
          <a:p>
            <a:pPr>
              <a:buFontTx/>
              <a:buChar char="-"/>
            </a:pPr>
            <a:r>
              <a:rPr lang="fr-FR" sz="800" dirty="0" smtClean="0"/>
              <a:t>  Pierres-esprit</a:t>
            </a:r>
          </a:p>
          <a:p>
            <a:pPr>
              <a:buFontTx/>
              <a:buChar char="-"/>
            </a:pPr>
            <a:r>
              <a:rPr lang="fr-FR" sz="800" dirty="0" smtClean="0"/>
              <a:t>  Malédiction</a:t>
            </a:r>
            <a:endParaRPr lang="fr-FR" sz="800" dirty="0" smtClean="0"/>
          </a:p>
          <a:p>
            <a:pPr>
              <a:buFontTx/>
              <a:buChar char="-"/>
            </a:pPr>
            <a:r>
              <a:rPr lang="fr-FR" sz="800" dirty="0" smtClean="0"/>
              <a:t>  Chance</a:t>
            </a:r>
          </a:p>
          <a:p>
            <a:pPr>
              <a:buFontTx/>
              <a:buChar char="-"/>
            </a:pPr>
            <a:r>
              <a:rPr lang="fr-FR" sz="800" dirty="0" smtClean="0"/>
              <a:t>  Guide</a:t>
            </a:r>
          </a:p>
          <a:p>
            <a:pPr>
              <a:buFontTx/>
              <a:buChar char="-"/>
            </a:pPr>
            <a:endParaRPr lang="fr-FR" sz="800" dirty="0" smtClean="0"/>
          </a:p>
          <a:p>
            <a:pPr>
              <a:buFontTx/>
              <a:buChar char="-"/>
            </a:pPr>
            <a:r>
              <a:rPr lang="fr-FR" sz="800" dirty="0" smtClean="0"/>
              <a:t>  </a:t>
            </a:r>
            <a:r>
              <a:rPr lang="fr-FR" sz="800" dirty="0" smtClean="0"/>
              <a:t>9 </a:t>
            </a:r>
            <a:r>
              <a:rPr lang="fr-FR" sz="800" dirty="0" smtClean="0"/>
              <a:t>Archontes</a:t>
            </a:r>
          </a:p>
          <a:p>
            <a:pPr>
              <a:buFontTx/>
              <a:buChar char="-"/>
            </a:pPr>
            <a:r>
              <a:rPr lang="fr-FR" sz="800" dirty="0" smtClean="0"/>
              <a:t>  3 Destructeurs</a:t>
            </a:r>
          </a:p>
          <a:p>
            <a:pPr>
              <a:buFontTx/>
              <a:buChar char="-"/>
            </a:pPr>
            <a:r>
              <a:rPr lang="fr-FR" sz="800" dirty="0" smtClean="0"/>
              <a:t>  1 Bravoure</a:t>
            </a:r>
          </a:p>
          <a:p>
            <a:pPr>
              <a:buFontTx/>
              <a:buChar char="-"/>
            </a:pPr>
            <a:r>
              <a:rPr lang="fr-FR" sz="800" dirty="0" smtClean="0"/>
              <a:t>  1 Maîtrise</a:t>
            </a:r>
          </a:p>
          <a:p>
            <a:pPr>
              <a:buFontTx/>
              <a:buChar char="-"/>
            </a:pPr>
            <a:r>
              <a:rPr lang="fr-FR" sz="800" dirty="0" smtClean="0"/>
              <a:t>  3 Lances chantantes</a:t>
            </a:r>
          </a:p>
          <a:p>
            <a:pPr>
              <a:buFontTx/>
              <a:buChar char="-"/>
            </a:pPr>
            <a:endParaRPr lang="fr-FR" sz="800" dirty="0" smtClean="0"/>
          </a:p>
          <a:p>
            <a:pPr>
              <a:buFontTx/>
              <a:buChar char="-"/>
            </a:pPr>
            <a:r>
              <a:rPr lang="fr-FR" sz="800" dirty="0" smtClean="0"/>
              <a:t>  Serpent</a:t>
            </a:r>
          </a:p>
          <a:p>
            <a:pPr>
              <a:buFontTx/>
              <a:buChar char="-"/>
            </a:pPr>
            <a:r>
              <a:rPr lang="fr-FR" sz="800" dirty="0" smtClean="0"/>
              <a:t> </a:t>
            </a:r>
            <a:r>
              <a:rPr lang="fr-FR" sz="800" dirty="0" smtClean="0"/>
              <a:t> Canons shurikens jumelés</a:t>
            </a:r>
          </a:p>
          <a:p>
            <a:pPr>
              <a:buFontTx/>
              <a:buChar char="-"/>
            </a:pPr>
            <a:r>
              <a:rPr lang="fr-FR" sz="800" dirty="0" smtClean="0"/>
              <a:t> </a:t>
            </a:r>
            <a:r>
              <a:rPr lang="fr-FR" sz="800" dirty="0" smtClean="0"/>
              <a:t> Pierres-esprits</a:t>
            </a:r>
            <a:endParaRPr lang="fr-FR" sz="800" dirty="0" smtClean="0"/>
          </a:p>
        </p:txBody>
      </p:sp>
      <p:cxnSp>
        <p:nvCxnSpPr>
          <p:cNvPr id="255" name="Connecteur droit 254"/>
          <p:cNvCxnSpPr/>
          <p:nvPr/>
        </p:nvCxnSpPr>
        <p:spPr>
          <a:xfrm>
            <a:off x="3349316" y="4033541"/>
            <a:ext cx="142876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255"/>
          <p:cNvSpPr txBox="1"/>
          <p:nvPr/>
        </p:nvSpPr>
        <p:spPr>
          <a:xfrm>
            <a:off x="4500562" y="4071942"/>
            <a:ext cx="365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1" dirty="0" smtClean="0"/>
              <a:t>55</a:t>
            </a:r>
          </a:p>
          <a:p>
            <a:pPr algn="r"/>
            <a:r>
              <a:rPr lang="fr-FR" sz="800" b="1" dirty="0" smtClean="0"/>
              <a:t>3</a:t>
            </a:r>
          </a:p>
          <a:p>
            <a:pPr algn="r"/>
            <a:r>
              <a:rPr lang="fr-FR" sz="800" b="1" dirty="0" smtClean="0"/>
              <a:t>20</a:t>
            </a:r>
          </a:p>
          <a:p>
            <a:pPr algn="r"/>
            <a:r>
              <a:rPr lang="fr-FR" sz="800" b="1" dirty="0" smtClean="0"/>
              <a:t>25</a:t>
            </a:r>
            <a:endParaRPr lang="fr-FR" sz="800" b="1" dirty="0" smtClean="0"/>
          </a:p>
          <a:p>
            <a:pPr algn="r"/>
            <a:r>
              <a:rPr lang="fr-FR" sz="800" b="1" dirty="0" smtClean="0"/>
              <a:t>30</a:t>
            </a:r>
          </a:p>
          <a:p>
            <a:pPr algn="r"/>
            <a:r>
              <a:rPr lang="fr-FR" sz="800" b="1" dirty="0" smtClean="0"/>
              <a:t>20</a:t>
            </a:r>
          </a:p>
          <a:p>
            <a:pPr algn="r"/>
            <a:endParaRPr lang="fr-FR" sz="800" b="1" dirty="0" smtClean="0"/>
          </a:p>
          <a:p>
            <a:pPr algn="r"/>
            <a:r>
              <a:rPr lang="fr-FR" sz="800" b="1" dirty="0" smtClean="0"/>
              <a:t>225</a:t>
            </a:r>
            <a:endParaRPr lang="fr-FR" sz="800" b="1" dirty="0" smtClean="0"/>
          </a:p>
          <a:p>
            <a:pPr algn="r"/>
            <a:r>
              <a:rPr lang="fr-FR" sz="800" b="1" dirty="0" smtClean="0"/>
              <a:t>30</a:t>
            </a:r>
          </a:p>
          <a:p>
            <a:pPr algn="r"/>
            <a:r>
              <a:rPr lang="fr-FR" sz="800" b="1" dirty="0" smtClean="0"/>
              <a:t>5</a:t>
            </a:r>
          </a:p>
          <a:p>
            <a:pPr algn="r"/>
            <a:r>
              <a:rPr lang="fr-FR" sz="800" b="1" dirty="0" smtClean="0"/>
              <a:t>15</a:t>
            </a:r>
          </a:p>
          <a:p>
            <a:pPr algn="r"/>
            <a:r>
              <a:rPr lang="fr-FR" sz="800" b="1" dirty="0" smtClean="0"/>
              <a:t>9</a:t>
            </a:r>
          </a:p>
          <a:p>
            <a:pPr algn="r"/>
            <a:endParaRPr lang="fr-FR" sz="800" b="1" dirty="0" smtClean="0"/>
          </a:p>
          <a:p>
            <a:pPr algn="r"/>
            <a:r>
              <a:rPr lang="fr-FR" sz="800" b="1" dirty="0" smtClean="0"/>
              <a:t>90</a:t>
            </a:r>
          </a:p>
          <a:p>
            <a:pPr algn="r"/>
            <a:r>
              <a:rPr lang="fr-FR" sz="800" b="1" dirty="0" smtClean="0"/>
              <a:t>10</a:t>
            </a:r>
          </a:p>
          <a:p>
            <a:pPr algn="r"/>
            <a:r>
              <a:rPr lang="fr-FR" sz="800" b="1" dirty="0" smtClean="0"/>
              <a:t>10</a:t>
            </a:r>
            <a:endParaRPr lang="fr-FR" sz="800" b="1" dirty="0" smtClean="0"/>
          </a:p>
        </p:txBody>
      </p:sp>
      <p:sp>
        <p:nvSpPr>
          <p:cNvPr id="257" name="Rectangle 256"/>
          <p:cNvSpPr/>
          <p:nvPr/>
        </p:nvSpPr>
        <p:spPr>
          <a:xfrm>
            <a:off x="3214678" y="6215082"/>
            <a:ext cx="1071570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Modifier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4510067" y="6215082"/>
            <a:ext cx="419123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pic>
        <p:nvPicPr>
          <p:cNvPr id="259" name="Picture 24" descr="http://lanuitdufolk.vousfaitune.biz/img/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5801" y="6274615"/>
            <a:ext cx="171458" cy="171458"/>
          </a:xfrm>
          <a:prstGeom prst="rect">
            <a:avLst/>
          </a:prstGeom>
          <a:noFill/>
        </p:spPr>
      </p:pic>
      <p:sp>
        <p:nvSpPr>
          <p:cNvPr id="260" name="Flèche vers le bas 259"/>
          <p:cNvSpPr/>
          <p:nvPr/>
        </p:nvSpPr>
        <p:spPr>
          <a:xfrm>
            <a:off x="428596" y="3643314"/>
            <a:ext cx="785818" cy="2857520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QG 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672 </a:t>
            </a:r>
            <a:r>
              <a:rPr lang="fr-FR" sz="1000" b="1" dirty="0" smtClean="0">
                <a:solidFill>
                  <a:schemeClr val="tx1"/>
                </a:solidFill>
              </a:rPr>
              <a:t>pts</a:t>
            </a:r>
          </a:p>
        </p:txBody>
      </p:sp>
      <p:sp>
        <p:nvSpPr>
          <p:cNvPr id="261" name="Bande diagonale 260"/>
          <p:cNvSpPr/>
          <p:nvPr/>
        </p:nvSpPr>
        <p:spPr>
          <a:xfrm rot="5400000">
            <a:off x="946521" y="3661174"/>
            <a:ext cx="285752" cy="250033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262" name="Bande diagonale 261"/>
          <p:cNvSpPr/>
          <p:nvPr/>
        </p:nvSpPr>
        <p:spPr>
          <a:xfrm rot="5400000">
            <a:off x="2803909" y="3661175"/>
            <a:ext cx="285752" cy="250033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263" name="Flèche vers le bas 262"/>
          <p:cNvSpPr/>
          <p:nvPr/>
        </p:nvSpPr>
        <p:spPr>
          <a:xfrm>
            <a:off x="428596" y="6715148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Elite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264" name="Flèche vers le bas 263"/>
          <p:cNvSpPr/>
          <p:nvPr/>
        </p:nvSpPr>
        <p:spPr>
          <a:xfrm>
            <a:off x="428596" y="7572404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Troupe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265" name="Flèche vers le bas 264"/>
          <p:cNvSpPr/>
          <p:nvPr/>
        </p:nvSpPr>
        <p:spPr>
          <a:xfrm>
            <a:off x="428596" y="10001296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Soutien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266" name="Flèche vers le bas 265"/>
          <p:cNvSpPr/>
          <p:nvPr/>
        </p:nvSpPr>
        <p:spPr>
          <a:xfrm>
            <a:off x="428596" y="9144040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Attaque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Rapide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267" name="Bande diagonale 266"/>
          <p:cNvSpPr/>
          <p:nvPr/>
        </p:nvSpPr>
        <p:spPr>
          <a:xfrm rot="5400000">
            <a:off x="946521" y="6733008"/>
            <a:ext cx="285752" cy="250033"/>
          </a:xfrm>
          <a:prstGeom prst="diagStripe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68" name="Bande diagonale 267"/>
          <p:cNvSpPr/>
          <p:nvPr/>
        </p:nvSpPr>
        <p:spPr>
          <a:xfrm rot="5400000">
            <a:off x="946521" y="7590264"/>
            <a:ext cx="285752" cy="250033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69" name="Bande diagonale 268"/>
          <p:cNvSpPr/>
          <p:nvPr/>
        </p:nvSpPr>
        <p:spPr>
          <a:xfrm rot="5400000">
            <a:off x="946521" y="10019156"/>
            <a:ext cx="285752" cy="250033"/>
          </a:xfrm>
          <a:prstGeom prst="diagStripe">
            <a:avLst/>
          </a:prstGeom>
          <a:solidFill>
            <a:srgbClr val="FFCCCC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70" name="Bande diagonale 269"/>
          <p:cNvSpPr/>
          <p:nvPr/>
        </p:nvSpPr>
        <p:spPr>
          <a:xfrm rot="5400000">
            <a:off x="946521" y="9161900"/>
            <a:ext cx="285752" cy="250033"/>
          </a:xfrm>
          <a:prstGeom prst="diagStripe">
            <a:avLst/>
          </a:prstGeom>
          <a:solidFill>
            <a:srgbClr val="CC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71" name="Bande diagonale 270"/>
          <p:cNvSpPr/>
          <p:nvPr/>
        </p:nvSpPr>
        <p:spPr>
          <a:xfrm rot="5400000">
            <a:off x="2803909" y="7590264"/>
            <a:ext cx="285752" cy="250033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72" name="Bande diagonale 271"/>
          <p:cNvSpPr/>
          <p:nvPr/>
        </p:nvSpPr>
        <p:spPr>
          <a:xfrm rot="5400000">
            <a:off x="4661297" y="7590265"/>
            <a:ext cx="285752" cy="250033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/>
        </p:nvSpPr>
        <p:spPr>
          <a:xfrm>
            <a:off x="0" y="0"/>
            <a:ext cx="9144000" cy="111443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072066" y="3643314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0" y="0"/>
            <a:ext cx="9144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Warhammer 40K Army Creator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29256" y="285728"/>
            <a:ext cx="371474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00364" y="285728"/>
            <a:ext cx="128588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Mes listes d’armée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86248" y="28572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Mes parties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83" name="Triangle isocèle 82"/>
          <p:cNvSpPr/>
          <p:nvPr/>
        </p:nvSpPr>
        <p:spPr>
          <a:xfrm rot="10800000">
            <a:off x="3555392" y="642918"/>
            <a:ext cx="172506" cy="7094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0010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Actualités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00232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Forum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29454" y="0"/>
            <a:ext cx="2000264" cy="1000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68382" y="214290"/>
            <a:ext cx="136127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Ma collection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Paramètres de compte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Déconnexion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6929454" y="-24"/>
            <a:ext cx="2071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Salut Gérard BOUCHARD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0" y="1000108"/>
            <a:ext cx="171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sng" dirty="0" smtClean="0">
                <a:solidFill>
                  <a:srgbClr val="0070C0"/>
                </a:solidFill>
              </a:rPr>
              <a:t>&lt;  Toutes mes listes d’armée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0" y="714356"/>
            <a:ext cx="3429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Vous êtes ici : Accueil &gt; Mes listes d’armée &gt; </a:t>
            </a:r>
            <a:r>
              <a:rPr lang="fr-FR" sz="900" dirty="0" smtClean="0"/>
              <a:t>Frappe d’Ulthwé</a:t>
            </a:r>
            <a:endParaRPr lang="fr-FR" sz="900" dirty="0"/>
          </a:p>
        </p:txBody>
      </p:sp>
      <p:sp>
        <p:nvSpPr>
          <p:cNvPr id="96" name="Rectangle 95"/>
          <p:cNvSpPr/>
          <p:nvPr/>
        </p:nvSpPr>
        <p:spPr>
          <a:xfrm>
            <a:off x="1357290" y="3643314"/>
            <a:ext cx="1714512" cy="150019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Autarque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125 pts</a:t>
            </a:r>
            <a:endParaRPr lang="fr-FR" sz="900" dirty="0" smtClean="0"/>
          </a:p>
        </p:txBody>
      </p:sp>
      <p:sp>
        <p:nvSpPr>
          <p:cNvPr id="222" name="Rectangle 221"/>
          <p:cNvSpPr/>
          <p:nvPr/>
        </p:nvSpPr>
        <p:spPr>
          <a:xfrm>
            <a:off x="1109638" y="1285860"/>
            <a:ext cx="6929486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Publicité</a:t>
            </a:r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0" y="2285992"/>
            <a:ext cx="785818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85786" y="2285992"/>
            <a:ext cx="8358214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pic>
        <p:nvPicPr>
          <p:cNvPr id="225" name="Picture 4" descr="http://wh40k-fr.lexicanum.com/mediawiki/images/thumb/f/f7/Eldar.png/120px-Eldar.png"/>
          <p:cNvPicPr>
            <a:picLocks noChangeAspect="1" noChangeArrowheads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163946" y="2428868"/>
            <a:ext cx="467176" cy="467176"/>
          </a:xfrm>
          <a:prstGeom prst="rect">
            <a:avLst/>
          </a:prstGeom>
          <a:noFill/>
        </p:spPr>
      </p:pic>
      <p:sp>
        <p:nvSpPr>
          <p:cNvPr id="226" name="ZoneTexte 225"/>
          <p:cNvSpPr txBox="1"/>
          <p:nvPr/>
        </p:nvSpPr>
        <p:spPr>
          <a:xfrm>
            <a:off x="857224" y="2354041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Frappe d’Ulthwé  </a:t>
            </a:r>
            <a:r>
              <a:rPr lang="fr-FR" sz="1400" dirty="0" smtClean="0"/>
              <a:t>|  Eldars  |  2000 points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6143636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Imprimer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cette liste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7143768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Envoyer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par Email</a:t>
            </a:r>
            <a:endParaRPr lang="fr-FR" sz="900" b="1" dirty="0">
              <a:solidFill>
                <a:schemeClr val="tx1"/>
              </a:solidFill>
            </a:endParaRPr>
          </a:p>
        </p:txBody>
      </p:sp>
      <p:pic>
        <p:nvPicPr>
          <p:cNvPr id="239" name="Picture 18" descr="http://c.dryicons.com/images/icon_sets/aesthetica/png/128x128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0004" y="2402777"/>
            <a:ext cx="247552" cy="247552"/>
          </a:xfrm>
          <a:prstGeom prst="rect">
            <a:avLst/>
          </a:prstGeom>
          <a:noFill/>
        </p:spPr>
      </p:pic>
      <p:pic>
        <p:nvPicPr>
          <p:cNvPr id="240" name="Picture 20" descr="http://b.dryicons.com/images/icon_sets/aesthetica/png/128x128/mail_nex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8109" y="2412326"/>
            <a:ext cx="247552" cy="247552"/>
          </a:xfrm>
          <a:prstGeom prst="rect">
            <a:avLst/>
          </a:prstGeom>
          <a:noFill/>
        </p:spPr>
      </p:pic>
      <p:sp>
        <p:nvSpPr>
          <p:cNvPr id="241" name="Rectangle 240"/>
          <p:cNvSpPr/>
          <p:nvPr/>
        </p:nvSpPr>
        <p:spPr>
          <a:xfrm>
            <a:off x="8143900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smtClean="0">
                <a:solidFill>
                  <a:schemeClr val="tx1"/>
                </a:solidFill>
              </a:rPr>
              <a:t>Supprimer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cette liste</a:t>
            </a:r>
            <a:endParaRPr lang="fr-FR" sz="900" b="1" dirty="0">
              <a:solidFill>
                <a:schemeClr val="tx1"/>
              </a:solidFill>
            </a:endParaRPr>
          </a:p>
        </p:txBody>
      </p:sp>
      <p:pic>
        <p:nvPicPr>
          <p:cNvPr id="242" name="Picture 24" descr="http://lanuitdufolk.vousfaitune.biz/img/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3801" y="2455396"/>
            <a:ext cx="171458" cy="171458"/>
          </a:xfrm>
          <a:prstGeom prst="rect">
            <a:avLst/>
          </a:prstGeom>
          <a:noFill/>
        </p:spPr>
      </p:pic>
      <p:sp>
        <p:nvSpPr>
          <p:cNvPr id="243" name="Rectangle 242"/>
          <p:cNvSpPr/>
          <p:nvPr/>
        </p:nvSpPr>
        <p:spPr>
          <a:xfrm>
            <a:off x="1071538" y="2714620"/>
            <a:ext cx="3000396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4143372" y="2714620"/>
            <a:ext cx="1571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702 pts </a:t>
            </a:r>
            <a:r>
              <a:rPr lang="fr-FR" sz="900" dirty="0" smtClean="0"/>
              <a:t>/ 2000 pts</a:t>
            </a:r>
            <a:endParaRPr lang="fr-FR" sz="900" dirty="0"/>
          </a:p>
        </p:txBody>
      </p:sp>
      <p:sp>
        <p:nvSpPr>
          <p:cNvPr id="248" name="Rectangle 247"/>
          <p:cNvSpPr/>
          <p:nvPr/>
        </p:nvSpPr>
        <p:spPr>
          <a:xfrm>
            <a:off x="0" y="12287312"/>
            <a:ext cx="9144000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Crédits</a:t>
            </a:r>
            <a:endParaRPr lang="fr-FR" sz="1000" dirty="0"/>
          </a:p>
        </p:txBody>
      </p:sp>
      <p:sp>
        <p:nvSpPr>
          <p:cNvPr id="249" name="Rectangle 248"/>
          <p:cNvSpPr/>
          <p:nvPr/>
        </p:nvSpPr>
        <p:spPr>
          <a:xfrm>
            <a:off x="0" y="10929990"/>
            <a:ext cx="9144000" cy="1357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142844" y="11001428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16 races disponibles !</a:t>
            </a:r>
          </a:p>
          <a:p>
            <a:r>
              <a:rPr lang="fr-FR" sz="1000" u="sng" dirty="0" smtClean="0">
                <a:solidFill>
                  <a:srgbClr val="0070C0"/>
                </a:solidFill>
              </a:rPr>
              <a:t>&gt; Voir la liste complète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357290" y="757240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1358220" y="757240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Choix obligatoire</a:t>
            </a:r>
            <a:endParaRPr lang="fr-FR" sz="900" b="1" dirty="0"/>
          </a:p>
        </p:txBody>
      </p:sp>
      <p:sp>
        <p:nvSpPr>
          <p:cNvPr id="143" name="Rectangle 142"/>
          <p:cNvSpPr/>
          <p:nvPr/>
        </p:nvSpPr>
        <p:spPr>
          <a:xfrm>
            <a:off x="2214546" y="792959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14678" y="757240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215608" y="757240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Choix obligatoire</a:t>
            </a:r>
            <a:endParaRPr lang="fr-FR" sz="900" b="1" dirty="0"/>
          </a:p>
        </p:txBody>
      </p:sp>
      <p:sp>
        <p:nvSpPr>
          <p:cNvPr id="151" name="Rectangle 150"/>
          <p:cNvSpPr/>
          <p:nvPr/>
        </p:nvSpPr>
        <p:spPr>
          <a:xfrm>
            <a:off x="4089710" y="792959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57290" y="671514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214678" y="671514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072066" y="671514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1365808" y="671514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5080584" y="671514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3223196" y="671514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214546" y="707233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089710" y="707233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929692" y="707233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357290" y="9144040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214678" y="9144040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72066" y="9144040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1365808" y="9144040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080584" y="9144040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223196" y="9144040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214546" y="9501230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089710" y="9501230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929692" y="9501230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357290" y="1000129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14678" y="1000129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072066" y="1000129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1365808" y="1000129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5080584" y="1000129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3223196" y="1000129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214546" y="1035848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089710" y="1035848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929692" y="1035848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072066" y="757240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5080584" y="757240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929692" y="792959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29454" y="7572404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937972" y="757240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787080" y="792959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357290" y="828678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214678" y="828678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1365808" y="828678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3223196" y="828678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214546" y="864397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089710" y="864397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1428728" y="4071942"/>
            <a:ext cx="136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800" dirty="0" smtClean="0"/>
              <a:t>  Autarque</a:t>
            </a:r>
          </a:p>
          <a:p>
            <a:pPr>
              <a:buFontTx/>
              <a:buChar char="-"/>
            </a:pPr>
            <a:r>
              <a:rPr lang="fr-FR" sz="800" dirty="0" smtClean="0"/>
              <a:t>  Mandibules</a:t>
            </a:r>
          </a:p>
          <a:p>
            <a:pPr>
              <a:buFontTx/>
              <a:buChar char="-"/>
            </a:pPr>
            <a:r>
              <a:rPr lang="fr-FR" sz="800" dirty="0" smtClean="0"/>
              <a:t>  Epée énergétique</a:t>
            </a:r>
          </a:p>
          <a:p>
            <a:pPr>
              <a:buFontTx/>
              <a:buChar char="-"/>
            </a:pPr>
            <a:r>
              <a:rPr lang="fr-FR" sz="800" dirty="0" smtClean="0"/>
              <a:t>  Fusil thermique</a:t>
            </a:r>
          </a:p>
          <a:p>
            <a:pPr>
              <a:buFontTx/>
              <a:buChar char="-"/>
            </a:pPr>
            <a:r>
              <a:rPr lang="fr-FR" sz="800" dirty="0" smtClean="0"/>
              <a:t>  Générateur de saut Warp</a:t>
            </a:r>
          </a:p>
        </p:txBody>
      </p:sp>
      <p:cxnSp>
        <p:nvCxnSpPr>
          <p:cNvPr id="107" name="Connecteur droit 106"/>
          <p:cNvCxnSpPr/>
          <p:nvPr/>
        </p:nvCxnSpPr>
        <p:spPr>
          <a:xfrm>
            <a:off x="1491928" y="4033541"/>
            <a:ext cx="142876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722850" y="4071942"/>
            <a:ext cx="28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/>
              <a:t>70</a:t>
            </a:r>
          </a:p>
          <a:p>
            <a:pPr algn="r"/>
            <a:r>
              <a:rPr lang="fr-FR" sz="800" dirty="0" smtClean="0"/>
              <a:t>10</a:t>
            </a:r>
          </a:p>
          <a:p>
            <a:pPr algn="r"/>
            <a:r>
              <a:rPr lang="fr-FR" sz="800" dirty="0" smtClean="0"/>
              <a:t>10</a:t>
            </a:r>
          </a:p>
          <a:p>
            <a:pPr algn="r"/>
            <a:r>
              <a:rPr lang="fr-FR" sz="800" dirty="0" smtClean="0"/>
              <a:t>10</a:t>
            </a:r>
          </a:p>
          <a:p>
            <a:pPr algn="r"/>
            <a:r>
              <a:rPr lang="fr-FR" sz="800" dirty="0" smtClean="0"/>
              <a:t>25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357290" y="4857760"/>
            <a:ext cx="1071570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Modifier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652679" y="4857760"/>
            <a:ext cx="419123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pic>
        <p:nvPicPr>
          <p:cNvPr id="112" name="Picture 24" descr="http://lanuitdufolk.vousfaitune.biz/img/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413" y="4917293"/>
            <a:ext cx="171458" cy="171458"/>
          </a:xfrm>
          <a:prstGeom prst="rect">
            <a:avLst/>
          </a:prstGeom>
          <a:noFill/>
        </p:spPr>
      </p:pic>
      <p:sp>
        <p:nvSpPr>
          <p:cNvPr id="113" name="Rectangle 112"/>
          <p:cNvSpPr/>
          <p:nvPr/>
        </p:nvSpPr>
        <p:spPr>
          <a:xfrm>
            <a:off x="8001024" y="3148263"/>
            <a:ext cx="1071570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Réinitialiser tous </a:t>
            </a:r>
            <a:r>
              <a:rPr lang="fr-FR" sz="900" b="1" smtClean="0">
                <a:solidFill>
                  <a:schemeClr val="tx1"/>
                </a:solidFill>
              </a:rPr>
              <a:t>les emplacements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28662" y="2714620"/>
            <a:ext cx="1143008" cy="214314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14678" y="3643314"/>
            <a:ext cx="1714512" cy="28575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Grand Prophète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547 pts</a:t>
            </a:r>
            <a:endParaRPr lang="fr-FR" sz="900" dirty="0" smtClean="0"/>
          </a:p>
        </p:txBody>
      </p:sp>
      <p:sp>
        <p:nvSpPr>
          <p:cNvPr id="119" name="ZoneTexte 118"/>
          <p:cNvSpPr txBox="1"/>
          <p:nvPr/>
        </p:nvSpPr>
        <p:spPr>
          <a:xfrm>
            <a:off x="3286116" y="4071942"/>
            <a:ext cx="136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800" dirty="0" smtClean="0"/>
              <a:t> </a:t>
            </a:r>
            <a:r>
              <a:rPr lang="fr-FR" sz="800" dirty="0" smtClean="0"/>
              <a:t> Grand </a:t>
            </a:r>
            <a:r>
              <a:rPr lang="fr-FR" sz="800" dirty="0" smtClean="0"/>
              <a:t>Prophète</a:t>
            </a:r>
          </a:p>
          <a:p>
            <a:pPr>
              <a:buFontTx/>
              <a:buChar char="-"/>
            </a:pPr>
            <a:r>
              <a:rPr lang="fr-FR" sz="800" dirty="0" smtClean="0"/>
              <a:t>  Lance Chantante</a:t>
            </a:r>
          </a:p>
          <a:p>
            <a:pPr>
              <a:buFontTx/>
              <a:buChar char="-"/>
            </a:pPr>
            <a:r>
              <a:rPr lang="fr-FR" sz="800" dirty="0" smtClean="0"/>
              <a:t>  Pierres-esprit</a:t>
            </a:r>
          </a:p>
          <a:p>
            <a:pPr>
              <a:buFontTx/>
              <a:buChar char="-"/>
            </a:pPr>
            <a:r>
              <a:rPr lang="fr-FR" sz="800" dirty="0" smtClean="0"/>
              <a:t>  Malédiction</a:t>
            </a:r>
            <a:endParaRPr lang="fr-FR" sz="800" dirty="0" smtClean="0"/>
          </a:p>
          <a:p>
            <a:pPr>
              <a:buFontTx/>
              <a:buChar char="-"/>
            </a:pPr>
            <a:r>
              <a:rPr lang="fr-FR" sz="800" dirty="0" smtClean="0"/>
              <a:t>  Chance</a:t>
            </a:r>
          </a:p>
          <a:p>
            <a:pPr>
              <a:buFontTx/>
              <a:buChar char="-"/>
            </a:pPr>
            <a:r>
              <a:rPr lang="fr-FR" sz="800" dirty="0" smtClean="0"/>
              <a:t>  Guide</a:t>
            </a:r>
          </a:p>
          <a:p>
            <a:pPr>
              <a:buFontTx/>
              <a:buChar char="-"/>
            </a:pPr>
            <a:endParaRPr lang="fr-FR" sz="800" dirty="0" smtClean="0"/>
          </a:p>
          <a:p>
            <a:pPr>
              <a:buFontTx/>
              <a:buChar char="-"/>
            </a:pPr>
            <a:r>
              <a:rPr lang="fr-FR" sz="800" dirty="0" smtClean="0"/>
              <a:t>  </a:t>
            </a:r>
            <a:r>
              <a:rPr lang="fr-FR" sz="800" dirty="0" smtClean="0"/>
              <a:t>9 </a:t>
            </a:r>
            <a:r>
              <a:rPr lang="fr-FR" sz="800" dirty="0" smtClean="0"/>
              <a:t>Archontes</a:t>
            </a:r>
          </a:p>
          <a:p>
            <a:pPr>
              <a:buFontTx/>
              <a:buChar char="-"/>
            </a:pPr>
            <a:r>
              <a:rPr lang="fr-FR" sz="800" dirty="0" smtClean="0"/>
              <a:t>  3 Destructeurs</a:t>
            </a:r>
          </a:p>
          <a:p>
            <a:pPr>
              <a:buFontTx/>
              <a:buChar char="-"/>
            </a:pPr>
            <a:r>
              <a:rPr lang="fr-FR" sz="800" dirty="0" smtClean="0"/>
              <a:t>  1 Bravoure</a:t>
            </a:r>
          </a:p>
          <a:p>
            <a:pPr>
              <a:buFontTx/>
              <a:buChar char="-"/>
            </a:pPr>
            <a:r>
              <a:rPr lang="fr-FR" sz="800" dirty="0" smtClean="0"/>
              <a:t>  1 Maîtrise</a:t>
            </a:r>
          </a:p>
          <a:p>
            <a:pPr>
              <a:buFontTx/>
              <a:buChar char="-"/>
            </a:pPr>
            <a:r>
              <a:rPr lang="fr-FR" sz="800" dirty="0" smtClean="0"/>
              <a:t>  3 Lances chantantes</a:t>
            </a:r>
          </a:p>
          <a:p>
            <a:pPr>
              <a:buFontTx/>
              <a:buChar char="-"/>
            </a:pPr>
            <a:endParaRPr lang="fr-FR" sz="800" dirty="0" smtClean="0"/>
          </a:p>
          <a:p>
            <a:pPr>
              <a:buFontTx/>
              <a:buChar char="-"/>
            </a:pPr>
            <a:r>
              <a:rPr lang="fr-FR" sz="800" dirty="0" smtClean="0"/>
              <a:t>  Serpent</a:t>
            </a:r>
          </a:p>
          <a:p>
            <a:pPr>
              <a:buFontTx/>
              <a:buChar char="-"/>
            </a:pPr>
            <a:r>
              <a:rPr lang="fr-FR" sz="800" dirty="0" smtClean="0"/>
              <a:t> </a:t>
            </a:r>
            <a:r>
              <a:rPr lang="fr-FR" sz="800" dirty="0" smtClean="0"/>
              <a:t> Canons shurikens jumelés</a:t>
            </a:r>
          </a:p>
          <a:p>
            <a:pPr>
              <a:buFontTx/>
              <a:buChar char="-"/>
            </a:pPr>
            <a:r>
              <a:rPr lang="fr-FR" sz="800" dirty="0" smtClean="0"/>
              <a:t> </a:t>
            </a:r>
            <a:r>
              <a:rPr lang="fr-FR" sz="800" dirty="0" smtClean="0"/>
              <a:t> Pierres-esprits</a:t>
            </a:r>
            <a:endParaRPr lang="fr-FR" sz="800" dirty="0" smtClean="0"/>
          </a:p>
        </p:txBody>
      </p:sp>
      <p:cxnSp>
        <p:nvCxnSpPr>
          <p:cNvPr id="121" name="Connecteur droit 120"/>
          <p:cNvCxnSpPr/>
          <p:nvPr/>
        </p:nvCxnSpPr>
        <p:spPr>
          <a:xfrm>
            <a:off x="3349316" y="4033541"/>
            <a:ext cx="142876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4500562" y="4071942"/>
            <a:ext cx="365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/>
              <a:t>55</a:t>
            </a:r>
          </a:p>
          <a:p>
            <a:pPr algn="r"/>
            <a:r>
              <a:rPr lang="fr-FR" sz="800" dirty="0" smtClean="0"/>
              <a:t>3</a:t>
            </a:r>
          </a:p>
          <a:p>
            <a:pPr algn="r"/>
            <a:r>
              <a:rPr lang="fr-FR" sz="800" dirty="0" smtClean="0"/>
              <a:t>20</a:t>
            </a:r>
          </a:p>
          <a:p>
            <a:pPr algn="r"/>
            <a:r>
              <a:rPr lang="fr-FR" sz="800" dirty="0" smtClean="0"/>
              <a:t>25</a:t>
            </a:r>
            <a:endParaRPr lang="fr-FR" sz="800" dirty="0" smtClean="0"/>
          </a:p>
          <a:p>
            <a:pPr algn="r"/>
            <a:r>
              <a:rPr lang="fr-FR" sz="800" dirty="0" smtClean="0"/>
              <a:t>30</a:t>
            </a:r>
          </a:p>
          <a:p>
            <a:pPr algn="r"/>
            <a:r>
              <a:rPr lang="fr-FR" sz="800" dirty="0" smtClean="0"/>
              <a:t>20</a:t>
            </a:r>
          </a:p>
          <a:p>
            <a:pPr algn="r"/>
            <a:endParaRPr lang="fr-FR" sz="800" dirty="0" smtClean="0"/>
          </a:p>
          <a:p>
            <a:pPr algn="r"/>
            <a:r>
              <a:rPr lang="fr-FR" sz="800" dirty="0" smtClean="0"/>
              <a:t>225</a:t>
            </a:r>
            <a:endParaRPr lang="fr-FR" sz="800" dirty="0" smtClean="0"/>
          </a:p>
          <a:p>
            <a:pPr algn="r"/>
            <a:r>
              <a:rPr lang="fr-FR" sz="800" dirty="0" smtClean="0"/>
              <a:t>30</a:t>
            </a:r>
          </a:p>
          <a:p>
            <a:pPr algn="r"/>
            <a:r>
              <a:rPr lang="fr-FR" sz="800" dirty="0" smtClean="0"/>
              <a:t>5</a:t>
            </a:r>
          </a:p>
          <a:p>
            <a:pPr algn="r"/>
            <a:r>
              <a:rPr lang="fr-FR" sz="800" dirty="0" smtClean="0"/>
              <a:t>15</a:t>
            </a:r>
          </a:p>
          <a:p>
            <a:pPr algn="r"/>
            <a:r>
              <a:rPr lang="fr-FR" sz="800" dirty="0" smtClean="0"/>
              <a:t>9</a:t>
            </a:r>
          </a:p>
          <a:p>
            <a:pPr algn="r"/>
            <a:endParaRPr lang="fr-FR" sz="800" dirty="0" smtClean="0"/>
          </a:p>
          <a:p>
            <a:pPr algn="r"/>
            <a:r>
              <a:rPr lang="fr-FR" sz="800" dirty="0" smtClean="0"/>
              <a:t>90</a:t>
            </a:r>
          </a:p>
          <a:p>
            <a:pPr algn="r"/>
            <a:r>
              <a:rPr lang="fr-FR" sz="800" dirty="0" smtClean="0"/>
              <a:t>10</a:t>
            </a:r>
          </a:p>
          <a:p>
            <a:pPr algn="r"/>
            <a:r>
              <a:rPr lang="fr-FR" sz="800" dirty="0" smtClean="0"/>
              <a:t>10</a:t>
            </a:r>
            <a:endParaRPr lang="fr-FR" sz="800" dirty="0" smtClean="0"/>
          </a:p>
        </p:txBody>
      </p:sp>
      <p:sp>
        <p:nvSpPr>
          <p:cNvPr id="124" name="Rectangle 123"/>
          <p:cNvSpPr/>
          <p:nvPr/>
        </p:nvSpPr>
        <p:spPr>
          <a:xfrm>
            <a:off x="3214678" y="6215082"/>
            <a:ext cx="1071570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Modifier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10067" y="6215082"/>
            <a:ext cx="419123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pic>
        <p:nvPicPr>
          <p:cNvPr id="126" name="Picture 24" descr="http://lanuitdufolk.vousfaitune.biz/img/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5801" y="6274615"/>
            <a:ext cx="171458" cy="171458"/>
          </a:xfrm>
          <a:prstGeom prst="rect">
            <a:avLst/>
          </a:prstGeom>
          <a:noFill/>
        </p:spPr>
      </p:pic>
      <p:sp>
        <p:nvSpPr>
          <p:cNvPr id="157" name="Flèche vers le bas 156"/>
          <p:cNvSpPr/>
          <p:nvPr/>
        </p:nvSpPr>
        <p:spPr>
          <a:xfrm>
            <a:off x="428596" y="3643314"/>
            <a:ext cx="785818" cy="2857520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QG 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702 </a:t>
            </a:r>
            <a:r>
              <a:rPr lang="fr-FR" sz="1000" b="1" dirty="0" smtClean="0">
                <a:solidFill>
                  <a:schemeClr val="tx1"/>
                </a:solidFill>
              </a:rPr>
              <a:t>pts</a:t>
            </a:r>
          </a:p>
        </p:txBody>
      </p:sp>
      <p:sp>
        <p:nvSpPr>
          <p:cNvPr id="137" name="Bande diagonale 136"/>
          <p:cNvSpPr/>
          <p:nvPr/>
        </p:nvSpPr>
        <p:spPr>
          <a:xfrm rot="5400000">
            <a:off x="946521" y="3661174"/>
            <a:ext cx="285752" cy="250033"/>
          </a:xfrm>
          <a:prstGeom prst="diagStrip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929454" y="6715148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929454" y="9144040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929454" y="10001296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072066" y="8286784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82" name="Bande diagonale 181"/>
          <p:cNvSpPr/>
          <p:nvPr/>
        </p:nvSpPr>
        <p:spPr>
          <a:xfrm rot="5400000">
            <a:off x="2803909" y="3661175"/>
            <a:ext cx="285752" cy="250033"/>
          </a:xfrm>
          <a:prstGeom prst="diagStrip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0" y="3143248"/>
            <a:ext cx="3429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 smtClean="0">
                <a:solidFill>
                  <a:srgbClr val="0070C0"/>
                </a:solidFill>
              </a:rPr>
              <a:t>2 QG</a:t>
            </a:r>
            <a:r>
              <a:rPr lang="fr-FR" sz="1000" dirty="0" smtClean="0"/>
              <a:t>  | </a:t>
            </a:r>
            <a:r>
              <a:rPr lang="fr-FR" sz="1000" u="sng" dirty="0" smtClean="0">
                <a:solidFill>
                  <a:srgbClr val="0070C0"/>
                </a:solidFill>
              </a:rPr>
              <a:t>0 Elite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</a:t>
            </a:r>
            <a:r>
              <a:rPr lang="fr-FR" sz="1000" dirty="0" smtClean="0">
                <a:solidFill>
                  <a:srgbClr val="0070C0"/>
                </a:solidFill>
              </a:rPr>
              <a:t> </a:t>
            </a:r>
            <a:r>
              <a:rPr lang="fr-FR" sz="1000" u="sng" dirty="0" smtClean="0">
                <a:solidFill>
                  <a:srgbClr val="0070C0"/>
                </a:solidFill>
              </a:rPr>
              <a:t>0 Troupes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</a:t>
            </a:r>
            <a:r>
              <a:rPr lang="fr-FR" sz="1000" dirty="0" smtClean="0">
                <a:solidFill>
                  <a:srgbClr val="0070C0"/>
                </a:solidFill>
              </a:rPr>
              <a:t> </a:t>
            </a:r>
            <a:r>
              <a:rPr lang="fr-FR" sz="1000" u="sng" dirty="0" smtClean="0">
                <a:solidFill>
                  <a:srgbClr val="0070C0"/>
                </a:solidFill>
              </a:rPr>
              <a:t>0 Attaques Rapides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 </a:t>
            </a:r>
            <a:r>
              <a:rPr lang="fr-FR" sz="1000" u="sng" dirty="0" smtClean="0">
                <a:solidFill>
                  <a:srgbClr val="0070C0"/>
                </a:solidFill>
              </a:rPr>
              <a:t>0 Soutien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262" name="Flèche vers le bas 261"/>
          <p:cNvSpPr/>
          <p:nvPr/>
        </p:nvSpPr>
        <p:spPr>
          <a:xfrm>
            <a:off x="428596" y="6715148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Elite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263" name="Flèche vers le bas 262"/>
          <p:cNvSpPr/>
          <p:nvPr/>
        </p:nvSpPr>
        <p:spPr>
          <a:xfrm>
            <a:off x="428596" y="7572404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Troupe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264" name="Flèche vers le bas 263"/>
          <p:cNvSpPr/>
          <p:nvPr/>
        </p:nvSpPr>
        <p:spPr>
          <a:xfrm>
            <a:off x="428596" y="10001296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Soutien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265" name="Flèche vers le bas 264"/>
          <p:cNvSpPr/>
          <p:nvPr/>
        </p:nvSpPr>
        <p:spPr>
          <a:xfrm>
            <a:off x="428596" y="9144040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Attaque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Rapide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266" name="Bande diagonale 265"/>
          <p:cNvSpPr/>
          <p:nvPr/>
        </p:nvSpPr>
        <p:spPr>
          <a:xfrm rot="5400000">
            <a:off x="946521" y="6733008"/>
            <a:ext cx="285752" cy="250033"/>
          </a:xfrm>
          <a:prstGeom prst="diagStripe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67" name="Bande diagonale 266"/>
          <p:cNvSpPr/>
          <p:nvPr/>
        </p:nvSpPr>
        <p:spPr>
          <a:xfrm rot="5400000">
            <a:off x="946521" y="7590264"/>
            <a:ext cx="285752" cy="250033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68" name="Bande diagonale 267"/>
          <p:cNvSpPr/>
          <p:nvPr/>
        </p:nvSpPr>
        <p:spPr>
          <a:xfrm rot="5400000">
            <a:off x="946521" y="10019156"/>
            <a:ext cx="285752" cy="250033"/>
          </a:xfrm>
          <a:prstGeom prst="diagStripe">
            <a:avLst/>
          </a:prstGeom>
          <a:solidFill>
            <a:srgbClr val="FFCCCC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69" name="Bande diagonale 268"/>
          <p:cNvSpPr/>
          <p:nvPr/>
        </p:nvSpPr>
        <p:spPr>
          <a:xfrm rot="5400000">
            <a:off x="946521" y="9161900"/>
            <a:ext cx="285752" cy="250033"/>
          </a:xfrm>
          <a:prstGeom prst="diagStripe">
            <a:avLst/>
          </a:prstGeom>
          <a:solidFill>
            <a:srgbClr val="CC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70" name="Bande diagonale 269"/>
          <p:cNvSpPr/>
          <p:nvPr/>
        </p:nvSpPr>
        <p:spPr>
          <a:xfrm rot="5400000">
            <a:off x="2803909" y="7590264"/>
            <a:ext cx="285752" cy="250033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71" name="Bande diagonale 270"/>
          <p:cNvSpPr/>
          <p:nvPr/>
        </p:nvSpPr>
        <p:spPr>
          <a:xfrm rot="5400000">
            <a:off x="4661297" y="7590265"/>
            <a:ext cx="285752" cy="250033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0" y="0"/>
            <a:ext cx="9144000" cy="12858816"/>
          </a:xfrm>
          <a:prstGeom prst="rect">
            <a:avLst/>
          </a:prstGeom>
          <a:solidFill>
            <a:srgbClr val="000000">
              <a:alpha val="50196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grpSp>
        <p:nvGrpSpPr>
          <p:cNvPr id="274" name="Groupe 273"/>
          <p:cNvGrpSpPr/>
          <p:nvPr/>
        </p:nvGrpSpPr>
        <p:grpSpPr>
          <a:xfrm>
            <a:off x="642910" y="1071546"/>
            <a:ext cx="7858180" cy="5000660"/>
            <a:chOff x="642910" y="1071546"/>
            <a:chExt cx="7858180" cy="5000660"/>
          </a:xfrm>
        </p:grpSpPr>
        <p:sp>
          <p:nvSpPr>
            <p:cNvPr id="118" name="Rectangle 117"/>
            <p:cNvSpPr/>
            <p:nvPr/>
          </p:nvSpPr>
          <p:spPr>
            <a:xfrm>
              <a:off x="642910" y="1071546"/>
              <a:ext cx="7858180" cy="50006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2910" y="5326275"/>
              <a:ext cx="7858180" cy="745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123" name="Pentagone 122"/>
            <p:cNvSpPr/>
            <p:nvPr/>
          </p:nvSpPr>
          <p:spPr>
            <a:xfrm>
              <a:off x="6572264" y="5572140"/>
              <a:ext cx="1714512" cy="357190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>
                  <a:solidFill>
                    <a:schemeClr val="tx1"/>
                  </a:solidFill>
                </a:rPr>
                <a:t>Créer cette escouade</a:t>
              </a:r>
              <a:endParaRPr lang="fr-F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40557" y="5619003"/>
              <a:ext cx="802485" cy="2634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>
                  <a:solidFill>
                    <a:schemeClr val="tx1"/>
                  </a:solidFill>
                </a:rPr>
                <a:t>Annuler</a:t>
              </a:r>
            </a:p>
          </p:txBody>
        </p:sp>
        <p:sp>
          <p:nvSpPr>
            <p:cNvPr id="128" name="Flèche gauche 127"/>
            <p:cNvSpPr/>
            <p:nvPr/>
          </p:nvSpPr>
          <p:spPr>
            <a:xfrm>
              <a:off x="4357686" y="5572140"/>
              <a:ext cx="1714512" cy="357190"/>
            </a:xfrm>
            <a:prstGeom prst="left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>
                  <a:solidFill>
                    <a:schemeClr val="tx1"/>
                  </a:solidFill>
                </a:rPr>
                <a:t>Composition de l’escouade</a:t>
              </a:r>
              <a:endParaRPr lang="fr-F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3500430" y="1928802"/>
              <a:ext cx="1500198" cy="242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b="1" u="sng" dirty="0" smtClean="0"/>
                <a:t>Archontes:</a:t>
              </a:r>
              <a:r>
                <a:rPr lang="fr-FR" sz="1100" b="1" dirty="0" smtClean="0"/>
                <a:t>  </a:t>
              </a:r>
              <a:r>
                <a:rPr lang="fr-FR" sz="900" i="1" dirty="0" smtClean="0"/>
                <a:t>(10 max</a:t>
              </a:r>
              <a:r>
                <a:rPr lang="fr-FR" sz="900" i="1" dirty="0" smtClean="0"/>
                <a:t>)</a:t>
              </a:r>
              <a:endParaRPr lang="fr-FR" sz="1100" b="1" dirty="0" smtClean="0"/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Equipements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Lance Chantante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Motojet Eldar</a:t>
              </a:r>
            </a:p>
            <a:p>
              <a:pPr algn="r">
                <a:lnSpc>
                  <a:spcPct val="150000"/>
                </a:lnSpc>
              </a:pPr>
              <a:endParaRPr lang="fr-FR" sz="900" dirty="0" smtClean="0"/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Améliorations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Dissimulation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Destructeur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Bravoure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Maîtrise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Spirite</a:t>
              </a:r>
              <a:endParaRPr lang="fr-FR" sz="900" dirty="0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1000100" y="1928802"/>
              <a:ext cx="164307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b="1" u="sng" dirty="0" smtClean="0"/>
                <a:t>Grand Prophète :</a:t>
              </a:r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Equipements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Lance Chantante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Runes de protection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Runes de clairvoyance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Pierres-esprit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Motojet Eldar</a:t>
              </a:r>
            </a:p>
            <a:p>
              <a:pPr algn="r">
                <a:lnSpc>
                  <a:spcPct val="150000"/>
                </a:lnSpc>
              </a:pPr>
              <a:endParaRPr lang="fr-FR" sz="900" dirty="0" smtClean="0"/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Améliorations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Malédiction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Tempête surnaturelle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Chance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Guide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Guerre Mentale</a:t>
              </a:r>
            </a:p>
          </p:txBody>
        </p:sp>
        <p:cxnSp>
          <p:nvCxnSpPr>
            <p:cNvPr id="131" name="Connecteur droit 130"/>
            <p:cNvCxnSpPr/>
            <p:nvPr/>
          </p:nvCxnSpPr>
          <p:spPr>
            <a:xfrm rot="5400000">
              <a:off x="1929985" y="3428603"/>
              <a:ext cx="2856726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2857488" y="5143512"/>
              <a:ext cx="3429024" cy="28575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Valeur totale de l’escouade </a:t>
              </a:r>
              <a:r>
                <a:rPr lang="fr-FR" sz="1100" dirty="0" smtClean="0">
                  <a:solidFill>
                    <a:schemeClr val="tx1"/>
                  </a:solidFill>
                </a:rPr>
                <a:t>QG : </a:t>
              </a:r>
              <a:r>
                <a:rPr lang="fr-FR" sz="1100" b="1" dirty="0" smtClean="0">
                  <a:solidFill>
                    <a:schemeClr val="tx1"/>
                  </a:solidFill>
                </a:rPr>
                <a:t>547pts</a:t>
              </a:r>
              <a:endParaRPr lang="fr-F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42910" y="1071546"/>
              <a:ext cx="7858180" cy="2857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b="1" dirty="0" smtClean="0">
                  <a:solidFill>
                    <a:schemeClr val="bg1"/>
                  </a:solidFill>
                </a:rPr>
                <a:t>       Modifier Grand Prophète</a:t>
              </a:r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5328920" y="1928802"/>
              <a:ext cx="457526" cy="242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b="1" dirty="0" smtClean="0"/>
                <a:t>x  25</a:t>
              </a:r>
            </a:p>
            <a:p>
              <a:pPr>
                <a:lnSpc>
                  <a:spcPct val="150000"/>
                </a:lnSpc>
              </a:pPr>
              <a:endParaRPr lang="fr-FR" sz="900" b="1" dirty="0" smtClean="0"/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x  3</a:t>
              </a:r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x  20</a:t>
              </a:r>
            </a:p>
            <a:p>
              <a:pPr>
                <a:lnSpc>
                  <a:spcPct val="150000"/>
                </a:lnSpc>
              </a:pPr>
              <a:endParaRPr lang="fr-FR" sz="900" b="1" dirty="0" smtClean="0"/>
            </a:p>
            <a:p>
              <a:pPr>
                <a:lnSpc>
                  <a:spcPct val="150000"/>
                </a:lnSpc>
              </a:pPr>
              <a:endParaRPr lang="fr-FR" sz="900" b="1" dirty="0" smtClean="0"/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x  15</a:t>
              </a:r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x  10</a:t>
              </a:r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x  5</a:t>
              </a:r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x  15</a:t>
              </a:r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x  6</a:t>
              </a:r>
              <a:endParaRPr lang="fr-FR" sz="900" b="1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053012" y="2469063"/>
              <a:ext cx="268287" cy="166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900" dirty="0" smtClean="0">
                  <a:solidFill>
                    <a:schemeClr val="tx1"/>
                  </a:solidFill>
                </a:rPr>
                <a:t>3</a:t>
              </a:r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053012" y="2673850"/>
              <a:ext cx="268287" cy="166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53012" y="3281837"/>
              <a:ext cx="268287" cy="166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53012" y="3488572"/>
              <a:ext cx="268287" cy="166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900" dirty="0" smtClean="0">
                  <a:solidFill>
                    <a:schemeClr val="tx1"/>
                  </a:solidFill>
                </a:rPr>
                <a:t>3</a:t>
              </a:r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053012" y="3699973"/>
              <a:ext cx="268287" cy="166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900" dirty="0" smtClean="0">
                  <a:solidFill>
                    <a:schemeClr val="tx1"/>
                  </a:solidFill>
                </a:rPr>
                <a:t>1</a:t>
              </a:r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2829340" y="1928802"/>
              <a:ext cx="45677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fr-FR" sz="1100" b="1" dirty="0" smtClean="0"/>
                <a:t>55</a:t>
              </a:r>
            </a:p>
            <a:p>
              <a:pPr algn="r">
                <a:lnSpc>
                  <a:spcPct val="150000"/>
                </a:lnSpc>
              </a:pPr>
              <a:endParaRPr lang="fr-FR" sz="900" b="1" dirty="0" smtClean="0"/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3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15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10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30</a:t>
              </a:r>
            </a:p>
            <a:p>
              <a:pPr algn="r">
                <a:lnSpc>
                  <a:spcPct val="150000"/>
                </a:lnSpc>
              </a:pPr>
              <a:endParaRPr lang="fr-FR" sz="900" b="1" dirty="0" smtClean="0"/>
            </a:p>
            <a:p>
              <a:pPr algn="r">
                <a:lnSpc>
                  <a:spcPct val="150000"/>
                </a:lnSpc>
              </a:pPr>
              <a:endParaRPr lang="fr-FR" sz="900" b="1" dirty="0" smtClean="0"/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25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30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20</a:t>
              </a:r>
              <a:endParaRPr lang="fr-FR" sz="900" b="1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86465" y="2489826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686465" y="2694613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686465" y="3308134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6000760" y="1928802"/>
              <a:ext cx="1643074" cy="242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b="1" u="sng" dirty="0" smtClean="0"/>
                <a:t>Serpent :</a:t>
              </a:r>
            </a:p>
            <a:p>
              <a:pPr>
                <a:lnSpc>
                  <a:spcPct val="150000"/>
                </a:lnSpc>
              </a:pPr>
              <a:r>
                <a:rPr lang="fr-FR" sz="900" b="1" dirty="0" smtClean="0"/>
                <a:t>Equipements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Lance-missiles Eldar jumelés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Canons shurikens jumelés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Rayonneurs laser jumelés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Canons stellaires jumelés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Lances ardentes jumelées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Canon shuriken de coque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Moteurs à poussée vectorielle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Moteurs stellaires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dirty="0" smtClean="0"/>
                <a:t>Pierres-esprits</a:t>
              </a: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7830000" y="1928802"/>
              <a:ext cx="456775" cy="242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fr-FR" sz="1100" b="1" dirty="0" smtClean="0"/>
                <a:t>90</a:t>
              </a:r>
            </a:p>
            <a:p>
              <a:pPr algn="r">
                <a:lnSpc>
                  <a:spcPct val="150000"/>
                </a:lnSpc>
              </a:pPr>
              <a:endParaRPr lang="fr-FR" sz="900" b="1" dirty="0" smtClean="0"/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30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10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25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35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45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10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15</a:t>
              </a:r>
            </a:p>
            <a:p>
              <a:pPr algn="r">
                <a:lnSpc>
                  <a:spcPct val="150000"/>
                </a:lnSpc>
              </a:pPr>
              <a:r>
                <a:rPr lang="fr-FR" sz="900" b="1" dirty="0" smtClean="0"/>
                <a:t>10</a:t>
              </a:r>
              <a:endParaRPr lang="fr-FR" sz="900" b="1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687125" y="2489826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687125" y="2694613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053012" y="3900065"/>
              <a:ext cx="268287" cy="166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900" dirty="0" smtClean="0">
                  <a:solidFill>
                    <a:schemeClr val="tx1"/>
                  </a:solidFill>
                </a:rPr>
                <a:t>1</a:t>
              </a:r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053012" y="4106141"/>
              <a:ext cx="268287" cy="166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686465" y="2910789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86465" y="3108497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686465" y="3923210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86465" y="4127997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686465" y="4741518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686465" y="4344173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686465" y="4541881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4" name="Connecteur droit 203"/>
            <p:cNvCxnSpPr/>
            <p:nvPr/>
          </p:nvCxnSpPr>
          <p:spPr>
            <a:xfrm rot="5400000">
              <a:off x="4430315" y="3428603"/>
              <a:ext cx="2856726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7687125" y="2899408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7687125" y="3104195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7687125" y="3315326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7687125" y="3520113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7687125" y="3724908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687125" y="3929695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687125" y="4136070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053012" y="2040696"/>
              <a:ext cx="268287" cy="166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900" dirty="0" smtClean="0">
                  <a:solidFill>
                    <a:schemeClr val="tx1"/>
                  </a:solidFill>
                </a:rPr>
                <a:t>9</a:t>
              </a:r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86465" y="2061459"/>
              <a:ext cx="125456" cy="125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687125" y="2061459"/>
              <a:ext cx="125456" cy="125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44" name="Picture 2" descr="http://www.cespage.com/silverlight/appbar/dark/check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643825" y="2024352"/>
              <a:ext cx="214316" cy="214316"/>
            </a:xfrm>
            <a:prstGeom prst="rect">
              <a:avLst/>
            </a:prstGeom>
            <a:noFill/>
          </p:spPr>
        </p:pic>
        <p:pic>
          <p:nvPicPr>
            <p:cNvPr id="247" name="Picture 2" descr="http://www.cespage.com/silverlight/appbar/dark/check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42532" y="2024352"/>
              <a:ext cx="214316" cy="214316"/>
            </a:xfrm>
            <a:prstGeom prst="rect">
              <a:avLst/>
            </a:prstGeom>
            <a:noFill/>
          </p:spPr>
        </p:pic>
        <p:sp>
          <p:nvSpPr>
            <p:cNvPr id="251" name="ZoneTexte 250"/>
            <p:cNvSpPr txBox="1"/>
            <p:nvPr/>
          </p:nvSpPr>
          <p:spPr>
            <a:xfrm>
              <a:off x="857224" y="1571612"/>
              <a:ext cx="65008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Equipements et améliorations :</a:t>
              </a:r>
              <a:endParaRPr lang="fr-FR" sz="1000" dirty="0"/>
            </a:p>
          </p:txBody>
        </p:sp>
        <p:pic>
          <p:nvPicPr>
            <p:cNvPr id="255" name="Picture 2" descr="http://www.cespage.com/silverlight/appbar/dark/check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43825" y="2446036"/>
              <a:ext cx="214316" cy="214316"/>
            </a:xfrm>
            <a:prstGeom prst="rect">
              <a:avLst/>
            </a:prstGeom>
            <a:noFill/>
          </p:spPr>
        </p:pic>
        <p:pic>
          <p:nvPicPr>
            <p:cNvPr id="256" name="Picture 2" descr="http://www.cespage.com/silverlight/appbar/dark/check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43825" y="3055636"/>
              <a:ext cx="214316" cy="214316"/>
            </a:xfrm>
            <a:prstGeom prst="rect">
              <a:avLst/>
            </a:prstGeom>
            <a:noFill/>
          </p:spPr>
        </p:pic>
        <p:pic>
          <p:nvPicPr>
            <p:cNvPr id="257" name="Picture 2" descr="http://www.cespage.com/silverlight/appbar/dark/check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43825" y="3871182"/>
              <a:ext cx="214316" cy="214316"/>
            </a:xfrm>
            <a:prstGeom prst="rect">
              <a:avLst/>
            </a:prstGeom>
            <a:noFill/>
          </p:spPr>
        </p:pic>
        <p:pic>
          <p:nvPicPr>
            <p:cNvPr id="258" name="Picture 2" descr="http://www.cespage.com/silverlight/appbar/dark/check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43825" y="4305337"/>
              <a:ext cx="214316" cy="214316"/>
            </a:xfrm>
            <a:prstGeom prst="rect">
              <a:avLst/>
            </a:prstGeom>
            <a:noFill/>
          </p:spPr>
        </p:pic>
        <p:pic>
          <p:nvPicPr>
            <p:cNvPr id="259" name="Picture 2" descr="http://www.cespage.com/silverlight/appbar/dark/check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43825" y="4494807"/>
              <a:ext cx="214316" cy="214316"/>
            </a:xfrm>
            <a:prstGeom prst="rect">
              <a:avLst/>
            </a:prstGeom>
            <a:noFill/>
          </p:spPr>
        </p:pic>
        <p:pic>
          <p:nvPicPr>
            <p:cNvPr id="260" name="Picture 2" descr="http://www.cespage.com/silverlight/appbar/dark/check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42532" y="2658666"/>
              <a:ext cx="214316" cy="214316"/>
            </a:xfrm>
            <a:prstGeom prst="rect">
              <a:avLst/>
            </a:prstGeom>
            <a:noFill/>
          </p:spPr>
        </p:pic>
        <p:pic>
          <p:nvPicPr>
            <p:cNvPr id="261" name="Picture 2" descr="http://www.cespage.com/silverlight/appbar/dark/check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42532" y="4092050"/>
              <a:ext cx="214316" cy="214316"/>
            </a:xfrm>
            <a:prstGeom prst="rect">
              <a:avLst/>
            </a:prstGeom>
            <a:noFill/>
          </p:spPr>
        </p:pic>
        <p:sp>
          <p:nvSpPr>
            <p:cNvPr id="273" name="Bande diagonale 272"/>
            <p:cNvSpPr/>
            <p:nvPr/>
          </p:nvSpPr>
          <p:spPr>
            <a:xfrm>
              <a:off x="642910" y="1071546"/>
              <a:ext cx="285752" cy="285752"/>
            </a:xfrm>
            <a:prstGeom prst="diagStripe">
              <a:avLst/>
            </a:prstGeom>
            <a:solidFill>
              <a:srgbClr val="FFFF66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9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42910" y="500042"/>
            <a:ext cx="7858180" cy="542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910" y="5183399"/>
            <a:ext cx="7858180" cy="745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39" name="Pentagone 38"/>
          <p:cNvSpPr/>
          <p:nvPr/>
        </p:nvSpPr>
        <p:spPr>
          <a:xfrm>
            <a:off x="6572264" y="5429264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Créer cette 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0557" y="5476127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41" name="Flèche gauche 40"/>
          <p:cNvSpPr/>
          <p:nvPr/>
        </p:nvSpPr>
        <p:spPr>
          <a:xfrm>
            <a:off x="4357686" y="5429264"/>
            <a:ext cx="1714512" cy="35719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500430" y="1785926"/>
            <a:ext cx="1500198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Archontes:</a:t>
            </a:r>
            <a:r>
              <a:rPr lang="fr-FR" sz="1100" b="1" dirty="0" smtClean="0"/>
              <a:t>  </a:t>
            </a:r>
            <a:r>
              <a:rPr lang="fr-FR" sz="900" i="1" dirty="0" smtClean="0"/>
              <a:t>(10 max</a:t>
            </a:r>
            <a:r>
              <a:rPr lang="fr-FR" sz="900" i="1" dirty="0" smtClean="0"/>
              <a:t>)</a:t>
            </a:r>
            <a:endParaRPr lang="fr-FR" sz="1100" b="1" dirty="0" smtClean="0"/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 Chantante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Motojet Eldar</a:t>
            </a:r>
          </a:p>
          <a:p>
            <a:pPr algn="r">
              <a:lnSpc>
                <a:spcPct val="150000"/>
              </a:lnSpc>
            </a:pPr>
            <a:endParaRPr lang="fr-FR" sz="900" dirty="0" smtClean="0"/>
          </a:p>
          <a:p>
            <a:pPr>
              <a:lnSpc>
                <a:spcPct val="150000"/>
              </a:lnSpc>
            </a:pPr>
            <a:r>
              <a:rPr lang="fr-FR" sz="900" b="1" dirty="0" smtClean="0"/>
              <a:t>Améliorations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Dissimulation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Destructeur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Bravoure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Maîtrise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Spirite</a:t>
            </a:r>
            <a:endParaRPr lang="fr-FR" sz="9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000100" y="1785926"/>
            <a:ext cx="1643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Grand Prophète :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 Chantante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Runes de protection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Runes de clairvoyance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Pierres-esprit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Motojet Eldar</a:t>
            </a:r>
          </a:p>
          <a:p>
            <a:pPr algn="r">
              <a:lnSpc>
                <a:spcPct val="150000"/>
              </a:lnSpc>
            </a:pPr>
            <a:endParaRPr lang="fr-FR" sz="900" dirty="0" smtClean="0"/>
          </a:p>
          <a:p>
            <a:pPr>
              <a:lnSpc>
                <a:spcPct val="150000"/>
              </a:lnSpc>
            </a:pPr>
            <a:r>
              <a:rPr lang="fr-FR" sz="900" b="1" dirty="0" smtClean="0"/>
              <a:t>Améliorations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Malédiction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Tempête surnaturelle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Chance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Guide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Guerre Mentale</a:t>
            </a:r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1929985" y="3285727"/>
            <a:ext cx="285672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57488" y="5000636"/>
            <a:ext cx="3429024" cy="28575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Valeur totale de l’escouade </a:t>
            </a:r>
            <a:r>
              <a:rPr lang="fr-FR" sz="1100" dirty="0" smtClean="0">
                <a:solidFill>
                  <a:schemeClr val="tx1"/>
                </a:solidFill>
              </a:rPr>
              <a:t>QG : </a:t>
            </a:r>
            <a:r>
              <a:rPr lang="fr-FR" sz="1100" b="1" dirty="0" smtClean="0">
                <a:solidFill>
                  <a:schemeClr val="tx1"/>
                </a:solidFill>
              </a:rPr>
              <a:t>395 </a:t>
            </a:r>
            <a:r>
              <a:rPr lang="fr-FR" sz="1100" b="1" dirty="0" smtClean="0">
                <a:solidFill>
                  <a:schemeClr val="tx1"/>
                </a:solidFill>
              </a:rPr>
              <a:t>pts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328920" y="1785926"/>
            <a:ext cx="457526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dirty="0" smtClean="0"/>
              <a:t>x  25</a:t>
            </a:r>
          </a:p>
          <a:p>
            <a:pPr>
              <a:lnSpc>
                <a:spcPct val="150000"/>
              </a:lnSpc>
            </a:pPr>
            <a:endParaRPr lang="fr-FR" sz="900" b="1" dirty="0" smtClean="0"/>
          </a:p>
          <a:p>
            <a:pPr>
              <a:lnSpc>
                <a:spcPct val="150000"/>
              </a:lnSpc>
            </a:pPr>
            <a:r>
              <a:rPr lang="fr-FR" sz="900" b="1" dirty="0" smtClean="0"/>
              <a:t>x  3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x  20</a:t>
            </a:r>
          </a:p>
          <a:p>
            <a:pPr>
              <a:lnSpc>
                <a:spcPct val="150000"/>
              </a:lnSpc>
            </a:pPr>
            <a:endParaRPr lang="fr-FR" sz="900" b="1" dirty="0" smtClean="0"/>
          </a:p>
          <a:p>
            <a:pPr>
              <a:lnSpc>
                <a:spcPct val="150000"/>
              </a:lnSpc>
            </a:pPr>
            <a:endParaRPr lang="fr-FR" sz="900" b="1" dirty="0" smtClean="0"/>
          </a:p>
          <a:p>
            <a:pPr>
              <a:lnSpc>
                <a:spcPct val="150000"/>
              </a:lnSpc>
            </a:pPr>
            <a:r>
              <a:rPr lang="fr-FR" sz="900" b="1" dirty="0" smtClean="0"/>
              <a:t>x  15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x  10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x  5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x  15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x  6</a:t>
            </a:r>
            <a:endParaRPr lang="fr-FR" sz="900" b="1" dirty="0"/>
          </a:p>
        </p:txBody>
      </p:sp>
      <p:sp>
        <p:nvSpPr>
          <p:cNvPr id="65" name="Rectangle 64"/>
          <p:cNvSpPr/>
          <p:nvPr/>
        </p:nvSpPr>
        <p:spPr>
          <a:xfrm>
            <a:off x="5053012" y="2326187"/>
            <a:ext cx="268287" cy="16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53012" y="2530974"/>
            <a:ext cx="268287" cy="16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53012" y="3138961"/>
            <a:ext cx="268287" cy="16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53012" y="3345696"/>
            <a:ext cx="268287" cy="16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53012" y="3557097"/>
            <a:ext cx="268287" cy="16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829340" y="1785926"/>
            <a:ext cx="456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55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  <a:endParaRPr lang="fr-FR" sz="900" b="1" dirty="0"/>
          </a:p>
        </p:txBody>
      </p:sp>
      <p:sp>
        <p:nvSpPr>
          <p:cNvPr id="71" name="Rectangle 70"/>
          <p:cNvSpPr/>
          <p:nvPr/>
        </p:nvSpPr>
        <p:spPr>
          <a:xfrm>
            <a:off x="2686465" y="23469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86465" y="25517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86465" y="3165258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000760" y="1785926"/>
            <a:ext cx="1643074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Serpent :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Lance-missiles Eldar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Canons shurikens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Rayonneurs laser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Canons stellaires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Lances ardentes jumelées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 shuriken de coque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Moteurs à poussée vectorielle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Moteurs stellaires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Pierres-esprits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7830000" y="1785926"/>
            <a:ext cx="456775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90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45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  <a:endParaRPr lang="fr-FR" sz="900" b="1" dirty="0"/>
          </a:p>
        </p:txBody>
      </p:sp>
      <p:sp>
        <p:nvSpPr>
          <p:cNvPr id="85" name="Rectangle 84"/>
          <p:cNvSpPr/>
          <p:nvPr/>
        </p:nvSpPr>
        <p:spPr>
          <a:xfrm>
            <a:off x="7687125" y="23469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87125" y="25517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53012" y="3757189"/>
            <a:ext cx="268287" cy="16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3012" y="3963265"/>
            <a:ext cx="268287" cy="16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86465" y="2767913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686465" y="2965621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86465" y="3780334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686465" y="3985121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686465" y="459864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686465" y="420129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686465" y="4399005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05" name="Connecteur droit 104"/>
          <p:cNvCxnSpPr/>
          <p:nvPr/>
        </p:nvCxnSpPr>
        <p:spPr>
          <a:xfrm rot="5400000">
            <a:off x="4430315" y="3285727"/>
            <a:ext cx="285672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687125" y="27565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687125" y="296131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687125" y="31724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87125" y="33772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87125" y="35820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687125" y="378681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87125" y="3993194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53012" y="1897820"/>
            <a:ext cx="268287" cy="16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dirty="0" smtClean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86465" y="1918583"/>
            <a:ext cx="125456" cy="1254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687125" y="1918583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pic>
        <p:nvPicPr>
          <p:cNvPr id="120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825" y="1881476"/>
            <a:ext cx="214316" cy="214316"/>
          </a:xfrm>
          <a:prstGeom prst="rect">
            <a:avLst/>
          </a:prstGeom>
          <a:noFill/>
        </p:spPr>
      </p:pic>
      <p:sp>
        <p:nvSpPr>
          <p:cNvPr id="122" name="ZoneTexte 121"/>
          <p:cNvSpPr txBox="1"/>
          <p:nvPr/>
        </p:nvSpPr>
        <p:spPr>
          <a:xfrm>
            <a:off x="5038720" y="1864518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10</a:t>
            </a:r>
            <a:endParaRPr lang="fr-FR" sz="900" dirty="0"/>
          </a:p>
        </p:txBody>
      </p:sp>
      <p:pic>
        <p:nvPicPr>
          <p:cNvPr id="123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32" y="1881476"/>
            <a:ext cx="214316" cy="214316"/>
          </a:xfrm>
          <a:prstGeom prst="rect">
            <a:avLst/>
          </a:prstGeom>
          <a:noFill/>
        </p:spPr>
      </p:pic>
      <p:sp>
        <p:nvSpPr>
          <p:cNvPr id="124" name="ZoneTexte 123"/>
          <p:cNvSpPr txBox="1"/>
          <p:nvPr/>
        </p:nvSpPr>
        <p:spPr>
          <a:xfrm>
            <a:off x="857224" y="1428736"/>
            <a:ext cx="650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Choisissez ses équipements et améliorations :</a:t>
            </a:r>
            <a:endParaRPr lang="fr-FR" sz="1000" dirty="0"/>
          </a:p>
        </p:txBody>
      </p:sp>
      <p:sp>
        <p:nvSpPr>
          <p:cNvPr id="125" name="Rectangle 124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126" name="Pentagone 125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486275" y="1276865"/>
            <a:ext cx="4008185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de QG</a:t>
            </a:r>
          </a:p>
        </p:txBody>
      </p:sp>
      <p:sp>
        <p:nvSpPr>
          <p:cNvPr id="131" name="Bande diagonale 130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42910" y="500042"/>
            <a:ext cx="7858180" cy="3357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2910" y="3214686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Pentagone 30"/>
          <p:cNvSpPr/>
          <p:nvPr/>
        </p:nvSpPr>
        <p:spPr>
          <a:xfrm>
            <a:off x="6500826" y="3357562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28662" y="3404425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571736" y="2714620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 smtClean="0"/>
              <a:t>Donnez un nom à cette escouade :</a:t>
            </a:r>
            <a:endParaRPr lang="fr-FR" sz="9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4429124" y="2714620"/>
            <a:ext cx="221457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Aucun nom</a:t>
            </a:r>
            <a:endParaRPr lang="fr-FR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51" name="Pentagone 50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8443" y="1276865"/>
            <a:ext cx="3812431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714480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 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Banshees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16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785786" y="1428736"/>
            <a:ext cx="392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Quel type d’escouade vous souhaitez constituer ?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3214678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Dragons de </a:t>
            </a:r>
            <a:r>
              <a:rPr lang="fr-FR" sz="900" b="1" dirty="0" smtClean="0">
                <a:solidFill>
                  <a:schemeClr val="tx1"/>
                </a:solidFill>
              </a:rPr>
              <a:t>Feu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16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4876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 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Scorpions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16 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5074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d’Arlequins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18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</a:t>
            </a:r>
            <a:r>
              <a:rPr lang="fr-FR" sz="1200" b="1" dirty="0" smtClean="0">
                <a:solidFill>
                  <a:schemeClr val="bg1"/>
                </a:solidFill>
              </a:rPr>
              <a:t>d’Elite</a:t>
            </a:r>
            <a:endParaRPr lang="fr-FR" sz="1200" b="1" dirty="0" smtClean="0">
              <a:solidFill>
                <a:schemeClr val="bg1"/>
              </a:solidFill>
            </a:endParaRPr>
          </a:p>
        </p:txBody>
      </p:sp>
      <p:sp>
        <p:nvSpPr>
          <p:cNvPr id="26" name="Bande diagonale 25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642910" y="500042"/>
            <a:ext cx="7858180" cy="3357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2910" y="3214686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82" name="Pentagone 81"/>
          <p:cNvSpPr/>
          <p:nvPr/>
        </p:nvSpPr>
        <p:spPr>
          <a:xfrm>
            <a:off x="6500826" y="3357562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28662" y="3404425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2571736" y="2714620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 smtClean="0"/>
              <a:t>Donnez un nom à cette escouade :</a:t>
            </a:r>
            <a:endParaRPr lang="fr-FR" sz="900" dirty="0" smtClean="0"/>
          </a:p>
        </p:txBody>
      </p:sp>
      <p:sp>
        <p:nvSpPr>
          <p:cNvPr id="86" name="Rectangle 85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87" name="Pentagone 86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8443" y="1276865"/>
            <a:ext cx="3812431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1714480" y="1857364"/>
            <a:ext cx="1285884" cy="571504"/>
          </a:xfrm>
          <a:prstGeom prst="rect">
            <a:avLst/>
          </a:prstGeom>
          <a:solidFill>
            <a:srgbClr val="FFDB69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 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Banshees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16 pts / figurine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14678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Dragons de </a:t>
            </a:r>
            <a:r>
              <a:rPr lang="fr-FR" sz="900" b="1" dirty="0" smtClean="0">
                <a:solidFill>
                  <a:schemeClr val="tx1"/>
                </a:solidFill>
              </a:rPr>
              <a:t>Feu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16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714876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 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Scorpions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16 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785786" y="1428736"/>
            <a:ext cx="392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Quel type d’escouade vous souhaitez constituer ?</a:t>
            </a:r>
            <a:endParaRPr lang="fr-FR" sz="1000" dirty="0"/>
          </a:p>
        </p:txBody>
      </p:sp>
      <p:sp>
        <p:nvSpPr>
          <p:cNvPr id="94" name="Rectangle 93"/>
          <p:cNvSpPr/>
          <p:nvPr/>
        </p:nvSpPr>
        <p:spPr>
          <a:xfrm>
            <a:off x="6215074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d’Arlequins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18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pic>
        <p:nvPicPr>
          <p:cNvPr id="26628" name="Picture 4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902810"/>
            <a:ext cx="457200" cy="457200"/>
          </a:xfrm>
          <a:prstGeom prst="rect">
            <a:avLst/>
          </a:prstGeom>
          <a:noFill/>
        </p:spPr>
      </p:pic>
      <p:cxnSp>
        <p:nvCxnSpPr>
          <p:cNvPr id="30" name="Connecteur droit avec flèche 29"/>
          <p:cNvCxnSpPr>
            <a:endCxn id="95" idx="2"/>
          </p:cNvCxnSpPr>
          <p:nvPr/>
        </p:nvCxnSpPr>
        <p:spPr>
          <a:xfrm rot="5400000" flipH="1" flipV="1">
            <a:off x="4804173" y="3339705"/>
            <a:ext cx="1214449" cy="392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ndir un rectangle avec un coin diagonal 39"/>
          <p:cNvSpPr/>
          <p:nvPr/>
        </p:nvSpPr>
        <p:spPr>
          <a:xfrm>
            <a:off x="3929058" y="4143380"/>
            <a:ext cx="2714644" cy="714380"/>
          </a:xfrm>
          <a:prstGeom prst="round2Diag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Se remplit automatiquement avec :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&lt;</a:t>
            </a:r>
            <a:r>
              <a:rPr lang="fr-FR" sz="900" b="1" dirty="0" smtClean="0">
                <a:solidFill>
                  <a:schemeClr val="tx1"/>
                </a:solidFill>
              </a:rPr>
              <a:t>Nom d’escouade sélectionnée </a:t>
            </a:r>
            <a:r>
              <a:rPr lang="fr-FR" sz="900" dirty="0" smtClean="0">
                <a:solidFill>
                  <a:schemeClr val="tx1"/>
                </a:solidFill>
              </a:rPr>
              <a:t>+ </a:t>
            </a:r>
            <a:r>
              <a:rPr lang="fr-FR" sz="900" b="1" dirty="0" smtClean="0">
                <a:solidFill>
                  <a:schemeClr val="tx1"/>
                </a:solidFill>
              </a:rPr>
              <a:t>n° incrémenté</a:t>
            </a:r>
            <a:r>
              <a:rPr lang="fr-FR" sz="9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fr-FR" sz="500" dirty="0" smtClean="0">
              <a:solidFill>
                <a:schemeClr val="tx1"/>
              </a:solidFill>
            </a:endParaRP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Champ modifiable par l’utilisateur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29124" y="2714620"/>
            <a:ext cx="2357454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Escouade de Banshees n°1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</a:t>
            </a:r>
            <a:r>
              <a:rPr lang="fr-FR" sz="1200" b="1" dirty="0" smtClean="0">
                <a:solidFill>
                  <a:schemeClr val="bg1"/>
                </a:solidFill>
              </a:rPr>
              <a:t>d’Elite</a:t>
            </a:r>
            <a:endParaRPr lang="fr-FR" sz="1200" b="1" dirty="0" smtClean="0">
              <a:solidFill>
                <a:schemeClr val="bg1"/>
              </a:solidFill>
            </a:endParaRPr>
          </a:p>
        </p:txBody>
      </p:sp>
      <p:sp>
        <p:nvSpPr>
          <p:cNvPr id="100" name="Bande diagonale 99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642910" y="500042"/>
            <a:ext cx="7858180" cy="5000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81" name="Pentagone 80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86275" y="1276865"/>
            <a:ext cx="4008185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1643042" y="1785926"/>
            <a:ext cx="1643074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Banshees :</a:t>
            </a:r>
            <a:r>
              <a:rPr lang="fr-FR" sz="1100" b="1" i="1" dirty="0" smtClean="0"/>
              <a:t>  </a:t>
            </a:r>
            <a:r>
              <a:rPr lang="fr-FR" sz="900" i="1" dirty="0" smtClean="0"/>
              <a:t>(10 max)</a:t>
            </a:r>
            <a:endParaRPr lang="fr-FR" sz="1100" b="1" u="sng" dirty="0" smtClean="0"/>
          </a:p>
          <a:p>
            <a:pPr algn="r">
              <a:lnSpc>
                <a:spcPct val="150000"/>
              </a:lnSpc>
            </a:pPr>
            <a:endParaRPr lang="fr-FR" sz="900" dirty="0" smtClean="0"/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Exarque Banshee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  d’exarque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Exécuteur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Triskèle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Epées </a:t>
            </a:r>
            <a:r>
              <a:rPr lang="fr-FR" sz="900" dirty="0" smtClean="0"/>
              <a:t>miroirs</a:t>
            </a:r>
          </a:p>
          <a:p>
            <a:pPr algn="r">
              <a:lnSpc>
                <a:spcPct val="150000"/>
              </a:lnSpc>
            </a:pPr>
            <a:endParaRPr lang="fr-FR" sz="900" dirty="0" smtClean="0"/>
          </a:p>
          <a:p>
            <a:pPr>
              <a:lnSpc>
                <a:spcPct val="150000"/>
              </a:lnSpc>
            </a:pPr>
            <a:r>
              <a:rPr lang="fr-FR" sz="900" b="1" dirty="0" smtClean="0"/>
              <a:t>Améliorations </a:t>
            </a:r>
            <a:r>
              <a:rPr lang="fr-FR" sz="900" b="1" dirty="0" smtClean="0"/>
              <a:t>d’exarque</a:t>
            </a: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Cri de Guerre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Acrobate</a:t>
            </a:r>
            <a:endParaRPr lang="fr-FR" sz="900" dirty="0"/>
          </a:p>
        </p:txBody>
      </p:sp>
      <p:sp>
        <p:nvSpPr>
          <p:cNvPr id="87" name="Rectangle 86"/>
          <p:cNvSpPr/>
          <p:nvPr/>
        </p:nvSpPr>
        <p:spPr>
          <a:xfrm>
            <a:off x="642910" y="4683333"/>
            <a:ext cx="7858180" cy="8173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88" name="Pentagone 87"/>
          <p:cNvSpPr/>
          <p:nvPr/>
        </p:nvSpPr>
        <p:spPr>
          <a:xfrm>
            <a:off x="6572264" y="5000636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Créer cette 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0557" y="5047499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90" name="Flèche gauche 89"/>
          <p:cNvSpPr/>
          <p:nvPr/>
        </p:nvSpPr>
        <p:spPr>
          <a:xfrm>
            <a:off x="4357686" y="5000636"/>
            <a:ext cx="1714512" cy="35719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57488" y="4500570"/>
            <a:ext cx="3429024" cy="285752"/>
          </a:xfrm>
          <a:prstGeom prst="rect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Valeur totale de </a:t>
            </a:r>
            <a:r>
              <a:rPr lang="fr-FR" sz="1100" dirty="0" smtClean="0">
                <a:solidFill>
                  <a:schemeClr val="tx1"/>
                </a:solidFill>
              </a:rPr>
              <a:t>l’escouade d’Elite </a:t>
            </a:r>
            <a:r>
              <a:rPr lang="fr-FR" sz="1100" dirty="0" smtClean="0">
                <a:solidFill>
                  <a:schemeClr val="tx1"/>
                </a:solidFill>
              </a:rPr>
              <a:t>: </a:t>
            </a:r>
            <a:r>
              <a:rPr lang="fr-FR" sz="1100" b="1" dirty="0" smtClean="0">
                <a:solidFill>
                  <a:schemeClr val="tx1"/>
                </a:solidFill>
              </a:rPr>
              <a:t>0 </a:t>
            </a:r>
            <a:r>
              <a:rPr lang="fr-FR" sz="1100" b="1" dirty="0" smtClean="0">
                <a:solidFill>
                  <a:schemeClr val="tx1"/>
                </a:solidFill>
              </a:rPr>
              <a:t>pts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699880" y="1785926"/>
            <a:ext cx="514930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x  16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12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  <a:endParaRPr lang="fr-FR" sz="900" b="1" dirty="0" smtClean="0"/>
          </a:p>
        </p:txBody>
      </p:sp>
      <p:sp>
        <p:nvSpPr>
          <p:cNvPr id="93" name="Rectangle 92"/>
          <p:cNvSpPr/>
          <p:nvPr/>
        </p:nvSpPr>
        <p:spPr>
          <a:xfrm>
            <a:off x="3443284" y="1893316"/>
            <a:ext cx="290515" cy="175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dirty="0" smtClean="0">
              <a:solidFill>
                <a:schemeClr val="tx1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929190" y="1785926"/>
            <a:ext cx="1643074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Serpent :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Lance-missiles Eldar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Canons shurikens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Rayonneurs laser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Canons stellaires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Lances ardentes jumelées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 shuriken de coque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Moteurs à poussée vectorielle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Moteurs stellaires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Pierres-esprits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6758430" y="1785926"/>
            <a:ext cx="456775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90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45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  <a:endParaRPr lang="fr-FR" sz="900" b="1" dirty="0"/>
          </a:p>
        </p:txBody>
      </p:sp>
      <p:sp>
        <p:nvSpPr>
          <p:cNvPr id="99" name="Rectangle 98"/>
          <p:cNvSpPr/>
          <p:nvPr/>
        </p:nvSpPr>
        <p:spPr>
          <a:xfrm>
            <a:off x="6615555" y="23469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15555" y="25517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15555" y="27565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615555" y="296131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15555" y="31724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615555" y="33772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15555" y="35820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615555" y="378681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15555" y="3993194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615555" y="1918583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96582" y="276230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96582" y="296708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96582" y="31702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596582" y="379004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96582" y="399321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96582" y="23339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cxnSp>
        <p:nvCxnSpPr>
          <p:cNvPr id="121" name="Connecteur droit 120"/>
          <p:cNvCxnSpPr/>
          <p:nvPr/>
        </p:nvCxnSpPr>
        <p:spPr>
          <a:xfrm rot="5400000">
            <a:off x="3358348" y="3071810"/>
            <a:ext cx="2428098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57224" y="1428736"/>
            <a:ext cx="650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Choisissez ses équipements et améliorations :</a:t>
            </a:r>
            <a:endParaRPr lang="fr-FR" sz="1000" dirty="0"/>
          </a:p>
        </p:txBody>
      </p:sp>
      <p:sp>
        <p:nvSpPr>
          <p:cNvPr id="40" name="Rectangle 39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</a:t>
            </a:r>
            <a:r>
              <a:rPr lang="fr-FR" sz="1200" b="1" dirty="0" smtClean="0">
                <a:solidFill>
                  <a:schemeClr val="bg1"/>
                </a:solidFill>
              </a:rPr>
              <a:t>d’Elite</a:t>
            </a:r>
            <a:endParaRPr lang="fr-FR" sz="1200" b="1" dirty="0" smtClean="0">
              <a:solidFill>
                <a:schemeClr val="bg1"/>
              </a:solidFill>
            </a:endParaRPr>
          </a:p>
        </p:txBody>
      </p:sp>
      <p:sp>
        <p:nvSpPr>
          <p:cNvPr id="41" name="Bande diagonale 40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642910" y="500042"/>
            <a:ext cx="7858180" cy="528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643042" y="1785926"/>
            <a:ext cx="1643074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Banshees :</a:t>
            </a:r>
            <a:r>
              <a:rPr lang="fr-FR" sz="1100" b="1" i="1" dirty="0" smtClean="0"/>
              <a:t>  </a:t>
            </a:r>
            <a:r>
              <a:rPr lang="fr-FR" sz="900" i="1" dirty="0" smtClean="0"/>
              <a:t>(10 max)</a:t>
            </a:r>
            <a:endParaRPr lang="fr-FR" sz="1100" b="1" u="sng" dirty="0" smtClean="0"/>
          </a:p>
          <a:p>
            <a:pPr algn="r">
              <a:lnSpc>
                <a:spcPct val="150000"/>
              </a:lnSpc>
            </a:pPr>
            <a:endParaRPr lang="fr-FR" sz="900" dirty="0" smtClean="0"/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Exarque Banshee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  d’exarque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Exécuteur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Triskèle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Epées </a:t>
            </a:r>
            <a:r>
              <a:rPr lang="fr-FR" sz="900" dirty="0" smtClean="0"/>
              <a:t>miroirs</a:t>
            </a:r>
          </a:p>
          <a:p>
            <a:pPr algn="r">
              <a:lnSpc>
                <a:spcPct val="150000"/>
              </a:lnSpc>
            </a:pPr>
            <a:endParaRPr lang="fr-FR" sz="900" dirty="0" smtClean="0"/>
          </a:p>
          <a:p>
            <a:pPr>
              <a:lnSpc>
                <a:spcPct val="150000"/>
              </a:lnSpc>
            </a:pPr>
            <a:r>
              <a:rPr lang="fr-FR" sz="900" b="1" dirty="0" smtClean="0"/>
              <a:t>Améliorations </a:t>
            </a:r>
            <a:r>
              <a:rPr lang="fr-FR" sz="900" b="1" dirty="0" smtClean="0"/>
              <a:t>d’exarque</a:t>
            </a: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Cri de Guerre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Acrobate</a:t>
            </a:r>
            <a:endParaRPr lang="fr-FR" sz="900" dirty="0"/>
          </a:p>
        </p:txBody>
      </p:sp>
      <p:cxnSp>
        <p:nvCxnSpPr>
          <p:cNvPr id="54" name="Connecteur droit 53"/>
          <p:cNvCxnSpPr/>
          <p:nvPr/>
        </p:nvCxnSpPr>
        <p:spPr>
          <a:xfrm rot="5400000">
            <a:off x="3358348" y="3071810"/>
            <a:ext cx="2428098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42910" y="4683333"/>
            <a:ext cx="7858180" cy="11031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68" name="Pentagone 67"/>
          <p:cNvSpPr/>
          <p:nvPr/>
        </p:nvSpPr>
        <p:spPr>
          <a:xfrm>
            <a:off x="6572264" y="5286388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Créer cette 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40557" y="5333251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70" name="Flèche gauche 69"/>
          <p:cNvSpPr/>
          <p:nvPr/>
        </p:nvSpPr>
        <p:spPr>
          <a:xfrm>
            <a:off x="4357686" y="5286388"/>
            <a:ext cx="1714512" cy="35719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57488" y="4500570"/>
            <a:ext cx="3429024" cy="285752"/>
          </a:xfrm>
          <a:prstGeom prst="rect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Valeur totale de </a:t>
            </a:r>
            <a:r>
              <a:rPr lang="fr-FR" sz="1100" dirty="0" smtClean="0">
                <a:solidFill>
                  <a:schemeClr val="tx1"/>
                </a:solidFill>
              </a:rPr>
              <a:t>l’escouade d’Elite </a:t>
            </a:r>
            <a:r>
              <a:rPr lang="fr-FR" sz="1100" dirty="0" smtClean="0">
                <a:solidFill>
                  <a:schemeClr val="tx1"/>
                </a:solidFill>
              </a:rPr>
              <a:t>: </a:t>
            </a:r>
            <a:r>
              <a:rPr lang="fr-FR" sz="1100" b="1" dirty="0" smtClean="0">
                <a:solidFill>
                  <a:schemeClr val="tx1"/>
                </a:solidFill>
              </a:rPr>
              <a:t>192 </a:t>
            </a:r>
            <a:r>
              <a:rPr lang="fr-FR" sz="1100" b="1" dirty="0" smtClean="0">
                <a:solidFill>
                  <a:schemeClr val="tx1"/>
                </a:solidFill>
              </a:rPr>
              <a:t>pts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43284" y="1893316"/>
            <a:ext cx="290515" cy="175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dirty="0" smtClean="0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448042" y="1864518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12</a:t>
            </a:r>
            <a:endParaRPr lang="fr-FR" sz="900" dirty="0"/>
          </a:p>
        </p:txBody>
      </p:sp>
      <p:sp>
        <p:nvSpPr>
          <p:cNvPr id="80" name="Rectangle 79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81" name="Pentagone 80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86275" y="1276865"/>
            <a:ext cx="4008185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709717" y="4929197"/>
            <a:ext cx="5719804" cy="2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Oups, vous avez fait une erreur… Vérifiez les champs en rouge ;)</a:t>
            </a:r>
            <a:endParaRPr lang="fr-FR" sz="1000" dirty="0" smtClean="0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929190" y="1785926"/>
            <a:ext cx="1643074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Serpent :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Lance-missiles Eldar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Canons shurikens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Rayonneurs laser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Canons stellaires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Lances ardentes jumelées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 shuriken de coque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Moteurs à poussée vectorielle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Moteurs stellaires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Pierres-esprits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6758430" y="1785926"/>
            <a:ext cx="456775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90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45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  <a:endParaRPr lang="fr-FR" sz="900" b="1" dirty="0"/>
          </a:p>
        </p:txBody>
      </p:sp>
      <p:sp>
        <p:nvSpPr>
          <p:cNvPr id="37" name="Rectangle 36"/>
          <p:cNvSpPr/>
          <p:nvPr/>
        </p:nvSpPr>
        <p:spPr>
          <a:xfrm>
            <a:off x="6615555" y="23469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15555" y="25517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15555" y="27565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15555" y="296131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15555" y="31724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15555" y="33772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15555" y="35820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15555" y="378681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15555" y="3993194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15555" y="1918583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96582" y="276230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96582" y="296708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96582" y="31702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96582" y="379004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96582" y="399321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96582" y="23339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99880" y="1785926"/>
            <a:ext cx="514930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x  16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12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  <a:endParaRPr lang="fr-FR" sz="900" b="1" dirty="0" smtClean="0"/>
          </a:p>
        </p:txBody>
      </p:sp>
      <p:sp>
        <p:nvSpPr>
          <p:cNvPr id="65" name="ZoneTexte 64"/>
          <p:cNvSpPr txBox="1"/>
          <p:nvPr/>
        </p:nvSpPr>
        <p:spPr>
          <a:xfrm>
            <a:off x="857224" y="1428736"/>
            <a:ext cx="650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Choisissez ses équipements et améliorations :</a:t>
            </a:r>
            <a:endParaRPr lang="fr-FR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</a:t>
            </a:r>
            <a:r>
              <a:rPr lang="fr-FR" sz="1200" b="1" dirty="0" smtClean="0">
                <a:solidFill>
                  <a:schemeClr val="bg1"/>
                </a:solidFill>
              </a:rPr>
              <a:t>d’Elite</a:t>
            </a:r>
            <a:endParaRPr lang="fr-FR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Bande diagonale 66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642910" y="500042"/>
            <a:ext cx="7858180" cy="5000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81" name="Pentagone 80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86275" y="1276865"/>
            <a:ext cx="4008185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1643042" y="1785926"/>
            <a:ext cx="1643074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Banshees :</a:t>
            </a:r>
            <a:r>
              <a:rPr lang="fr-FR" sz="1100" b="1" i="1" dirty="0" smtClean="0"/>
              <a:t>  </a:t>
            </a:r>
            <a:r>
              <a:rPr lang="fr-FR" sz="900" i="1" dirty="0" smtClean="0"/>
              <a:t>(10 max)</a:t>
            </a:r>
            <a:endParaRPr lang="fr-FR" sz="1100" b="1" u="sng" dirty="0" smtClean="0"/>
          </a:p>
          <a:p>
            <a:pPr algn="r">
              <a:lnSpc>
                <a:spcPct val="150000"/>
              </a:lnSpc>
            </a:pPr>
            <a:endParaRPr lang="fr-FR" sz="900" dirty="0" smtClean="0"/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Exarque Banshee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  d’exarque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Exécuteur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Triskèle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Epées </a:t>
            </a:r>
            <a:r>
              <a:rPr lang="fr-FR" sz="900" dirty="0" smtClean="0"/>
              <a:t>miroirs</a:t>
            </a:r>
          </a:p>
          <a:p>
            <a:pPr algn="r">
              <a:lnSpc>
                <a:spcPct val="150000"/>
              </a:lnSpc>
            </a:pPr>
            <a:endParaRPr lang="fr-FR" sz="900" dirty="0" smtClean="0"/>
          </a:p>
          <a:p>
            <a:pPr>
              <a:lnSpc>
                <a:spcPct val="150000"/>
              </a:lnSpc>
            </a:pPr>
            <a:r>
              <a:rPr lang="fr-FR" sz="900" b="1" dirty="0" smtClean="0"/>
              <a:t>Améliorations </a:t>
            </a:r>
            <a:r>
              <a:rPr lang="fr-FR" sz="900" b="1" dirty="0" smtClean="0"/>
              <a:t>d’exarque</a:t>
            </a: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Cri de Guerre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Acrobate</a:t>
            </a:r>
            <a:endParaRPr lang="fr-FR" sz="900" dirty="0"/>
          </a:p>
        </p:txBody>
      </p:sp>
      <p:sp>
        <p:nvSpPr>
          <p:cNvPr id="87" name="Rectangle 86"/>
          <p:cNvSpPr/>
          <p:nvPr/>
        </p:nvSpPr>
        <p:spPr>
          <a:xfrm>
            <a:off x="642910" y="4683333"/>
            <a:ext cx="7858180" cy="8173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88" name="Pentagone 87"/>
          <p:cNvSpPr/>
          <p:nvPr/>
        </p:nvSpPr>
        <p:spPr>
          <a:xfrm>
            <a:off x="6572264" y="5000636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Créer cette 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0557" y="5047499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90" name="Flèche gauche 89"/>
          <p:cNvSpPr/>
          <p:nvPr/>
        </p:nvSpPr>
        <p:spPr>
          <a:xfrm>
            <a:off x="4357686" y="5000636"/>
            <a:ext cx="1714512" cy="35719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57488" y="4500570"/>
            <a:ext cx="3429024" cy="285752"/>
          </a:xfrm>
          <a:prstGeom prst="rect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Valeur totale de </a:t>
            </a:r>
            <a:r>
              <a:rPr lang="fr-FR" sz="1100" dirty="0" smtClean="0">
                <a:solidFill>
                  <a:schemeClr val="tx1"/>
                </a:solidFill>
              </a:rPr>
              <a:t>l’escouade d’Elite </a:t>
            </a:r>
            <a:r>
              <a:rPr lang="fr-FR" sz="1100" dirty="0" smtClean="0">
                <a:solidFill>
                  <a:schemeClr val="tx1"/>
                </a:solidFill>
              </a:rPr>
              <a:t>: </a:t>
            </a:r>
            <a:r>
              <a:rPr lang="fr-FR" sz="1100" b="1" dirty="0" smtClean="0">
                <a:solidFill>
                  <a:schemeClr val="tx1"/>
                </a:solidFill>
              </a:rPr>
              <a:t>307 </a:t>
            </a:r>
            <a:r>
              <a:rPr lang="fr-FR" sz="1100" b="1" dirty="0" smtClean="0">
                <a:solidFill>
                  <a:schemeClr val="tx1"/>
                </a:solidFill>
              </a:rPr>
              <a:t>pts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699880" y="1785926"/>
            <a:ext cx="514930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x  16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12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  <a:endParaRPr lang="fr-FR" sz="900" b="1" dirty="0" smtClean="0"/>
          </a:p>
        </p:txBody>
      </p:sp>
      <p:sp>
        <p:nvSpPr>
          <p:cNvPr id="93" name="Rectangle 92"/>
          <p:cNvSpPr/>
          <p:nvPr/>
        </p:nvSpPr>
        <p:spPr>
          <a:xfrm>
            <a:off x="3443284" y="1893316"/>
            <a:ext cx="290515" cy="175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dirty="0" smtClean="0">
              <a:solidFill>
                <a:schemeClr val="tx1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3448042" y="1864518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10</a:t>
            </a:r>
            <a:endParaRPr lang="fr-FR" sz="900" dirty="0"/>
          </a:p>
        </p:txBody>
      </p:sp>
      <p:sp>
        <p:nvSpPr>
          <p:cNvPr id="97" name="ZoneTexte 96"/>
          <p:cNvSpPr txBox="1"/>
          <p:nvPr/>
        </p:nvSpPr>
        <p:spPr>
          <a:xfrm>
            <a:off x="4929190" y="1785926"/>
            <a:ext cx="1643074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Serpent :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Lance-missiles Eldar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Canons shurikens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Rayonneurs laser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Canons stellaires jumelés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Lances ardentes jumelées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Canon shuriken de coque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Moteurs à poussée vectorielle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Moteurs stellaires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Pierres-esprits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6758430" y="1785926"/>
            <a:ext cx="456775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90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45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  <a:endParaRPr lang="fr-FR" sz="900" b="1" dirty="0"/>
          </a:p>
        </p:txBody>
      </p:sp>
      <p:sp>
        <p:nvSpPr>
          <p:cNvPr id="99" name="Rectangle 98"/>
          <p:cNvSpPr/>
          <p:nvPr/>
        </p:nvSpPr>
        <p:spPr>
          <a:xfrm>
            <a:off x="6615555" y="23469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15555" y="25517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15555" y="27565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615555" y="296131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15555" y="31724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615555" y="33772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15555" y="35820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615555" y="378681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15555" y="3993194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615555" y="1918583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96582" y="276230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96582" y="296708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96582" y="31702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596582" y="379004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96582" y="399321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pic>
        <p:nvPicPr>
          <p:cNvPr id="117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4041" y="2714368"/>
            <a:ext cx="214316" cy="214316"/>
          </a:xfrm>
          <a:prstGeom prst="rect">
            <a:avLst/>
          </a:prstGeom>
          <a:noFill/>
        </p:spPr>
      </p:pic>
      <p:pic>
        <p:nvPicPr>
          <p:cNvPr id="118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4041" y="3752335"/>
            <a:ext cx="214316" cy="214316"/>
          </a:xfrm>
          <a:prstGeom prst="rect">
            <a:avLst/>
          </a:prstGeom>
          <a:noFill/>
        </p:spPr>
      </p:pic>
      <p:sp>
        <p:nvSpPr>
          <p:cNvPr id="119" name="Rectangle 118"/>
          <p:cNvSpPr/>
          <p:nvPr/>
        </p:nvSpPr>
        <p:spPr>
          <a:xfrm>
            <a:off x="3596582" y="23339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pic>
        <p:nvPicPr>
          <p:cNvPr id="120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4041" y="2286000"/>
            <a:ext cx="214316" cy="214316"/>
          </a:xfrm>
          <a:prstGeom prst="rect">
            <a:avLst/>
          </a:prstGeom>
          <a:noFill/>
        </p:spPr>
      </p:pic>
      <p:cxnSp>
        <p:nvCxnSpPr>
          <p:cNvPr id="121" name="Connecteur droit 120"/>
          <p:cNvCxnSpPr/>
          <p:nvPr/>
        </p:nvCxnSpPr>
        <p:spPr>
          <a:xfrm rot="5400000">
            <a:off x="3358348" y="3071810"/>
            <a:ext cx="2428098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6432" y="1876688"/>
            <a:ext cx="214316" cy="214316"/>
          </a:xfrm>
          <a:prstGeom prst="rect">
            <a:avLst/>
          </a:prstGeom>
          <a:noFill/>
        </p:spPr>
      </p:pic>
      <p:pic>
        <p:nvPicPr>
          <p:cNvPr id="123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6432" y="2511001"/>
            <a:ext cx="214316" cy="214316"/>
          </a:xfrm>
          <a:prstGeom prst="rect">
            <a:avLst/>
          </a:prstGeom>
          <a:noFill/>
        </p:spPr>
      </p:pic>
      <p:pic>
        <p:nvPicPr>
          <p:cNvPr id="124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6432" y="3944385"/>
            <a:ext cx="214316" cy="214316"/>
          </a:xfrm>
          <a:prstGeom prst="rect">
            <a:avLst/>
          </a:prstGeom>
          <a:noFill/>
        </p:spPr>
      </p:pic>
      <p:sp>
        <p:nvSpPr>
          <p:cNvPr id="125" name="ZoneTexte 124"/>
          <p:cNvSpPr txBox="1"/>
          <p:nvPr/>
        </p:nvSpPr>
        <p:spPr>
          <a:xfrm>
            <a:off x="857224" y="1428736"/>
            <a:ext cx="650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Choisissez ses équipements et améliorations :</a:t>
            </a:r>
            <a:endParaRPr lang="fr-FR" sz="1000" dirty="0"/>
          </a:p>
        </p:txBody>
      </p:sp>
      <p:sp>
        <p:nvSpPr>
          <p:cNvPr id="126" name="Rectangle 125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</a:t>
            </a:r>
            <a:r>
              <a:rPr lang="fr-FR" sz="1200" b="1" dirty="0" smtClean="0">
                <a:solidFill>
                  <a:schemeClr val="bg1"/>
                </a:solidFill>
              </a:rPr>
              <a:t>d’Elite</a:t>
            </a:r>
            <a:endParaRPr lang="fr-FR" sz="1200" b="1" dirty="0" smtClean="0">
              <a:solidFill>
                <a:schemeClr val="bg1"/>
              </a:solidFill>
            </a:endParaRPr>
          </a:p>
        </p:txBody>
      </p:sp>
      <p:sp>
        <p:nvSpPr>
          <p:cNvPr id="127" name="Bande diagonale 126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642910" y="500042"/>
            <a:ext cx="7858180" cy="41434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29058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</a:t>
            </a:r>
            <a:r>
              <a:rPr lang="fr-FR" sz="900" b="1" dirty="0" smtClean="0">
                <a:solidFill>
                  <a:schemeClr val="tx1"/>
                </a:solidFill>
              </a:rPr>
              <a:t>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Gardiens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8 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29256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Gardiens de choc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8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28860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Escadron de Motojets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22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28860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 Vengeurs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12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29058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 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Gardes Fantômes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35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2910" y="4000504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70" name="Pentagone 69"/>
          <p:cNvSpPr/>
          <p:nvPr/>
        </p:nvSpPr>
        <p:spPr>
          <a:xfrm>
            <a:off x="6500826" y="4143380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85786" y="1428736"/>
            <a:ext cx="392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Quel type d’escouade vous souhaitez constituer ?</a:t>
            </a:r>
            <a:endParaRPr lang="fr-FR" sz="1000" dirty="0"/>
          </a:p>
        </p:txBody>
      </p:sp>
      <p:sp>
        <p:nvSpPr>
          <p:cNvPr id="72" name="Rectangle 71"/>
          <p:cNvSpPr/>
          <p:nvPr/>
        </p:nvSpPr>
        <p:spPr>
          <a:xfrm>
            <a:off x="928662" y="4190243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571736" y="3500438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 smtClean="0"/>
              <a:t>Donnez un nom à cette escouade :</a:t>
            </a:r>
            <a:endParaRPr lang="fr-FR" sz="900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4429124" y="3500438"/>
            <a:ext cx="2286016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Aucun nom</a:t>
            </a:r>
            <a:endParaRPr lang="fr-FR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78" name="Pentagone 77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48443" y="1276865"/>
            <a:ext cx="3812431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429256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</a:t>
            </a:r>
            <a:r>
              <a:rPr lang="fr-FR" sz="900" b="1" dirty="0" smtClean="0">
                <a:solidFill>
                  <a:schemeClr val="tx1"/>
                </a:solidFill>
              </a:rPr>
              <a:t>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Rangers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19 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</a:t>
            </a:r>
            <a:r>
              <a:rPr lang="fr-FR" sz="1200" b="1" dirty="0" smtClean="0">
                <a:solidFill>
                  <a:schemeClr val="bg1"/>
                </a:solidFill>
              </a:rPr>
              <a:t>de Troupe</a:t>
            </a:r>
            <a:endParaRPr lang="fr-FR" sz="1200" b="1" dirty="0" smtClean="0">
              <a:solidFill>
                <a:schemeClr val="bg1"/>
              </a:solidFill>
            </a:endParaRPr>
          </a:p>
        </p:txBody>
      </p:sp>
      <p:sp>
        <p:nvSpPr>
          <p:cNvPr id="86" name="Bande diagonale 85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642910" y="500042"/>
            <a:ext cx="7858180" cy="3357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2910" y="3214686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d’Attaque Rapide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14678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d’Araignées Spectrales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22 </a:t>
            </a:r>
            <a:r>
              <a:rPr lang="fr-FR" sz="900" i="1" dirty="0" smtClean="0">
                <a:solidFill>
                  <a:schemeClr val="tx1"/>
                </a:solidFill>
              </a:rPr>
              <a:t>pts / </a:t>
            </a:r>
            <a:r>
              <a:rPr lang="fr-FR" sz="900" i="1" dirty="0" smtClean="0">
                <a:solidFill>
                  <a:schemeClr val="tx1"/>
                </a:solidFill>
              </a:rPr>
              <a:t>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14876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d’Aigles Chasseurs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21 </a:t>
            </a:r>
            <a:r>
              <a:rPr lang="fr-FR" sz="900" i="1" dirty="0" smtClean="0">
                <a:solidFill>
                  <a:schemeClr val="tx1"/>
                </a:solidFill>
              </a:rPr>
              <a:t>pts / </a:t>
            </a:r>
            <a:r>
              <a:rPr lang="fr-FR" sz="900" i="1" dirty="0" smtClean="0">
                <a:solidFill>
                  <a:schemeClr val="tx1"/>
                </a:solidFill>
              </a:rPr>
              <a:t>figurine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15074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Escadron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de Vypers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45 pts / figurine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6500826" y="3357562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785786" y="1428736"/>
            <a:ext cx="392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Quel type d’escouade vous souhaitez constituer ?</a:t>
            </a:r>
            <a:endParaRPr lang="fr-FR" sz="1000" dirty="0"/>
          </a:p>
        </p:txBody>
      </p:sp>
      <p:sp>
        <p:nvSpPr>
          <p:cNvPr id="45" name="Rectangle 44"/>
          <p:cNvSpPr/>
          <p:nvPr/>
        </p:nvSpPr>
        <p:spPr>
          <a:xfrm>
            <a:off x="928662" y="3404425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2571736" y="2698102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 smtClean="0"/>
              <a:t>Donnez un nom à cette escouade :</a:t>
            </a:r>
            <a:endParaRPr lang="fr-FR" sz="9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429124" y="2698102"/>
            <a:ext cx="221457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Aucun nom</a:t>
            </a:r>
            <a:endParaRPr lang="fr-FR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14480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 Lances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de Lumière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35 </a:t>
            </a:r>
            <a:r>
              <a:rPr lang="fr-FR" sz="900" i="1" dirty="0" smtClean="0">
                <a:solidFill>
                  <a:schemeClr val="tx1"/>
                </a:solidFill>
              </a:rPr>
              <a:t>pts / figurine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58" name="Pentagone 57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48443" y="1276865"/>
            <a:ext cx="3812431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Bande diagonale 17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CC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6215082"/>
            <a:ext cx="9144000" cy="1214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1472" y="5286388"/>
            <a:ext cx="8001056" cy="1357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4414" y="2714620"/>
            <a:ext cx="3214710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214414" y="2714620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Les 3 bonnes raisons de s’inscrire</a:t>
            </a:r>
            <a:endParaRPr lang="fr-FR" sz="12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1285852" y="3000372"/>
            <a:ext cx="30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fr-FR" sz="1000" dirty="0" smtClean="0">
                <a:sym typeface="Wingdings" pitchFamily="2" charset="2"/>
              </a:rPr>
              <a:t>Utiliser le nouvel outil de création d’armée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000" dirty="0" smtClean="0">
                <a:sym typeface="Wingdings" pitchFamily="2" charset="2"/>
              </a:rPr>
              <a:t>Te constituer ton espace avec tes listes d’armée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000" dirty="0" smtClean="0">
                <a:sym typeface="Wingdings" pitchFamily="2" charset="2"/>
              </a:rPr>
              <a:t>Rejoindre notre communauté… </a:t>
            </a:r>
            <a:r>
              <a:rPr lang="fr-FR" sz="1000" dirty="0" err="1" smtClean="0">
                <a:sym typeface="Wingdings" pitchFamily="2" charset="2"/>
              </a:rPr>
              <a:t>héhé</a:t>
            </a:r>
            <a:endParaRPr lang="fr-FR" sz="1000" dirty="0"/>
          </a:p>
        </p:txBody>
      </p:sp>
      <p:sp>
        <p:nvSpPr>
          <p:cNvPr id="35" name="Pentagone 34"/>
          <p:cNvSpPr/>
          <p:nvPr/>
        </p:nvSpPr>
        <p:spPr>
          <a:xfrm>
            <a:off x="2143108" y="4071942"/>
            <a:ext cx="1500198" cy="500066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Je m’inscris !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42910" y="5357826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16 races disponibles !</a:t>
            </a:r>
          </a:p>
          <a:p>
            <a:r>
              <a:rPr lang="fr-FR" sz="1000" u="sng" dirty="0" smtClean="0">
                <a:solidFill>
                  <a:srgbClr val="0070C0"/>
                </a:solidFill>
              </a:rPr>
              <a:t>&gt; Voir la liste complète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1472" y="6643710"/>
            <a:ext cx="8001056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Crédits</a:t>
            </a:r>
            <a:endParaRPr lang="fr-FR" sz="1000" dirty="0"/>
          </a:p>
        </p:txBody>
      </p:sp>
      <p:sp>
        <p:nvSpPr>
          <p:cNvPr id="45" name="Rectangle 44"/>
          <p:cNvSpPr/>
          <p:nvPr/>
        </p:nvSpPr>
        <p:spPr>
          <a:xfrm>
            <a:off x="4714876" y="2714620"/>
            <a:ext cx="3071834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714876" y="2714620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Actualités</a:t>
            </a:r>
            <a:endParaRPr lang="fr-FR" sz="12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4786314" y="2975658"/>
            <a:ext cx="28575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[Sondage] Quelles évolutions pour le site ?</a:t>
            </a:r>
          </a:p>
          <a:p>
            <a:r>
              <a:rPr lang="fr-FR" sz="900" i="1" dirty="0" err="1" smtClean="0"/>
              <a:t>Olynk</a:t>
            </a:r>
            <a:r>
              <a:rPr lang="fr-FR" sz="900" i="1" dirty="0" smtClean="0"/>
              <a:t> le 03 Mai 2012, 10:59</a:t>
            </a:r>
          </a:p>
          <a:p>
            <a:r>
              <a:rPr lang="fr-FR" sz="900" u="sng" dirty="0" smtClean="0">
                <a:solidFill>
                  <a:srgbClr val="0070C0"/>
                </a:solidFill>
              </a:rPr>
              <a:t>Suite au sujet libre, je crée un sondage pour savoir quelles sont les…</a:t>
            </a:r>
          </a:p>
          <a:p>
            <a:endParaRPr lang="fr-FR" sz="900" u="sng" dirty="0" smtClean="0">
              <a:solidFill>
                <a:srgbClr val="0070C0"/>
              </a:solidFill>
            </a:endParaRPr>
          </a:p>
          <a:p>
            <a:endParaRPr lang="fr-FR" sz="900" dirty="0" smtClean="0"/>
          </a:p>
          <a:p>
            <a:r>
              <a:rPr lang="fr-FR" sz="900" b="1" dirty="0" smtClean="0"/>
              <a:t>[BUG]Problème d'ajout d'images sur le site</a:t>
            </a:r>
          </a:p>
          <a:p>
            <a:r>
              <a:rPr lang="fr-FR" sz="900" i="1" dirty="0" smtClean="0"/>
              <a:t>Balthor7 le 30 Avril 2012, 11:53</a:t>
            </a:r>
          </a:p>
          <a:p>
            <a:r>
              <a:rPr lang="fr-FR" sz="900" u="sng" dirty="0" smtClean="0">
                <a:solidFill>
                  <a:srgbClr val="0070C0"/>
                </a:solidFill>
              </a:rPr>
              <a:t>Actuellement nous rencontrons un problème pour Uploader des images sur le forum…</a:t>
            </a:r>
          </a:p>
          <a:p>
            <a:endParaRPr lang="fr-FR" sz="900" u="sng" dirty="0" smtClean="0">
              <a:solidFill>
                <a:srgbClr val="0070C0"/>
              </a:solidFill>
            </a:endParaRPr>
          </a:p>
          <a:p>
            <a:endParaRPr lang="fr-FR" sz="900" u="sng" dirty="0" smtClean="0">
              <a:solidFill>
                <a:srgbClr val="0070C0"/>
              </a:solidFill>
            </a:endParaRPr>
          </a:p>
          <a:p>
            <a:pPr algn="r"/>
            <a:r>
              <a:rPr lang="fr-FR" sz="900" u="sng" dirty="0" smtClean="0">
                <a:solidFill>
                  <a:srgbClr val="0070C0"/>
                </a:solidFill>
              </a:rPr>
              <a:t>&gt; Toutes les actualités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 rot="10800000" flipH="1">
            <a:off x="4786314" y="3713164"/>
            <a:ext cx="285752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0800000" flipH="1">
            <a:off x="4786314" y="4553944"/>
            <a:ext cx="285752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886" y="2483461"/>
            <a:ext cx="7990368" cy="494606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8" name="Rectangle 57"/>
          <p:cNvSpPr/>
          <p:nvPr/>
        </p:nvSpPr>
        <p:spPr>
          <a:xfrm>
            <a:off x="0" y="0"/>
            <a:ext cx="9144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Warhammer 40K Army Creator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29256" y="285728"/>
            <a:ext cx="371474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00364" y="285728"/>
            <a:ext cx="128588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Mes listes d’armée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86248" y="28572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Mes parties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63" name="Triangle isocèle 62"/>
          <p:cNvSpPr/>
          <p:nvPr/>
        </p:nvSpPr>
        <p:spPr>
          <a:xfrm rot="10800000">
            <a:off x="2428860" y="642918"/>
            <a:ext cx="172506" cy="7094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0010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Actualités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00232" y="285728"/>
            <a:ext cx="100013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Forum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29454" y="0"/>
            <a:ext cx="2000264" cy="1000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68382" y="214290"/>
            <a:ext cx="136127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Ma collection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Paramètres de compte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Déconnexion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6929454" y="-24"/>
            <a:ext cx="2071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Salut Gérard BOUCHARD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0" y="714356"/>
            <a:ext cx="278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Vous êtes ici : Accueil &gt; </a:t>
            </a:r>
            <a:r>
              <a:rPr lang="fr-FR" sz="900" dirty="0" smtClean="0"/>
              <a:t>Forum</a:t>
            </a:r>
            <a:endParaRPr lang="fr-FR" sz="900" dirty="0"/>
          </a:p>
        </p:txBody>
      </p:sp>
      <p:sp>
        <p:nvSpPr>
          <p:cNvPr id="70" name="ZoneTexte 69"/>
          <p:cNvSpPr txBox="1"/>
          <p:nvPr/>
        </p:nvSpPr>
        <p:spPr>
          <a:xfrm>
            <a:off x="71438" y="2071678"/>
            <a:ext cx="2500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Bienvenue sur le Forum</a:t>
            </a:r>
            <a:endParaRPr lang="fr-FR" sz="1600" b="1" dirty="0"/>
          </a:p>
        </p:txBody>
      </p:sp>
      <p:sp>
        <p:nvSpPr>
          <p:cNvPr id="71" name="Rectangle 70"/>
          <p:cNvSpPr/>
          <p:nvPr/>
        </p:nvSpPr>
        <p:spPr>
          <a:xfrm>
            <a:off x="1109638" y="1142984"/>
            <a:ext cx="6929486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Publicité</a:t>
            </a:r>
            <a:endParaRPr lang="fr-FR" sz="10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642910" y="500042"/>
            <a:ext cx="7858180" cy="41434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2910" y="4000504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de Soutien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14678" y="1857364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Fantôme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90 pts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14876" y="1857364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Escadron de Marcheurs de guerre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30 </a:t>
            </a:r>
            <a:r>
              <a:rPr lang="fr-FR" sz="900" i="1" dirty="0" smtClean="0">
                <a:solidFill>
                  <a:schemeClr val="tx1"/>
                </a:solidFill>
              </a:rPr>
              <a:t>pts / </a:t>
            </a:r>
            <a:r>
              <a:rPr lang="fr-FR" sz="900" i="1" dirty="0" smtClean="0">
                <a:solidFill>
                  <a:schemeClr val="tx1"/>
                </a:solidFill>
              </a:rPr>
              <a:t>figurine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28860" y="2643182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Falcon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115 pts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6500826" y="4143380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785786" y="1428736"/>
            <a:ext cx="392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Quel type d’escouade vous souhaitez constituer ?</a:t>
            </a:r>
            <a:endParaRPr lang="fr-FR" sz="1000" dirty="0"/>
          </a:p>
        </p:txBody>
      </p:sp>
      <p:sp>
        <p:nvSpPr>
          <p:cNvPr id="45" name="Rectangle 44"/>
          <p:cNvSpPr/>
          <p:nvPr/>
        </p:nvSpPr>
        <p:spPr>
          <a:xfrm>
            <a:off x="928662" y="4190243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2571736" y="3500438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 smtClean="0"/>
              <a:t>Donnez un nom à cette escouade :</a:t>
            </a:r>
            <a:endParaRPr lang="fr-FR" sz="9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429124" y="3500438"/>
            <a:ext cx="221457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Aucun nom</a:t>
            </a:r>
            <a:endParaRPr lang="fr-FR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29058" y="2643182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Prisme de feu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115 pts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14480" y="1857364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Escouade de </a:t>
            </a:r>
            <a:r>
              <a:rPr lang="fr-FR" sz="900" b="1" dirty="0" smtClean="0">
                <a:solidFill>
                  <a:schemeClr val="tx1"/>
                </a:solidFill>
              </a:rPr>
              <a:t>Faucheurs noirs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35 pts / figurine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58" name="Pentagone 57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48443" y="1276865"/>
            <a:ext cx="3812431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429256" y="2643182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smtClean="0">
                <a:solidFill>
                  <a:schemeClr val="tx1"/>
                </a:solidFill>
              </a:rPr>
              <a:t>Tisseur de nuit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115 pts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5074" y="1857364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Batterie d’armes d’appui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20 pts </a:t>
            </a:r>
            <a:r>
              <a:rPr lang="fr-FR" sz="900" i="1" dirty="0" smtClean="0">
                <a:solidFill>
                  <a:schemeClr val="tx1"/>
                </a:solidFill>
              </a:rPr>
              <a:t>/ </a:t>
            </a:r>
            <a:r>
              <a:rPr lang="fr-FR" sz="900" i="1" dirty="0" smtClean="0">
                <a:solidFill>
                  <a:schemeClr val="tx1"/>
                </a:solidFill>
              </a:rPr>
              <a:t>figurine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7" name="Bande diagonale 26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CCCC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0" y="0"/>
            <a:ext cx="9144000" cy="89297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0" y="0"/>
            <a:ext cx="9144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Warhammer 40K Army Creator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429256" y="285728"/>
            <a:ext cx="371474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000364" y="285728"/>
            <a:ext cx="128588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Mes listes d’armée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86248" y="28572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Mes parties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176" name="Triangle isocèle 175"/>
          <p:cNvSpPr/>
          <p:nvPr/>
        </p:nvSpPr>
        <p:spPr>
          <a:xfrm rot="10800000">
            <a:off x="3555392" y="642918"/>
            <a:ext cx="172506" cy="7094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00010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Actualités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000232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Forum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929454" y="0"/>
            <a:ext cx="2000264" cy="1000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068382" y="214290"/>
            <a:ext cx="136127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Ma collection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Paramètres de compte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Déconnexion</a:t>
            </a:r>
          </a:p>
        </p:txBody>
      </p:sp>
      <p:sp>
        <p:nvSpPr>
          <p:cNvPr id="181" name="ZoneTexte 180"/>
          <p:cNvSpPr txBox="1"/>
          <p:nvPr/>
        </p:nvSpPr>
        <p:spPr>
          <a:xfrm>
            <a:off x="6929454" y="-24"/>
            <a:ext cx="2071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Salut Gérard BOUCHARD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109638" y="1142984"/>
            <a:ext cx="6929486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Publicité</a:t>
            </a:r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0" y="7286652"/>
            <a:ext cx="9144000" cy="16430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7961501"/>
            <a:ext cx="9144000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Crédits</a:t>
            </a:r>
            <a:endParaRPr lang="fr-FR" sz="1000" dirty="0"/>
          </a:p>
        </p:txBody>
      </p:sp>
      <p:sp>
        <p:nvSpPr>
          <p:cNvPr id="83" name="Rectangle 82"/>
          <p:cNvSpPr/>
          <p:nvPr/>
        </p:nvSpPr>
        <p:spPr>
          <a:xfrm>
            <a:off x="714348" y="4071942"/>
            <a:ext cx="135732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           Space Marines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4348" y="3714752"/>
            <a:ext cx="135732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Race d’armée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71670" y="4071942"/>
            <a:ext cx="1214446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1000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71670" y="3714752"/>
            <a:ext cx="121444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Valeur d’armée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86116" y="4071942"/>
            <a:ext cx="242889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Bataillon de  poilus (Space Wolves)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286116" y="3714752"/>
            <a:ext cx="2428892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Nom de la liste d’armée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15272" y="4071942"/>
            <a:ext cx="71438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715272" y="3714752"/>
            <a:ext cx="71438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smtClean="0">
                <a:solidFill>
                  <a:schemeClr val="tx1"/>
                </a:solidFill>
              </a:rPr>
              <a:t>Suppr</a:t>
            </a:r>
            <a:r>
              <a:rPr lang="fr-FR" sz="1000" b="1" dirty="0" smtClean="0">
                <a:solidFill>
                  <a:schemeClr val="tx1"/>
                </a:solidFill>
              </a:rPr>
              <a:t>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4429132"/>
            <a:ext cx="1357322" cy="35719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           Eldars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71670" y="4429132"/>
            <a:ext cx="1214446" cy="35719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2000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86116" y="4429132"/>
            <a:ext cx="2428892" cy="35719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Frappe d’Ulthwé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272" y="4429132"/>
            <a:ext cx="714380" cy="35719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14348" y="4786322"/>
            <a:ext cx="135732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           Orks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071670" y="4786322"/>
            <a:ext cx="1214446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2000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286116" y="4786322"/>
            <a:ext cx="242889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Grosse bande de boys (avec Bizarboy)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15272" y="4786322"/>
            <a:ext cx="71438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14348" y="5143512"/>
            <a:ext cx="135732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           Eldars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1670" y="5143512"/>
            <a:ext cx="121444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2000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86116" y="5143512"/>
            <a:ext cx="242889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Ost avec Marcheurs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715272" y="5143512"/>
            <a:ext cx="71438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14348" y="5500702"/>
            <a:ext cx="135732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           Orks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071670" y="5500702"/>
            <a:ext cx="1214446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2500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86116" y="5500702"/>
            <a:ext cx="242889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Motos de guerre et Big boss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715272" y="5500702"/>
            <a:ext cx="71438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14348" y="5857892"/>
            <a:ext cx="135732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           Space Marines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071670" y="5857892"/>
            <a:ext cx="121444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2500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86116" y="5857892"/>
            <a:ext cx="242889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solidFill>
                  <a:schemeClr val="tx1"/>
                </a:solidFill>
              </a:rPr>
              <a:t>2 Land Raiders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715272" y="5857892"/>
            <a:ext cx="71438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u="sng" dirty="0">
              <a:solidFill>
                <a:srgbClr val="0070C0"/>
              </a:solidFill>
            </a:endParaRPr>
          </a:p>
        </p:txBody>
      </p:sp>
      <p:pic>
        <p:nvPicPr>
          <p:cNvPr id="130" name="Picture 4" descr="http://wh40k-fr.lexicanum.com/mediawiki/images/thumb/f/f7/Eldar.png/120px-Eldar.png"/>
          <p:cNvPicPr>
            <a:picLocks noChangeAspect="1" noChangeArrowheads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795516" y="4500774"/>
            <a:ext cx="216492" cy="216492"/>
          </a:xfrm>
          <a:prstGeom prst="rect">
            <a:avLst/>
          </a:prstGeom>
          <a:solidFill>
            <a:srgbClr val="CCECFF"/>
          </a:solidFill>
        </p:spPr>
      </p:pic>
      <p:pic>
        <p:nvPicPr>
          <p:cNvPr id="131" name="Picture 4" descr="http://wh40k-fr.lexicanum.com/mediawiki/images/thumb/f/f7/Eldar.png/120px-Eldar.png"/>
          <p:cNvPicPr>
            <a:picLocks noChangeAspect="1" noChangeArrowheads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795516" y="5212768"/>
            <a:ext cx="216492" cy="216492"/>
          </a:xfrm>
          <a:prstGeom prst="rect">
            <a:avLst/>
          </a:prstGeom>
          <a:noFill/>
        </p:spPr>
      </p:pic>
      <p:pic>
        <p:nvPicPr>
          <p:cNvPr id="132" name="Picture 6" descr="http://ataleofthreegamers.files.wordpress.com/2010/12/ork_ico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2470" y="4869658"/>
            <a:ext cx="195270" cy="195270"/>
          </a:xfrm>
          <a:prstGeom prst="rect">
            <a:avLst/>
          </a:prstGeom>
          <a:noFill/>
        </p:spPr>
      </p:pic>
      <p:pic>
        <p:nvPicPr>
          <p:cNvPr id="133" name="Picture 6" descr="http://ataleofthreegamers.files.wordpress.com/2010/12/ork_ico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2470" y="5586415"/>
            <a:ext cx="195270" cy="195270"/>
          </a:xfrm>
          <a:prstGeom prst="rect">
            <a:avLst/>
          </a:prstGeom>
          <a:noFill/>
        </p:spPr>
      </p:pic>
      <p:pic>
        <p:nvPicPr>
          <p:cNvPr id="134" name="Picture 10" descr="http://www.file-extensions.org/imgs/app-icon/64/8330/warhammer-40-000-space-marine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64" y="4155293"/>
            <a:ext cx="195308" cy="195308"/>
          </a:xfrm>
          <a:prstGeom prst="rect">
            <a:avLst/>
          </a:prstGeom>
          <a:noFill/>
        </p:spPr>
      </p:pic>
      <p:sp>
        <p:nvSpPr>
          <p:cNvPr id="135" name="Triangle isocèle 134"/>
          <p:cNvSpPr/>
          <p:nvPr/>
        </p:nvSpPr>
        <p:spPr>
          <a:xfrm rot="10800000">
            <a:off x="1868820" y="3866213"/>
            <a:ext cx="88564" cy="7286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Triangle isocèle 135"/>
          <p:cNvSpPr/>
          <p:nvPr/>
        </p:nvSpPr>
        <p:spPr>
          <a:xfrm rot="10800000">
            <a:off x="3118977" y="3866213"/>
            <a:ext cx="88564" cy="7286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Triangle isocèle 136"/>
          <p:cNvSpPr/>
          <p:nvPr/>
        </p:nvSpPr>
        <p:spPr>
          <a:xfrm rot="10800000">
            <a:off x="5500694" y="3866213"/>
            <a:ext cx="88564" cy="7286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8" name="Picture 10" descr="http://www.file-extensions.org/imgs/app-icon/64/8330/warhammer-40-000-space-marine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64" y="5947583"/>
            <a:ext cx="195308" cy="195308"/>
          </a:xfrm>
          <a:prstGeom prst="rect">
            <a:avLst/>
          </a:prstGeom>
          <a:noFill/>
        </p:spPr>
      </p:pic>
      <p:pic>
        <p:nvPicPr>
          <p:cNvPr id="139" name="Picture 12" descr="http://b.dryicons.com/images/icon_sets/symbolize_icons_set/png/64x64/trash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984548" y="4162438"/>
            <a:ext cx="200020" cy="200020"/>
          </a:xfrm>
          <a:prstGeom prst="rect">
            <a:avLst/>
          </a:prstGeom>
          <a:noFill/>
        </p:spPr>
      </p:pic>
      <p:pic>
        <p:nvPicPr>
          <p:cNvPr id="140" name="Picture 12" descr="http://b.dryicons.com/images/icon_sets/symbolize_icons_set/png/64x64/trash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984548" y="4510103"/>
            <a:ext cx="200020" cy="200020"/>
          </a:xfrm>
          <a:prstGeom prst="rect">
            <a:avLst/>
          </a:prstGeom>
          <a:noFill/>
        </p:spPr>
      </p:pic>
      <p:pic>
        <p:nvPicPr>
          <p:cNvPr id="141" name="Picture 12" descr="http://b.dryicons.com/images/icon_sets/symbolize_icons_set/png/64x64/trash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984548" y="4872050"/>
            <a:ext cx="200020" cy="200020"/>
          </a:xfrm>
          <a:prstGeom prst="rect">
            <a:avLst/>
          </a:prstGeom>
          <a:noFill/>
        </p:spPr>
      </p:pic>
      <p:pic>
        <p:nvPicPr>
          <p:cNvPr id="142" name="Picture 12" descr="http://b.dryicons.com/images/icon_sets/symbolize_icons_set/png/64x64/trash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984548" y="5219715"/>
            <a:ext cx="200020" cy="200020"/>
          </a:xfrm>
          <a:prstGeom prst="rect">
            <a:avLst/>
          </a:prstGeom>
          <a:noFill/>
        </p:spPr>
      </p:pic>
      <p:pic>
        <p:nvPicPr>
          <p:cNvPr id="143" name="Picture 12" descr="http://b.dryicons.com/images/icon_sets/symbolize_icons_set/png/64x64/trash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984548" y="5593569"/>
            <a:ext cx="200020" cy="200020"/>
          </a:xfrm>
          <a:prstGeom prst="rect">
            <a:avLst/>
          </a:prstGeom>
          <a:noFill/>
        </p:spPr>
      </p:pic>
      <p:pic>
        <p:nvPicPr>
          <p:cNvPr id="144" name="Picture 12" descr="http://b.dryicons.com/images/icon_sets/symbolize_icons_set/png/64x64/trash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984548" y="5941234"/>
            <a:ext cx="200020" cy="200020"/>
          </a:xfrm>
          <a:prstGeom prst="rect">
            <a:avLst/>
          </a:prstGeom>
          <a:noFill/>
        </p:spPr>
      </p:pic>
      <p:sp>
        <p:nvSpPr>
          <p:cNvPr id="145" name="Rectangle 144"/>
          <p:cNvSpPr/>
          <p:nvPr/>
        </p:nvSpPr>
        <p:spPr>
          <a:xfrm>
            <a:off x="5715008" y="4071942"/>
            <a:ext cx="78581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Finalisé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715008" y="3714752"/>
            <a:ext cx="78581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Statut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715008" y="4429132"/>
            <a:ext cx="785818" cy="35719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Finalisé</a:t>
            </a:r>
            <a:endParaRPr lang="fr-FR" sz="900" b="1" u="sng" dirty="0">
              <a:solidFill>
                <a:srgbClr val="0070C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715008" y="4786322"/>
            <a:ext cx="78581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Finalisé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715008" y="5143512"/>
            <a:ext cx="78581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Finalisé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715008" y="5500702"/>
            <a:ext cx="78581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Brouillon</a:t>
            </a:r>
            <a:endParaRPr lang="fr-FR" sz="900" i="1" u="sng" dirty="0">
              <a:solidFill>
                <a:srgbClr val="0070C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715008" y="5857892"/>
            <a:ext cx="78581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Brouillon</a:t>
            </a:r>
            <a:endParaRPr lang="fr-FR" sz="900" i="1" u="sng" dirty="0">
              <a:solidFill>
                <a:srgbClr val="0070C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0" y="6604179"/>
            <a:ext cx="9144000" cy="1357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42844" y="6675617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16 races disponibles !</a:t>
            </a:r>
          </a:p>
          <a:p>
            <a:r>
              <a:rPr lang="fr-FR" sz="1000" u="sng" dirty="0" smtClean="0">
                <a:solidFill>
                  <a:srgbClr val="0070C0"/>
                </a:solidFill>
              </a:rPr>
              <a:t>&gt; Voir la liste complète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500826" y="4071942"/>
            <a:ext cx="1214446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01/01/2010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00826" y="3714752"/>
            <a:ext cx="121444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Date de création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500826" y="4429132"/>
            <a:ext cx="1214446" cy="35719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01/01/2010</a:t>
            </a:r>
            <a:endParaRPr lang="fr-FR" sz="900" b="1" u="sng" dirty="0">
              <a:solidFill>
                <a:srgbClr val="0070C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500826" y="4786322"/>
            <a:ext cx="1214446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01/01/2010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00826" y="5143512"/>
            <a:ext cx="121444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01/01/2010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500826" y="5500702"/>
            <a:ext cx="1214446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01/01/2010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500826" y="5857892"/>
            <a:ext cx="121444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01/01/2010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14348" y="4429132"/>
            <a:ext cx="7715304" cy="35719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Triangle isocèle 168"/>
          <p:cNvSpPr/>
          <p:nvPr/>
        </p:nvSpPr>
        <p:spPr>
          <a:xfrm rot="10800000">
            <a:off x="7550474" y="3866213"/>
            <a:ext cx="88564" cy="7286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0" y="714356"/>
            <a:ext cx="278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Vous êtes ici : Accueil &gt; </a:t>
            </a:r>
            <a:r>
              <a:rPr lang="fr-FR" sz="900" dirty="0" smtClean="0"/>
              <a:t>Mes listes d’armée</a:t>
            </a:r>
            <a:endParaRPr lang="fr-FR" sz="900" dirty="0"/>
          </a:p>
        </p:txBody>
      </p:sp>
      <p:sp>
        <p:nvSpPr>
          <p:cNvPr id="92" name="ZoneTexte 91"/>
          <p:cNvSpPr txBox="1"/>
          <p:nvPr/>
        </p:nvSpPr>
        <p:spPr>
          <a:xfrm>
            <a:off x="71438" y="2071678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Mes listes d’armée</a:t>
            </a:r>
            <a:endParaRPr lang="fr-FR" sz="1600" b="1" dirty="0"/>
          </a:p>
        </p:txBody>
      </p:sp>
      <p:sp>
        <p:nvSpPr>
          <p:cNvPr id="93" name="Rectangle 92"/>
          <p:cNvSpPr/>
          <p:nvPr/>
        </p:nvSpPr>
        <p:spPr>
          <a:xfrm>
            <a:off x="714348" y="3325655"/>
            <a:ext cx="2000264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Créer une nouvelle liste d’armée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0" y="2500306"/>
            <a:ext cx="9144000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0" y="2500306"/>
            <a:ext cx="128588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Groupe 1</a:t>
            </a:r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96" name="Triangle isocèle 95"/>
          <p:cNvSpPr/>
          <p:nvPr/>
        </p:nvSpPr>
        <p:spPr>
          <a:xfrm rot="10800000">
            <a:off x="500066" y="2857496"/>
            <a:ext cx="172506" cy="54253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15074" y="3000372"/>
            <a:ext cx="1500198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Modifier nom du groupe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858148" y="3000372"/>
            <a:ext cx="1143008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Supprimer groupe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857652" y="2557082"/>
            <a:ext cx="333909" cy="300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+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285884" y="2500306"/>
            <a:ext cx="128588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smtClean="0">
                <a:solidFill>
                  <a:schemeClr val="tx1"/>
                </a:solidFill>
              </a:rPr>
              <a:t>Groupe 2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571768" y="2500306"/>
            <a:ext cx="128588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Groupe 3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/>
        </p:nvSpPr>
        <p:spPr>
          <a:xfrm>
            <a:off x="0" y="0"/>
            <a:ext cx="9144000" cy="9858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0" y="0"/>
            <a:ext cx="9144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Warhammer 40K Army Creator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29256" y="285728"/>
            <a:ext cx="371474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00364" y="285728"/>
            <a:ext cx="128588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Mes listes d’armée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86248" y="28572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Mes parties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83" name="Triangle isocèle 82"/>
          <p:cNvSpPr/>
          <p:nvPr/>
        </p:nvSpPr>
        <p:spPr>
          <a:xfrm rot="10800000">
            <a:off x="3555392" y="642918"/>
            <a:ext cx="172506" cy="7094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0010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Actualités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00232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Forum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29454" y="0"/>
            <a:ext cx="2000264" cy="1000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68382" y="214290"/>
            <a:ext cx="136127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Ma collection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Paramètres de compte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Déconnexion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6929454" y="-24"/>
            <a:ext cx="2071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Salut Gérard BOUCHARD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0" y="1000108"/>
            <a:ext cx="171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sng" dirty="0" smtClean="0">
                <a:solidFill>
                  <a:srgbClr val="0070C0"/>
                </a:solidFill>
              </a:rPr>
              <a:t>&lt;  Toutes mes listes d’armée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0" y="714356"/>
            <a:ext cx="3429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Vous êtes ici : Accueil &gt; Mes listes d’armée &gt; </a:t>
            </a:r>
            <a:r>
              <a:rPr lang="fr-FR" sz="900" dirty="0" smtClean="0"/>
              <a:t>Frappe d’Ulthwé</a:t>
            </a:r>
            <a:endParaRPr lang="fr-FR" sz="900" dirty="0"/>
          </a:p>
        </p:txBody>
      </p:sp>
      <p:sp>
        <p:nvSpPr>
          <p:cNvPr id="102" name="Rectangle 101"/>
          <p:cNvSpPr/>
          <p:nvPr/>
        </p:nvSpPr>
        <p:spPr>
          <a:xfrm>
            <a:off x="3214678" y="364331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3215608" y="364331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089710" y="400050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109638" y="1285860"/>
            <a:ext cx="6929486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Publicité</a:t>
            </a:r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0" y="2285992"/>
            <a:ext cx="785818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85786" y="2285992"/>
            <a:ext cx="8358214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pic>
        <p:nvPicPr>
          <p:cNvPr id="225" name="Picture 4" descr="http://wh40k-fr.lexicanum.com/mediawiki/images/thumb/f/f7/Eldar.png/120px-Eldar.png"/>
          <p:cNvPicPr>
            <a:picLocks noChangeAspect="1" noChangeArrowheads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163946" y="2428868"/>
            <a:ext cx="467176" cy="467176"/>
          </a:xfrm>
          <a:prstGeom prst="rect">
            <a:avLst/>
          </a:prstGeom>
          <a:noFill/>
        </p:spPr>
      </p:pic>
      <p:sp>
        <p:nvSpPr>
          <p:cNvPr id="226" name="ZoneTexte 225"/>
          <p:cNvSpPr txBox="1"/>
          <p:nvPr/>
        </p:nvSpPr>
        <p:spPr>
          <a:xfrm>
            <a:off x="857224" y="2354041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Frappe d’Ulthwé  </a:t>
            </a:r>
            <a:r>
              <a:rPr lang="fr-FR" sz="1400" dirty="0" smtClean="0"/>
              <a:t>|  Eldars  |  2000 points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6143636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Imprimer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cette liste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7143768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Envoyer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par Email</a:t>
            </a:r>
            <a:endParaRPr lang="fr-FR" sz="900" b="1" dirty="0">
              <a:solidFill>
                <a:schemeClr val="tx1"/>
              </a:solidFill>
            </a:endParaRPr>
          </a:p>
        </p:txBody>
      </p:sp>
      <p:pic>
        <p:nvPicPr>
          <p:cNvPr id="239" name="Picture 18" descr="http://c.dryicons.com/images/icon_sets/aesthetica/png/128x128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0004" y="2402777"/>
            <a:ext cx="247552" cy="247552"/>
          </a:xfrm>
          <a:prstGeom prst="rect">
            <a:avLst/>
          </a:prstGeom>
          <a:noFill/>
        </p:spPr>
      </p:pic>
      <p:pic>
        <p:nvPicPr>
          <p:cNvPr id="240" name="Picture 20" descr="http://b.dryicons.com/images/icon_sets/aesthetica/png/128x128/mail_nex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8109" y="2412326"/>
            <a:ext cx="247552" cy="247552"/>
          </a:xfrm>
          <a:prstGeom prst="rect">
            <a:avLst/>
          </a:prstGeom>
          <a:noFill/>
        </p:spPr>
      </p:pic>
      <p:sp>
        <p:nvSpPr>
          <p:cNvPr id="241" name="Rectangle 240"/>
          <p:cNvSpPr/>
          <p:nvPr/>
        </p:nvSpPr>
        <p:spPr>
          <a:xfrm>
            <a:off x="8143900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smtClean="0">
                <a:solidFill>
                  <a:schemeClr val="tx1"/>
                </a:solidFill>
              </a:rPr>
              <a:t>Supprimer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cette liste</a:t>
            </a:r>
            <a:endParaRPr lang="fr-FR" sz="900" b="1" dirty="0">
              <a:solidFill>
                <a:schemeClr val="tx1"/>
              </a:solidFill>
            </a:endParaRPr>
          </a:p>
        </p:txBody>
      </p:sp>
      <p:pic>
        <p:nvPicPr>
          <p:cNvPr id="242" name="Picture 24" descr="http://lanuitdufolk.vousfaitune.biz/img/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3801" y="2455396"/>
            <a:ext cx="171458" cy="171458"/>
          </a:xfrm>
          <a:prstGeom prst="rect">
            <a:avLst/>
          </a:prstGeom>
          <a:noFill/>
        </p:spPr>
      </p:pic>
      <p:sp>
        <p:nvSpPr>
          <p:cNvPr id="243" name="Rectangle 242"/>
          <p:cNvSpPr/>
          <p:nvPr/>
        </p:nvSpPr>
        <p:spPr>
          <a:xfrm>
            <a:off x="1071538" y="2714620"/>
            <a:ext cx="3000396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4143372" y="2714620"/>
            <a:ext cx="1571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0 pts </a:t>
            </a:r>
            <a:r>
              <a:rPr lang="fr-FR" sz="900" dirty="0" smtClean="0"/>
              <a:t>/ 2000 pts</a:t>
            </a:r>
            <a:endParaRPr lang="fr-FR" sz="900" dirty="0"/>
          </a:p>
        </p:txBody>
      </p:sp>
      <p:sp>
        <p:nvSpPr>
          <p:cNvPr id="248" name="Rectangle 247"/>
          <p:cNvSpPr/>
          <p:nvPr/>
        </p:nvSpPr>
        <p:spPr>
          <a:xfrm>
            <a:off x="0" y="10072734"/>
            <a:ext cx="9144000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Crédits</a:t>
            </a:r>
            <a:endParaRPr lang="fr-FR" sz="1000" dirty="0"/>
          </a:p>
        </p:txBody>
      </p:sp>
      <p:sp>
        <p:nvSpPr>
          <p:cNvPr id="249" name="Rectangle 248"/>
          <p:cNvSpPr/>
          <p:nvPr/>
        </p:nvSpPr>
        <p:spPr>
          <a:xfrm>
            <a:off x="0" y="8715412"/>
            <a:ext cx="9144000" cy="1357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142844" y="878685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16 races disponibles !</a:t>
            </a:r>
          </a:p>
          <a:p>
            <a:r>
              <a:rPr lang="fr-FR" sz="1000" u="sng" dirty="0" smtClean="0">
                <a:solidFill>
                  <a:srgbClr val="0070C0"/>
                </a:solidFill>
              </a:rPr>
              <a:t>&gt; Voir la liste complète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357290" y="535782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1358220" y="535782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Choix obligatoire</a:t>
            </a:r>
            <a:endParaRPr lang="fr-FR" sz="900" b="1" dirty="0"/>
          </a:p>
        </p:txBody>
      </p:sp>
      <p:sp>
        <p:nvSpPr>
          <p:cNvPr id="143" name="Rectangle 142"/>
          <p:cNvSpPr/>
          <p:nvPr/>
        </p:nvSpPr>
        <p:spPr>
          <a:xfrm>
            <a:off x="2214546" y="571501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14678" y="535782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215608" y="535782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Choix obligatoire</a:t>
            </a:r>
            <a:endParaRPr lang="fr-FR" sz="900" b="1" dirty="0"/>
          </a:p>
        </p:txBody>
      </p:sp>
      <p:sp>
        <p:nvSpPr>
          <p:cNvPr id="151" name="Rectangle 150"/>
          <p:cNvSpPr/>
          <p:nvPr/>
        </p:nvSpPr>
        <p:spPr>
          <a:xfrm>
            <a:off x="4089710" y="571501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57290" y="4500570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214678" y="4500570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072066" y="4500570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1365808" y="4500570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5080584" y="4500570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3223196" y="4500570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214546" y="4857760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089710" y="4857760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929692" y="4857760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357290" y="6929462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214678" y="6929462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72066" y="6929462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1365808" y="6929462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080584" y="6929462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223196" y="6929462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214546" y="7286652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089710" y="7286652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929692" y="7286652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357290" y="778671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14678" y="778671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072066" y="778671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1365808" y="778671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5080584" y="778671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3223196" y="778671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214546" y="814390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089710" y="814390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929692" y="814390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072066" y="535782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5080584" y="535782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929692" y="571501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29454" y="535782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937972" y="535782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787080" y="571501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357290" y="607220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214678" y="607220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1365808" y="607220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3223196" y="607220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214546" y="642939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089710" y="642939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57290" y="364331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358220" y="364331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Choix obligatoire</a:t>
            </a:r>
            <a:endParaRPr lang="fr-FR" sz="900" b="1" dirty="0"/>
          </a:p>
        </p:txBody>
      </p:sp>
      <p:sp>
        <p:nvSpPr>
          <p:cNvPr id="119" name="Rectangle 118"/>
          <p:cNvSpPr/>
          <p:nvPr/>
        </p:nvSpPr>
        <p:spPr>
          <a:xfrm>
            <a:off x="2214546" y="400050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929454" y="4500570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929454" y="6929462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929454" y="7786718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072066" y="6072206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072066" y="3643314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69" name="Flèche vers le bas 168"/>
          <p:cNvSpPr/>
          <p:nvPr/>
        </p:nvSpPr>
        <p:spPr>
          <a:xfrm>
            <a:off x="428596" y="3643314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QG 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</a:t>
            </a:r>
            <a:r>
              <a:rPr lang="fr-FR" sz="1000" i="1" dirty="0" smtClean="0">
                <a:solidFill>
                  <a:schemeClr val="tx1"/>
                </a:solidFill>
              </a:rPr>
              <a:t>pts</a:t>
            </a:r>
          </a:p>
        </p:txBody>
      </p:sp>
      <p:sp>
        <p:nvSpPr>
          <p:cNvPr id="170" name="Bande diagonale 169"/>
          <p:cNvSpPr/>
          <p:nvPr/>
        </p:nvSpPr>
        <p:spPr>
          <a:xfrm rot="5400000">
            <a:off x="946521" y="3661174"/>
            <a:ext cx="285752" cy="250033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73" name="Flèche vers le bas 172"/>
          <p:cNvSpPr/>
          <p:nvPr/>
        </p:nvSpPr>
        <p:spPr>
          <a:xfrm>
            <a:off x="428596" y="4500570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Elite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74" name="Flèche vers le bas 173"/>
          <p:cNvSpPr/>
          <p:nvPr/>
        </p:nvSpPr>
        <p:spPr>
          <a:xfrm>
            <a:off x="428596" y="5357826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Troupe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75" name="Flèche vers le bas 174"/>
          <p:cNvSpPr/>
          <p:nvPr/>
        </p:nvSpPr>
        <p:spPr>
          <a:xfrm>
            <a:off x="428596" y="7786718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Soutien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76" name="Flèche vers le bas 175"/>
          <p:cNvSpPr/>
          <p:nvPr/>
        </p:nvSpPr>
        <p:spPr>
          <a:xfrm>
            <a:off x="428596" y="6929462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Attaque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Rapide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77" name="Bande diagonale 176"/>
          <p:cNvSpPr/>
          <p:nvPr/>
        </p:nvSpPr>
        <p:spPr>
          <a:xfrm rot="5400000">
            <a:off x="946521" y="4518430"/>
            <a:ext cx="285752" cy="250033"/>
          </a:xfrm>
          <a:prstGeom prst="diagStripe">
            <a:avLst/>
          </a:prstGeom>
          <a:solidFill>
            <a:srgbClr val="FFDB6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78" name="Bande diagonale 177"/>
          <p:cNvSpPr/>
          <p:nvPr/>
        </p:nvSpPr>
        <p:spPr>
          <a:xfrm rot="5400000">
            <a:off x="946521" y="5375686"/>
            <a:ext cx="285752" cy="250033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80" name="Bande diagonale 179"/>
          <p:cNvSpPr/>
          <p:nvPr/>
        </p:nvSpPr>
        <p:spPr>
          <a:xfrm rot="5400000">
            <a:off x="946521" y="7804578"/>
            <a:ext cx="285752" cy="250033"/>
          </a:xfrm>
          <a:prstGeom prst="diagStripe">
            <a:avLst/>
          </a:prstGeom>
          <a:solidFill>
            <a:srgbClr val="FFCCCC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81" name="Bande diagonale 180"/>
          <p:cNvSpPr/>
          <p:nvPr/>
        </p:nvSpPr>
        <p:spPr>
          <a:xfrm rot="5400000">
            <a:off x="946521" y="6947322"/>
            <a:ext cx="285752" cy="250033"/>
          </a:xfrm>
          <a:prstGeom prst="diagStripe">
            <a:avLst/>
          </a:prstGeom>
          <a:solidFill>
            <a:srgbClr val="CCFF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82" name="Bande diagonale 181"/>
          <p:cNvSpPr/>
          <p:nvPr/>
        </p:nvSpPr>
        <p:spPr>
          <a:xfrm rot="5400000">
            <a:off x="2803909" y="3661175"/>
            <a:ext cx="285752" cy="250033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97" name="Bande diagonale 196"/>
          <p:cNvSpPr/>
          <p:nvPr/>
        </p:nvSpPr>
        <p:spPr>
          <a:xfrm rot="5400000">
            <a:off x="2803909" y="5375686"/>
            <a:ext cx="285752" cy="250033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98" name="Bande diagonale 197"/>
          <p:cNvSpPr/>
          <p:nvPr/>
        </p:nvSpPr>
        <p:spPr>
          <a:xfrm rot="5400000">
            <a:off x="4661297" y="5375687"/>
            <a:ext cx="285752" cy="250033"/>
          </a:xfrm>
          <a:prstGeom prst="diagStripe">
            <a:avLst/>
          </a:prstGeom>
          <a:solidFill>
            <a:srgbClr val="CCE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001024" y="3148263"/>
            <a:ext cx="1071570" cy="35719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Réinitialiser tous les emplacements</a:t>
            </a:r>
            <a:endParaRPr lang="fr-FR" sz="900" dirty="0">
              <a:solidFill>
                <a:schemeClr val="tx1"/>
              </a:solidFill>
            </a:endParaRPr>
          </a:p>
        </p:txBody>
      </p:sp>
      <p:cxnSp>
        <p:nvCxnSpPr>
          <p:cNvPr id="207" name="Connecteur droit avec flèche 206"/>
          <p:cNvCxnSpPr>
            <a:stCxn id="229" idx="2"/>
          </p:cNvCxnSpPr>
          <p:nvPr/>
        </p:nvCxnSpPr>
        <p:spPr>
          <a:xfrm rot="10800000" flipV="1">
            <a:off x="3428996" y="3286124"/>
            <a:ext cx="357186" cy="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Arrondir un rectangle avec un coin diagonal 228"/>
          <p:cNvSpPr/>
          <p:nvPr/>
        </p:nvSpPr>
        <p:spPr>
          <a:xfrm>
            <a:off x="3786182" y="3143248"/>
            <a:ext cx="1357322" cy="285752"/>
          </a:xfrm>
          <a:prstGeom prst="round2Diag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Liens cliquables (ancres)</a:t>
            </a:r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0" y="3143248"/>
            <a:ext cx="3429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 smtClean="0">
                <a:solidFill>
                  <a:srgbClr val="0070C0"/>
                </a:solidFill>
              </a:rPr>
              <a:t>0 QG</a:t>
            </a:r>
            <a:r>
              <a:rPr lang="fr-FR" sz="1000" dirty="0" smtClean="0"/>
              <a:t>  | </a:t>
            </a:r>
            <a:r>
              <a:rPr lang="fr-FR" sz="1000" u="sng" dirty="0" smtClean="0">
                <a:solidFill>
                  <a:srgbClr val="0070C0"/>
                </a:solidFill>
              </a:rPr>
              <a:t>0 Elite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</a:t>
            </a:r>
            <a:r>
              <a:rPr lang="fr-FR" sz="1000" dirty="0" smtClean="0">
                <a:solidFill>
                  <a:srgbClr val="0070C0"/>
                </a:solidFill>
              </a:rPr>
              <a:t> </a:t>
            </a:r>
            <a:r>
              <a:rPr lang="fr-FR" sz="1000" u="sng" dirty="0" smtClean="0">
                <a:solidFill>
                  <a:srgbClr val="0070C0"/>
                </a:solidFill>
              </a:rPr>
              <a:t>0 Troupes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</a:t>
            </a:r>
            <a:r>
              <a:rPr lang="fr-FR" sz="1000" dirty="0" smtClean="0">
                <a:solidFill>
                  <a:srgbClr val="0070C0"/>
                </a:solidFill>
              </a:rPr>
              <a:t> </a:t>
            </a:r>
            <a:r>
              <a:rPr lang="fr-FR" sz="1000" u="sng" dirty="0" smtClean="0">
                <a:solidFill>
                  <a:srgbClr val="0070C0"/>
                </a:solidFill>
              </a:rPr>
              <a:t>0 Attaques Rapides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 </a:t>
            </a:r>
            <a:r>
              <a:rPr lang="fr-FR" sz="1000" u="sng" dirty="0" smtClean="0">
                <a:solidFill>
                  <a:srgbClr val="0070C0"/>
                </a:solidFill>
              </a:rPr>
              <a:t>0 Soutien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231" name="Flèche gauche 230"/>
          <p:cNvSpPr/>
          <p:nvPr/>
        </p:nvSpPr>
        <p:spPr>
          <a:xfrm rot="2067989">
            <a:off x="2891221" y="4138096"/>
            <a:ext cx="500066" cy="376361"/>
          </a:xfrm>
          <a:prstGeom prst="leftArrow">
            <a:avLst>
              <a:gd name="adj1" fmla="val 58756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Clic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42910" y="500042"/>
            <a:ext cx="7858180" cy="4929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2910" y="4786322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Pentagone 30"/>
          <p:cNvSpPr/>
          <p:nvPr/>
        </p:nvSpPr>
        <p:spPr>
          <a:xfrm>
            <a:off x="6500826" y="4929198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28662" y="4976061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571736" y="4286256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 smtClean="0"/>
              <a:t>Donnez un nom à cette escouade :</a:t>
            </a:r>
            <a:endParaRPr lang="fr-FR" sz="9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4429124" y="4286256"/>
            <a:ext cx="221457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Aucun nom</a:t>
            </a:r>
            <a:endParaRPr lang="fr-FR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51" name="Pentagone 50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8443" y="1276865"/>
            <a:ext cx="3812431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85786" y="1428736"/>
            <a:ext cx="392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Quel type d’escouade vous souhaitez constituer ?</a:t>
            </a:r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de QG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214678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Grand Prophète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55 pts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14876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Eldrad Ulthran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210 pts, unique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15074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Avatar de Khane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155 pts</a:t>
            </a:r>
            <a:r>
              <a:rPr lang="fr-FR" sz="900" i="1" dirty="0" smtClean="0">
                <a:solidFill>
                  <a:schemeClr val="tx1"/>
                </a:solidFill>
              </a:rPr>
              <a:t> , unique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714480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Prince Yriel 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155 pts</a:t>
            </a:r>
            <a:r>
              <a:rPr lang="fr-FR" sz="900" i="1" dirty="0" smtClean="0">
                <a:solidFill>
                  <a:schemeClr val="tx1"/>
                </a:solidFill>
              </a:rPr>
              <a:t> , unique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14480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Autarque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70 pts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28860" y="3429000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Maugan Râ (FN)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195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214678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Baroth</a:t>
            </a:r>
            <a:r>
              <a:rPr lang="fr-FR" sz="900" b="1" dirty="0" smtClean="0">
                <a:solidFill>
                  <a:schemeClr val="tx1"/>
                </a:solidFill>
              </a:rPr>
              <a:t> (AC)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200 </a:t>
            </a:r>
            <a:r>
              <a:rPr lang="fr-FR" sz="900" i="1" dirty="0" smtClean="0">
                <a:solidFill>
                  <a:schemeClr val="tx1"/>
                </a:solidFill>
              </a:rPr>
              <a:t>pts , unique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14876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Jain </a:t>
            </a:r>
            <a:r>
              <a:rPr lang="fr-FR" sz="900" b="1" dirty="0" err="1" smtClean="0">
                <a:solidFill>
                  <a:schemeClr val="tx1"/>
                </a:solidFill>
              </a:rPr>
              <a:t>Zar</a:t>
            </a:r>
            <a:r>
              <a:rPr lang="fr-FR" sz="900" b="1" dirty="0" smtClean="0">
                <a:solidFill>
                  <a:schemeClr val="tx1"/>
                </a:solidFill>
              </a:rPr>
              <a:t> (B)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190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215074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Fuegan</a:t>
            </a:r>
            <a:r>
              <a:rPr lang="fr-FR" sz="900" b="1" dirty="0" smtClean="0">
                <a:solidFill>
                  <a:schemeClr val="tx1"/>
                </a:solidFill>
              </a:rPr>
              <a:t> (</a:t>
            </a:r>
            <a:r>
              <a:rPr lang="fr-FR" sz="900" b="1" dirty="0" err="1" smtClean="0">
                <a:solidFill>
                  <a:schemeClr val="tx1"/>
                </a:solidFill>
              </a:rPr>
              <a:t>DdF</a:t>
            </a:r>
            <a:r>
              <a:rPr lang="fr-FR" sz="900" b="1" dirty="0" smtClean="0">
                <a:solidFill>
                  <a:schemeClr val="tx1"/>
                </a:solidFill>
              </a:rPr>
              <a:t>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205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29058" y="3429000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Karandras</a:t>
            </a:r>
            <a:r>
              <a:rPr lang="fr-FR" sz="900" b="1" dirty="0" smtClean="0">
                <a:solidFill>
                  <a:schemeClr val="tx1"/>
                </a:solidFill>
              </a:rPr>
              <a:t> (S)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215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29256" y="3429000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Asurmen</a:t>
            </a:r>
            <a:r>
              <a:rPr lang="fr-FR" sz="900" b="1" dirty="0" smtClean="0">
                <a:solidFill>
                  <a:schemeClr val="tx1"/>
                </a:solidFill>
              </a:rPr>
              <a:t> (A)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230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24" name="Flèche gauche 23"/>
          <p:cNvSpPr/>
          <p:nvPr/>
        </p:nvSpPr>
        <p:spPr>
          <a:xfrm rot="2067989">
            <a:off x="2705778" y="2251581"/>
            <a:ext cx="500066" cy="376361"/>
          </a:xfrm>
          <a:prstGeom prst="leftArrow">
            <a:avLst>
              <a:gd name="adj1" fmla="val 58756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Clic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" name="Bande diagonale 24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42910" y="500042"/>
            <a:ext cx="7858180" cy="4929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910" y="4786322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23" name="Pentagone 22"/>
          <p:cNvSpPr/>
          <p:nvPr/>
        </p:nvSpPr>
        <p:spPr>
          <a:xfrm>
            <a:off x="6500826" y="4929198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8662" y="4976061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571736" y="4286256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 smtClean="0"/>
              <a:t>Donnez un nom à cette escouade :</a:t>
            </a:r>
            <a:endParaRPr lang="fr-FR" sz="9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28" name="Pentagone 27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8443" y="1276865"/>
            <a:ext cx="3812431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85786" y="1428736"/>
            <a:ext cx="392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Quel type d’escouade vous souhaitez constituer ?</a:t>
            </a:r>
            <a:endParaRPr lang="fr-FR" sz="1000" dirty="0"/>
          </a:p>
        </p:txBody>
      </p:sp>
      <p:sp>
        <p:nvSpPr>
          <p:cNvPr id="35" name="Rectangle 34"/>
          <p:cNvSpPr/>
          <p:nvPr/>
        </p:nvSpPr>
        <p:spPr>
          <a:xfrm>
            <a:off x="3214678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Grand Prophète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55 pts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14876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Eldrad Ulthran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210 pts, unique</a:t>
            </a:r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15074" y="1857364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Avatar de Khane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155 pts</a:t>
            </a:r>
            <a:r>
              <a:rPr lang="fr-FR" sz="900" i="1" dirty="0" smtClean="0">
                <a:solidFill>
                  <a:schemeClr val="tx1"/>
                </a:solidFill>
              </a:rPr>
              <a:t> , unique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14480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Prince Yriel 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155 pts</a:t>
            </a:r>
            <a:r>
              <a:rPr lang="fr-FR" sz="900" i="1" dirty="0" smtClean="0">
                <a:solidFill>
                  <a:schemeClr val="tx1"/>
                </a:solidFill>
              </a:rPr>
              <a:t> , unique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28860" y="3429000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Maugan Râ (FN)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195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14678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Baroth</a:t>
            </a:r>
            <a:r>
              <a:rPr lang="fr-FR" sz="900" b="1" dirty="0" smtClean="0">
                <a:solidFill>
                  <a:schemeClr val="tx1"/>
                </a:solidFill>
              </a:rPr>
              <a:t> (AC)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200 </a:t>
            </a:r>
            <a:r>
              <a:rPr lang="fr-FR" sz="900" i="1" dirty="0" smtClean="0">
                <a:solidFill>
                  <a:schemeClr val="tx1"/>
                </a:solidFill>
              </a:rPr>
              <a:t>pts , unique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14876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Jain </a:t>
            </a:r>
            <a:r>
              <a:rPr lang="fr-FR" sz="900" b="1" dirty="0" err="1" smtClean="0">
                <a:solidFill>
                  <a:schemeClr val="tx1"/>
                </a:solidFill>
              </a:rPr>
              <a:t>Zar</a:t>
            </a:r>
            <a:r>
              <a:rPr lang="fr-FR" sz="900" b="1" dirty="0" smtClean="0">
                <a:solidFill>
                  <a:schemeClr val="tx1"/>
                </a:solidFill>
              </a:rPr>
              <a:t> (B)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190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15074" y="2643182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Fuegan</a:t>
            </a:r>
            <a:r>
              <a:rPr lang="fr-FR" sz="900" b="1" dirty="0" smtClean="0">
                <a:solidFill>
                  <a:schemeClr val="tx1"/>
                </a:solidFill>
              </a:rPr>
              <a:t> (</a:t>
            </a:r>
            <a:r>
              <a:rPr lang="fr-FR" sz="900" b="1" dirty="0" err="1" smtClean="0">
                <a:solidFill>
                  <a:schemeClr val="tx1"/>
                </a:solidFill>
              </a:rPr>
              <a:t>DdF</a:t>
            </a:r>
            <a:r>
              <a:rPr lang="fr-FR" sz="900" b="1" dirty="0" smtClean="0">
                <a:solidFill>
                  <a:schemeClr val="tx1"/>
                </a:solidFill>
              </a:rPr>
              <a:t>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205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29058" y="3429000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Karandras</a:t>
            </a:r>
            <a:r>
              <a:rPr lang="fr-FR" sz="900" b="1" dirty="0" smtClean="0">
                <a:solidFill>
                  <a:schemeClr val="tx1"/>
                </a:solidFill>
              </a:rPr>
              <a:t> (S)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215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29256" y="3429000"/>
            <a:ext cx="1285884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Seigneur Phoenix</a:t>
            </a: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Asurmen</a:t>
            </a:r>
            <a:r>
              <a:rPr lang="fr-FR" sz="900" b="1" dirty="0" smtClean="0">
                <a:solidFill>
                  <a:schemeClr val="tx1"/>
                </a:solidFill>
              </a:rPr>
              <a:t> (A)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230 pts </a:t>
            </a:r>
            <a:r>
              <a:rPr lang="fr-FR" sz="900" i="1" dirty="0" smtClean="0">
                <a:solidFill>
                  <a:schemeClr val="tx1"/>
                </a:solidFill>
              </a:rPr>
              <a:t>, unique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14480" y="1857364"/>
            <a:ext cx="1285884" cy="5715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 smtClean="0">
                <a:solidFill>
                  <a:schemeClr val="tx1"/>
                </a:solidFill>
              </a:rPr>
              <a:t>Autarque</a:t>
            </a:r>
          </a:p>
          <a:p>
            <a:r>
              <a:rPr lang="fr-FR" sz="1100" i="1" dirty="0" smtClean="0">
                <a:solidFill>
                  <a:schemeClr val="tx1"/>
                </a:solidFill>
              </a:rPr>
              <a:t>70 pts</a:t>
            </a:r>
            <a:endParaRPr lang="fr-FR" sz="1100" i="1" dirty="0" smtClean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rot="5400000" flipH="1" flipV="1">
            <a:off x="4768454" y="4947060"/>
            <a:ext cx="1285886" cy="3929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ndir un rectangle avec un coin diagonal 59"/>
          <p:cNvSpPr/>
          <p:nvPr/>
        </p:nvSpPr>
        <p:spPr>
          <a:xfrm>
            <a:off x="3929058" y="5786454"/>
            <a:ext cx="2714644" cy="714380"/>
          </a:xfrm>
          <a:prstGeom prst="round2Diag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Se remplit automatiquement avec :</a:t>
            </a:r>
          </a:p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&lt;</a:t>
            </a:r>
            <a:r>
              <a:rPr lang="fr-FR" sz="900" b="1" i="1" dirty="0" smtClean="0">
                <a:solidFill>
                  <a:schemeClr val="tx1"/>
                </a:solidFill>
              </a:rPr>
              <a:t>Nom d’escouade sélectionnée </a:t>
            </a:r>
            <a:r>
              <a:rPr lang="fr-FR" sz="900" i="1" dirty="0" smtClean="0">
                <a:solidFill>
                  <a:schemeClr val="tx1"/>
                </a:solidFill>
              </a:rPr>
              <a:t>+ </a:t>
            </a:r>
            <a:r>
              <a:rPr lang="fr-FR" sz="900" b="1" i="1" dirty="0" smtClean="0">
                <a:solidFill>
                  <a:schemeClr val="tx1"/>
                </a:solidFill>
              </a:rPr>
              <a:t>n° incrémenté</a:t>
            </a:r>
            <a:r>
              <a:rPr lang="fr-FR" sz="9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fr-FR" sz="500" i="1" dirty="0" smtClean="0">
              <a:solidFill>
                <a:schemeClr val="tx1"/>
              </a:solidFill>
            </a:endParaRPr>
          </a:p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Champ modifiable par l’utilisateur</a:t>
            </a:r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29124" y="4286256"/>
            <a:ext cx="2357454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Autarque n°1</a:t>
            </a:r>
            <a:endParaRPr lang="fr-FR" sz="1000" dirty="0">
              <a:solidFill>
                <a:schemeClr val="tx1"/>
              </a:solidFill>
            </a:endParaRPr>
          </a:p>
        </p:txBody>
      </p:sp>
      <p:pic>
        <p:nvPicPr>
          <p:cNvPr id="62" name="Picture 4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902810"/>
            <a:ext cx="457200" cy="457200"/>
          </a:xfrm>
          <a:prstGeom prst="rect">
            <a:avLst/>
          </a:prstGeom>
          <a:noFill/>
        </p:spPr>
      </p:pic>
      <p:sp>
        <p:nvSpPr>
          <p:cNvPr id="29" name="Flèche gauche 28"/>
          <p:cNvSpPr/>
          <p:nvPr/>
        </p:nvSpPr>
        <p:spPr>
          <a:xfrm rot="2067989">
            <a:off x="7849315" y="5180540"/>
            <a:ext cx="500066" cy="376361"/>
          </a:xfrm>
          <a:prstGeom prst="leftArrow">
            <a:avLst>
              <a:gd name="adj1" fmla="val 58756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Clic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de QG</a:t>
            </a:r>
          </a:p>
        </p:txBody>
      </p:sp>
      <p:sp>
        <p:nvSpPr>
          <p:cNvPr id="31" name="Bande diagonale 30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642910" y="500042"/>
            <a:ext cx="7858180" cy="5643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143240" y="1785926"/>
            <a:ext cx="2000264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Autarque :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Ailes d’aigle chasseur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Générateur de saut Warp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Motojet Eldar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Masque de Banshee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Mandibules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Epée énergétique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Epée tronçonneuse de scorpion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 laser (si Motojet)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Catapulte shuriken de vengeur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Tisse-mort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Fusil thermique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Lasblaster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Lance-missiles faucheur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329670" y="1785926"/>
            <a:ext cx="456775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70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25</a:t>
            </a:r>
            <a:endParaRPr lang="fr-FR" sz="900" b="1" dirty="0"/>
          </a:p>
        </p:txBody>
      </p:sp>
      <p:sp>
        <p:nvSpPr>
          <p:cNvPr id="48" name="Rectangle 47"/>
          <p:cNvSpPr/>
          <p:nvPr/>
        </p:nvSpPr>
        <p:spPr>
          <a:xfrm>
            <a:off x="5186795" y="23469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86795" y="25517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6795" y="275490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2910" y="5397713"/>
            <a:ext cx="7858180" cy="745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68" name="Pentagone 67"/>
          <p:cNvSpPr/>
          <p:nvPr/>
        </p:nvSpPr>
        <p:spPr>
          <a:xfrm>
            <a:off x="6572264" y="5643578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Créer cette 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40557" y="5690441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70" name="Flèche gauche 69"/>
          <p:cNvSpPr/>
          <p:nvPr/>
        </p:nvSpPr>
        <p:spPr>
          <a:xfrm>
            <a:off x="4357686" y="5643578"/>
            <a:ext cx="1714512" cy="35719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71736" y="5214950"/>
            <a:ext cx="4000528" cy="28575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Valeur totale de </a:t>
            </a:r>
            <a:r>
              <a:rPr lang="fr-FR" sz="1100" dirty="0" smtClean="0">
                <a:solidFill>
                  <a:schemeClr val="tx1"/>
                </a:solidFill>
              </a:rPr>
              <a:t>l’escouade de QG : </a:t>
            </a:r>
            <a:r>
              <a:rPr lang="fr-FR" sz="1100" b="1" dirty="0" smtClean="0">
                <a:solidFill>
                  <a:schemeClr val="tx1"/>
                </a:solidFill>
              </a:rPr>
              <a:t>70 </a:t>
            </a:r>
            <a:r>
              <a:rPr lang="fr-FR" sz="1100" b="1" dirty="0" smtClean="0">
                <a:solidFill>
                  <a:schemeClr val="tx1"/>
                </a:solidFill>
              </a:rPr>
              <a:t>pts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86795" y="296608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86795" y="317086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6795" y="33740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86795" y="3580444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86795" y="378360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86795" y="3984304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86795" y="418746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86795" y="4401445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86795" y="460214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86795" y="4805305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86144" y="1918583"/>
            <a:ext cx="125456" cy="1254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pic>
        <p:nvPicPr>
          <p:cNvPr id="52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43504" y="1881476"/>
            <a:ext cx="214316" cy="214316"/>
          </a:xfrm>
          <a:prstGeom prst="rect">
            <a:avLst/>
          </a:prstGeom>
          <a:noFill/>
        </p:spPr>
      </p:pic>
      <p:sp>
        <p:nvSpPr>
          <p:cNvPr id="53" name="ZoneTexte 52"/>
          <p:cNvSpPr txBox="1"/>
          <p:nvPr/>
        </p:nvSpPr>
        <p:spPr>
          <a:xfrm>
            <a:off x="857224" y="1428736"/>
            <a:ext cx="650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Choisissez ses équipements et améliorations :</a:t>
            </a:r>
            <a:endParaRPr lang="fr-FR" sz="1000" dirty="0"/>
          </a:p>
        </p:txBody>
      </p:sp>
      <p:sp>
        <p:nvSpPr>
          <p:cNvPr id="60" name="Rectangle 59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63" name="Pentagone 62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86275" y="1276865"/>
            <a:ext cx="4008185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gauche 29"/>
          <p:cNvSpPr/>
          <p:nvPr/>
        </p:nvSpPr>
        <p:spPr>
          <a:xfrm rot="2067989">
            <a:off x="5206109" y="2608772"/>
            <a:ext cx="500066" cy="376361"/>
          </a:xfrm>
          <a:prstGeom prst="leftArrow">
            <a:avLst>
              <a:gd name="adj1" fmla="val 58756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Clic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de QG</a:t>
            </a:r>
          </a:p>
        </p:txBody>
      </p:sp>
      <p:sp>
        <p:nvSpPr>
          <p:cNvPr id="32" name="Bande diagonale 31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642910" y="500042"/>
            <a:ext cx="7858180" cy="5643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6795" y="234695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86795" y="255173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6795" y="2754900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2910" y="5397713"/>
            <a:ext cx="7858180" cy="745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68" name="Pentagone 67"/>
          <p:cNvSpPr/>
          <p:nvPr/>
        </p:nvSpPr>
        <p:spPr>
          <a:xfrm>
            <a:off x="6572264" y="5643578"/>
            <a:ext cx="1714512" cy="35719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Créer cette 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40557" y="5690441"/>
            <a:ext cx="802485" cy="263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70" name="Flèche gauche 69"/>
          <p:cNvSpPr/>
          <p:nvPr/>
        </p:nvSpPr>
        <p:spPr>
          <a:xfrm>
            <a:off x="4357686" y="5643578"/>
            <a:ext cx="1714512" cy="35719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Composition de l’escouade</a:t>
            </a:r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71736" y="5214950"/>
            <a:ext cx="4000528" cy="28575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Valeur totale de </a:t>
            </a:r>
            <a:r>
              <a:rPr lang="fr-FR" sz="1100" dirty="0" smtClean="0">
                <a:solidFill>
                  <a:schemeClr val="tx1"/>
                </a:solidFill>
              </a:rPr>
              <a:t>l’escouade de QG : </a:t>
            </a:r>
            <a:r>
              <a:rPr lang="fr-FR" sz="1100" b="1" dirty="0" smtClean="0">
                <a:solidFill>
                  <a:schemeClr val="tx1"/>
                </a:solidFill>
              </a:rPr>
              <a:t>125 </a:t>
            </a:r>
            <a:r>
              <a:rPr lang="fr-FR" sz="1100" b="1" dirty="0" smtClean="0">
                <a:solidFill>
                  <a:schemeClr val="tx1"/>
                </a:solidFill>
              </a:rPr>
              <a:t>pts</a:t>
            </a:r>
            <a:endParaRPr lang="fr-FR" sz="1100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86795" y="296608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86795" y="3170869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6795" y="337403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86795" y="3580444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86795" y="378360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86795" y="3984304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86795" y="4187467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86795" y="4401445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86795" y="4602142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86795" y="4805305"/>
            <a:ext cx="125456" cy="125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pic>
        <p:nvPicPr>
          <p:cNvPr id="28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5816" y="2508544"/>
            <a:ext cx="214316" cy="214316"/>
          </a:xfrm>
          <a:prstGeom prst="rect">
            <a:avLst/>
          </a:prstGeom>
          <a:noFill/>
        </p:spPr>
      </p:pic>
      <p:pic>
        <p:nvPicPr>
          <p:cNvPr id="29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5816" y="3124096"/>
            <a:ext cx="214316" cy="214316"/>
          </a:xfrm>
          <a:prstGeom prst="rect">
            <a:avLst/>
          </a:prstGeom>
          <a:noFill/>
        </p:spPr>
      </p:pic>
      <p:pic>
        <p:nvPicPr>
          <p:cNvPr id="30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5816" y="4359772"/>
            <a:ext cx="214316" cy="214316"/>
          </a:xfrm>
          <a:prstGeom prst="rect">
            <a:avLst/>
          </a:prstGeom>
          <a:noFill/>
        </p:spPr>
      </p:pic>
      <p:pic>
        <p:nvPicPr>
          <p:cNvPr id="31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5816" y="3338280"/>
            <a:ext cx="214316" cy="214316"/>
          </a:xfrm>
          <a:prstGeom prst="rect">
            <a:avLst/>
          </a:prstGeom>
          <a:noFill/>
        </p:spPr>
      </p:pic>
      <p:cxnSp>
        <p:nvCxnSpPr>
          <p:cNvPr id="33" name="Connecteur droit avec flèche 32"/>
          <p:cNvCxnSpPr>
            <a:stCxn id="45" idx="1"/>
          </p:cNvCxnSpPr>
          <p:nvPr/>
        </p:nvCxnSpPr>
        <p:spPr>
          <a:xfrm rot="5400000">
            <a:off x="6322231" y="3679033"/>
            <a:ext cx="1357322" cy="2000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ndir un rectangle avec un coin diagonal 44"/>
          <p:cNvSpPr/>
          <p:nvPr/>
        </p:nvSpPr>
        <p:spPr>
          <a:xfrm>
            <a:off x="7072330" y="3286124"/>
            <a:ext cx="1857388" cy="714380"/>
          </a:xfrm>
          <a:prstGeom prst="round2Diag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Mise à jour automatique de la valeur de l’escouade « au fil des cases cochées ».</a:t>
            </a:r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143240" y="1785926"/>
            <a:ext cx="2000264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u="sng" dirty="0" smtClean="0"/>
              <a:t>Autarque :</a:t>
            </a:r>
          </a:p>
          <a:p>
            <a:pPr>
              <a:lnSpc>
                <a:spcPct val="150000"/>
              </a:lnSpc>
            </a:pPr>
            <a:r>
              <a:rPr lang="fr-FR" sz="900" b="1" dirty="0" smtClean="0"/>
              <a:t>Equipements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Ailes d’aigle chasseur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Générateur de saut Warp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Motojet Eldar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Masque de Banshee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Mandibules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Epée énergétique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Epée tronçonneuse de scorpion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 laser (si Motojet)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Catapulte shuriken de vengeur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Tisse-mort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Fusil thermique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Lasblaster</a:t>
            </a:r>
          </a:p>
          <a:p>
            <a:pPr algn="r">
              <a:lnSpc>
                <a:spcPct val="150000"/>
              </a:lnSpc>
            </a:pPr>
            <a:r>
              <a:rPr lang="fr-FR" sz="900" dirty="0" smtClean="0"/>
              <a:t>Lance-missiles faucheur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5329670" y="1785926"/>
            <a:ext cx="456775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b="1" dirty="0" smtClean="0"/>
              <a:t>70</a:t>
            </a:r>
          </a:p>
          <a:p>
            <a:pPr algn="r">
              <a:lnSpc>
                <a:spcPct val="150000"/>
              </a:lnSpc>
            </a:pPr>
            <a:endParaRPr lang="fr-FR" sz="900" b="1" dirty="0" smtClean="0"/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3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5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10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1</a:t>
            </a:r>
          </a:p>
          <a:p>
            <a:pPr algn="r">
              <a:lnSpc>
                <a:spcPct val="150000"/>
              </a:lnSpc>
            </a:pPr>
            <a:r>
              <a:rPr lang="fr-FR" sz="900" b="1" dirty="0" smtClean="0"/>
              <a:t>25</a:t>
            </a:r>
            <a:endParaRPr lang="fr-FR" sz="900" b="1" dirty="0"/>
          </a:p>
        </p:txBody>
      </p:sp>
      <p:sp>
        <p:nvSpPr>
          <p:cNvPr id="61" name="Rectangle 60"/>
          <p:cNvSpPr/>
          <p:nvPr/>
        </p:nvSpPr>
        <p:spPr>
          <a:xfrm>
            <a:off x="5186144" y="1918583"/>
            <a:ext cx="125456" cy="1254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</a:endParaRPr>
          </a:p>
        </p:txBody>
      </p:sp>
      <p:pic>
        <p:nvPicPr>
          <p:cNvPr id="62" name="Picture 2" descr="http://www.cespage.com/silverlight/appbar/dark/check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43504" y="1881476"/>
            <a:ext cx="214316" cy="214316"/>
          </a:xfrm>
          <a:prstGeom prst="rect">
            <a:avLst/>
          </a:prstGeom>
          <a:noFill/>
        </p:spPr>
      </p:pic>
      <p:sp>
        <p:nvSpPr>
          <p:cNvPr id="63" name="ZoneTexte 62"/>
          <p:cNvSpPr txBox="1"/>
          <p:nvPr/>
        </p:nvSpPr>
        <p:spPr>
          <a:xfrm>
            <a:off x="857224" y="1428736"/>
            <a:ext cx="650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Choisissez ses équipements et améliorations :</a:t>
            </a:r>
            <a:endParaRPr lang="fr-FR" sz="1000" dirty="0"/>
          </a:p>
        </p:txBody>
      </p:sp>
      <p:sp>
        <p:nvSpPr>
          <p:cNvPr id="72" name="Rectangle 71"/>
          <p:cNvSpPr/>
          <p:nvPr/>
        </p:nvSpPr>
        <p:spPr>
          <a:xfrm>
            <a:off x="4429124" y="785794"/>
            <a:ext cx="4071966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       Equipements et améliorations</a:t>
            </a:r>
          </a:p>
        </p:txBody>
      </p:sp>
      <p:sp>
        <p:nvSpPr>
          <p:cNvPr id="73" name="Pentagone 72"/>
          <p:cNvSpPr/>
          <p:nvPr/>
        </p:nvSpPr>
        <p:spPr>
          <a:xfrm>
            <a:off x="642910" y="785794"/>
            <a:ext cx="4071966" cy="500066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Choix d’escouade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86275" y="1276865"/>
            <a:ext cx="4008185" cy="82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gauche 37"/>
          <p:cNvSpPr/>
          <p:nvPr/>
        </p:nvSpPr>
        <p:spPr>
          <a:xfrm rot="2067989">
            <a:off x="7920753" y="5894921"/>
            <a:ext cx="500066" cy="376361"/>
          </a:xfrm>
          <a:prstGeom prst="leftArrow">
            <a:avLst>
              <a:gd name="adj1" fmla="val 58756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Clic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2910" y="500042"/>
            <a:ext cx="7858180" cy="285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       Nouvelle </a:t>
            </a:r>
            <a:r>
              <a:rPr lang="fr-FR" sz="1200" b="1" dirty="0" smtClean="0">
                <a:solidFill>
                  <a:schemeClr val="bg1"/>
                </a:solidFill>
              </a:rPr>
              <a:t>escouade de QG</a:t>
            </a:r>
          </a:p>
        </p:txBody>
      </p:sp>
      <p:sp>
        <p:nvSpPr>
          <p:cNvPr id="47" name="Bande diagonale 46"/>
          <p:cNvSpPr/>
          <p:nvPr/>
        </p:nvSpPr>
        <p:spPr>
          <a:xfrm>
            <a:off x="642910" y="500042"/>
            <a:ext cx="285752" cy="285752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/>
        </p:nvSpPr>
        <p:spPr>
          <a:xfrm>
            <a:off x="0" y="0"/>
            <a:ext cx="9144000" cy="9858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0" y="0"/>
            <a:ext cx="9144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Warhammer 40K Army Creator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29256" y="285728"/>
            <a:ext cx="3714744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00364" y="285728"/>
            <a:ext cx="128588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Mes listes d’armée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86248" y="28572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Mes parties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83" name="Triangle isocèle 82"/>
          <p:cNvSpPr/>
          <p:nvPr/>
        </p:nvSpPr>
        <p:spPr>
          <a:xfrm rot="10800000">
            <a:off x="3555392" y="642918"/>
            <a:ext cx="172506" cy="7094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 smtClean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00100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Actualités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00232" y="285728"/>
            <a:ext cx="100013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Forum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29454" y="0"/>
            <a:ext cx="2000264" cy="1000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68382" y="214290"/>
            <a:ext cx="136127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Ma collection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Paramètres de compte</a:t>
            </a:r>
          </a:p>
          <a:p>
            <a:pPr>
              <a:lnSpc>
                <a:spcPct val="150000"/>
              </a:lnSpc>
            </a:pPr>
            <a:r>
              <a:rPr lang="fr-FR" sz="900" u="sng" dirty="0" smtClean="0">
                <a:solidFill>
                  <a:schemeClr val="bg1"/>
                </a:solidFill>
              </a:rPr>
              <a:t>&gt; Déconnexion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6929454" y="-24"/>
            <a:ext cx="2071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Salut Gérard BOUCHARD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0" y="1000108"/>
            <a:ext cx="171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sng" dirty="0" smtClean="0">
                <a:solidFill>
                  <a:srgbClr val="0070C0"/>
                </a:solidFill>
              </a:rPr>
              <a:t>&lt;  Toutes mes listes d’armée</a:t>
            </a:r>
            <a:endParaRPr lang="fr-FR" sz="900" u="sng" dirty="0">
              <a:solidFill>
                <a:srgbClr val="0070C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0" y="714356"/>
            <a:ext cx="3429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Vous êtes ici : Accueil &gt; Mes listes d’armée &gt; </a:t>
            </a:r>
            <a:r>
              <a:rPr lang="fr-FR" sz="900" dirty="0" smtClean="0"/>
              <a:t>Frappe d’Ulthwé</a:t>
            </a:r>
            <a:endParaRPr lang="fr-FR" sz="900" dirty="0"/>
          </a:p>
        </p:txBody>
      </p:sp>
      <p:sp>
        <p:nvSpPr>
          <p:cNvPr id="96" name="Rectangle 95"/>
          <p:cNvSpPr/>
          <p:nvPr/>
        </p:nvSpPr>
        <p:spPr>
          <a:xfrm>
            <a:off x="1357290" y="3643314"/>
            <a:ext cx="1714512" cy="15001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Autarque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125 pts</a:t>
            </a:r>
            <a:endParaRPr lang="fr-FR" sz="900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3214678" y="364331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3215608" y="364331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089710" y="400050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109638" y="1285860"/>
            <a:ext cx="6929486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Publicité</a:t>
            </a:r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0" y="2285992"/>
            <a:ext cx="785818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85786" y="2285992"/>
            <a:ext cx="8358214" cy="78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pic>
        <p:nvPicPr>
          <p:cNvPr id="225" name="Picture 4" descr="http://wh40k-fr.lexicanum.com/mediawiki/images/thumb/f/f7/Eldar.png/120px-Eldar.png"/>
          <p:cNvPicPr>
            <a:picLocks noChangeAspect="1" noChangeArrowheads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163946" y="2428868"/>
            <a:ext cx="467176" cy="467176"/>
          </a:xfrm>
          <a:prstGeom prst="rect">
            <a:avLst/>
          </a:prstGeom>
          <a:noFill/>
        </p:spPr>
      </p:pic>
      <p:sp>
        <p:nvSpPr>
          <p:cNvPr id="226" name="ZoneTexte 225"/>
          <p:cNvSpPr txBox="1"/>
          <p:nvPr/>
        </p:nvSpPr>
        <p:spPr>
          <a:xfrm>
            <a:off x="857224" y="2354041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Frappe d’Ulthwé  </a:t>
            </a:r>
            <a:r>
              <a:rPr lang="fr-FR" sz="1400" dirty="0" smtClean="0"/>
              <a:t>|  Eldars  |  2000 points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6143636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Imprimer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cette liste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7143768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smtClean="0">
                <a:solidFill>
                  <a:schemeClr val="tx1"/>
                </a:solidFill>
              </a:rPr>
              <a:t>Envoyer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par Email</a:t>
            </a:r>
            <a:endParaRPr lang="fr-FR" sz="900" b="1" dirty="0">
              <a:solidFill>
                <a:schemeClr val="tx1"/>
              </a:solidFill>
            </a:endParaRPr>
          </a:p>
        </p:txBody>
      </p:sp>
      <p:pic>
        <p:nvPicPr>
          <p:cNvPr id="239" name="Picture 18" descr="http://c.dryicons.com/images/icon_sets/aesthetica/png/128x128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0004" y="2402777"/>
            <a:ext cx="247552" cy="247552"/>
          </a:xfrm>
          <a:prstGeom prst="rect">
            <a:avLst/>
          </a:prstGeom>
          <a:noFill/>
        </p:spPr>
      </p:pic>
      <p:pic>
        <p:nvPicPr>
          <p:cNvPr id="240" name="Picture 20" descr="http://b.dryicons.com/images/icon_sets/aesthetica/png/128x128/mail_nex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8109" y="2412326"/>
            <a:ext cx="247552" cy="247552"/>
          </a:xfrm>
          <a:prstGeom prst="rect">
            <a:avLst/>
          </a:prstGeom>
          <a:noFill/>
        </p:spPr>
      </p:pic>
      <p:sp>
        <p:nvSpPr>
          <p:cNvPr id="241" name="Rectangle 240"/>
          <p:cNvSpPr/>
          <p:nvPr/>
        </p:nvSpPr>
        <p:spPr>
          <a:xfrm>
            <a:off x="8143900" y="2357430"/>
            <a:ext cx="928694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smtClean="0">
                <a:solidFill>
                  <a:schemeClr val="tx1"/>
                </a:solidFill>
              </a:rPr>
              <a:t>Supprimer</a:t>
            </a:r>
            <a:endParaRPr lang="fr-FR" sz="9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cette liste</a:t>
            </a:r>
            <a:endParaRPr lang="fr-FR" sz="900" b="1" dirty="0">
              <a:solidFill>
                <a:schemeClr val="tx1"/>
              </a:solidFill>
            </a:endParaRPr>
          </a:p>
        </p:txBody>
      </p:sp>
      <p:pic>
        <p:nvPicPr>
          <p:cNvPr id="242" name="Picture 24" descr="http://lanuitdufolk.vousfaitune.biz/img/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3801" y="2455396"/>
            <a:ext cx="171458" cy="171458"/>
          </a:xfrm>
          <a:prstGeom prst="rect">
            <a:avLst/>
          </a:prstGeom>
          <a:noFill/>
        </p:spPr>
      </p:pic>
      <p:sp>
        <p:nvSpPr>
          <p:cNvPr id="243" name="Rectangle 242"/>
          <p:cNvSpPr/>
          <p:nvPr/>
        </p:nvSpPr>
        <p:spPr>
          <a:xfrm>
            <a:off x="1071538" y="2714620"/>
            <a:ext cx="3000396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4143372" y="2714620"/>
            <a:ext cx="1571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smtClean="0"/>
              <a:t>125 </a:t>
            </a:r>
            <a:r>
              <a:rPr lang="fr-FR" sz="900" b="1" dirty="0" smtClean="0"/>
              <a:t>pts </a:t>
            </a:r>
            <a:r>
              <a:rPr lang="fr-FR" sz="900" dirty="0" smtClean="0"/>
              <a:t>/ 2000 pts</a:t>
            </a:r>
            <a:endParaRPr lang="fr-FR" sz="900" dirty="0"/>
          </a:p>
        </p:txBody>
      </p:sp>
      <p:sp>
        <p:nvSpPr>
          <p:cNvPr id="248" name="Rectangle 247"/>
          <p:cNvSpPr/>
          <p:nvPr/>
        </p:nvSpPr>
        <p:spPr>
          <a:xfrm>
            <a:off x="0" y="10929990"/>
            <a:ext cx="9144000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Crédits</a:t>
            </a:r>
            <a:endParaRPr lang="fr-FR" sz="1000" dirty="0"/>
          </a:p>
        </p:txBody>
      </p:sp>
      <p:sp>
        <p:nvSpPr>
          <p:cNvPr id="249" name="Rectangle 248"/>
          <p:cNvSpPr/>
          <p:nvPr/>
        </p:nvSpPr>
        <p:spPr>
          <a:xfrm>
            <a:off x="0" y="9572668"/>
            <a:ext cx="9144000" cy="1357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142844" y="9644106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16 races disponibles !</a:t>
            </a:r>
          </a:p>
          <a:p>
            <a:r>
              <a:rPr lang="fr-FR" sz="1000" u="sng" dirty="0" smtClean="0">
                <a:solidFill>
                  <a:srgbClr val="0070C0"/>
                </a:solidFill>
              </a:rPr>
              <a:t>&gt; Voir la liste complète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357290" y="6215082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1358220" y="6215082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Choix obligatoire</a:t>
            </a:r>
            <a:endParaRPr lang="fr-FR" sz="900" b="1" dirty="0"/>
          </a:p>
        </p:txBody>
      </p:sp>
      <p:sp>
        <p:nvSpPr>
          <p:cNvPr id="143" name="Rectangle 142"/>
          <p:cNvSpPr/>
          <p:nvPr/>
        </p:nvSpPr>
        <p:spPr>
          <a:xfrm>
            <a:off x="2214546" y="6572272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14678" y="6215082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215608" y="6215082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Choix obligatoire</a:t>
            </a:r>
            <a:endParaRPr lang="fr-FR" sz="900" b="1" dirty="0"/>
          </a:p>
        </p:txBody>
      </p:sp>
      <p:sp>
        <p:nvSpPr>
          <p:cNvPr id="151" name="Rectangle 150"/>
          <p:cNvSpPr/>
          <p:nvPr/>
        </p:nvSpPr>
        <p:spPr>
          <a:xfrm>
            <a:off x="4089710" y="6572272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57290" y="535782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214678" y="535782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072066" y="5357826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1365808" y="535782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5080584" y="535782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3223196" y="5357826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214546" y="571501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089710" y="571501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929692" y="5715016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357290" y="778671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214678" y="778671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72066" y="7786718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1365808" y="778671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080584" y="778671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223196" y="7786718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214546" y="814390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089710" y="814390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929692" y="8143908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357290" y="864397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14678" y="864397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072066" y="8643974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1365808" y="864397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5080584" y="864397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3223196" y="8643974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214546" y="900116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089710" y="900116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929692" y="9001164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072066" y="6215082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5080584" y="6215082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929692" y="6572272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29454" y="6215082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937972" y="6215082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787080" y="6572272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357290" y="6929462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214678" y="6929462"/>
            <a:ext cx="1714512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1365808" y="6929462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3223196" y="6929462"/>
            <a:ext cx="1705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optionnel</a:t>
            </a:r>
            <a:endParaRPr lang="fr-F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214546" y="7286652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089710" y="7286652"/>
            <a:ext cx="785448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900" smtClean="0">
                <a:solidFill>
                  <a:schemeClr val="tx1"/>
                </a:solidFill>
              </a:rPr>
              <a:t>Sélectionner</a:t>
            </a:r>
            <a:endParaRPr lang="fr-FR" sz="900" dirty="0" smtClean="0">
              <a:solidFill>
                <a:schemeClr val="tx1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1428728" y="4071942"/>
            <a:ext cx="136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sz="800" dirty="0" smtClean="0"/>
              <a:t>  Autarque</a:t>
            </a:r>
          </a:p>
          <a:p>
            <a:pPr>
              <a:buFontTx/>
              <a:buChar char="-"/>
            </a:pPr>
            <a:r>
              <a:rPr lang="fr-FR" sz="800" dirty="0" smtClean="0"/>
              <a:t>  Mandibules</a:t>
            </a:r>
          </a:p>
          <a:p>
            <a:pPr>
              <a:buFontTx/>
              <a:buChar char="-"/>
            </a:pPr>
            <a:r>
              <a:rPr lang="fr-FR" sz="800" dirty="0" smtClean="0"/>
              <a:t>  Epée énergétique</a:t>
            </a:r>
          </a:p>
          <a:p>
            <a:pPr>
              <a:buFontTx/>
              <a:buChar char="-"/>
            </a:pPr>
            <a:r>
              <a:rPr lang="fr-FR" sz="800" dirty="0" smtClean="0"/>
              <a:t>  Fusil thermique</a:t>
            </a:r>
          </a:p>
          <a:p>
            <a:pPr>
              <a:buFontTx/>
              <a:buChar char="-"/>
            </a:pPr>
            <a:r>
              <a:rPr lang="fr-FR" sz="800" dirty="0" smtClean="0"/>
              <a:t>  Générateur de saut Warp</a:t>
            </a:r>
          </a:p>
        </p:txBody>
      </p:sp>
      <p:cxnSp>
        <p:nvCxnSpPr>
          <p:cNvPr id="107" name="Connecteur droit 106"/>
          <p:cNvCxnSpPr/>
          <p:nvPr/>
        </p:nvCxnSpPr>
        <p:spPr>
          <a:xfrm>
            <a:off x="1491928" y="4033541"/>
            <a:ext cx="142876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722850" y="4071942"/>
            <a:ext cx="28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/>
              <a:t>70</a:t>
            </a:r>
          </a:p>
          <a:p>
            <a:pPr algn="r"/>
            <a:r>
              <a:rPr lang="fr-FR" sz="800" dirty="0" smtClean="0"/>
              <a:t>10</a:t>
            </a:r>
          </a:p>
          <a:p>
            <a:pPr algn="r"/>
            <a:r>
              <a:rPr lang="fr-FR" sz="800" dirty="0" smtClean="0"/>
              <a:t>10</a:t>
            </a:r>
          </a:p>
          <a:p>
            <a:pPr algn="r"/>
            <a:r>
              <a:rPr lang="fr-FR" sz="800" dirty="0" smtClean="0"/>
              <a:t>10</a:t>
            </a:r>
          </a:p>
          <a:p>
            <a:pPr algn="r"/>
            <a:r>
              <a:rPr lang="fr-FR" sz="800" dirty="0" smtClean="0"/>
              <a:t>25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357290" y="4857760"/>
            <a:ext cx="1071570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Modifier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652679" y="4857760"/>
            <a:ext cx="419123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b="1" dirty="0" smtClean="0">
              <a:solidFill>
                <a:schemeClr val="tx1"/>
              </a:solidFill>
            </a:endParaRPr>
          </a:p>
        </p:txBody>
      </p:sp>
      <p:pic>
        <p:nvPicPr>
          <p:cNvPr id="112" name="Picture 24" descr="http://lanuitdufolk.vousfaitune.biz/img/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413" y="4917293"/>
            <a:ext cx="171458" cy="171458"/>
          </a:xfrm>
          <a:prstGeom prst="rect">
            <a:avLst/>
          </a:prstGeom>
          <a:noFill/>
        </p:spPr>
      </p:pic>
      <p:sp>
        <p:nvSpPr>
          <p:cNvPr id="116" name="Rectangle 115"/>
          <p:cNvSpPr/>
          <p:nvPr/>
        </p:nvSpPr>
        <p:spPr>
          <a:xfrm>
            <a:off x="928662" y="2714620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27" name="Flèche vers le bas 126"/>
          <p:cNvSpPr/>
          <p:nvPr/>
        </p:nvSpPr>
        <p:spPr>
          <a:xfrm>
            <a:off x="428596" y="3643314"/>
            <a:ext cx="785818" cy="1500198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QG 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125 pts</a:t>
            </a:r>
          </a:p>
        </p:txBody>
      </p:sp>
      <p:sp>
        <p:nvSpPr>
          <p:cNvPr id="147" name="Bande diagonale 146"/>
          <p:cNvSpPr/>
          <p:nvPr/>
        </p:nvSpPr>
        <p:spPr>
          <a:xfrm rot="5400000">
            <a:off x="946521" y="3661174"/>
            <a:ext cx="285752" cy="250033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48" name="Flèche vers le bas 147"/>
          <p:cNvSpPr/>
          <p:nvPr/>
        </p:nvSpPr>
        <p:spPr>
          <a:xfrm>
            <a:off x="428596" y="5357826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Elite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50" name="Flèche vers le bas 149"/>
          <p:cNvSpPr/>
          <p:nvPr/>
        </p:nvSpPr>
        <p:spPr>
          <a:xfrm>
            <a:off x="428596" y="6215082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Troupe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56" name="Flèche vers le bas 155"/>
          <p:cNvSpPr/>
          <p:nvPr/>
        </p:nvSpPr>
        <p:spPr>
          <a:xfrm>
            <a:off x="428596" y="8643974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Soutien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63" name="Flèche vers le bas 162"/>
          <p:cNvSpPr/>
          <p:nvPr/>
        </p:nvSpPr>
        <p:spPr>
          <a:xfrm>
            <a:off x="428596" y="7786718"/>
            <a:ext cx="785818" cy="642942"/>
          </a:xfrm>
          <a:prstGeom prst="downArrow">
            <a:avLst>
              <a:gd name="adj1" fmla="val 100000"/>
              <a:gd name="adj2" fmla="val 2169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smtClean="0">
                <a:solidFill>
                  <a:schemeClr val="tx1"/>
                </a:solidFill>
              </a:rPr>
              <a:t>Attaque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Rapide</a:t>
            </a:r>
          </a:p>
          <a:p>
            <a:r>
              <a:rPr lang="fr-FR" sz="1000" i="1" dirty="0" smtClean="0">
                <a:solidFill>
                  <a:schemeClr val="tx1"/>
                </a:solidFill>
              </a:rPr>
              <a:t>0 pts</a:t>
            </a:r>
            <a:endParaRPr lang="fr-FR" sz="1000" b="1" dirty="0" smtClean="0">
              <a:solidFill>
                <a:schemeClr val="tx1"/>
              </a:solidFill>
            </a:endParaRPr>
          </a:p>
        </p:txBody>
      </p:sp>
      <p:sp>
        <p:nvSpPr>
          <p:cNvPr id="164" name="Bande diagonale 163"/>
          <p:cNvSpPr/>
          <p:nvPr/>
        </p:nvSpPr>
        <p:spPr>
          <a:xfrm rot="5400000">
            <a:off x="946521" y="5375686"/>
            <a:ext cx="285752" cy="250033"/>
          </a:xfrm>
          <a:prstGeom prst="diagStripe">
            <a:avLst/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65" name="Bande diagonale 164"/>
          <p:cNvSpPr/>
          <p:nvPr/>
        </p:nvSpPr>
        <p:spPr>
          <a:xfrm rot="5400000">
            <a:off x="946521" y="6232942"/>
            <a:ext cx="285752" cy="250033"/>
          </a:xfrm>
          <a:prstGeom prst="diagStripe">
            <a:avLst/>
          </a:prstGeom>
          <a:solidFill>
            <a:srgbClr val="99C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67" name="Bande diagonale 166"/>
          <p:cNvSpPr/>
          <p:nvPr/>
        </p:nvSpPr>
        <p:spPr>
          <a:xfrm rot="5400000">
            <a:off x="946521" y="8661834"/>
            <a:ext cx="285752" cy="250033"/>
          </a:xfrm>
          <a:prstGeom prst="diagStripe">
            <a:avLst/>
          </a:prstGeom>
          <a:solidFill>
            <a:srgbClr val="FF999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69" name="Bande diagonale 168"/>
          <p:cNvSpPr/>
          <p:nvPr/>
        </p:nvSpPr>
        <p:spPr>
          <a:xfrm rot="5400000">
            <a:off x="946521" y="7804578"/>
            <a:ext cx="285752" cy="250033"/>
          </a:xfrm>
          <a:prstGeom prst="diagStripe">
            <a:avLst/>
          </a:prstGeom>
          <a:solidFill>
            <a:srgbClr val="99FF33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70" name="Bande diagonale 169"/>
          <p:cNvSpPr/>
          <p:nvPr/>
        </p:nvSpPr>
        <p:spPr>
          <a:xfrm rot="5400000">
            <a:off x="2803909" y="3661175"/>
            <a:ext cx="285752" cy="250033"/>
          </a:xfrm>
          <a:prstGeom prst="diagStripe">
            <a:avLst/>
          </a:prstGeom>
          <a:solidFill>
            <a:srgbClr val="FFFF6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900" b="1" dirty="0" smtClean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072066" y="3643314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929454" y="5357826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929454" y="7786718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929454" y="8643974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72066" y="6929462"/>
            <a:ext cx="171451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u="sng" dirty="0" smtClean="0">
                <a:solidFill>
                  <a:srgbClr val="0070C0"/>
                </a:solidFill>
              </a:rPr>
              <a:t>Ajouter emplacement</a:t>
            </a:r>
            <a:endParaRPr lang="fr-FR" sz="800" i="1" dirty="0" smtClean="0">
              <a:solidFill>
                <a:schemeClr val="tx1"/>
              </a:solidFill>
            </a:endParaRPr>
          </a:p>
        </p:txBody>
      </p:sp>
      <p:sp>
        <p:nvSpPr>
          <p:cNvPr id="178" name="Bande diagonale 177"/>
          <p:cNvSpPr/>
          <p:nvPr/>
        </p:nvSpPr>
        <p:spPr>
          <a:xfrm rot="5400000">
            <a:off x="2803909" y="6232942"/>
            <a:ext cx="285752" cy="250033"/>
          </a:xfrm>
          <a:prstGeom prst="diagStripe">
            <a:avLst/>
          </a:prstGeom>
          <a:solidFill>
            <a:srgbClr val="99C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80" name="Bande diagonale 179"/>
          <p:cNvSpPr/>
          <p:nvPr/>
        </p:nvSpPr>
        <p:spPr>
          <a:xfrm rot="5400000">
            <a:off x="4661297" y="6232943"/>
            <a:ext cx="285752" cy="250033"/>
          </a:xfrm>
          <a:prstGeom prst="diagStripe">
            <a:avLst/>
          </a:prstGeom>
          <a:solidFill>
            <a:srgbClr val="99CC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 i="1" dirty="0" smtClean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001024" y="3148263"/>
            <a:ext cx="1071570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Réinitialiser tous les emplacements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0" y="3143248"/>
            <a:ext cx="3429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 smtClean="0">
                <a:solidFill>
                  <a:srgbClr val="0070C0"/>
                </a:solidFill>
              </a:rPr>
              <a:t>1 </a:t>
            </a:r>
            <a:r>
              <a:rPr lang="fr-FR" sz="1000" u="sng" dirty="0" smtClean="0">
                <a:solidFill>
                  <a:srgbClr val="0070C0"/>
                </a:solidFill>
              </a:rPr>
              <a:t>QG</a:t>
            </a:r>
            <a:r>
              <a:rPr lang="fr-FR" sz="1000" dirty="0" smtClean="0"/>
              <a:t>  | </a:t>
            </a:r>
            <a:r>
              <a:rPr lang="fr-FR" sz="1000" u="sng" dirty="0" smtClean="0">
                <a:solidFill>
                  <a:srgbClr val="0070C0"/>
                </a:solidFill>
              </a:rPr>
              <a:t>0 Elite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</a:t>
            </a:r>
            <a:r>
              <a:rPr lang="fr-FR" sz="1000" dirty="0" smtClean="0">
                <a:solidFill>
                  <a:srgbClr val="0070C0"/>
                </a:solidFill>
              </a:rPr>
              <a:t> </a:t>
            </a:r>
            <a:r>
              <a:rPr lang="fr-FR" sz="1000" u="sng" dirty="0" smtClean="0">
                <a:solidFill>
                  <a:srgbClr val="0070C0"/>
                </a:solidFill>
              </a:rPr>
              <a:t>0 Troupes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</a:t>
            </a:r>
            <a:r>
              <a:rPr lang="fr-FR" sz="1000" dirty="0" smtClean="0">
                <a:solidFill>
                  <a:srgbClr val="0070C0"/>
                </a:solidFill>
              </a:rPr>
              <a:t> </a:t>
            </a:r>
            <a:r>
              <a:rPr lang="fr-FR" sz="1000" u="sng" dirty="0" smtClean="0">
                <a:solidFill>
                  <a:srgbClr val="0070C0"/>
                </a:solidFill>
              </a:rPr>
              <a:t>0 Attaques Rapides</a:t>
            </a:r>
            <a:r>
              <a:rPr lang="fr-FR" sz="1000" dirty="0" smtClean="0">
                <a:solidFill>
                  <a:srgbClr val="0070C0"/>
                </a:solidFill>
              </a:rPr>
              <a:t>  </a:t>
            </a:r>
            <a:r>
              <a:rPr lang="fr-FR" sz="1000" dirty="0" smtClean="0"/>
              <a:t>|  </a:t>
            </a:r>
            <a:r>
              <a:rPr lang="fr-FR" sz="1000" u="sng" dirty="0" smtClean="0">
                <a:solidFill>
                  <a:srgbClr val="0070C0"/>
                </a:solidFill>
              </a:rPr>
              <a:t>0 Soutien</a:t>
            </a:r>
            <a:endParaRPr lang="fr-FR" sz="1000" u="sng" dirty="0">
              <a:solidFill>
                <a:srgbClr val="0070C0"/>
              </a:solidFill>
            </a:endParaRPr>
          </a:p>
        </p:txBody>
      </p:sp>
      <p:cxnSp>
        <p:nvCxnSpPr>
          <p:cNvPr id="203" name="Connecteur droit avec flèche 202"/>
          <p:cNvCxnSpPr>
            <a:stCxn id="204" idx="1"/>
            <a:endCxn id="243" idx="1"/>
          </p:cNvCxnSpPr>
          <p:nvPr/>
        </p:nvCxnSpPr>
        <p:spPr>
          <a:xfrm rot="16200000" flipH="1">
            <a:off x="500034" y="2250272"/>
            <a:ext cx="892975" cy="250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Arrondir un rectangle avec un coin diagonal 203"/>
          <p:cNvSpPr/>
          <p:nvPr/>
        </p:nvSpPr>
        <p:spPr>
          <a:xfrm>
            <a:off x="142844" y="1643050"/>
            <a:ext cx="1357322" cy="285752"/>
          </a:xfrm>
          <a:prstGeom prst="round2DiagRect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Mise à jour de la jauge</a:t>
            </a:r>
            <a:endParaRPr lang="fr-FR" sz="9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2543</Words>
  <Application>Microsoft Office PowerPoint</Application>
  <PresentationFormat>Affichage à l'écran (4:3)</PresentationFormat>
  <Paragraphs>1120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Raphael</dc:creator>
  <cp:lastModifiedBy>Raphael</cp:lastModifiedBy>
  <cp:revision>231</cp:revision>
  <dcterms:created xsi:type="dcterms:W3CDTF">2012-06-05T18:30:15Z</dcterms:created>
  <dcterms:modified xsi:type="dcterms:W3CDTF">2012-06-21T16:39:44Z</dcterms:modified>
</cp:coreProperties>
</file>