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handoutMasterIdLst>
    <p:handoutMasterId r:id="rId13"/>
  </p:handoutMasterIdLst>
  <p:sldIdLst>
    <p:sldId id="256" r:id="rId2"/>
    <p:sldId id="279" r:id="rId3"/>
    <p:sldId id="281" r:id="rId4"/>
    <p:sldId id="282" r:id="rId5"/>
    <p:sldId id="278" r:id="rId6"/>
    <p:sldId id="260" r:id="rId7"/>
    <p:sldId id="261" r:id="rId8"/>
    <p:sldId id="265" r:id="rId9"/>
    <p:sldId id="257" r:id="rId10"/>
    <p:sldId id="258" r:id="rId11"/>
    <p:sldId id="259" r:id="rId12"/>
  </p:sldIdLst>
  <p:sldSz cx="9144000" cy="6858000" type="screen4x3"/>
  <p:notesSz cx="6888163" cy="100203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1282E"/>
    <a:srgbClr val="0000FF"/>
    <a:srgbClr val="008000"/>
    <a:srgbClr val="9E5ECE"/>
    <a:srgbClr val="8439BD"/>
    <a:srgbClr val="A6431A"/>
    <a:srgbClr val="30BE30"/>
    <a:srgbClr val="D22830"/>
    <a:srgbClr val="C125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0" autoAdjust="0"/>
    <p:restoredTop sz="94660"/>
  </p:normalViewPr>
  <p:slideViewPr>
    <p:cSldViewPr>
      <p:cViewPr varScale="1">
        <p:scale>
          <a:sx n="70" d="100"/>
          <a:sy n="70" d="100"/>
        </p:scale>
        <p:origin x="13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1878" y="-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867897" y="561957"/>
            <a:ext cx="5179874" cy="343737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pPr algn="ctr"/>
            <a:r>
              <a:rPr lang="th-TH" sz="17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เอกสารประกอบการบรรยายสัปดาห์ที่ 1: ความรู้เบื้องต้นเกี่ยวกับโครงสร้างข้อมูล</a:t>
            </a:r>
          </a:p>
        </p:txBody>
      </p:sp>
    </p:spTree>
    <p:extLst>
      <p:ext uri="{BB962C8B-B14F-4D97-AF65-F5344CB8AC3E}">
        <p14:creationId xmlns:p14="http://schemas.microsoft.com/office/powerpoint/2010/main" val="852709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7200" b="1" spc="-80" baseline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034880"/>
            <a:ext cx="7787208" cy="914400"/>
          </a:xfrm>
        </p:spPr>
        <p:txBody>
          <a:bodyPr>
            <a:normAutofit/>
          </a:bodyPr>
          <a:lstStyle>
            <a:lvl1pPr marL="0" indent="0" algn="l">
              <a:buNone/>
              <a:defRPr sz="3200" b="1" cap="all" spc="120" baseline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20/06/66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4846320"/>
            <a:ext cx="813690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20/06/66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20/06/66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03232" cy="1371600"/>
          </a:xfrm>
        </p:spPr>
        <p:txBody>
          <a:bodyPr>
            <a:noAutofit/>
          </a:bodyPr>
          <a:lstStyle>
            <a:lvl1pPr>
              <a:defRPr sz="60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003232" cy="437356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32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spcBef>
                <a:spcPts val="0"/>
              </a:spcBef>
              <a:defRPr sz="320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spcBef>
                <a:spcPts val="0"/>
              </a:spcBef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spcBef>
                <a:spcPts val="0"/>
              </a:spcBef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spcBef>
                <a:spcPts val="0"/>
              </a:spcBef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20/06/66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20/06/66</a:t>
            </a:fld>
            <a:endParaRPr lang="th-T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h-TH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67544" y="1340768"/>
            <a:ext cx="813690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20/06/66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20/06/66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20/06/66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20/06/66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20/06/66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20/06/66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BB8D992-43B7-4839-8E20-D136298F36A1}" type="datetimeFigureOut">
              <a:rPr lang="th-TH" smtClean="0"/>
              <a:t>20/06/66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40768"/>
            <a:ext cx="8147248" cy="2120280"/>
          </a:xfrm>
          <a:solidFill>
            <a:srgbClr val="D1282E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th-TH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โครงสร้างข้อมูลและขั้นตอนวิธี</a:t>
            </a:r>
            <a:endParaRPr lang="th-TH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Engce124 data structure and algorithms</a:t>
            </a:r>
            <a:endParaRPr lang="th-TH" sz="3200" b="1" dirty="0">
              <a:solidFill>
                <a:srgbClr val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0463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ชนิดข้อมูล</a:t>
            </a:r>
            <a:r>
              <a:rPr lang="th-TH" dirty="0" smtClean="0"/>
              <a:t>นามธรรม (ต่อ)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th-TH" dirty="0">
                <a:solidFill>
                  <a:srgbClr val="00B050"/>
                </a:solidFill>
              </a:rPr>
              <a:t>การออกแบบ  </a:t>
            </a:r>
            <a:r>
              <a:rPr lang="en-US" dirty="0">
                <a:solidFill>
                  <a:srgbClr val="00B050"/>
                </a:solidFill>
              </a:rPr>
              <a:t>ADT</a:t>
            </a:r>
            <a:r>
              <a:rPr lang="en-US" dirty="0"/>
              <a:t> </a:t>
            </a:r>
            <a:r>
              <a:rPr lang="th-TH" dirty="0"/>
              <a:t>ของโครงสร้างข้อมูลใดๆ จึงต้องคำนึงถึงส่วนประกอบ 2 ส่วนหลัก คือ</a:t>
            </a:r>
          </a:p>
          <a:p>
            <a:pPr lvl="1">
              <a:lnSpc>
                <a:spcPct val="95000"/>
              </a:lnSpc>
            </a:pPr>
            <a:r>
              <a:rPr lang="th-TH" dirty="0">
                <a:solidFill>
                  <a:srgbClr val="0000FF"/>
                </a:solidFill>
              </a:rPr>
              <a:t>การนิยามค่า </a:t>
            </a:r>
            <a:r>
              <a:rPr lang="en-US" dirty="0">
                <a:solidFill>
                  <a:srgbClr val="0000FF"/>
                </a:solidFill>
              </a:rPr>
              <a:t>(Value definition)</a:t>
            </a:r>
            <a:r>
              <a:rPr lang="en-US" dirty="0"/>
              <a:t> </a:t>
            </a:r>
            <a:r>
              <a:rPr lang="th-TH" dirty="0"/>
              <a:t>– ส่วนที่กำหนดค่าและความสัมพันธ์ของข้อมูล</a:t>
            </a:r>
          </a:p>
          <a:p>
            <a:pPr lvl="1" algn="thaiDist">
              <a:lnSpc>
                <a:spcPct val="95000"/>
              </a:lnSpc>
            </a:pPr>
            <a:r>
              <a:rPr lang="th-TH" dirty="0">
                <a:solidFill>
                  <a:srgbClr val="0000FF"/>
                </a:solidFill>
              </a:rPr>
              <a:t>การนิยามตัวดำเนินการ </a:t>
            </a:r>
            <a:r>
              <a:rPr lang="en-US" dirty="0">
                <a:solidFill>
                  <a:srgbClr val="0000FF"/>
                </a:solidFill>
              </a:rPr>
              <a:t>(Operation definition)</a:t>
            </a:r>
            <a:r>
              <a:rPr lang="en-US" dirty="0"/>
              <a:t> – </a:t>
            </a:r>
            <a:r>
              <a:rPr lang="th-TH" dirty="0"/>
              <a:t>ส่วนที่กำหนด </a:t>
            </a:r>
            <a:r>
              <a:rPr lang="en-US" dirty="0"/>
              <a:t>operation </a:t>
            </a:r>
            <a:r>
              <a:rPr lang="th-TH" dirty="0"/>
              <a:t>ที่ทำงานเกี่ยวข้องกับข้อมูลนั้นๆ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7854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ชนิดข้อมูลนามธรรม (ต่อ)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thaiDist"/>
            <a:r>
              <a:rPr lang="th-TH" dirty="0"/>
              <a:t>ตัวอย่าง </a:t>
            </a:r>
            <a:r>
              <a:rPr lang="en-US" dirty="0"/>
              <a:t>ADT </a:t>
            </a:r>
            <a:r>
              <a:rPr lang="en-US" dirty="0" smtClean="0"/>
              <a:t>- </a:t>
            </a:r>
            <a:r>
              <a:rPr lang="en-US" dirty="0" err="1" smtClean="0">
                <a:solidFill>
                  <a:srgbClr val="008000"/>
                </a:solidFill>
              </a:rPr>
              <a:t>AlphaString</a:t>
            </a:r>
            <a:endParaRPr lang="en-US" dirty="0" smtClean="0">
              <a:solidFill>
                <a:srgbClr val="008000"/>
              </a:solidFill>
            </a:endParaRPr>
          </a:p>
          <a:p>
            <a:pPr algn="thaiDist"/>
            <a:r>
              <a:rPr lang="en-US" dirty="0" smtClean="0">
                <a:solidFill>
                  <a:srgbClr val="0000FF"/>
                </a:solidFill>
              </a:rPr>
              <a:t>Value </a:t>
            </a:r>
            <a:r>
              <a:rPr lang="en-US" dirty="0">
                <a:solidFill>
                  <a:srgbClr val="0000FF"/>
                </a:solidFill>
              </a:rPr>
              <a:t>Definition</a:t>
            </a:r>
            <a:r>
              <a:rPr lang="en-US" dirty="0"/>
              <a:t> – </a:t>
            </a:r>
            <a:r>
              <a:rPr lang="th-TH" b="0" dirty="0"/>
              <a:t>สายอักขระที่เกิดจากการนำอักขระที่เป็นอักษรภาษาอังกฤษมาเรียงต่อกัน</a:t>
            </a:r>
          </a:p>
          <a:p>
            <a:pPr algn="thaiDist"/>
            <a:r>
              <a:rPr lang="en-US" dirty="0">
                <a:solidFill>
                  <a:srgbClr val="0000FF"/>
                </a:solidFill>
              </a:rPr>
              <a:t>Operation Definition</a:t>
            </a:r>
            <a:r>
              <a:rPr lang="en-US" dirty="0"/>
              <a:t> –</a:t>
            </a:r>
            <a:r>
              <a:rPr lang="en-US" b="0" dirty="0"/>
              <a:t> </a:t>
            </a:r>
            <a:r>
              <a:rPr lang="th-TH" b="0" dirty="0"/>
              <a:t>ข้อมูลชนิดนี้สามารถดำเนินการได้ </a:t>
            </a:r>
            <a:r>
              <a:rPr lang="th-TH" b="0" dirty="0" smtClean="0"/>
              <a:t>5 อย่าง คือ</a:t>
            </a:r>
          </a:p>
          <a:p>
            <a:pPr lvl="1"/>
            <a:r>
              <a:rPr lang="en-US" dirty="0" smtClean="0"/>
              <a:t>Assignment – </a:t>
            </a:r>
            <a:r>
              <a:rPr lang="th-TH" dirty="0" smtClean="0"/>
              <a:t>กำหนดค่าให้กับข้อมูล</a:t>
            </a:r>
          </a:p>
          <a:p>
            <a:pPr lvl="1"/>
            <a:r>
              <a:rPr lang="en-US" dirty="0" smtClean="0"/>
              <a:t>Compare </a:t>
            </a:r>
            <a:r>
              <a:rPr lang="en-US" dirty="0"/>
              <a:t>– </a:t>
            </a:r>
            <a:r>
              <a:rPr lang="th-TH" dirty="0"/>
              <a:t>เปรียบเทียบ </a:t>
            </a:r>
            <a:r>
              <a:rPr lang="en-US" dirty="0" err="1"/>
              <a:t>AlphaString</a:t>
            </a:r>
            <a:r>
              <a:rPr lang="en-US" dirty="0"/>
              <a:t> </a:t>
            </a:r>
            <a:r>
              <a:rPr lang="th-TH" dirty="0"/>
              <a:t>2 ตัว ว่าเท่ากันหรือไม่</a:t>
            </a:r>
          </a:p>
          <a:p>
            <a:pPr lvl="1"/>
            <a:r>
              <a:rPr lang="en-US" dirty="0" smtClean="0"/>
              <a:t>Length </a:t>
            </a:r>
            <a:r>
              <a:rPr lang="en-US" dirty="0"/>
              <a:t>– </a:t>
            </a:r>
            <a:r>
              <a:rPr lang="th-TH" dirty="0" smtClean="0"/>
              <a:t>หา</a:t>
            </a:r>
            <a:r>
              <a:rPr lang="th-TH" dirty="0"/>
              <a:t>ความยาวว่าของข้อมูลว่าประกอบด้วยตัวอักษรกี่ตัว</a:t>
            </a:r>
          </a:p>
          <a:p>
            <a:pPr lvl="1"/>
            <a:r>
              <a:rPr lang="en-US" dirty="0"/>
              <a:t>Append – </a:t>
            </a:r>
            <a:r>
              <a:rPr lang="th-TH" dirty="0"/>
              <a:t>นำ </a:t>
            </a:r>
            <a:r>
              <a:rPr lang="en-US" dirty="0" err="1"/>
              <a:t>AlphaString</a:t>
            </a:r>
            <a:r>
              <a:rPr lang="en-US" dirty="0"/>
              <a:t> 2 </a:t>
            </a:r>
            <a:r>
              <a:rPr lang="th-TH" dirty="0"/>
              <a:t>ตัวมาต่อกัน</a:t>
            </a:r>
          </a:p>
          <a:p>
            <a:pPr lvl="1"/>
            <a:r>
              <a:rPr lang="en-US" dirty="0" err="1"/>
              <a:t>SubString</a:t>
            </a:r>
            <a:r>
              <a:rPr lang="en-US" dirty="0"/>
              <a:t> – </a:t>
            </a:r>
            <a:r>
              <a:rPr lang="th-TH" dirty="0"/>
              <a:t>แบ่ง </a:t>
            </a:r>
            <a:r>
              <a:rPr lang="en-US" dirty="0" err="1"/>
              <a:t>AlphaString</a:t>
            </a:r>
            <a:r>
              <a:rPr lang="en-US" dirty="0"/>
              <a:t> </a:t>
            </a:r>
            <a:r>
              <a:rPr lang="th-TH" dirty="0"/>
              <a:t>ย่อยออกจาก </a:t>
            </a:r>
            <a:r>
              <a:rPr lang="en-US" dirty="0" err="1"/>
              <a:t>AplhaString</a:t>
            </a:r>
            <a:r>
              <a:rPr lang="en-US" dirty="0"/>
              <a:t> </a:t>
            </a:r>
            <a:r>
              <a:rPr lang="th-TH" dirty="0"/>
              <a:t>เดิม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2141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ข้อมูลรายวิชา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075240" cy="4373563"/>
          </a:xfrm>
        </p:spPr>
        <p:txBody>
          <a:bodyPr>
            <a:normAutofit lnSpcReduction="10000"/>
          </a:bodyPr>
          <a:lstStyle/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th-TH" sz="3000" b="0" dirty="0">
                <a:solidFill>
                  <a:schemeClr val="accent3"/>
                </a:solidFill>
              </a:rPr>
              <a:t>รหัสรายวิชา  </a:t>
            </a:r>
            <a:r>
              <a:rPr lang="en-US" sz="3000" b="0" dirty="0">
                <a:solidFill>
                  <a:schemeClr val="accent3"/>
                </a:solidFill>
              </a:rPr>
              <a:t>:</a:t>
            </a:r>
            <a:r>
              <a:rPr lang="th-TH" sz="3000" b="0" dirty="0" smtClean="0">
                <a:solidFill>
                  <a:schemeClr val="accent3"/>
                </a:solidFill>
              </a:rPr>
              <a:t>  </a:t>
            </a:r>
            <a:r>
              <a:rPr lang="en-US" sz="3000" b="0" dirty="0" smtClean="0"/>
              <a:t>ENGCE124 </a:t>
            </a:r>
            <a:endParaRPr lang="en-US" sz="3000" b="0" dirty="0"/>
          </a:p>
          <a:p>
            <a:pPr marL="457200" indent="-457200" algn="thaiDi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th-TH" sz="3000" b="0" dirty="0">
                <a:solidFill>
                  <a:schemeClr val="accent3"/>
                </a:solidFill>
              </a:rPr>
              <a:t>ชื่อ</a:t>
            </a:r>
            <a:r>
              <a:rPr lang="th-TH" sz="3000" b="0" dirty="0" smtClean="0">
                <a:solidFill>
                  <a:schemeClr val="accent3"/>
                </a:solidFill>
              </a:rPr>
              <a:t>รายวิชา </a:t>
            </a:r>
            <a:r>
              <a:rPr lang="en-US" sz="3000" b="0" dirty="0">
                <a:solidFill>
                  <a:schemeClr val="accent3"/>
                </a:solidFill>
              </a:rPr>
              <a:t>:</a:t>
            </a:r>
            <a:r>
              <a:rPr lang="th-TH" sz="3000" b="0" dirty="0">
                <a:solidFill>
                  <a:schemeClr val="accent3"/>
                </a:solidFill>
              </a:rPr>
              <a:t> </a:t>
            </a:r>
            <a:r>
              <a:rPr lang="th-TH" sz="3000" b="0" dirty="0"/>
              <a:t>โครงสร้างข้อมูลและขั้นตอน</a:t>
            </a:r>
            <a:r>
              <a:rPr lang="th-TH" sz="3000" b="0" dirty="0" smtClean="0"/>
              <a:t>วิธี</a:t>
            </a:r>
            <a:endParaRPr lang="en-US" sz="3000" b="0" dirty="0" smtClean="0"/>
          </a:p>
          <a:p>
            <a:pPr algn="thaiDist">
              <a:buClr>
                <a:srgbClr val="C00000"/>
              </a:buClr>
            </a:pPr>
            <a:r>
              <a:rPr lang="en-US" sz="3000" b="0" dirty="0" smtClean="0">
                <a:solidFill>
                  <a:srgbClr val="000000"/>
                </a:solidFill>
              </a:rPr>
              <a:t>		(Data Structure and Algorithms)</a:t>
            </a:r>
            <a:endParaRPr lang="th-TH" sz="3000" b="0" dirty="0" smtClean="0">
              <a:solidFill>
                <a:srgbClr val="000000"/>
              </a:solidFill>
            </a:endParaRPr>
          </a:p>
          <a:p>
            <a:pPr marL="457200" indent="-457200" algn="thaiDi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th-TH" sz="3000" b="0" dirty="0" smtClean="0">
                <a:solidFill>
                  <a:schemeClr val="accent3"/>
                </a:solidFill>
              </a:rPr>
              <a:t>จำนวน</a:t>
            </a:r>
            <a:r>
              <a:rPr lang="th-TH" sz="3000" b="0" dirty="0">
                <a:solidFill>
                  <a:schemeClr val="accent3"/>
                </a:solidFill>
              </a:rPr>
              <a:t>หน่วย</a:t>
            </a:r>
            <a:r>
              <a:rPr lang="th-TH" sz="3000" b="0" dirty="0" smtClean="0">
                <a:solidFill>
                  <a:schemeClr val="accent3"/>
                </a:solidFill>
              </a:rPr>
              <a:t>กิต</a:t>
            </a:r>
            <a:r>
              <a:rPr lang="en-US" sz="3000" b="0" dirty="0" smtClean="0">
                <a:solidFill>
                  <a:schemeClr val="accent3"/>
                </a:solidFill>
              </a:rPr>
              <a:t> : </a:t>
            </a:r>
            <a:r>
              <a:rPr lang="th-TH" sz="3000" b="0" dirty="0"/>
              <a:t>3( 2 - 3 - 5 </a:t>
            </a:r>
            <a:r>
              <a:rPr lang="th-TH" sz="3000" b="0" dirty="0" smtClean="0"/>
              <a:t>)</a:t>
            </a:r>
            <a:endParaRPr lang="en-US" sz="30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000" b="0" dirty="0">
                <a:solidFill>
                  <a:srgbClr val="C00000"/>
                </a:solidFill>
              </a:rPr>
              <a:t>รายวิชาที่ต้องเรียนมาก่อน </a:t>
            </a:r>
            <a:r>
              <a:rPr lang="th-TH" sz="3000" b="0" dirty="0"/>
              <a:t> </a:t>
            </a:r>
            <a:r>
              <a:rPr lang="en-US" sz="3000" b="0" dirty="0"/>
              <a:t>:</a:t>
            </a:r>
            <a:r>
              <a:rPr lang="th-TH" sz="3000" b="0" dirty="0"/>
              <a:t> </a:t>
            </a:r>
            <a:r>
              <a:rPr lang="en-US" sz="3000" b="0" dirty="0"/>
              <a:t> </a:t>
            </a:r>
            <a:r>
              <a:rPr lang="en-US" sz="3000" b="0" dirty="0" smtClean="0"/>
              <a:t>ENGCE117 </a:t>
            </a:r>
            <a:r>
              <a:rPr lang="th-TH" sz="3000" b="0" dirty="0" smtClean="0"/>
              <a:t>การ</a:t>
            </a:r>
            <a:r>
              <a:rPr lang="th-TH" sz="3000" b="0" dirty="0"/>
              <a:t>เขียน</a:t>
            </a:r>
            <a:r>
              <a:rPr lang="th-TH" sz="3000" b="0" dirty="0" smtClean="0"/>
              <a:t>โปรแกรมสำหรับ</a:t>
            </a:r>
            <a:r>
              <a:rPr lang="th-TH" sz="3000" b="0" dirty="0"/>
              <a:t>วิศวกร</a:t>
            </a:r>
            <a:r>
              <a:rPr lang="th-TH" sz="3000" b="0" dirty="0" smtClean="0"/>
              <a:t>คอมพิวเตอร์</a:t>
            </a:r>
          </a:p>
          <a:p>
            <a:pPr marL="457200" indent="-457200" algn="thaiDist">
              <a:buFont typeface="Arial" panose="020B0604020202020204" pitchFamily="34" charset="0"/>
              <a:buChar char="•"/>
            </a:pPr>
            <a:r>
              <a:rPr lang="th-TH" sz="3000" b="0" dirty="0" smtClean="0">
                <a:solidFill>
                  <a:schemeClr val="accent3"/>
                </a:solidFill>
              </a:rPr>
              <a:t>คำอธิบายรายวิชา </a:t>
            </a:r>
            <a:r>
              <a:rPr lang="en-US" sz="3000" b="0" dirty="0" smtClean="0">
                <a:solidFill>
                  <a:schemeClr val="accent3"/>
                </a:solidFill>
              </a:rPr>
              <a:t>:</a:t>
            </a:r>
            <a:r>
              <a:rPr lang="th-TH" sz="3000" b="0" dirty="0" smtClean="0">
                <a:solidFill>
                  <a:schemeClr val="accent3"/>
                </a:solidFill>
              </a:rPr>
              <a:t> </a:t>
            </a:r>
            <a:r>
              <a:rPr lang="th-TH" sz="3000" b="0" dirty="0" smtClean="0"/>
              <a:t>ศึกษา</a:t>
            </a:r>
            <a:r>
              <a:rPr lang="th-TH" sz="3000" b="0" dirty="0"/>
              <a:t>และฝึกปฏิบัติการเกี่ยวกับการแทนข้อมูล โครงสร้างและการออกแบบ</a:t>
            </a:r>
            <a:r>
              <a:rPr lang="th-TH" sz="3000" b="0" dirty="0" smtClean="0"/>
              <a:t>ข้อมูลแบบ</a:t>
            </a:r>
            <a:r>
              <a:rPr lang="th-TH" sz="3000" b="0" dirty="0"/>
              <a:t>อาร์เรย์ สแต็ก คิว ลิงค์ลิสต์ ต้นไม้ กราฟ การจัดเรียงข้อมูล การค้นหาข้อมูล </a:t>
            </a:r>
            <a:r>
              <a:rPr lang="th-TH" sz="3000" b="0" dirty="0" smtClean="0"/>
              <a:t>การวิเคราะห์ขั้นตอนวิธี</a:t>
            </a:r>
          </a:p>
        </p:txBody>
      </p:sp>
    </p:spTree>
    <p:extLst>
      <p:ext uri="{BB962C8B-B14F-4D97-AF65-F5344CB8AC3E}">
        <p14:creationId xmlns:p14="http://schemas.microsoft.com/office/powerpoint/2010/main" val="12923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เนื้อหารายวิชา 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075240" cy="462872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th-TH" b="0" dirty="0"/>
              <a:t>ความรู้เบื้องต้นเกี่ยวกับโครงสร้างข้อมูล</a:t>
            </a:r>
          </a:p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th-TH" b="0" dirty="0"/>
              <a:t>โครงสร้างข้อมูลแบบอาร์เรย์ (</a:t>
            </a:r>
            <a:r>
              <a:rPr lang="en-US" b="0" dirty="0"/>
              <a:t>Array)</a:t>
            </a:r>
          </a:p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th-TH" b="0" dirty="0"/>
              <a:t>โครงสร้างข้อมูลแบบรายการโยง (</a:t>
            </a:r>
            <a:r>
              <a:rPr lang="en-US" b="0" dirty="0"/>
              <a:t>Linked List)</a:t>
            </a:r>
          </a:p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th-TH" b="0" dirty="0"/>
              <a:t>โครงสร้างข้อมูลคิว (</a:t>
            </a:r>
            <a:r>
              <a:rPr lang="en-US" b="0" dirty="0"/>
              <a:t>Queue)</a:t>
            </a:r>
          </a:p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th-TH" b="0" dirty="0"/>
              <a:t>โครงสร้างข้อมูลกองซ้อน(</a:t>
            </a:r>
            <a:r>
              <a:rPr lang="en-US" b="0" dirty="0"/>
              <a:t>Stack)</a:t>
            </a:r>
          </a:p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th-TH" b="0" dirty="0"/>
              <a:t>โครงสร้างข้อมูลต้นไม้ (</a:t>
            </a:r>
            <a:r>
              <a:rPr lang="en-US" b="0" dirty="0"/>
              <a:t>Tree)</a:t>
            </a:r>
          </a:p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th-TH" b="0" dirty="0"/>
              <a:t>โครงสร้างข้อมูลแบบกราฟ (</a:t>
            </a:r>
            <a:r>
              <a:rPr lang="en-US" b="0" dirty="0"/>
              <a:t>Graph)</a:t>
            </a:r>
          </a:p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th-TH" b="0" dirty="0"/>
              <a:t>ขั้นตอนวิธี (</a:t>
            </a:r>
            <a:r>
              <a:rPr lang="en-US" b="0" dirty="0"/>
              <a:t>Algorithm)</a:t>
            </a:r>
          </a:p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th-TH" b="0" dirty="0" smtClean="0"/>
              <a:t>การจัดเรียงข้อมูล </a:t>
            </a:r>
            <a:r>
              <a:rPr lang="th-TH" b="0" dirty="0"/>
              <a:t>(</a:t>
            </a:r>
            <a:r>
              <a:rPr lang="en-US" b="0" dirty="0"/>
              <a:t>Sorting</a:t>
            </a:r>
            <a:r>
              <a:rPr lang="en-US" b="0" dirty="0" smtClean="0"/>
              <a:t>)</a:t>
            </a:r>
            <a:r>
              <a:rPr lang="th-TH" b="0" dirty="0"/>
              <a:t> </a:t>
            </a:r>
            <a:endParaRPr lang="th-TH" b="0" dirty="0" smtClean="0"/>
          </a:p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th-TH" b="0" dirty="0" smtClean="0"/>
              <a:t>การ</a:t>
            </a:r>
            <a:r>
              <a:rPr lang="th-TH" b="0" dirty="0"/>
              <a:t>ค้นหาข้อมูล (</a:t>
            </a:r>
            <a:r>
              <a:rPr lang="en-US" b="0" dirty="0"/>
              <a:t>Search)</a:t>
            </a:r>
          </a:p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th-TH" b="0" dirty="0"/>
          </a:p>
        </p:txBody>
      </p:sp>
    </p:spTree>
    <p:extLst>
      <p:ext uri="{BB962C8B-B14F-4D97-AF65-F5344CB8AC3E}">
        <p14:creationId xmlns:p14="http://schemas.microsoft.com/office/powerpoint/2010/main" val="7797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การประเมินผล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endParaRPr lang="th-TH" b="0" dirty="0" smtClean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th-TH" b="0" dirty="0" smtClean="0"/>
              <a:t>สอบ</a:t>
            </a:r>
            <a:r>
              <a:rPr lang="th-TH" b="0" dirty="0"/>
              <a:t>กลางภาค				</a:t>
            </a:r>
            <a:r>
              <a:rPr lang="th-TH" b="0" dirty="0" smtClean="0"/>
              <a:t>3</a:t>
            </a:r>
            <a:r>
              <a:rPr lang="en-US" b="0" dirty="0" smtClean="0"/>
              <a:t>0</a:t>
            </a:r>
            <a:r>
              <a:rPr lang="th-TH" b="0" dirty="0" smtClean="0"/>
              <a:t>%</a:t>
            </a:r>
            <a:endParaRPr lang="th-TH" b="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th-TH" b="0" dirty="0"/>
              <a:t>สอบปลายภาค			</a:t>
            </a:r>
            <a:r>
              <a:rPr lang="th-TH" b="0" dirty="0" smtClean="0"/>
              <a:t>	3</a:t>
            </a:r>
            <a:r>
              <a:rPr lang="en-US" b="0" dirty="0" smtClean="0"/>
              <a:t>0</a:t>
            </a:r>
            <a:r>
              <a:rPr lang="th-TH" b="0" dirty="0" smtClean="0"/>
              <a:t>%</a:t>
            </a:r>
            <a:endParaRPr lang="th-TH" b="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th-TH" b="0" dirty="0"/>
              <a:t>การเข้าชั้น</a:t>
            </a:r>
            <a:r>
              <a:rPr lang="th-TH" b="0" dirty="0" smtClean="0"/>
              <a:t>เรียน และ</a:t>
            </a:r>
            <a:r>
              <a:rPr lang="th-TH" b="0" dirty="0"/>
              <a:t>การมีส่วนร่วม 	</a:t>
            </a:r>
            <a:r>
              <a:rPr lang="th-TH" b="0" dirty="0" smtClean="0"/>
              <a:t>	10</a:t>
            </a:r>
            <a:r>
              <a:rPr lang="th-TH" b="0" dirty="0"/>
              <a:t>%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th-TH" b="0" dirty="0"/>
              <a:t>งานที่ได้รับมอบหมาย			</a:t>
            </a:r>
            <a:r>
              <a:rPr lang="en-US" b="0" dirty="0" smtClean="0"/>
              <a:t>	30</a:t>
            </a:r>
            <a:r>
              <a:rPr lang="th-TH" b="0" dirty="0" smtClean="0"/>
              <a:t>%</a:t>
            </a:r>
            <a:endParaRPr lang="en-US" b="0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** </a:t>
            </a:r>
            <a:r>
              <a:rPr lang="th-TH" dirty="0" smtClean="0">
                <a:solidFill>
                  <a:srgbClr val="C00000"/>
                </a:solidFill>
              </a:rPr>
              <a:t>การตัดเกรดแบบอิงเกณฑ์</a:t>
            </a:r>
            <a:endParaRPr lang="th-TH" dirty="0">
              <a:solidFill>
                <a:srgbClr val="C00000"/>
              </a:solidFill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4011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sz="9600" b="1" dirty="0"/>
              <a:t>ความรู้เบื้องต้นเกี่ยวกับโครงสร้างข้อมูล</a:t>
            </a:r>
            <a:endParaRPr lang="th-TH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Engce124 data structure and algorithms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7602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5400" dirty="0"/>
              <a:t>โครงสร้างข้อมูล (</a:t>
            </a:r>
            <a:r>
              <a:rPr lang="en-US" sz="5400" dirty="0"/>
              <a:t>Data Structure) </a:t>
            </a:r>
            <a:endParaRPr lang="th-TH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	</a:t>
            </a:r>
            <a:r>
              <a:rPr lang="th-TH" b="0" dirty="0" smtClean="0"/>
              <a:t>โครงสร้างข้อมูล คือ การ</a:t>
            </a:r>
            <a:r>
              <a:rPr lang="th-TH" b="0" dirty="0"/>
              <a:t>รวมประเภทข้อมูล (</a:t>
            </a:r>
            <a:r>
              <a:rPr lang="en-US" b="0" dirty="0"/>
              <a:t>Data Type) </a:t>
            </a:r>
            <a:r>
              <a:rPr lang="th-TH" b="0" dirty="0"/>
              <a:t>เข้าไว้ด้วยกัน จนกลายเป็นกลุ่มประเภทข้อมูล และมีนิยามความสัมพันธ์ภายในกลุ่มข้อมูลอย่างชัดเจน การรวมกลุ่มนี้อาจเป็นการรวมกลุ่มกันระหว่างข้อมูลประเภทเดียวกัน ต่างประเภทกัน หรือต่างโครงสร้างข้อมูลกันก็ได้</a:t>
            </a:r>
          </a:p>
          <a:p>
            <a:pPr marL="914400" lvl="1" indent="-457200"/>
            <a:r>
              <a:rPr lang="th-TH" dirty="0"/>
              <a:t>โครงสร้างข้อมูล ประกอบด้วย 2 ส่วน คือ </a:t>
            </a:r>
          </a:p>
          <a:p>
            <a:pPr lvl="2"/>
            <a:r>
              <a:rPr lang="th-TH" dirty="0" smtClean="0"/>
              <a:t>โครงสร้าง</a:t>
            </a:r>
            <a:r>
              <a:rPr lang="th-TH" dirty="0"/>
              <a:t>ที่ใช้เก็บข้อมูล </a:t>
            </a:r>
          </a:p>
          <a:p>
            <a:pPr lvl="2"/>
            <a:r>
              <a:rPr lang="th-TH" dirty="0" smtClean="0"/>
              <a:t>อัลกอริทึม</a:t>
            </a:r>
            <a:r>
              <a:rPr lang="th-TH" dirty="0"/>
              <a:t>ใช้สำหรับการดำเนินงาน รวมทั้งความสัมพันธ์พื้นฐานของ โครงสร้างนั้นๆ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920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ประเภทของโครงสร้างข้อมูล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h-TH" dirty="0"/>
              <a:t>โครงสร้างข้อมูลแบ่งออกเป็น 2 ประเภท คือ</a:t>
            </a:r>
            <a:endParaRPr lang="en-US" dirty="0"/>
          </a:p>
          <a:p>
            <a:pPr marL="914400" lvl="1" indent="-457200"/>
            <a:r>
              <a:rPr lang="th-TH" dirty="0"/>
              <a:t>โครงสร้างข้อมูลแบบเป็นเชิงเส้น (</a:t>
            </a:r>
            <a:r>
              <a:rPr lang="en-US" dirty="0"/>
              <a:t>Linear Data Structure</a:t>
            </a:r>
            <a:r>
              <a:rPr lang="en-US" dirty="0" smtClean="0"/>
              <a:t>) </a:t>
            </a:r>
          </a:p>
          <a:p>
            <a:pPr marL="1600200" lvl="2" indent="-457200"/>
            <a:r>
              <a:rPr lang="en-US" dirty="0" smtClean="0"/>
              <a:t>    </a:t>
            </a:r>
            <a:r>
              <a:rPr lang="en-US" dirty="0"/>
              <a:t>Arrays</a:t>
            </a:r>
          </a:p>
          <a:p>
            <a:pPr marL="1600200" lvl="2" indent="-457200"/>
            <a:r>
              <a:rPr lang="en-US" dirty="0"/>
              <a:t>    </a:t>
            </a:r>
            <a:r>
              <a:rPr lang="en-US" dirty="0" smtClean="0"/>
              <a:t>Linked List</a:t>
            </a:r>
            <a:endParaRPr lang="en-US" dirty="0"/>
          </a:p>
          <a:p>
            <a:pPr marL="1600200" lvl="2" indent="-457200"/>
            <a:r>
              <a:rPr lang="en-US" dirty="0"/>
              <a:t>    Stack</a:t>
            </a:r>
          </a:p>
          <a:p>
            <a:pPr marL="1600200" lvl="2" indent="-457200"/>
            <a:r>
              <a:rPr lang="en-US" dirty="0"/>
              <a:t>    </a:t>
            </a:r>
            <a:r>
              <a:rPr lang="en-US" dirty="0" smtClean="0"/>
              <a:t>Queue</a:t>
            </a:r>
          </a:p>
          <a:p>
            <a:pPr marL="914400" lvl="1" indent="-457200"/>
            <a:r>
              <a:rPr lang="th-TH" dirty="0" smtClean="0"/>
              <a:t>โครงสร้าง</a:t>
            </a:r>
            <a:r>
              <a:rPr lang="th-TH" dirty="0"/>
              <a:t>ข้อมูลแบบไม่เป็นเชิงเส้น (</a:t>
            </a:r>
            <a:r>
              <a:rPr lang="en-US" dirty="0"/>
              <a:t>Non Linear Data Structure</a:t>
            </a:r>
            <a:r>
              <a:rPr lang="en-US" dirty="0" smtClean="0"/>
              <a:t>)</a:t>
            </a:r>
          </a:p>
          <a:p>
            <a:pPr marL="1600200" lvl="2" indent="-457200"/>
            <a:r>
              <a:rPr lang="en-US" dirty="0"/>
              <a:t>Tree</a:t>
            </a:r>
          </a:p>
          <a:p>
            <a:pPr marL="1600200" lvl="2" indent="-457200"/>
            <a:r>
              <a:rPr lang="en-US" dirty="0"/>
              <a:t>Graph</a:t>
            </a:r>
          </a:p>
          <a:p>
            <a:pPr marL="1600200" lvl="2" indent="-457200"/>
            <a:r>
              <a:rPr lang="en-US" dirty="0" smtClean="0"/>
              <a:t>Heaps</a:t>
            </a:r>
            <a:endParaRPr lang="en-US" dirty="0"/>
          </a:p>
          <a:p>
            <a:pPr marL="914400" lvl="1" indent="-457200"/>
            <a:endParaRPr lang="th-TH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849544" y="3141315"/>
            <a:ext cx="2552663" cy="848065"/>
            <a:chOff x="2261" y="1423"/>
            <a:chExt cx="3078" cy="1169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261" y="2112"/>
              <a:ext cx="3078" cy="480"/>
              <a:chOff x="2448" y="1152"/>
              <a:chExt cx="2736" cy="240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976" y="1152"/>
                <a:ext cx="192" cy="24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/>
                <a:endParaRPr lang="th-TH" altLang="th-TH" sz="4400">
                  <a:latin typeface="Angsana New" pitchFamily="18" charset="-34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3456" y="1152"/>
                <a:ext cx="528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eaLnBrk="1" hangingPunct="1"/>
                <a:endParaRPr lang="th-TH" altLang="th-TH" sz="1800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3984" y="1152"/>
                <a:ext cx="192" cy="24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/>
                <a:endParaRPr lang="th-TH" altLang="th-TH" sz="4400">
                  <a:latin typeface="Angsana New" pitchFamily="18" charset="-34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4464" y="1152"/>
                <a:ext cx="528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eaLnBrk="1" hangingPunct="1"/>
                <a:endParaRPr lang="th-TH" altLang="th-TH" sz="1800"/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4992" y="1152"/>
                <a:ext cx="192" cy="24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/>
                <a:endParaRPr lang="th-TH" altLang="th-TH" sz="4400">
                  <a:latin typeface="Angsana New" pitchFamily="18" charset="-34"/>
                </a:endParaRPr>
              </a:p>
            </p:txBody>
          </p:sp>
          <p:sp>
            <p:nvSpPr>
              <p:cNvPr id="13" name="Line 18"/>
              <p:cNvSpPr>
                <a:spLocks noChangeShapeType="1"/>
              </p:cNvSpPr>
              <p:nvPr/>
            </p:nvSpPr>
            <p:spPr bwMode="auto">
              <a:xfrm>
                <a:off x="3168" y="124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th-TH"/>
              </a:p>
            </p:txBody>
          </p:sp>
          <p:sp>
            <p:nvSpPr>
              <p:cNvPr id="14" name="Line 19"/>
              <p:cNvSpPr>
                <a:spLocks noChangeShapeType="1"/>
              </p:cNvSpPr>
              <p:nvPr/>
            </p:nvSpPr>
            <p:spPr bwMode="auto">
              <a:xfrm>
                <a:off x="4176" y="124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th-TH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2448" y="1152"/>
                <a:ext cx="528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eaLnBrk="1" hangingPunct="1"/>
                <a:endParaRPr lang="th-TH" altLang="th-TH" sz="1800"/>
              </a:p>
            </p:txBody>
          </p:sp>
        </p:grpSp>
        <p:sp>
          <p:nvSpPr>
            <p:cNvPr id="7" name="Text Box 21"/>
            <p:cNvSpPr txBox="1">
              <a:spLocks noChangeArrowheads="1"/>
            </p:cNvSpPr>
            <p:nvPr/>
          </p:nvSpPr>
          <p:spPr bwMode="auto">
            <a:xfrm>
              <a:off x="2438" y="1423"/>
              <a:ext cx="2701" cy="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th-TH" altLang="th-TH" sz="2400" b="1" dirty="0">
                  <a:solidFill>
                    <a:schemeClr val="tx1"/>
                  </a:solidFill>
                  <a:latin typeface="Angsana New" panose="02020603050405020304" pitchFamily="18" charset="-34"/>
                  <a:cs typeface="Angsana New" panose="02020603050405020304" pitchFamily="18" charset="-34"/>
                </a:rPr>
                <a:t>ลิงค์</a:t>
              </a:r>
              <a:r>
                <a:rPr lang="th-TH" altLang="th-TH" sz="2400" b="1" dirty="0" smtClean="0">
                  <a:solidFill>
                    <a:schemeClr val="tx1"/>
                  </a:solidFill>
                  <a:latin typeface="Angsana New" panose="02020603050405020304" pitchFamily="18" charset="-34"/>
                  <a:cs typeface="Angsana New" panose="02020603050405020304" pitchFamily="18" charset="-34"/>
                </a:rPr>
                <a:t>ลิสต์ (</a:t>
              </a:r>
              <a:r>
                <a:rPr lang="th-TH" altLang="th-TH" sz="2400" b="1" dirty="0">
                  <a:solidFill>
                    <a:schemeClr val="tx1"/>
                  </a:solidFill>
                  <a:latin typeface="Angsana New" panose="02020603050405020304" pitchFamily="18" charset="-34"/>
                  <a:cs typeface="Angsana New" panose="02020603050405020304" pitchFamily="18" charset="-34"/>
                </a:rPr>
                <a:t>Linked List)</a:t>
              </a:r>
            </a:p>
          </p:txBody>
        </p:sp>
      </p:grpSp>
      <p:pic>
        <p:nvPicPr>
          <p:cNvPr id="1026" name="Picture 2" descr="ผลการค้นหารูปภาพสำหรับ tree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151" y="4869160"/>
            <a:ext cx="20955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9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โครงสร้างข้อมูล (ต่อ)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โครงสร้างข้อมูลที่ดีจะต้องมีคุณสมบัติ ดังนี้</a:t>
            </a:r>
          </a:p>
          <a:p>
            <a:pPr marL="914400" lvl="1" indent="-457200"/>
            <a:r>
              <a:rPr lang="th-TH" dirty="0" smtClean="0"/>
              <a:t>สามารถแยกแยะเป็นหน่วยข้อมูลย่อยๆได้</a:t>
            </a:r>
          </a:p>
          <a:p>
            <a:pPr marL="914400" lvl="1" indent="-457200"/>
            <a:r>
              <a:rPr lang="th-TH" dirty="0" smtClean="0"/>
              <a:t>สามารถบอกวิธีการเข้าถึง (</a:t>
            </a:r>
            <a:r>
              <a:rPr lang="en-US" dirty="0" smtClean="0"/>
              <a:t>Access) </a:t>
            </a:r>
            <a:r>
              <a:rPr lang="th-TH" dirty="0" smtClean="0"/>
              <a:t>หรือ จัดเก็บ</a:t>
            </a:r>
            <a:r>
              <a:rPr lang="en-US" dirty="0" smtClean="0"/>
              <a:t> (Store) </a:t>
            </a:r>
            <a:r>
              <a:rPr lang="th-TH" dirty="0" smtClean="0"/>
              <a:t>แต่ละหน่วยย่อยได้</a:t>
            </a:r>
          </a:p>
          <a:p>
            <a:pPr marL="914400" lvl="1" indent="-457200"/>
            <a:r>
              <a:rPr lang="th-TH" dirty="0" smtClean="0"/>
              <a:t>การสร้าง และการจัดวางข้อมูลย่อยๆ ที่ซับซ้อนควรปกปิด (</a:t>
            </a:r>
            <a:r>
              <a:rPr lang="en-US" dirty="0" smtClean="0"/>
              <a:t>Encapsulated) </a:t>
            </a:r>
            <a:r>
              <a:rPr lang="th-TH" dirty="0" smtClean="0"/>
              <a:t>จากการเรียกใช้งานในโปรแกรม</a:t>
            </a:r>
          </a:p>
          <a:p>
            <a:pPr marL="914400" lvl="1" indent="-457200"/>
            <a:r>
              <a:rPr lang="th-TH" dirty="0" smtClean="0"/>
              <a:t>สามารถสะท้อนความสัมพันธ์ของข้อมูลได้ดี และสามารถนำมาออกแบบข้อมูลได้ง่ายต่อการประมวลผล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1538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ชนิดข้อมูลนามธรรม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dirty="0"/>
              <a:t>ชนิดข้อมูลนามธรรม (</a:t>
            </a:r>
            <a:r>
              <a:rPr lang="en-US" dirty="0"/>
              <a:t>Abstract data types: ADT</a:t>
            </a:r>
            <a:r>
              <a:rPr lang="en-US" dirty="0" smtClean="0"/>
              <a:t>)</a:t>
            </a:r>
            <a:r>
              <a:rPr lang="th-TH" dirty="0" smtClean="0"/>
              <a:t> </a:t>
            </a:r>
          </a:p>
          <a:p>
            <a:pPr marL="914400" lvl="1" indent="-457200" algn="thaiDist"/>
            <a:r>
              <a:rPr lang="th-TH" dirty="0"/>
              <a:t>การนิยามโครงสร้างข้อมูลโดยใช้หลักคณิตศาสตร์และ/หรือหลักการโปรแกรมมากำหนดชนิดของข้อมูล </a:t>
            </a:r>
            <a:endParaRPr lang="th-TH" dirty="0" smtClean="0"/>
          </a:p>
          <a:p>
            <a:pPr marL="1600200" lvl="2" indent="-457200" algn="thaiDist"/>
            <a:r>
              <a:rPr lang="th-TH" dirty="0"/>
              <a:t>หลักคณิตศาสตร์ – กำหนดค่าและความสัมพันธ์</a:t>
            </a:r>
          </a:p>
          <a:p>
            <a:pPr marL="1600200" lvl="2" indent="-457200" algn="thaiDist"/>
            <a:r>
              <a:rPr lang="th-TH" dirty="0"/>
              <a:t>หลักการโปรแกรม – กำหนดการดำเนินงาน</a:t>
            </a:r>
          </a:p>
          <a:p>
            <a:pPr marL="914400" lvl="1" indent="-457200" algn="thaiDist"/>
            <a:r>
              <a:rPr lang="th-TH" dirty="0"/>
              <a:t>ไม่ขึ้นกับสถาปัตยกรรมใดๆ</a:t>
            </a:r>
          </a:p>
          <a:p>
            <a:pPr marL="914400" lvl="1" indent="-457200" algn="thaiDist"/>
            <a:r>
              <a:rPr lang="th-TH" dirty="0"/>
              <a:t>ไม่สนใจรายละเอียดอื่นๆ ที่ไม่จำเป็น</a:t>
            </a:r>
          </a:p>
          <a:p>
            <a:pPr marL="914400" lvl="1" indent="-457200" algn="thaiDist"/>
            <a:r>
              <a:rPr lang="th-TH" dirty="0"/>
              <a:t>นำเสนอโครงสร้างข้อมูลให้ผู้อื่นเข้าใจได้</a:t>
            </a:r>
            <a:r>
              <a:rPr lang="th-TH" dirty="0" smtClean="0"/>
              <a:t>ตรงกัน</a:t>
            </a:r>
          </a:p>
          <a:p>
            <a:pPr marL="914400" lvl="1" indent="-457200" algn="thaiDist"/>
            <a:endParaRPr lang="th-TH" dirty="0" smtClean="0"/>
          </a:p>
          <a:p>
            <a:pPr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ADT </a:t>
            </a:r>
            <a:r>
              <a:rPr lang="th-TH" dirty="0" smtClean="0">
                <a:solidFill>
                  <a:srgbClr val="FF0000"/>
                </a:solidFill>
              </a:rPr>
              <a:t>ไม่ใช่โครงสร้างข้อมูล แต่เป็นแนวคิด ในขณะที่โครงสร้างข้อมูลเป็นผลที่ได้จากการสร้างแนวคิดนี้</a:t>
            </a:r>
          </a:p>
          <a:p>
            <a:pPr marL="914400" lvl="1" indent="-457200"/>
            <a:endParaRPr lang="th-TH" dirty="0" smtClean="0"/>
          </a:p>
          <a:p>
            <a:pPr lvl="1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5469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25B85306BF6D4B8D7CC8CCE9D22D03" ma:contentTypeVersion="4" ma:contentTypeDescription="Create a new document." ma:contentTypeScope="" ma:versionID="1ed414ac715da6da1cbeae9e81754853">
  <xsd:schema xmlns:xsd="http://www.w3.org/2001/XMLSchema" xmlns:xs="http://www.w3.org/2001/XMLSchema" xmlns:p="http://schemas.microsoft.com/office/2006/metadata/properties" xmlns:ns2="10b2d086-7b28-4092-b7a1-baafcd56bb11" targetNamespace="http://schemas.microsoft.com/office/2006/metadata/properties" ma:root="true" ma:fieldsID="06808654adaa18b8ee0a99a2802fe301" ns2:_="">
    <xsd:import namespace="10b2d086-7b28-4092-b7a1-baafcd56bb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b2d086-7b28-4092-b7a1-baafcd56bb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FE0DA6-C3DE-412C-A2E6-54BB27988ACB}"/>
</file>

<file path=customXml/itemProps2.xml><?xml version="1.0" encoding="utf-8"?>
<ds:datastoreItem xmlns:ds="http://schemas.openxmlformats.org/officeDocument/2006/customXml" ds:itemID="{1B3BBF01-BFD5-4654-967B-8C3A8B181324}"/>
</file>

<file path=customXml/itemProps3.xml><?xml version="1.0" encoding="utf-8"?>
<ds:datastoreItem xmlns:ds="http://schemas.openxmlformats.org/officeDocument/2006/customXml" ds:itemID="{805BBC54-A9AE-4D65-ABB7-4938588661AE}"/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2736</TotalTime>
  <Words>648</Words>
  <Application>Microsoft Office PowerPoint</Application>
  <PresentationFormat>On-screen Show (4:3)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Angsana New</vt:lpstr>
      <vt:lpstr>Arial</vt:lpstr>
      <vt:lpstr>Arial Black</vt:lpstr>
      <vt:lpstr>Cordia New</vt:lpstr>
      <vt:lpstr>TH Sarabun New</vt:lpstr>
      <vt:lpstr>Essential</vt:lpstr>
      <vt:lpstr>โครงสร้างข้อมูลและขั้นตอนวิธี</vt:lpstr>
      <vt:lpstr>ข้อมูลรายวิชา </vt:lpstr>
      <vt:lpstr>เนื้อหารายวิชา </vt:lpstr>
      <vt:lpstr>การประเมินผล </vt:lpstr>
      <vt:lpstr>ความรู้เบื้องต้นเกี่ยวกับโครงสร้างข้อมูล</vt:lpstr>
      <vt:lpstr>โครงสร้างข้อมูล (Data Structure) </vt:lpstr>
      <vt:lpstr>ประเภทของโครงสร้างข้อมูล</vt:lpstr>
      <vt:lpstr>โครงสร้างข้อมูล (ต่อ)</vt:lpstr>
      <vt:lpstr>ชนิดข้อมูลนามธรรม</vt:lpstr>
      <vt:lpstr>ชนิดข้อมูลนามธรรม (ต่อ)</vt:lpstr>
      <vt:lpstr>ชนิดข้อมูลนามธรรม (ต่อ)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cpetc</dc:creator>
  <cp:lastModifiedBy>Natsima</cp:lastModifiedBy>
  <cp:revision>202</cp:revision>
  <cp:lastPrinted>2017-11-01T11:52:27Z</cp:lastPrinted>
  <dcterms:created xsi:type="dcterms:W3CDTF">2017-05-15T08:47:42Z</dcterms:created>
  <dcterms:modified xsi:type="dcterms:W3CDTF">2023-06-20T07:52:34Z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0x0101006A25B85306BF6D4B8D7CC8CCE9D22D03</vt:lpwstr>
  </property>
</Properties>
</file>