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handoutMasterIdLst>
    <p:handoutMasterId r:id="rId30"/>
  </p:handoutMasterIdLst>
  <p:sldIdLst>
    <p:sldId id="262" r:id="rId2"/>
    <p:sldId id="263" r:id="rId3"/>
    <p:sldId id="264" r:id="rId4"/>
    <p:sldId id="276" r:id="rId5"/>
    <p:sldId id="277" r:id="rId6"/>
    <p:sldId id="278" r:id="rId7"/>
    <p:sldId id="287" r:id="rId8"/>
    <p:sldId id="288" r:id="rId9"/>
    <p:sldId id="290" r:id="rId10"/>
    <p:sldId id="289" r:id="rId11"/>
    <p:sldId id="291" r:id="rId12"/>
    <p:sldId id="279" r:id="rId13"/>
    <p:sldId id="280" r:id="rId14"/>
    <p:sldId id="281" r:id="rId15"/>
    <p:sldId id="293" r:id="rId16"/>
    <p:sldId id="283" r:id="rId17"/>
    <p:sldId id="284" r:id="rId18"/>
    <p:sldId id="285" r:id="rId19"/>
    <p:sldId id="286" r:id="rId20"/>
    <p:sldId id="292" r:id="rId21"/>
    <p:sldId id="266" r:id="rId22"/>
    <p:sldId id="274" r:id="rId23"/>
    <p:sldId id="272" r:id="rId24"/>
    <p:sldId id="267" r:id="rId25"/>
    <p:sldId id="268" r:id="rId26"/>
    <p:sldId id="271" r:id="rId27"/>
    <p:sldId id="273" r:id="rId28"/>
    <p:sldId id="270" r:id="rId29"/>
  </p:sldIdLst>
  <p:sldSz cx="9144000" cy="6858000" type="screen4x3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E5ECE"/>
    <a:srgbClr val="8439BD"/>
    <a:srgbClr val="A6431A"/>
    <a:srgbClr val="30BE30"/>
    <a:srgbClr val="D22830"/>
    <a:srgbClr val="C1252C"/>
    <a:srgbClr val="33CC33"/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>
      <p:cViewPr varScale="1">
        <p:scale>
          <a:sx n="70" d="100"/>
          <a:sy n="70" d="100"/>
        </p:scale>
        <p:origin x="13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187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913350" y="546955"/>
            <a:ext cx="5123019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pPr algn="ctr"/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เอกสารประกอบการบรรยายสัปดาห์ที่ 3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</a:t>
            </a:r>
            <a:r>
              <a:rPr lang="th-TH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โครงสร้างข้อมูลแบบอาร์เรย์ (</a:t>
            </a:r>
            <a:r>
              <a:rPr lang="en-US" sz="18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Array)</a:t>
            </a:r>
            <a:endParaRPr lang="th-TH" sz="18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1573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7200" b="1" spc="-80" baseline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034880"/>
            <a:ext cx="7787208" cy="914400"/>
          </a:xfrm>
        </p:spPr>
        <p:txBody>
          <a:bodyPr>
            <a:normAutofit/>
          </a:bodyPr>
          <a:lstStyle>
            <a:lvl1pPr marL="0" indent="0" algn="l">
              <a:buNone/>
              <a:defRPr sz="3200" b="1" cap="all" spc="120" baseline="0">
                <a:solidFill>
                  <a:schemeClr val="tx2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09/06/66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4846320"/>
            <a:ext cx="81369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09/06/66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09/06/66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03232" cy="1371600"/>
          </a:xfrm>
        </p:spPr>
        <p:txBody>
          <a:bodyPr>
            <a:noAutofit/>
          </a:bodyPr>
          <a:lstStyle>
            <a:lvl1pPr>
              <a:defRPr sz="6000"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3232" cy="437356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spcBef>
                <a:spcPts val="0"/>
              </a:spcBef>
              <a:defRPr sz="3200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spcBef>
                <a:spcPts val="0"/>
              </a:spcBef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spcBef>
                <a:spcPts val="0"/>
              </a:spcBef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spcBef>
                <a:spcPts val="0"/>
              </a:spcBef>
              <a:defRPr sz="2800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09/06/66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09/06/66</a:t>
            </a:fld>
            <a:endParaRPr lang="th-T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7544" y="1340768"/>
            <a:ext cx="813690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09/06/66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09/06/66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09/06/66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09/06/66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09/06/66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8D992-43B7-4839-8E20-D136298F36A1}" type="datetimeFigureOut">
              <a:rPr lang="th-TH" smtClean="0"/>
              <a:t>09/06/66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BB8D992-43B7-4839-8E20-D136298F36A1}" type="datetimeFigureOut">
              <a:rPr lang="th-TH" smtClean="0"/>
              <a:t>09/06/66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3189FB2-9290-4320-B380-40C5072BA9E1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sz="9600" b="1" dirty="0" smtClean="0"/>
              <a:t>อาร์เรย์</a:t>
            </a:r>
            <a:r>
              <a:rPr lang="en-US" sz="9600" b="1" dirty="0" smtClean="0"/>
              <a:t> </a:t>
            </a:r>
            <a:r>
              <a:rPr lang="en-US" sz="9600" dirty="0" smtClean="0"/>
              <a:t>(Array)</a:t>
            </a:r>
            <a:endParaRPr lang="th-TH" sz="9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Engce124 </a:t>
            </a:r>
            <a:r>
              <a:rPr lang="en-US" dirty="0"/>
              <a:t>data structure and algorithms</a:t>
            </a:r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469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อาร์เรย์ 1 มิติ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การลบข้อมูล (</a:t>
            </a:r>
            <a:r>
              <a:rPr lang="en-US" dirty="0" smtClean="0"/>
              <a:t>Delete)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550" y="2463800"/>
            <a:ext cx="7200900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defPPr>
              <a:defRPr lang="th-T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9pPr>
          </a:lstStyle>
          <a:p>
            <a:pPr marL="533400" indent="-533400">
              <a:defRPr/>
            </a:pPr>
            <a:r>
              <a:rPr lang="en-US" dirty="0"/>
              <a:t>Algorithm </a:t>
            </a:r>
            <a:r>
              <a:rPr lang="en-US" dirty="0" err="1" smtClean="0"/>
              <a:t>DeleteArray</a:t>
            </a:r>
            <a:r>
              <a:rPr lang="en-US" dirty="0" smtClean="0"/>
              <a:t>(A,N,K)</a:t>
            </a:r>
            <a:endParaRPr lang="en-US" dirty="0"/>
          </a:p>
          <a:p>
            <a:pPr marL="533400" indent="-533400">
              <a:buFontTx/>
              <a:buAutoNum type="arabicPeriod"/>
              <a:defRPr/>
            </a:pPr>
            <a:r>
              <a:rPr lang="en-US" dirty="0"/>
              <a:t>Set ITEM = </a:t>
            </a:r>
            <a:r>
              <a:rPr lang="en-US" dirty="0" smtClean="0"/>
              <a:t>A[K</a:t>
            </a:r>
            <a:r>
              <a:rPr lang="en-US" dirty="0"/>
              <a:t>] </a:t>
            </a:r>
            <a:r>
              <a:rPr lang="th-TH" dirty="0"/>
              <a:t>	</a:t>
            </a:r>
            <a:endParaRPr lang="en-US" dirty="0"/>
          </a:p>
          <a:p>
            <a:pPr marL="533400" indent="-533400">
              <a:buFontTx/>
              <a:buAutoNum type="arabicPeriod"/>
              <a:defRPr/>
            </a:pPr>
            <a:r>
              <a:rPr lang="en-US" dirty="0"/>
              <a:t>For J = K to N-1 do</a:t>
            </a:r>
          </a:p>
          <a:p>
            <a:pPr marL="533400" indent="-533400">
              <a:defRPr/>
            </a:pPr>
            <a:r>
              <a:rPr lang="en-US" dirty="0"/>
              <a:t>		</a:t>
            </a:r>
            <a:r>
              <a:rPr lang="en-US" dirty="0" smtClean="0"/>
              <a:t>A[J</a:t>
            </a:r>
            <a:r>
              <a:rPr lang="en-US" dirty="0"/>
              <a:t>]= </a:t>
            </a:r>
            <a:r>
              <a:rPr lang="en-US" dirty="0" smtClean="0"/>
              <a:t>A[J+1</a:t>
            </a:r>
            <a:r>
              <a:rPr lang="en-US" dirty="0"/>
              <a:t>]</a:t>
            </a:r>
          </a:p>
          <a:p>
            <a:pPr marL="533400" indent="-533400">
              <a:buFontTx/>
              <a:buAutoNum type="arabicPeriod" startAt="3"/>
              <a:defRPr/>
            </a:pPr>
            <a:r>
              <a:rPr lang="en-US" dirty="0"/>
              <a:t>N = N - 1</a:t>
            </a:r>
            <a:r>
              <a:rPr lang="th-TH" dirty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การลบข้อมูล </a:t>
            </a:r>
            <a:r>
              <a:rPr lang="th-TH" dirty="0"/>
              <a:t>อาร์เรย์ </a:t>
            </a:r>
            <a:r>
              <a:rPr lang="en-US" dirty="0"/>
              <a:t>1 </a:t>
            </a:r>
            <a:r>
              <a:rPr lang="th-TH" dirty="0"/>
              <a:t>มิติ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grpSp>
        <p:nvGrpSpPr>
          <p:cNvPr id="25" name="Group 24"/>
          <p:cNvGrpSpPr/>
          <p:nvPr/>
        </p:nvGrpSpPr>
        <p:grpSpPr>
          <a:xfrm>
            <a:off x="179585" y="1691164"/>
            <a:ext cx="8424863" cy="4402132"/>
            <a:chOff x="359568" y="1227934"/>
            <a:chExt cx="8424863" cy="4402132"/>
          </a:xfrm>
        </p:grpSpPr>
        <p:pic>
          <p:nvPicPr>
            <p:cNvPr id="4" name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1656" y="1240634"/>
              <a:ext cx="1882775" cy="4389432"/>
            </a:xfrm>
            <a:prstGeom prst="rect">
              <a:avLst/>
            </a:prstGeom>
          </p:spPr>
        </p:pic>
        <p:sp>
          <p:nvSpPr>
            <p:cNvPr id="5" name="Text Box 68"/>
            <p:cNvSpPr txBox="1">
              <a:spLocks noChangeArrowheads="1"/>
            </p:cNvSpPr>
            <p:nvPr/>
          </p:nvSpPr>
          <p:spPr bwMode="auto">
            <a:xfrm>
              <a:off x="6541293" y="4841084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/>
                <a:t>N</a:t>
              </a:r>
              <a:endParaRPr lang="th-TH"/>
            </a:p>
          </p:txBody>
        </p:sp>
        <p:sp>
          <p:nvSpPr>
            <p:cNvPr id="6" name="Text Box 69"/>
            <p:cNvSpPr txBox="1">
              <a:spLocks noChangeArrowheads="1"/>
            </p:cNvSpPr>
            <p:nvPr/>
          </p:nvSpPr>
          <p:spPr bwMode="auto">
            <a:xfrm>
              <a:off x="6469856" y="3401221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/>
                <a:t>K</a:t>
              </a:r>
              <a:endParaRPr lang="th-TH"/>
            </a:p>
          </p:txBody>
        </p:sp>
        <p:pic>
          <p:nvPicPr>
            <p:cNvPr id="7" name="tab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1368" y="1240634"/>
              <a:ext cx="1882775" cy="4389432"/>
            </a:xfrm>
            <a:prstGeom prst="rect">
              <a:avLst/>
            </a:prstGeom>
          </p:spPr>
        </p:pic>
        <p:sp>
          <p:nvSpPr>
            <p:cNvPr id="8" name="Text Box 102"/>
            <p:cNvSpPr txBox="1">
              <a:spLocks noChangeArrowheads="1"/>
            </p:cNvSpPr>
            <p:nvPr/>
          </p:nvSpPr>
          <p:spPr bwMode="auto">
            <a:xfrm>
              <a:off x="431006" y="5225259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/>
                <a:t>N</a:t>
              </a:r>
              <a:endParaRPr lang="th-TH"/>
            </a:p>
          </p:txBody>
        </p:sp>
        <p:sp>
          <p:nvSpPr>
            <p:cNvPr id="9" name="Text Box 103"/>
            <p:cNvSpPr txBox="1">
              <a:spLocks noChangeArrowheads="1"/>
            </p:cNvSpPr>
            <p:nvPr/>
          </p:nvSpPr>
          <p:spPr bwMode="auto">
            <a:xfrm>
              <a:off x="359568" y="3317084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/>
                <a:t>K</a:t>
              </a:r>
              <a:endParaRPr lang="th-TH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690018" y="1499396"/>
              <a:ext cx="252413" cy="2141538"/>
            </a:xfrm>
            <a:custGeom>
              <a:avLst/>
              <a:gdLst>
                <a:gd name="T0" fmla="*/ 0 w 159"/>
                <a:gd name="T1" fmla="*/ 2147483647 h 1349"/>
                <a:gd name="T2" fmla="*/ 2147483647 w 159"/>
                <a:gd name="T3" fmla="*/ 2147483647 h 1349"/>
                <a:gd name="T4" fmla="*/ 2147483647 w 159"/>
                <a:gd name="T5" fmla="*/ 0 h 1349"/>
                <a:gd name="T6" fmla="*/ 0 60000 65536"/>
                <a:gd name="T7" fmla="*/ 0 60000 65536"/>
                <a:gd name="T8" fmla="*/ 0 60000 65536"/>
                <a:gd name="T9" fmla="*/ 0 w 159"/>
                <a:gd name="T10" fmla="*/ 0 h 1349"/>
                <a:gd name="T11" fmla="*/ 159 w 159"/>
                <a:gd name="T12" fmla="*/ 1349 h 13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9" h="1349">
                  <a:moveTo>
                    <a:pt x="0" y="1349"/>
                  </a:moveTo>
                  <a:cubicBezTo>
                    <a:pt x="26" y="1244"/>
                    <a:pt x="157" y="945"/>
                    <a:pt x="158" y="720"/>
                  </a:cubicBezTo>
                  <a:cubicBezTo>
                    <a:pt x="159" y="495"/>
                    <a:pt x="38" y="150"/>
                    <a:pt x="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endParaRPr lang="th-TH"/>
            </a:p>
          </p:txBody>
        </p:sp>
        <p:pic>
          <p:nvPicPr>
            <p:cNvPr id="11" name="tabl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72681" y="1227934"/>
              <a:ext cx="1882775" cy="4389432"/>
            </a:xfrm>
            <a:prstGeom prst="rect">
              <a:avLst/>
            </a:prstGeom>
          </p:spPr>
        </p:pic>
        <p:sp>
          <p:nvSpPr>
            <p:cNvPr id="12" name="Text Box 151"/>
            <p:cNvSpPr txBox="1">
              <a:spLocks noChangeArrowheads="1"/>
            </p:cNvSpPr>
            <p:nvPr/>
          </p:nvSpPr>
          <p:spPr bwMode="auto">
            <a:xfrm>
              <a:off x="3096418" y="4828384"/>
              <a:ext cx="8572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/>
                <a:t>N-1</a:t>
              </a:r>
              <a:endParaRPr lang="th-TH"/>
            </a:p>
          </p:txBody>
        </p:sp>
        <p:sp>
          <p:nvSpPr>
            <p:cNvPr id="13" name="Text Box 152"/>
            <p:cNvSpPr txBox="1">
              <a:spLocks noChangeArrowheads="1"/>
            </p:cNvSpPr>
            <p:nvPr/>
          </p:nvSpPr>
          <p:spPr bwMode="auto">
            <a:xfrm>
              <a:off x="3240881" y="3388521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/>
                <a:t>K</a:t>
              </a:r>
              <a:endParaRPr lang="th-TH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545931" y="3620296"/>
              <a:ext cx="147637" cy="342900"/>
            </a:xfrm>
            <a:custGeom>
              <a:avLst/>
              <a:gdLst>
                <a:gd name="T0" fmla="*/ 2147483647 w 93"/>
                <a:gd name="T1" fmla="*/ 0 h 216"/>
                <a:gd name="T2" fmla="*/ 2147483647 w 93"/>
                <a:gd name="T3" fmla="*/ 2147483647 h 216"/>
                <a:gd name="T4" fmla="*/ 0 w 93"/>
                <a:gd name="T5" fmla="*/ 2147483647 h 216"/>
                <a:gd name="T6" fmla="*/ 0 60000 65536"/>
                <a:gd name="T7" fmla="*/ 0 60000 65536"/>
                <a:gd name="T8" fmla="*/ 0 60000 65536"/>
                <a:gd name="T9" fmla="*/ 0 w 93"/>
                <a:gd name="T10" fmla="*/ 0 h 216"/>
                <a:gd name="T11" fmla="*/ 93 w 93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" h="216">
                  <a:moveTo>
                    <a:pt x="10" y="0"/>
                  </a:moveTo>
                  <a:cubicBezTo>
                    <a:pt x="24" y="16"/>
                    <a:pt x="93" y="60"/>
                    <a:pt x="91" y="96"/>
                  </a:cubicBezTo>
                  <a:cubicBezTo>
                    <a:pt x="89" y="132"/>
                    <a:pt x="19" y="191"/>
                    <a:pt x="0" y="2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endParaRPr lang="th-TH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545931" y="4036221"/>
              <a:ext cx="147637" cy="342900"/>
            </a:xfrm>
            <a:custGeom>
              <a:avLst/>
              <a:gdLst>
                <a:gd name="T0" fmla="*/ 2147483647 w 93"/>
                <a:gd name="T1" fmla="*/ 0 h 216"/>
                <a:gd name="T2" fmla="*/ 2147483647 w 93"/>
                <a:gd name="T3" fmla="*/ 2147483647 h 216"/>
                <a:gd name="T4" fmla="*/ 0 w 93"/>
                <a:gd name="T5" fmla="*/ 2147483647 h 216"/>
                <a:gd name="T6" fmla="*/ 0 60000 65536"/>
                <a:gd name="T7" fmla="*/ 0 60000 65536"/>
                <a:gd name="T8" fmla="*/ 0 60000 65536"/>
                <a:gd name="T9" fmla="*/ 0 w 93"/>
                <a:gd name="T10" fmla="*/ 0 h 216"/>
                <a:gd name="T11" fmla="*/ 93 w 93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" h="216">
                  <a:moveTo>
                    <a:pt x="10" y="0"/>
                  </a:moveTo>
                  <a:cubicBezTo>
                    <a:pt x="24" y="16"/>
                    <a:pt x="93" y="60"/>
                    <a:pt x="91" y="96"/>
                  </a:cubicBezTo>
                  <a:cubicBezTo>
                    <a:pt x="89" y="132"/>
                    <a:pt x="19" y="191"/>
                    <a:pt x="0" y="2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endParaRPr lang="th-TH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545931" y="4394996"/>
              <a:ext cx="147637" cy="342900"/>
            </a:xfrm>
            <a:custGeom>
              <a:avLst/>
              <a:gdLst>
                <a:gd name="T0" fmla="*/ 2147483647 w 93"/>
                <a:gd name="T1" fmla="*/ 0 h 216"/>
                <a:gd name="T2" fmla="*/ 2147483647 w 93"/>
                <a:gd name="T3" fmla="*/ 2147483647 h 216"/>
                <a:gd name="T4" fmla="*/ 0 w 93"/>
                <a:gd name="T5" fmla="*/ 2147483647 h 216"/>
                <a:gd name="T6" fmla="*/ 0 60000 65536"/>
                <a:gd name="T7" fmla="*/ 0 60000 65536"/>
                <a:gd name="T8" fmla="*/ 0 60000 65536"/>
                <a:gd name="T9" fmla="*/ 0 w 93"/>
                <a:gd name="T10" fmla="*/ 0 h 216"/>
                <a:gd name="T11" fmla="*/ 93 w 93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" h="216">
                  <a:moveTo>
                    <a:pt x="10" y="0"/>
                  </a:moveTo>
                  <a:cubicBezTo>
                    <a:pt x="24" y="16"/>
                    <a:pt x="93" y="60"/>
                    <a:pt x="91" y="96"/>
                  </a:cubicBezTo>
                  <a:cubicBezTo>
                    <a:pt x="89" y="132"/>
                    <a:pt x="19" y="191"/>
                    <a:pt x="0" y="2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endParaRPr lang="th-TH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5545931" y="4755359"/>
              <a:ext cx="147637" cy="342900"/>
            </a:xfrm>
            <a:custGeom>
              <a:avLst/>
              <a:gdLst>
                <a:gd name="T0" fmla="*/ 2147483647 w 93"/>
                <a:gd name="T1" fmla="*/ 0 h 216"/>
                <a:gd name="T2" fmla="*/ 2147483647 w 93"/>
                <a:gd name="T3" fmla="*/ 2147483647 h 216"/>
                <a:gd name="T4" fmla="*/ 0 w 93"/>
                <a:gd name="T5" fmla="*/ 2147483647 h 216"/>
                <a:gd name="T6" fmla="*/ 0 60000 65536"/>
                <a:gd name="T7" fmla="*/ 0 60000 65536"/>
                <a:gd name="T8" fmla="*/ 0 60000 65536"/>
                <a:gd name="T9" fmla="*/ 0 w 93"/>
                <a:gd name="T10" fmla="*/ 0 h 216"/>
                <a:gd name="T11" fmla="*/ 93 w 93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" h="216">
                  <a:moveTo>
                    <a:pt x="10" y="0"/>
                  </a:moveTo>
                  <a:cubicBezTo>
                    <a:pt x="24" y="16"/>
                    <a:pt x="93" y="60"/>
                    <a:pt x="91" y="96"/>
                  </a:cubicBezTo>
                  <a:cubicBezTo>
                    <a:pt x="89" y="132"/>
                    <a:pt x="19" y="191"/>
                    <a:pt x="0" y="2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endParaRPr lang="th-TH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545931" y="5115721"/>
              <a:ext cx="147637" cy="342900"/>
            </a:xfrm>
            <a:custGeom>
              <a:avLst/>
              <a:gdLst>
                <a:gd name="T0" fmla="*/ 2147483647 w 93"/>
                <a:gd name="T1" fmla="*/ 0 h 216"/>
                <a:gd name="T2" fmla="*/ 2147483647 w 93"/>
                <a:gd name="T3" fmla="*/ 2147483647 h 216"/>
                <a:gd name="T4" fmla="*/ 0 w 93"/>
                <a:gd name="T5" fmla="*/ 2147483647 h 216"/>
                <a:gd name="T6" fmla="*/ 0 60000 65536"/>
                <a:gd name="T7" fmla="*/ 0 60000 65536"/>
                <a:gd name="T8" fmla="*/ 0 60000 65536"/>
                <a:gd name="T9" fmla="*/ 0 w 93"/>
                <a:gd name="T10" fmla="*/ 0 h 216"/>
                <a:gd name="T11" fmla="*/ 93 w 93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" h="216">
                  <a:moveTo>
                    <a:pt x="10" y="0"/>
                  </a:moveTo>
                  <a:cubicBezTo>
                    <a:pt x="24" y="16"/>
                    <a:pt x="93" y="60"/>
                    <a:pt x="91" y="96"/>
                  </a:cubicBezTo>
                  <a:cubicBezTo>
                    <a:pt x="89" y="132"/>
                    <a:pt x="19" y="191"/>
                    <a:pt x="0" y="2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endParaRPr lang="th-TH"/>
            </a:p>
          </p:txBody>
        </p:sp>
        <p:sp>
          <p:nvSpPr>
            <p:cNvPr id="19" name="Text Box 158"/>
            <p:cNvSpPr txBox="1">
              <a:spLocks noChangeArrowheads="1"/>
            </p:cNvSpPr>
            <p:nvPr/>
          </p:nvSpPr>
          <p:spPr bwMode="auto">
            <a:xfrm>
              <a:off x="5688806" y="5128421"/>
              <a:ext cx="8667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sz="1800"/>
                <a:t>N-K+1</a:t>
              </a:r>
              <a:endParaRPr lang="th-TH" sz="1800"/>
            </a:p>
          </p:txBody>
        </p:sp>
        <p:sp>
          <p:nvSpPr>
            <p:cNvPr id="20" name="Text Box 159"/>
            <p:cNvSpPr txBox="1">
              <a:spLocks noChangeArrowheads="1"/>
            </p:cNvSpPr>
            <p:nvPr/>
          </p:nvSpPr>
          <p:spPr bwMode="auto">
            <a:xfrm>
              <a:off x="5760243" y="4696621"/>
              <a:ext cx="3206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sz="1800"/>
                <a:t>…</a:t>
              </a:r>
              <a:endParaRPr lang="th-TH" sz="1800"/>
            </a:p>
          </p:txBody>
        </p:sp>
        <p:sp>
          <p:nvSpPr>
            <p:cNvPr id="21" name="Text Box 160"/>
            <p:cNvSpPr txBox="1">
              <a:spLocks noChangeArrowheads="1"/>
            </p:cNvSpPr>
            <p:nvPr/>
          </p:nvSpPr>
          <p:spPr bwMode="auto">
            <a:xfrm>
              <a:off x="5760243" y="4407696"/>
              <a:ext cx="3206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sz="1800"/>
                <a:t>3</a:t>
              </a:r>
              <a:endParaRPr lang="th-TH" sz="1800"/>
            </a:p>
          </p:txBody>
        </p:sp>
        <p:sp>
          <p:nvSpPr>
            <p:cNvPr id="22" name="Text Box 161"/>
            <p:cNvSpPr txBox="1">
              <a:spLocks noChangeArrowheads="1"/>
            </p:cNvSpPr>
            <p:nvPr/>
          </p:nvSpPr>
          <p:spPr bwMode="auto">
            <a:xfrm>
              <a:off x="5760243" y="4048921"/>
              <a:ext cx="3206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sz="1800"/>
                <a:t>2</a:t>
              </a:r>
              <a:endParaRPr lang="th-TH" sz="1800"/>
            </a:p>
          </p:txBody>
        </p:sp>
        <p:sp>
          <p:nvSpPr>
            <p:cNvPr id="23" name="Text Box 162"/>
            <p:cNvSpPr txBox="1">
              <a:spLocks noChangeArrowheads="1"/>
            </p:cNvSpPr>
            <p:nvPr/>
          </p:nvSpPr>
          <p:spPr bwMode="auto">
            <a:xfrm>
              <a:off x="5760243" y="3615534"/>
              <a:ext cx="3206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sz="1800"/>
                <a:t>1</a:t>
              </a:r>
              <a:endParaRPr lang="th-TH" sz="1800"/>
            </a:p>
          </p:txBody>
        </p:sp>
        <p:sp>
          <p:nvSpPr>
            <p:cNvPr id="24" name="Text Box 163"/>
            <p:cNvSpPr txBox="1">
              <a:spLocks noChangeArrowheads="1"/>
            </p:cNvSpPr>
            <p:nvPr/>
          </p:nvSpPr>
          <p:spPr bwMode="auto">
            <a:xfrm>
              <a:off x="3312318" y="5199859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/>
                <a:t>N</a:t>
              </a:r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1291134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อาร์เรย์</a:t>
            </a:r>
            <a:r>
              <a:rPr lang="en-US" sz="4800" dirty="0"/>
              <a:t> </a:t>
            </a:r>
            <a:r>
              <a:rPr lang="en-US" sz="4800" dirty="0" smtClean="0"/>
              <a:t>2 </a:t>
            </a:r>
            <a:r>
              <a:rPr lang="th-TH" sz="4800" dirty="0"/>
              <a:t>มิติ</a:t>
            </a:r>
            <a:r>
              <a:rPr lang="en-US" sz="4800" dirty="0"/>
              <a:t> </a:t>
            </a:r>
            <a:r>
              <a:rPr lang="en-US" sz="4800" dirty="0" smtClean="0"/>
              <a:t>(</a:t>
            </a:r>
            <a:r>
              <a:rPr lang="en-US" sz="4800" dirty="0"/>
              <a:t>Two</a:t>
            </a:r>
            <a:r>
              <a:rPr lang="en-US" sz="4800" dirty="0" smtClean="0"/>
              <a:t>-Dimension </a:t>
            </a:r>
            <a:r>
              <a:rPr lang="en-US" sz="4800" dirty="0"/>
              <a:t>Array)</a:t>
            </a:r>
            <a:endParaRPr lang="th-T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3232" cy="4340696"/>
          </a:xfrm>
        </p:spPr>
        <p:txBody>
          <a:bodyPr>
            <a:normAutofit/>
          </a:bodyPr>
          <a:lstStyle/>
          <a:p>
            <a:r>
              <a:rPr lang="th-TH" b="0" dirty="0"/>
              <a:t>ข้อมูลมีการจัดเก็บเรียงกันตามแนวแถว (</a:t>
            </a:r>
            <a:r>
              <a:rPr lang="en-US" b="0" dirty="0"/>
              <a:t>Row) </a:t>
            </a:r>
            <a:r>
              <a:rPr lang="th-TH" b="0" dirty="0"/>
              <a:t>และแนวหลัก (</a:t>
            </a:r>
            <a:r>
              <a:rPr lang="en-US" b="0" dirty="0"/>
              <a:t>Column) </a:t>
            </a:r>
            <a:r>
              <a:rPr lang="th-TH" b="0" dirty="0"/>
              <a:t>การอ้างถึงข้อมูลต้องระบถตำแหน่งแถวและตำแหน่งหลักที่ข้อมูลนั้นอยู่ รูปแบบทั่วไปของโครงสร้างข้อมูลอาร์เรย์ 2 มิติ </a:t>
            </a:r>
            <a:endParaRPr lang="th-TH" sz="900" b="0" dirty="0" smtClean="0">
              <a:solidFill>
                <a:srgbClr val="0070C0"/>
              </a:solidFill>
            </a:endParaRPr>
          </a:p>
          <a:p>
            <a:endParaRPr lang="th-TH" sz="900" b="0" dirty="0">
              <a:solidFill>
                <a:srgbClr val="0070C0"/>
              </a:solidFill>
            </a:endParaRPr>
          </a:p>
          <a:p>
            <a:endParaRPr lang="th-TH" sz="900" b="0" dirty="0" smtClean="0">
              <a:solidFill>
                <a:srgbClr val="0070C0"/>
              </a:solidFill>
            </a:endParaRPr>
          </a:p>
          <a:p>
            <a:endParaRPr lang="en-US" sz="900" b="0" dirty="0">
              <a:solidFill>
                <a:srgbClr val="0070C0"/>
              </a:solidFill>
            </a:endParaRPr>
          </a:p>
          <a:p>
            <a:r>
              <a:rPr lang="en-US" b="0" dirty="0"/>
              <a:t>	</a:t>
            </a:r>
            <a:endParaRPr lang="th-TH" dirty="0"/>
          </a:p>
        </p:txBody>
      </p:sp>
      <p:sp>
        <p:nvSpPr>
          <p:cNvPr id="4" name="AutoShape 2" descr="ผลการค้นหารูปภาพสำหรับ two dimensional array"/>
          <p:cNvSpPr>
            <a:spLocks noChangeAspect="1" noChangeArrowheads="1"/>
          </p:cNvSpPr>
          <p:nvPr/>
        </p:nvSpPr>
        <p:spPr bwMode="auto">
          <a:xfrm>
            <a:off x="190500" y="-1211263"/>
            <a:ext cx="40671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00" y="3789040"/>
            <a:ext cx="713340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0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อาร์เรย์</a:t>
            </a:r>
            <a:r>
              <a:rPr lang="en-US" sz="4800" dirty="0"/>
              <a:t> </a:t>
            </a:r>
            <a:r>
              <a:rPr lang="en-US" sz="4800" dirty="0" smtClean="0"/>
              <a:t>2 </a:t>
            </a:r>
            <a:r>
              <a:rPr lang="th-TH" sz="4800" dirty="0"/>
              <a:t>มิติ</a:t>
            </a:r>
            <a:r>
              <a:rPr lang="en-US" sz="4800" dirty="0"/>
              <a:t> </a:t>
            </a:r>
            <a:r>
              <a:rPr lang="en-US" sz="4800" dirty="0" smtClean="0"/>
              <a:t>(</a:t>
            </a:r>
            <a:r>
              <a:rPr lang="th-TH" sz="4800" dirty="0" smtClean="0"/>
              <a:t>ต่อ</a:t>
            </a:r>
            <a:r>
              <a:rPr lang="en-US" sz="4800" dirty="0" smtClean="0"/>
              <a:t>)</a:t>
            </a:r>
            <a:endParaRPr lang="th-T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3232" cy="4340696"/>
          </a:xfrm>
        </p:spPr>
        <p:txBody>
          <a:bodyPr>
            <a:normAutofit/>
          </a:bodyPr>
          <a:lstStyle/>
          <a:p>
            <a:pPr lvl="0"/>
            <a:r>
              <a:rPr lang="th-TH" b="0" dirty="0">
                <a:solidFill>
                  <a:srgbClr val="000000"/>
                </a:solidFill>
              </a:rPr>
              <a:t>รูปแบบทั่วไปของโครงสร้างข้อมูลอาร์เรย์ 2 มิติ </a:t>
            </a:r>
            <a:endParaRPr lang="th-TH" sz="900" b="0" dirty="0">
              <a:solidFill>
                <a:srgbClr val="0070C0"/>
              </a:solidFill>
            </a:endParaRPr>
          </a:p>
          <a:p>
            <a:endParaRPr lang="th-TH" sz="900" b="0" dirty="0" smtClean="0">
              <a:solidFill>
                <a:srgbClr val="0070C0"/>
              </a:solidFill>
            </a:endParaRPr>
          </a:p>
          <a:p>
            <a:endParaRPr lang="th-TH" sz="900" b="0" dirty="0">
              <a:solidFill>
                <a:srgbClr val="0070C0"/>
              </a:solidFill>
            </a:endParaRPr>
          </a:p>
          <a:p>
            <a:endParaRPr lang="th-TH" sz="900" b="0" dirty="0" smtClean="0">
              <a:solidFill>
                <a:srgbClr val="0070C0"/>
              </a:solidFill>
            </a:endParaRPr>
          </a:p>
          <a:p>
            <a:endParaRPr lang="en-US" sz="900" b="0" dirty="0">
              <a:solidFill>
                <a:srgbClr val="0070C0"/>
              </a:solidFill>
            </a:endParaRPr>
          </a:p>
          <a:p>
            <a:r>
              <a:rPr lang="en-US" b="0" dirty="0"/>
              <a:t>	</a:t>
            </a:r>
            <a:r>
              <a:rPr lang="en-US" b="0" dirty="0" smtClean="0"/>
              <a:t>L</a:t>
            </a:r>
            <a:r>
              <a:rPr lang="en-US" b="0" baseline="-25000" dirty="0" smtClean="0"/>
              <a:t>1</a:t>
            </a:r>
            <a:r>
              <a:rPr lang="en-US" b="0" dirty="0"/>
              <a:t>	</a:t>
            </a:r>
            <a:r>
              <a:rPr lang="th-TH" b="0" dirty="0" smtClean="0"/>
              <a:t>คือ ขอบเขต</a:t>
            </a:r>
            <a:r>
              <a:rPr lang="th-TH" b="0" dirty="0"/>
              <a:t>ล่างสุด (</a:t>
            </a:r>
            <a:r>
              <a:rPr lang="en-US" b="0" dirty="0"/>
              <a:t>Lower Bound) </a:t>
            </a:r>
            <a:r>
              <a:rPr lang="th-TH" b="0" dirty="0"/>
              <a:t>ของแถว</a:t>
            </a:r>
          </a:p>
          <a:p>
            <a:r>
              <a:rPr lang="th-TH" b="0" dirty="0"/>
              <a:t>	</a:t>
            </a:r>
            <a:r>
              <a:rPr lang="en-US" b="0" dirty="0" smtClean="0"/>
              <a:t>U</a:t>
            </a:r>
            <a:r>
              <a:rPr lang="en-US" b="0" baseline="-25000" dirty="0" smtClean="0"/>
              <a:t>1</a:t>
            </a:r>
            <a:r>
              <a:rPr lang="en-US" b="0" dirty="0"/>
              <a:t>	</a:t>
            </a:r>
            <a:r>
              <a:rPr lang="th-TH" b="0" dirty="0" smtClean="0"/>
              <a:t>คือ ขอบเขต</a:t>
            </a:r>
            <a:r>
              <a:rPr lang="th-TH" b="0" dirty="0"/>
              <a:t>บนสุด (</a:t>
            </a:r>
            <a:r>
              <a:rPr lang="en-US" b="0" dirty="0"/>
              <a:t>Upper Bound) </a:t>
            </a:r>
            <a:r>
              <a:rPr lang="th-TH" b="0" dirty="0"/>
              <a:t>ของแถว</a:t>
            </a:r>
          </a:p>
          <a:p>
            <a:r>
              <a:rPr lang="th-TH" b="0" dirty="0"/>
              <a:t>	</a:t>
            </a:r>
            <a:r>
              <a:rPr lang="en-US" b="0" dirty="0" smtClean="0"/>
              <a:t>L</a:t>
            </a:r>
            <a:r>
              <a:rPr lang="en-US" b="0" baseline="-25000" dirty="0" smtClean="0"/>
              <a:t>2</a:t>
            </a:r>
            <a:r>
              <a:rPr lang="en-US" b="0" dirty="0"/>
              <a:t>	</a:t>
            </a:r>
            <a:r>
              <a:rPr lang="th-TH" b="0" dirty="0" smtClean="0"/>
              <a:t>คือ ขอบเขต</a:t>
            </a:r>
            <a:r>
              <a:rPr lang="th-TH" b="0" dirty="0"/>
              <a:t>ล่างสุด (</a:t>
            </a:r>
            <a:r>
              <a:rPr lang="en-US" b="0" dirty="0"/>
              <a:t>Lower Bound) </a:t>
            </a:r>
            <a:r>
              <a:rPr lang="th-TH" b="0" dirty="0"/>
              <a:t>ของคอลัมน์</a:t>
            </a:r>
          </a:p>
          <a:p>
            <a:r>
              <a:rPr lang="th-TH" b="0" dirty="0"/>
              <a:t>	</a:t>
            </a:r>
            <a:r>
              <a:rPr lang="en-US" b="0" dirty="0" smtClean="0"/>
              <a:t>U</a:t>
            </a:r>
            <a:r>
              <a:rPr lang="en-US" b="0" baseline="-25000" dirty="0" smtClean="0"/>
              <a:t>2</a:t>
            </a:r>
            <a:r>
              <a:rPr lang="en-US" b="0" dirty="0"/>
              <a:t>	</a:t>
            </a:r>
            <a:r>
              <a:rPr lang="th-TH" b="0" dirty="0" smtClean="0"/>
              <a:t>คือ ขอบเขต</a:t>
            </a:r>
            <a:r>
              <a:rPr lang="th-TH" b="0" dirty="0"/>
              <a:t>บนสุด (</a:t>
            </a:r>
            <a:r>
              <a:rPr lang="en-US" b="0" dirty="0"/>
              <a:t>Upper Bound) </a:t>
            </a:r>
            <a:r>
              <a:rPr lang="th-TH" b="0" dirty="0"/>
              <a:t>ของคอลัมน์</a:t>
            </a:r>
          </a:p>
          <a:p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2746648" y="2420888"/>
            <a:ext cx="3424335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ArrayName</a:t>
            </a:r>
            <a:r>
              <a:rPr lang="en-US" sz="3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[L</a:t>
            </a:r>
            <a:r>
              <a:rPr lang="en-US" sz="3200" b="1" baseline="-25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:U</a:t>
            </a:r>
            <a:r>
              <a:rPr lang="en-US" sz="3200" b="1" baseline="-25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, L</a:t>
            </a:r>
            <a:r>
              <a:rPr lang="en-US" sz="3200" b="1" baseline="-25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:U</a:t>
            </a:r>
            <a:r>
              <a:rPr lang="en-US" sz="3200" b="1" baseline="-25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2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]</a:t>
            </a:r>
            <a:endParaRPr lang="th-TH" sz="3200" b="1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4977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อาร์เรย์ </a:t>
            </a:r>
            <a:r>
              <a:rPr lang="th-TH" dirty="0" smtClean="0"/>
              <a:t>2 </a:t>
            </a:r>
            <a:r>
              <a:rPr lang="th-TH" dirty="0"/>
              <a:t>มิติ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/>
              <a:t>การคำนวณหาสมาชิก </a:t>
            </a:r>
            <a:endParaRPr lang="en-US" dirty="0"/>
          </a:p>
          <a:p>
            <a:endParaRPr lang="th-TH" dirty="0" smtClean="0"/>
          </a:p>
          <a:p>
            <a:endParaRPr lang="th-TH" dirty="0" smtClean="0"/>
          </a:p>
          <a:p>
            <a:endParaRPr lang="th-TH" dirty="0"/>
          </a:p>
          <a:p>
            <a:r>
              <a:rPr lang="th-TH" b="0" dirty="0"/>
              <a:t>จงหาจำนวนสมาชิกของ </a:t>
            </a:r>
            <a:r>
              <a:rPr lang="en-US" b="0" dirty="0"/>
              <a:t>A</a:t>
            </a:r>
            <a:r>
              <a:rPr lang="th-TH" b="0" dirty="0"/>
              <a:t>[</a:t>
            </a:r>
            <a:r>
              <a:rPr lang="en-US" b="0" dirty="0"/>
              <a:t>1</a:t>
            </a:r>
            <a:r>
              <a:rPr lang="th-TH" b="0" dirty="0"/>
              <a:t>:</a:t>
            </a:r>
            <a:r>
              <a:rPr lang="en-US" b="0" dirty="0"/>
              <a:t>2,1</a:t>
            </a:r>
            <a:r>
              <a:rPr lang="th-TH" b="0" dirty="0"/>
              <a:t>:</a:t>
            </a:r>
            <a:r>
              <a:rPr lang="en-US" b="0" dirty="0" smtClean="0"/>
              <a:t>3</a:t>
            </a:r>
            <a:r>
              <a:rPr lang="th-TH" b="0" dirty="0" smtClean="0"/>
              <a:t>]</a:t>
            </a:r>
            <a:endParaRPr lang="en-US" b="0" dirty="0"/>
          </a:p>
          <a:p>
            <a:r>
              <a:rPr lang="th-TH" b="0" u="sng" dirty="0"/>
              <a:t>วิธีทำ</a:t>
            </a:r>
            <a:r>
              <a:rPr lang="th-TH" b="0" dirty="0"/>
              <a:t>   จำนวนสมาชิก </a:t>
            </a:r>
            <a:r>
              <a:rPr lang="en-US" b="0" dirty="0"/>
              <a:t>	</a:t>
            </a:r>
            <a:r>
              <a:rPr lang="th-TH" b="0" dirty="0"/>
              <a:t>= (</a:t>
            </a:r>
            <a:r>
              <a:rPr lang="en-US" b="0" dirty="0"/>
              <a:t>U</a:t>
            </a:r>
            <a:r>
              <a:rPr lang="en-US" b="0" baseline="-25000" dirty="0"/>
              <a:t>1</a:t>
            </a:r>
            <a:r>
              <a:rPr lang="th-TH" b="0" dirty="0"/>
              <a:t> – </a:t>
            </a:r>
            <a:r>
              <a:rPr lang="en-US" b="0" dirty="0"/>
              <a:t>L</a:t>
            </a:r>
            <a:r>
              <a:rPr lang="en-US" b="0" baseline="-25000" dirty="0"/>
              <a:t>1</a:t>
            </a:r>
            <a:r>
              <a:rPr lang="th-TH" b="0" dirty="0"/>
              <a:t> + </a:t>
            </a:r>
            <a:r>
              <a:rPr lang="en-US" b="0" dirty="0"/>
              <a:t>1</a:t>
            </a:r>
            <a:r>
              <a:rPr lang="th-TH" b="0" dirty="0"/>
              <a:t>) </a:t>
            </a:r>
            <a:r>
              <a:rPr lang="en-US" b="0" dirty="0"/>
              <a:t>x</a:t>
            </a:r>
            <a:r>
              <a:rPr lang="th-TH" b="0" dirty="0"/>
              <a:t> (</a:t>
            </a:r>
            <a:r>
              <a:rPr lang="en-US" b="0" dirty="0"/>
              <a:t>U</a:t>
            </a:r>
            <a:r>
              <a:rPr lang="en-US" b="0" baseline="-25000" dirty="0"/>
              <a:t>2</a:t>
            </a:r>
            <a:r>
              <a:rPr lang="th-TH" b="0" dirty="0"/>
              <a:t> – </a:t>
            </a:r>
            <a:r>
              <a:rPr lang="en-US" b="0" dirty="0"/>
              <a:t>L</a:t>
            </a:r>
            <a:r>
              <a:rPr lang="en-US" b="0" baseline="-25000" dirty="0"/>
              <a:t>2</a:t>
            </a:r>
            <a:r>
              <a:rPr lang="th-TH" b="0" dirty="0"/>
              <a:t> + </a:t>
            </a:r>
            <a:r>
              <a:rPr lang="en-US" b="0" dirty="0"/>
              <a:t>1</a:t>
            </a:r>
            <a:r>
              <a:rPr lang="th-TH" b="0" dirty="0" smtClean="0"/>
              <a:t>)</a:t>
            </a:r>
            <a:endParaRPr lang="en-US" b="0" dirty="0"/>
          </a:p>
          <a:p>
            <a:r>
              <a:rPr lang="th-TH" b="0" dirty="0" smtClean="0"/>
              <a:t>			= </a:t>
            </a:r>
            <a:r>
              <a:rPr lang="th-TH" b="0" dirty="0"/>
              <a:t>(</a:t>
            </a:r>
            <a:r>
              <a:rPr lang="en-US" b="0" dirty="0"/>
              <a:t>2</a:t>
            </a:r>
            <a:r>
              <a:rPr lang="th-TH" b="0" dirty="0"/>
              <a:t>-</a:t>
            </a:r>
            <a:r>
              <a:rPr lang="en-US" b="0" dirty="0"/>
              <a:t>1</a:t>
            </a:r>
            <a:r>
              <a:rPr lang="th-TH" b="0" dirty="0"/>
              <a:t>+</a:t>
            </a:r>
            <a:r>
              <a:rPr lang="en-US" b="0" dirty="0"/>
              <a:t>1</a:t>
            </a:r>
            <a:r>
              <a:rPr lang="th-TH" b="0" dirty="0"/>
              <a:t>) </a:t>
            </a:r>
            <a:r>
              <a:rPr lang="en-US" b="0" dirty="0"/>
              <a:t>x</a:t>
            </a:r>
            <a:r>
              <a:rPr lang="th-TH" b="0" dirty="0"/>
              <a:t> (</a:t>
            </a:r>
            <a:r>
              <a:rPr lang="en-US" b="0" dirty="0"/>
              <a:t>3</a:t>
            </a:r>
            <a:r>
              <a:rPr lang="th-TH" b="0" dirty="0"/>
              <a:t>-</a:t>
            </a:r>
            <a:r>
              <a:rPr lang="en-US" b="0" dirty="0"/>
              <a:t>1</a:t>
            </a:r>
            <a:r>
              <a:rPr lang="th-TH" b="0" dirty="0"/>
              <a:t>+</a:t>
            </a:r>
            <a:r>
              <a:rPr lang="en-US" b="0" dirty="0"/>
              <a:t>1</a:t>
            </a:r>
            <a:r>
              <a:rPr lang="th-TH" b="0" dirty="0" smtClean="0"/>
              <a:t>)</a:t>
            </a:r>
            <a:endParaRPr lang="en-US" b="0" dirty="0"/>
          </a:p>
          <a:p>
            <a:r>
              <a:rPr lang="th-TH" b="0" dirty="0" smtClean="0"/>
              <a:t>			= </a:t>
            </a:r>
            <a:r>
              <a:rPr lang="en-US" b="0" dirty="0" smtClean="0"/>
              <a:t>6</a:t>
            </a:r>
            <a:r>
              <a:rPr lang="th-TH" b="0" dirty="0" smtClean="0"/>
              <a:t> </a:t>
            </a:r>
            <a:r>
              <a:rPr lang="th-TH" b="0" dirty="0"/>
              <a:t>ตัว</a:t>
            </a:r>
            <a:endParaRPr lang="en-US" b="0" dirty="0"/>
          </a:p>
          <a:p>
            <a:endParaRPr lang="th-TH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36199" y="2564904"/>
            <a:ext cx="5660525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จำนวนสมาชิก = (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</a:t>
            </a:r>
            <a:r>
              <a:rPr lang="en-US" sz="3200" b="1" baseline="-25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– L</a:t>
            </a:r>
            <a:r>
              <a:rPr lang="en-US" sz="3200" b="1" baseline="-25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+ 1) x (U</a:t>
            </a:r>
            <a:r>
              <a:rPr lang="en-US" sz="3200" b="1" baseline="-25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– L</a:t>
            </a:r>
            <a:r>
              <a:rPr lang="en-US" sz="3200" b="1" baseline="-25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+ 1</a:t>
            </a:r>
            <a:r>
              <a:rPr lang="en-US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626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อาร์เรย์ </a:t>
            </a:r>
            <a:r>
              <a:rPr lang="th-TH" dirty="0" smtClean="0"/>
              <a:t>2 มิติ 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การจัดเก็บอาร์เรย์ </a:t>
            </a:r>
            <a:r>
              <a:rPr lang="th-TH" dirty="0" smtClean="0"/>
              <a:t>2 </a:t>
            </a:r>
            <a:r>
              <a:rPr lang="th-TH" dirty="0"/>
              <a:t>มิติใน</a:t>
            </a:r>
            <a:r>
              <a:rPr lang="th-TH" dirty="0" smtClean="0"/>
              <a:t>หน่วยความจำสามารถ</a:t>
            </a:r>
            <a:r>
              <a:rPr lang="th-TH" dirty="0"/>
              <a:t>จัดเก็บได้ 2 วิธี คือ</a:t>
            </a:r>
          </a:p>
          <a:p>
            <a:pPr marL="914400" lvl="1" indent="-457200"/>
            <a:r>
              <a:rPr lang="th-TH" dirty="0" smtClean="0"/>
              <a:t>การ</a:t>
            </a:r>
            <a:r>
              <a:rPr lang="th-TH" dirty="0"/>
              <a:t>จัดเก็บด้วยการเรียงแถวเป็นหลัก (</a:t>
            </a:r>
            <a:r>
              <a:rPr lang="en-US" dirty="0"/>
              <a:t>Row Major Order</a:t>
            </a:r>
            <a:r>
              <a:rPr lang="en-US" dirty="0" smtClean="0"/>
              <a:t>)  </a:t>
            </a:r>
            <a:endParaRPr lang="en-US" dirty="0"/>
          </a:p>
          <a:p>
            <a:pPr marL="914400" lvl="1" indent="-457200"/>
            <a:r>
              <a:rPr lang="th-TH" dirty="0" smtClean="0"/>
              <a:t>การ</a:t>
            </a:r>
            <a:r>
              <a:rPr lang="th-TH" dirty="0"/>
              <a:t>จัดเก็บด้วยการเรียงคอลัมน์เป็นหลัก (</a:t>
            </a:r>
            <a:r>
              <a:rPr lang="en-US" dirty="0"/>
              <a:t>Column Major Order</a:t>
            </a:r>
            <a:r>
              <a:rPr lang="en-US" dirty="0" smtClean="0"/>
              <a:t>)</a:t>
            </a:r>
            <a:endParaRPr lang="en-US" dirty="0"/>
          </a:p>
          <a:p>
            <a:endParaRPr lang="th-TH" dirty="0"/>
          </a:p>
        </p:txBody>
      </p:sp>
      <p:sp>
        <p:nvSpPr>
          <p:cNvPr id="4" name="AutoShape 4" descr="data:image/jpeg;base64,/9j/4AAQSkZJRgABAQAAAQABAAD/2wCEAAkGBxMSERUREBAVFREWFhYXFhcQFhUXFxkVFRUYFxUWGBcYHTQgGBopGxUWITEhJSktLi8uFx8zODMtNygtLisBCgoKDg0OGxAQGislHSUuLS0tLS0uKy0tLS0tKystLS0tLS0rLS0tLS0tLS0tLS0tLS0tLS0tLS0tLS0tLS0rLf/AABEIAJcBTgMBEQACEQEDEQH/xAAbAAEAAwADAQAAAAAAAAAAAAAAAgMEAQYHBf/EAEYQAAEDAQQCCg8IAgIDAAAAAAEAAgMRBBIhMQUTBiIyM0FRYXFzkxUWI0JSU2JykZKxsrPR0hQ0VIGhosHTQ8IkgmPh8P/EABkBAQEBAQEBAAAAAAAAAAAAAAACAQUDBP/EACwRAQACAAIJAwUBAQEAAAAAAAABAhFRAwQSFCExMkFxEzPBImGBkfCxQtH/2gAMAwEAAhEDEQA/APcUBAQEBAQEBAQEBAQEBAQEBAQEBAQEBAQEBAQEBAQEBAQEBAQEBAQEBAQEBAQEHwdktubFLY79oEYdOQWue1oe3Uy51zAdd/MjkQfeQEBB1XR9rhk0g77PPuNa2UOnLtZLUVYyJzjgy66rgBQ4DvqB2pAQcOOBrgEHV9jE0ZtUws8wkgMUTmmKZ07BUv2znPJuvIpgDQhtUHaUBB13ZrPOIHNhjlLDHKZJIHRh7A1tQBfeCKk7oVIDTTEggPr6JlL4InOa5pLGkh9LwwGd0kfqg1oCAgICAgICAgIPgbJ5GiSztmk1dmc+TWHWGIFwicY2ueCDTdGlc2hBs2MSufY4HSFznmJhJfujUZnlIQfTQEHwNkltZFPYr1oEd60EXS9rQ9uolzBxdR13kqRyIPvoCAg6rarXC7SDI4pw2aN4M96cgGsZDIGxF1HON5jjQYAVzIqHakBBn0g+MRPMzwyK6b7i8sAbwm+CC3nqEHxth8gItDWvvsbMQ0skdLGBcZtWPcbxNa3hkHEgIOwoCAgICAgICAgICAgICDgDiQcoCAgICAgICAgICAgICDghBygICAgICAgICAgIOAKZIOUBAQEGPS9sMMEswbeMcb3gE0BLWk0JphktrGMxDLThEy6/20TeJi9d/wBK+3cbZw+Pfq5S47aJvExeu/6U3G2cM36uUnbRN4mL13/Sm42zhu/VylW/ZdMHtZqItsHGusfhdu+R5SncrY4Yt3yuGOCztom8TF67/pVbjbOE79XKTtom8TF67/pTcbZm/Vyk7aJvExeu/wClNxtnDd+rlKuLZbM4vGoi2jg3fH41Y19dx5dPyUxqVp7tnXKxhwlZ20TeJi9d/wBKrcbZwzfq5SdtE3iYvXf9KbjbOGb9XKXD9lMwBOoiwFd8f9KydStEY4tjXazOGEoWbZbM9jX6iIXmtdTWPwvAGm45UjUrT3J12sdpWdtE3iYvXf8ASt3G2cM36uUnbRN4mL13/Sm42zhu/VylZZtk8pkjY6GMB7wwlr3VF6uNC3Feel1WdHXamV6LWq6S2zEO0r5X1CAgICAgICDp3bTaCXXY4g0PkaKl9aMe5tTTzar7NHqk3rFsXyX1uKWmuB2zWnxcP71e4zmjfq5HbNafFw/vTcZzN+rkptmy20xsL9VCaFuFX8Lg3+VM6lMRji2NdiZwwX9stp8XD+9VuM5s36uTjtmtPi4f3puM5m/VyO2a0+Lh/em4zmb9GSl+y20iRserh2zXurV/eFgp+/8ARTuU44Yt3yMMcF3bNafFw/vVbjObN+rkds1p8XD+9NxnM36uR2zWnxcP703GczfoyUWXZdaXl41UIuPLM340a01/d+imNSmceLZ1yIw4L+2a0+Lh/eq3Gc2b9XI7ZrT4uH96bjOZv1ckZNlFpAJ1cOAJzfwLJ1KYjHFsa7Ezhg7dZZb7GvpS81ppziq+F9q1AQfK2VfcrT0EvuFXo+uPMI0nTPh1AruuG4QEGWbfo/Nk/wBFE9ceJ+Fx0T+PlqVoEBBmsm7m6QfBiUU7+V37eGlWgQQm3LuY+xTbplteqFWjN5i6NnuhbXkW5tC1gglZt/g6Zn8r5tb9qf7u+jVPdj+7PQ1yHXEBAQEBBXBOx9Sx7XAGhukGh4jThQWIPNoO/wClm+M9drV/bhxtY9yVi9niIMWmd5dzs+I1RfpVTqbirS4QEGOX7xH0U3vwqJ648T8LjonzHy2K0CAgw6L3U/Tu+HGop38qv28NytIgrtO4d5p9im3KW15w9A0bvMfRs90Lgu8stRbcdfddZQ3nXi2gpibw3POg+NsDmLtHWW84l4giD7xJcHhgvB1cb1c64oNOyr7laegl9wq9H1R5RpOifDqBXdcNj0jG8hmrkubcVpwjiXlpYtOGzOHF66KaxjtRjwa16vJktDqTRcrZac+0Xnafrj8/D0rH0T+PloaHUNXCvBhgP1qVURKJmuRE+tQRRwzHsI5ErOPPmWjDkmqYxwE35Q0f5Bich3GLg4SvKuOM4ZvS2GEY5f8ArS9rq1DvyIBHzVzE9pREx3gifWoIoRgR/I5EicS0YOZtyeY+xLdMtr1QyaNBdDFR1Bq2ZAV3I4+BTXGYjCW2wiZxhpaHA4m8OM0BHowIVRjEsnCYWKkpWbf4OmZ/K+bW/an8f6+jVPdj+7PQ1yHXEBAQEGbScTnwysjNHujeGnyi0hv6oPhbF4DrnPbC+KEWazRXXsMfdYzKX0aRiA17BeGByBNEHZkHm0Hf9LN8Z67Wr+3Djax7kloYXMc1rrpIIBHAeNel4mYmIedJiJxlVZ7O9rQHSuJAxNG4+kKaUtEREyq96zOMQo0swiF1XE4szA8Y3iCXidnmUmNrk2hhx25PLRuH6KsJzRjGSOqd4x3ob8k2ZzbjGSVw0pfNeOjfRlRMJw5sxjHkxzMOvjF411U2NG13cPJRRMTtRxz+FxMbM8O8fLVqneMd6G/JXszmnGMknMOFHkcwbjy4hJic2RMZD2E5PI5g3+QkxOZExkw6MYb023OEx4G47RnIopE4zx7vS8xhHDs3UNa1w4iPYQr4vPgkxwIBGRxH5rYnFkxghadw7zT7EtylteqHoGjd5j6NnuhcB3mlAQfK2VfcrT0EvuFXo+qPKNJ0T4dQK7rhqpxufOb7VNuyq91ipLPMO6R8z/Y1RPXH5XHRLQrQgG7YnyQPQT81OHHFuPDBNUxlsg283SN+DGopzld+UNStCDXbYinA015y75fqpifqmGzHCHMu5PMfYlumSvVCnRo7jF0bPdCV5Fua2dtWkZc620YwVnisWsc2bf4OmZ/K+bW/an8f6+jVPdj+7PQ1yHXEBAQEBAQEHm0Hf9LN8Z67Wr+3Djax7krV7PEQYtM7y7nZ8Rqi/SqnU2lWkQEGKX7xH0U3vwqJ648T8LjonzHy2q0CAgwaL3U/Tu+HGopznyq/bw2veAKnIKpnCMUxGM4I2dpDRXPOnFU1p+qysYQ204yWjcO80+xLcpK9UO/6N3mPo2e6FwXeaUBB8nZYK2G0j/wS5EjvDwjJVTqjyi/TPh0c2FvhSddN9a7ex95cbb+0fpCSwjChlzFe7TZcPfrJplMti+cR+k/sLfCk66b61ux95/bNv7R+lEtibrGbaSlH17tNWu1pjf51E0+qOM9/hcX+meEL/sLfCk66b61ex95Rt/aP0gLA28dtJkMNdNXM+Xks2OPOW7fDlH6T+wt8KTrpvrW7H3n9s2/tH6ZrLYm35cZMHgb9N4qM+HjmorTjPGV2vwjhDT9hb4UnXTfWr2PvKNv7R+kG2Nt4ismAad+m4S7y+RTFfqmMZbNuEThH6cyWFtDjJkf8031rbU+meMlb/VHCP0qsFiaYozWTcMymmHejgD8ErThzktfjyj9JWmxNuHGTLx031rLU4c5K348o/S37C3wpOum+tVFPvLNv7R+llisjW2izkF9dczdSyuHDwOdRfPrVcNFPH+xfRqtsdJHCP6HpS5TqCAgICAgICDyxmj43F5N+plmyklH+Z/AHUC7GgpE6OHH09pjSSl2Lj8vrZvrXrsQ8tuVUOjWO21X0OQ1suXATts1EUx4rm+HBTpbR8YicRezZnJIc3t4C5L6ONkpecWzsZHxP62X6lfpwn1JOxsfE/rZfqWenB6knYyPy+tl+pb6cHqSySaPj18Yo6mrlO+SVwdFw3q8KidHG1H5+FxpJ2Z/Hy19jY/L62X6lXpwj1JDo2Py+tl+pb6cHqSdjY+J/Wy/Us9KG+pLFo7R7C6at7CYgUkkGFxmdHYnHMqaUjj5VbSTw8NjtFxHMP62X6lfpwj1JOxkfl9bN9abEM25V2jRkdx273J/yzcXnrLUjCVVvOMPTNG7zH0bPdC4btp2uVzWksjMjsKNaWg48NXEABBToq3ieO+GOYQ57HNfSofG8scKtJBFWnEH5IM2yr7laegl9wq9H1x5RpOifDqBXdcNVOcvOb7VNuyq91ipLPLvsfFR/+v8A7UT1x+fhcdE/j5aFaFQ3w+a32uUR1SqelarSzWTdzdI34MainOfK78o8NKtCto27vNb7XqY6p/HyqemPz8JS7k8x9iW6ZZXqhTo7eY+jZ7oW15Fua2cC6amgpmluRXmsWsc2bf4OmZ/K+bW/an+7vo1T3Y/uz0Nch1xAQEBBw44ZV5AgxaFt5nhEro7hvSNLah1NXK+PMYHcV/NBuQebQd/0s3xnrtav7cONrHuSsK9Z5PGOaELqtB4wPYlZ4Nnmy6Z3l3Oz4jVN+ltOpuKtLhAQY5fvEfRTe/ConrjxPwuOifMfLYrQICDDovdT9O74cainOfK79vDcrQIK7TuHeafYptyltecPQNG7zH0bPdC4LvIaWs0kkRZDNqnmm3u3iG12wAqKEiorXCtUDRVkMMTYjco3ACJpY0Dgwc4mvGa4oM2yr7laegl9wq9H1R5RpOifDqBXdcNXK2tORwPoU2jHBtZwTVMUS74zmf7GqJ64/PwuOmfx8r1aEABePHdHoqafyp7t7JqmM1l3c3nt+FGopzld+UNKtCArePFRtOerq/wpjHGWzhg5l3J5j7Et0yV6oU6O3mPo2e6FteRbmtnpdNcqY0S3LiV58Fi1jmzb/B0zP5Xza37U/j/X0ap7sf3Z6GuQ64gICAgi8VBANDTMUw5cUGDQmjDZ4zHrnyguc4GURggvcXuA1bQKXnE48aD6KDzaDv8ApZvjPXa1f24cbWPclYvZ4oOa6tWu/JwqPy4QpmJx4SqJjvDFpcO1LqkUqzIHxjeVTfHBVMMW4B1cSKcgNfTVXxxRwwQo/wAJvqn6lmFs241ySaHY1LeSgOfLikYsnBjkDvtDKltdVLSgNN3DniownajxPwuMNmfMfLVR/hN9U/UqwtmnGuSVHUzbXmNKc1VvHBnDEIdTNteHA09FU44HDFg0aH1moW786tQc7jOVRSLcePd6WmvDw3uLhSgB4+A/l8irnF5xgmqYrtO4d5p9iy3KW16oegaN3mPo2e6FwHeaUBB8nZY4Cw2kk0AglJJ4AGHFVTqjyi/TPh0Q6Ws/4iL12/Ndv1KZw43p3ylCTScBp/yIsCDu28H5qbXpPeGxo7x2lPstZ/xEXrt+ar1KZwz075Sol0nBrGHXx0AeDt20xu0rjyKJ0lNqOMd/hcaO+zPCf7Ff2Ws/4iL12/NX6lM4R6d8pQ7K2e9XXx5AVvtpmeXNT6lMecN9O+HKU+y0H4iL12/NV6lM4Z6d8p/TPZtKQB8pM8eLwRt24jVRjDHjB9CiukpjPGF20d8I4S0dlrP+Ii9dvzV+pTOEenfKVbdLQXj/AMiOlG027aVq6vDzfopjSV2p4x2VOjtsxwlKTS0FD/yIsj37fmltJTZnjBXR3xjhKqwaUgEUYM8YIYyoL2+COVbXSUw5wy2jvjylK06VgLCBPGTTge35rLaSmHOG10d8eUrey1n/ABEXrt+ar1KZwn075StsGkIX2iztZNG5xmZQNc0nh4AV8+tXrOjmIn+xfRqtLRpImY/sHpi5TqCAgICAgICDyxmkIml7XSAESzVGPjnrsaC9Y0ccXI09LTpJmIT7Jw+MH6/JevqVzeXp2ycdlIa01ra/mnqVzPTvkzaYt0eqIv4kspgfGN5FN9JXZ5qpS21ybjbo/C/Q/JV6lc0+nbJE2+OtL4rzH5J6lcz07ZHZCOtL4rzH5J6lcz07ZMstsZ9ojN7DVyjI5l0VODkKidJXajjn8KiltmeGXy1C3x5XxhyH5K/Urmn07ZAt8ZyePQfknqVzPTtk5+3R+F+h+SepXM9O2TDoy3R1mN/AzONaHK4zk5CorpK8ePdVtHbhw7Ncmk4gK368VAcf0VTpax3ZGitPZCHSMQaAZW14aVzOJphlilb1iMMS1LTOODi0aThuO7oNyePi5ktpK4TxK6O2McHpejd5j6NnuhcN22lAQfK2VfcrT0EvuFVo+uPKNJ0z4dQK7zhqbR3vnN9qi3ZVe61WlnlHdYzySf6/JRPXH5+Fx0T+PloVoVDfD5o9rlH/AEr/AJWq0s1k3c3SN+DGopznyu/KPDSrQg1u2J4CGj0F3zCmI+qZVM8IhzLuTzH2Jfpkr1Qp0dvMfRs90JXky3NbOQGmoqKZJbDArzWKmObNv8HTM/lfNrftT/d30ap7sf3Z6GuQ64gICAgICAg82gO76Wb4z12tX9uHG1j3JWkr1l4wpswwDjunAEnnyHMFNY7qtPHBRpk9xdzs+I1L9JTqbSrSVQKoMUv3iPopvfhUT1x+fhcdE+Y+W1WgqgIMGiztp+nd8ONRTnPld+3hvqrQVQV2g7R3mu9im3KW15w7/o3eY+jZ7oXBd5zb4y5haHuYTkWFodXOgLgQK5ZcKD5+xW0vfAda8ue2WVhvXbzbkjgGFzQA8gUF4DHnqgnsq+5WnoJfcKvR9UeUaTonw6gV3XDQkZUU/wDgQagrJjGGxOE4uL+NLp58KLMeOBhwxZXh2vjJwF2QADnZieVRx24xyn4enDYnDOPltXq8kXg5gAnlww4QpnOGxlLgvNMGmp4DQU5zXLmqmM4cjCMebPYK3pQ41OsH6xRmg5MVOjx445r0mHDDJrXo80HNo69wUoRSpwNRSnOVOGE4t5xgqnnq1wYKmhzBoMMzX2ZqL2xrOC6V+qMTRu8xdGz3QvSvJFuarTEj2xF0dKilQRWorQry1ibRTGr10EVm+FmqC9dF/dUFacdMV6VxwjF5WwxnBbZt/g6Zn8rw1v2p/H+vfVPdj+7PQ1yHXEBAQEFNsc0RvL36toabz6ht0UxdeOApnVB8rYzI5wleHvdA54MImcXPuXAC412wDnVIa7GmOFaAPtoPNoO/6Wb4z12tX9uHG1j3JWL2eKttQQ27tcgRwchCnlOCucYsemJO5OF12bODDfGqL24KpXi2tkqdy4c4VxbFE1wGyV7135hItiTXBxrvJd6Fm39p/Tdift+2SST/AJEZuu3qXCmO7hUzb6o8T8Kiv0z5j5bNZhW67mpir2uGKNnjg413ku9Czb+0/puxP2/bkyYVuux4hj+a2bM2WHRslDNtXb87If8AjjzUVtz8rtXl4H6VpKY9U85YtFTiOEcCidYwvs4S9I0GNNrGH0QvofOrtO4d5p9im3KW16oegaN3mPo2e6FwXeTtdkZK0slY17Dm14BGGWBQc2azsjaGRsaxjcmsAAHMAg+fsq+5WnoJfcKvR9UeUaTonw6gV3XDcICDLNv0fmyf6KJ648T8LjonzHy1K0CAgzWTdzdIPgxKKd/K79vDSrQIIzbk8x9im/TKq9UKdGbzF0bPdC2vJlubQRXNawQSs2/wdMz+V82t+1P4/wBfRqnux/dnoa5DriAgICCEsYcC1zQ5pFCHAEEHMEHMIKrJYooq6qJkdc9W1ra0yrQYoNCDzaDv+lm+M9drV/bhxtY9yVi9niIMWmd5dzs+I1RfpVTqbirS4QEGOX7xH0U3vwqJ648T8LjonzHy2K0CAgw6L3U/Tu+HGop38rv28NytAgrtO4d5p9iy3KW16oegaN3mPo2e6FwHeaUBBg09ZnS2aaKOhe+J7W1NBec0gVPBiqrOFolNoxrMOqdh7X+HHWsXR32mTnblfODsPa/w461ib7TI3K+cHYe1/hx1rE32mRuV84USaCthkY77O2jQ8HurO+u090qZ1ym1E4KjU7bMxiv7D2v8OOtYq32mSdyvnB2Htf4cdaxN9pkblfODsPa/w461ib7TKTcr5wpg0FbA6Qmzt2zw4d1ZkI2N9rSsrrlIx4Ktqd5w4ruw9r/DjrWLd9pkncr5wdh7X+HHWsTfaZG5XzhGTQtrII+zjEH/ACsWW12kxhg2up3iccVdk0FbGRsYbO2rWtaaSszDQP4WxrtIjkTqd5nnC7sPa/w461ib7TJm5Xzg7D2v8OOtYm+0yk3K+cLLHoW1a6Jz4Wta2RrnHWNODa8AzK8tPrVdJSaxD10OrWpeLTLuy+F9wgICAgICAg6SNjlrBdRsBBfI4EyvBo+RzhUarA0cF9+i1utKRWYl8Gl1S17zaJhz2v2vwIOuf/SvTfqZSjcr5wdr9r8CDrn/ANKb9TKTcr5wz2/YxbJIywNs4JLc5pOBwPieRTbXazGGEtrqd4nHGGjtftfgQdc/+lVv1MpZuV84O1+1+BB1z/6U36mUm5Xzg7X7X4EHXP8A6U36mUm5XzhQ/YxbDK2S7Z6NY9tNdJWr3Rkf4fIPpUzrtdrHCWxqdtmYxhf2v2vwIOuf/Sq36mUs3K+cHa/a/Ag65/8ASm/Uyk3K+cHa/a/Ag65/9Kb9TKTcr5wzWPYvbGGQltn28heKTSZFrRQ9xz2pU112sY8JbOp2nDjDT2v2vwIOuf8A0qt+plLNyvnB2v2vwIOuf/Sm/Uyk3K+cIS7HbWWkXIMQRvz+EdCsnXazGGEkaleJxxh3KxxFsbGnNrWg0yqAAua6S5AQEBAQEBAQEBAQEBAQEBAQEBAQEBAQEBAQEBAQEBAQEBAQEBAQEBAQEHDnACpNAMSTxIPj6B08LSy+1n+QsOrcHhrSzWMc44Uq0tBABo4kY0qgvm0g4SPa1jdXEGmRz3kGhBcbrQ01o3HEipw5UGU7I2h7Q6N7QWkkODb4JfA2PAEih+0A54XUFj9kDL1xsUryHXSWhlLxlkiA2zxm6F2OWVaII2PZLFIdq2S5Qbcht2roBOG0Dr1dWa5UwpVAn2SRtc5rYpX3TS8wMoTqdfQXnA73jiOCmdAgSbI475ja1znbWhFy6Q6SOMmodhdMraggHkQSj2QMcWhsUpLy24KM2zXNkc2QbbBtIn50OWGIQT0np6OC/fa8tY0lzmgEAiN0tzOpcWsJypljigz2nZI1hFYZGsBdrXPubW7A+e6AHEl11rTxbbOuCDVYdMtleGNikBpV14Mo0Vc0VIdjUtNLtfbQM9o024EXYrwdLJG2msJ7kCHOIYwndtcMqUANcaIJt2QMJDRFIXOcAwAM24Os2zau3PcnZ0OWGKCmybJQ6MPdBI2rL520VA28WtN4vAxIoBmgss2ySJ7w1scuN28SGgML5JI2tdtq1vwvGAPAghpXZNHC0lrHSERGVuLGBwAebovkOJ7ma0BpUVpVBK27IWsF1rHa0Pja5j6C6HyQsJJaSMpgRSoN08RQSs+nmyNa+NjtWXxtJfQVbMbsb20JB2xbVpoQDWmVQ+ygICAgw6Yt5gjDwy+S9jKbbv3AVo1pJpXIBBxonSOvja/VubVtTXIODi1zMaOvAtNQWj01CD59j2SX3PBiO1cGgRklxcZXxtG3a0Y6smoJGBxwxC4bJYahpDw4kAAtFbzg0tbnmS4tHGWO4kErdshiiIbdkfUPJMYFAGPZG6t4jvpW5V4UEWbIoy5jBHJfeXtu9zq17HSNLXC/hV0TwHbk8aCB2TRhl90clLrTVoaQXujbLqxtql1x4NaUwIrXBBrtul2xBpfG8EsdI4bSrI47use7bUoLzciTjgCgx2zZFdjc6OCRxBeBeuBpEcgje+t6t287nPFRBZDsije4NZHK4l9xtA2jsJDeBLqAUiccaHEYYoJ6S0uY3ua1gdTUtxNKyWiXVxitMGjEuNCcRQFBdNpLVNJmbtw0uuw3n1aOEEtFDyHLjQZIdkbCXFzHNiGr7qXROZ3QVFS15pjhUVFSEFdn2TNL7jo3hxeGtAAqGlsRvPBNQazUIFdyeJB9XR9qMjXXgA5r3McBlVpwP5ihpwVQakBAQEEJog5pa4Va4EEHIgihBQVusjC4PLBfBBBpjVocB6A9w/7FBCfR8T3h74wXAAVPCAagHwgDiK5IK26IgDS3UtoQQcOA3aiuf+NnNcbTIIJwaMhYKMiaACDgOEOc8HnvPeedxQc2fR0UdNXE1tCCLopQhmrB9Ta8yCTrDGSXGNtXG8TTN1zV1PLc2vMgyzaEhLg4NuODgSWUxAc19zEGjS5jCbtCboxQaIdHRMN5sbQa3gQMjRww4hR7sMtseNBxadGxSEukia4lpabwzaQWkEcO1c4czjxoOJdFQuffdCwuIIJIrUFpYajI7UlvMaILbNY2R4sbQkUJxJIBJAJOJxJ9KCMNiY1xcBm4vFe9c4Udd4q5nlJQcRaNia682NodevVp322xHFvj/XdxoI9jIaObq20dmP8AteFOKjsRTIoOYdGQs3MTRuch4LnPb6HPcedxQStGj4pDekYHGhbtsRQhzThlk5wrxOKCpuiorznFgcXCIG9jtYCXRCuZo4l2NcSg57Fxi7dbdAeH3W7kltboI4gTeAFBUAoNqAgICCm1WZkjbsjbzag0PGDUHDhqg4s1ijj3tjW0aG7UU2oJNPS4n8ygrk0ZCaVibhWhpQi88PNCMRtwHc4QBoyHDuLMLlNqMNUSY/VJJHOgstFjjeavY1xoW1I70ua4jmqxp/6hBnl0RETfawMkxIe0C81zi83wCC0urI81IO6PGg4i0NA0AaoGjWsq7EkNDWivGaMaK57UINNpscclNYwOu5V/Ko5RgMMsAgqn0VC8APiaQ0uIqMi5153pcAecDiQSi0fE115sYBqXDkcb1SBwbt2XhFBxPo+N7nOc2t9gY8Gl1waSW1HGCXUI8LmoE2WJgYYw2jTUnE1JJrWuda8KCibQ8LmltwAENDqd81r79HVzqa1OeJxQWO0dEXXzGL14uqMDU3a1pnuGYeSOJBZZLMI23QSauc4l2JLnOLifScuDAIL0BAQEBAQEBAQEBAQEBAQEBAQEBAQEBAQEBAQEBAQEBAQEBAQEBAQEBAQEBAQEH//Z"/>
          <p:cNvSpPr>
            <a:spLocks noChangeAspect="1" noChangeArrowheads="1"/>
          </p:cNvSpPr>
          <p:nvPr/>
        </p:nvSpPr>
        <p:spPr bwMode="auto">
          <a:xfrm>
            <a:off x="19050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94560"/>
              </p:ext>
            </p:extLst>
          </p:nvPr>
        </p:nvGraphicFramePr>
        <p:xfrm>
          <a:off x="1187624" y="3645024"/>
          <a:ext cx="2520280" cy="1793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74282437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33249932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56594297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7447753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619584825"/>
                    </a:ext>
                  </a:extLst>
                </a:gridCol>
              </a:tblGrid>
              <a:tr h="448469"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6401971"/>
                  </a:ext>
                </a:extLst>
              </a:tr>
              <a:tr h="4484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2923819"/>
                  </a:ext>
                </a:extLst>
              </a:tr>
              <a:tr h="4484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373536"/>
                  </a:ext>
                </a:extLst>
              </a:tr>
              <a:tr h="4484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16272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835698" y="4312900"/>
            <a:ext cx="17281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35698" y="4773411"/>
            <a:ext cx="17281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35698" y="5203123"/>
            <a:ext cx="17281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835698" y="4312900"/>
            <a:ext cx="1728192" cy="46051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844408" y="4773411"/>
            <a:ext cx="1647474" cy="41463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082076"/>
              </p:ext>
            </p:extLst>
          </p:nvPr>
        </p:nvGraphicFramePr>
        <p:xfrm>
          <a:off x="4860032" y="3645024"/>
          <a:ext cx="2520280" cy="1793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74282437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33249932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56594297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7447753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619584825"/>
                    </a:ext>
                  </a:extLst>
                </a:gridCol>
              </a:tblGrid>
              <a:tr h="448469">
                <a:tc>
                  <a:txBody>
                    <a:bodyPr/>
                    <a:lstStyle/>
                    <a:p>
                      <a:pPr algn="ctr"/>
                      <a:endParaRPr lang="th-TH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th-TH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6401971"/>
                  </a:ext>
                </a:extLst>
              </a:tr>
              <a:tr h="4484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th-TH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2923819"/>
                  </a:ext>
                </a:extLst>
              </a:tr>
              <a:tr h="4484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th-TH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373536"/>
                  </a:ext>
                </a:extLst>
              </a:tr>
              <a:tr h="4484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th-TH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162727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rot="16200000" flipV="1">
            <a:off x="6075993" y="4743081"/>
            <a:ext cx="1188000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5535933" y="4743081"/>
            <a:ext cx="1188000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5031993" y="4743081"/>
            <a:ext cx="1188000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 flipV="1">
            <a:off x="5805963" y="4473051"/>
            <a:ext cx="1188000" cy="54006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625993" y="4198581"/>
            <a:ext cx="503942" cy="113850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V="1">
            <a:off x="6534284" y="4743081"/>
            <a:ext cx="1188000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669993" y="4149081"/>
            <a:ext cx="458291" cy="1152127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88324" y="551723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Row </a:t>
            </a:r>
            <a:r>
              <a:rPr lang="en-US" sz="1800" dirty="0" smtClean="0">
                <a:solidFill>
                  <a:schemeClr val="tx2"/>
                </a:solidFill>
              </a:rPr>
              <a:t>Major</a:t>
            </a:r>
            <a:endParaRPr lang="th-TH" sz="1800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80112" y="551723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Column Major</a:t>
            </a:r>
            <a:endParaRPr lang="th-TH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4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อาร์เรย์ </a:t>
            </a:r>
            <a:r>
              <a:rPr lang="en-US" dirty="0"/>
              <a:t>2</a:t>
            </a:r>
            <a:r>
              <a:rPr lang="th-TH" dirty="0" smtClean="0"/>
              <a:t> </a:t>
            </a:r>
            <a:r>
              <a:rPr lang="th-TH" dirty="0"/>
              <a:t>มิติ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3232" cy="462872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การจัดเก็บด้วยการเรียงแถวเป็นหลัก (</a:t>
            </a:r>
            <a:r>
              <a:rPr lang="en-US" dirty="0"/>
              <a:t>Row Major Order)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th-TH" b="0" dirty="0" smtClean="0"/>
              <a:t>โดย 	</a:t>
            </a:r>
            <a:r>
              <a:rPr lang="en-US" b="0" dirty="0"/>
              <a:t>LOC( a[ </a:t>
            </a:r>
            <a:r>
              <a:rPr lang="en-US" b="0" dirty="0" err="1"/>
              <a:t>i,j</a:t>
            </a:r>
            <a:r>
              <a:rPr lang="en-US" b="0" dirty="0"/>
              <a:t> ] ) </a:t>
            </a:r>
            <a:r>
              <a:rPr lang="th-TH" b="0" dirty="0"/>
              <a:t>คือ ตำแหน่งแอดเดรสที่เก็บ </a:t>
            </a:r>
            <a:r>
              <a:rPr lang="en-US" b="0" dirty="0"/>
              <a:t>a[ </a:t>
            </a:r>
            <a:r>
              <a:rPr lang="en-US" b="0" dirty="0" err="1"/>
              <a:t>i,j</a:t>
            </a:r>
            <a:r>
              <a:rPr lang="en-US" b="0" dirty="0"/>
              <a:t> </a:t>
            </a:r>
            <a:r>
              <a:rPr lang="en-US" b="0" dirty="0" smtClean="0"/>
              <a:t>]</a:t>
            </a:r>
          </a:p>
          <a:p>
            <a:r>
              <a:rPr lang="en-US" b="0" dirty="0" smtClean="0"/>
              <a:t> </a:t>
            </a:r>
            <a:r>
              <a:rPr lang="th-TH" b="0" dirty="0"/>
              <a:t>	</a:t>
            </a:r>
            <a:r>
              <a:rPr lang="en-US" b="0" dirty="0" smtClean="0"/>
              <a:t>B </a:t>
            </a:r>
            <a:r>
              <a:rPr lang="th-TH" b="0" dirty="0"/>
              <a:t>คือ แอดเดรสเริ่มต้น (</a:t>
            </a:r>
            <a:r>
              <a:rPr lang="en-US" b="0" dirty="0"/>
              <a:t>Base Address) </a:t>
            </a:r>
            <a:r>
              <a:rPr lang="th-TH" b="0" dirty="0"/>
              <a:t>ของ </a:t>
            </a:r>
            <a:r>
              <a:rPr lang="en-US" b="0" dirty="0"/>
              <a:t>a</a:t>
            </a:r>
          </a:p>
          <a:p>
            <a:r>
              <a:rPr lang="en-US" b="0" dirty="0"/>
              <a:t>	</a:t>
            </a:r>
            <a:r>
              <a:rPr lang="en-US" b="0" dirty="0" smtClean="0"/>
              <a:t>w </a:t>
            </a:r>
            <a:r>
              <a:rPr lang="th-TH" b="0" dirty="0"/>
              <a:t>คือ จำนวนช่องของหน่วยความจำที่จัดเก็บข้อมูลต่อหนึ่งสมาชิก</a:t>
            </a:r>
          </a:p>
          <a:p>
            <a:r>
              <a:rPr lang="th-TH" b="0" dirty="0"/>
              <a:t>	</a:t>
            </a:r>
            <a:r>
              <a:rPr lang="en-US" b="0" dirty="0" smtClean="0"/>
              <a:t>L</a:t>
            </a:r>
            <a:r>
              <a:rPr lang="en-US" b="0" baseline="-25000" dirty="0" smtClean="0"/>
              <a:t>1</a:t>
            </a:r>
            <a:r>
              <a:rPr lang="en-US" b="0" dirty="0" smtClean="0"/>
              <a:t> </a:t>
            </a:r>
            <a:r>
              <a:rPr lang="th-TH" b="0" dirty="0"/>
              <a:t>คือ ค่าขอบเขตล่างสุดของแถว</a:t>
            </a:r>
          </a:p>
          <a:p>
            <a:r>
              <a:rPr lang="th-TH" b="0" dirty="0"/>
              <a:t>	</a:t>
            </a:r>
            <a:r>
              <a:rPr lang="en-US" b="0" dirty="0" smtClean="0"/>
              <a:t>L</a:t>
            </a:r>
            <a:r>
              <a:rPr lang="en-US" b="0" baseline="-25000" dirty="0" smtClean="0"/>
              <a:t>2</a:t>
            </a:r>
            <a:r>
              <a:rPr lang="en-US" b="0" dirty="0" smtClean="0"/>
              <a:t> </a:t>
            </a:r>
            <a:r>
              <a:rPr lang="th-TH" b="0" dirty="0"/>
              <a:t>คือ ค่าขอบเขตล่างสุดของคอลัมน์</a:t>
            </a:r>
          </a:p>
          <a:p>
            <a:r>
              <a:rPr lang="th-TH" b="0" dirty="0"/>
              <a:t>	</a:t>
            </a:r>
            <a:r>
              <a:rPr lang="en-US" b="0" dirty="0" smtClean="0"/>
              <a:t>C </a:t>
            </a:r>
            <a:r>
              <a:rPr lang="th-TH" b="0" dirty="0"/>
              <a:t>คือ จำนวนคอลัมน์ของอาร์เรย์</a:t>
            </a:r>
          </a:p>
          <a:p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830524" y="2348880"/>
            <a:ext cx="5256584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LOC( a[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i,j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 ) = 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B+w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[C(i-L</a:t>
            </a:r>
            <a:r>
              <a:rPr lang="en-US" sz="3200" b="1" baseline="-25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+ (j-L</a:t>
            </a:r>
            <a:r>
              <a:rPr lang="en-US" sz="3200" b="1" baseline="-25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)]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102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อาร์เรย์ </a:t>
            </a:r>
            <a:r>
              <a:rPr lang="en-US" dirty="0"/>
              <a:t>2</a:t>
            </a:r>
            <a:r>
              <a:rPr lang="th-TH" dirty="0" smtClean="0"/>
              <a:t> </a:t>
            </a:r>
            <a:r>
              <a:rPr lang="th-TH" dirty="0"/>
              <a:t>มิติ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h-TH" sz="3000" b="0" dirty="0"/>
              <a:t>กำหนดอาร์เรย์ </a:t>
            </a:r>
            <a:r>
              <a:rPr lang="en-US" sz="3000" b="0" dirty="0"/>
              <a:t>a</a:t>
            </a:r>
            <a:r>
              <a:rPr lang="th-TH" sz="3000" b="0" dirty="0"/>
              <a:t>[</a:t>
            </a:r>
            <a:r>
              <a:rPr lang="en-US" sz="3000" b="0" dirty="0"/>
              <a:t>0</a:t>
            </a:r>
            <a:r>
              <a:rPr lang="th-TH" sz="3000" b="0" dirty="0" smtClean="0"/>
              <a:t>:</a:t>
            </a:r>
            <a:r>
              <a:rPr lang="en-US" sz="3000" b="0" dirty="0" smtClean="0"/>
              <a:t>3</a:t>
            </a:r>
            <a:r>
              <a:rPr lang="th-TH" sz="3000" b="0" dirty="0" smtClean="0"/>
              <a:t>,</a:t>
            </a:r>
            <a:r>
              <a:rPr lang="en-US" sz="3000" b="0" dirty="0"/>
              <a:t>0</a:t>
            </a:r>
            <a:r>
              <a:rPr lang="th-TH" sz="3000" b="0" dirty="0" smtClean="0"/>
              <a:t>:</a:t>
            </a:r>
            <a:r>
              <a:rPr lang="en-US" sz="3000" b="0" dirty="0" smtClean="0"/>
              <a:t>2</a:t>
            </a:r>
            <a:r>
              <a:rPr lang="th-TH" sz="3000" b="0" dirty="0" smtClean="0"/>
              <a:t>] </a:t>
            </a:r>
            <a:r>
              <a:rPr lang="th-TH" sz="3000" b="0" dirty="0"/>
              <a:t>แต่ละช่องมีขนาด </a:t>
            </a:r>
            <a:r>
              <a:rPr lang="en-US" sz="3000" b="0" dirty="0"/>
              <a:t>4</a:t>
            </a:r>
            <a:r>
              <a:rPr lang="th-TH" sz="3000" b="0" dirty="0"/>
              <a:t> </a:t>
            </a:r>
            <a:r>
              <a:rPr lang="en-US" sz="3000" b="0" dirty="0"/>
              <a:t>Bytes  </a:t>
            </a:r>
            <a:r>
              <a:rPr lang="th-TH" sz="3000" b="0" dirty="0"/>
              <a:t>ซึ่งนำไปเก็บ</a:t>
            </a:r>
            <a:r>
              <a:rPr lang="th-TH" sz="3000" b="0" dirty="0" smtClean="0"/>
              <a:t>ในหน่วยความจำ</a:t>
            </a:r>
            <a:r>
              <a:rPr lang="th-TH" sz="3000" b="0" dirty="0"/>
              <a:t>แบบเรียงแถวเป็นหลัก โดยเริ่มต้นเก็บที่แอดเดรส </a:t>
            </a:r>
            <a:r>
              <a:rPr lang="en-US" sz="3000" b="0" dirty="0"/>
              <a:t>500</a:t>
            </a:r>
            <a:r>
              <a:rPr lang="th-TH" sz="3000" b="0" dirty="0"/>
              <a:t> จงหาตำแหน่งแอดเดรสเริ่มต้นของ </a:t>
            </a:r>
            <a:r>
              <a:rPr lang="en-US" sz="3000" b="0" dirty="0"/>
              <a:t>a</a:t>
            </a:r>
            <a:r>
              <a:rPr lang="th-TH" sz="3000" b="0" dirty="0" smtClean="0"/>
              <a:t>[</a:t>
            </a:r>
            <a:r>
              <a:rPr lang="en-US" sz="3000" b="0" dirty="0" smtClean="0"/>
              <a:t>2, 1</a:t>
            </a:r>
            <a:r>
              <a:rPr lang="th-TH" sz="3000" b="0" dirty="0" smtClean="0"/>
              <a:t>]</a:t>
            </a:r>
            <a:endParaRPr lang="en-US" sz="3000" b="0" dirty="0"/>
          </a:p>
          <a:p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717032"/>
            <a:ext cx="49952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LOC( a[i,j] ) </a:t>
            </a:r>
            <a:r>
              <a:rPr lang="en-US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pl-PL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pl-PL" sz="3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B+w[C(i-L</a:t>
            </a:r>
            <a:r>
              <a:rPr lang="pl-PL" sz="3000" baseline="-25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pl-PL" sz="3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+ (j-L</a:t>
            </a:r>
            <a:r>
              <a:rPr lang="pl-PL" sz="3000" baseline="-25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pl-PL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)]</a:t>
            </a:r>
            <a:endParaRPr lang="en-US" sz="3000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pl-PL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LOC(a[</a:t>
            </a:r>
            <a:r>
              <a:rPr lang="en-US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pl-PL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pl-PL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])</a:t>
            </a:r>
            <a:r>
              <a:rPr lang="en-US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pl-PL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500+</a:t>
            </a:r>
            <a:r>
              <a:rPr lang="en-US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pl-PL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</a:t>
            </a:r>
            <a:r>
              <a:rPr lang="en-US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(2-0+1)</a:t>
            </a:r>
            <a:r>
              <a:rPr lang="pl-PL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pl-PL" sz="3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x </a:t>
            </a:r>
            <a:r>
              <a:rPr lang="pl-PL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pl-PL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-0)</a:t>
            </a:r>
            <a:r>
              <a:rPr lang="en-US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+(1-0)</a:t>
            </a:r>
            <a:endParaRPr lang="pl-PL" sz="30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pl-PL" sz="3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pl-PL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pl-PL" sz="3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500 + </a:t>
            </a:r>
            <a:r>
              <a:rPr lang="en-US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4(6+1)</a:t>
            </a:r>
            <a:endParaRPr lang="pl-PL" sz="30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pl-PL" sz="3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pl-PL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5</a:t>
            </a:r>
            <a:r>
              <a:rPr lang="en-US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28</a:t>
            </a:r>
            <a:endParaRPr lang="pl-PL" sz="30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713" y="2857728"/>
            <a:ext cx="35337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1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อาร์เรย์ </a:t>
            </a:r>
            <a:r>
              <a:rPr lang="en-US" dirty="0"/>
              <a:t>2</a:t>
            </a:r>
            <a:r>
              <a:rPr lang="th-TH" dirty="0" smtClean="0"/>
              <a:t> </a:t>
            </a:r>
            <a:r>
              <a:rPr lang="th-TH" dirty="0"/>
              <a:t>มิติ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3232" cy="4628728"/>
          </a:xfrm>
        </p:spPr>
        <p:txBody>
          <a:bodyPr>
            <a:normAutofit fontScale="92500" lnSpcReduction="10000"/>
          </a:bodyPr>
          <a:lstStyle/>
          <a:p>
            <a:r>
              <a:rPr lang="th-TH" dirty="0" smtClean="0"/>
              <a:t>การจัดเก็บด้วยการเรียงคอลัมน์เป็นหลัก (</a:t>
            </a:r>
            <a:r>
              <a:rPr lang="en-US" dirty="0"/>
              <a:t>Column </a:t>
            </a:r>
            <a:r>
              <a:rPr lang="en-US" dirty="0" smtClean="0"/>
              <a:t>Major Order)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th-TH" b="0" dirty="0" smtClean="0"/>
              <a:t>โดย </a:t>
            </a:r>
            <a:r>
              <a:rPr lang="th-TH" b="0" dirty="0"/>
              <a:t>	</a:t>
            </a:r>
            <a:r>
              <a:rPr lang="en-US" b="0" dirty="0"/>
              <a:t>LOC( a[ </a:t>
            </a:r>
            <a:r>
              <a:rPr lang="en-US" b="0" dirty="0" err="1"/>
              <a:t>i,j</a:t>
            </a:r>
            <a:r>
              <a:rPr lang="en-US" b="0" dirty="0"/>
              <a:t> ] ) </a:t>
            </a:r>
            <a:r>
              <a:rPr lang="th-TH" b="0" dirty="0"/>
              <a:t>คือ ตำแหน่งแอดเดรสที่เก็บ </a:t>
            </a:r>
            <a:r>
              <a:rPr lang="en-US" b="0" dirty="0"/>
              <a:t>a[ </a:t>
            </a:r>
            <a:r>
              <a:rPr lang="en-US" b="0" dirty="0" err="1"/>
              <a:t>i,j</a:t>
            </a:r>
            <a:r>
              <a:rPr lang="en-US" b="0" dirty="0"/>
              <a:t> ]</a:t>
            </a:r>
          </a:p>
          <a:p>
            <a:r>
              <a:rPr lang="en-US" b="0" dirty="0"/>
              <a:t> </a:t>
            </a:r>
            <a:r>
              <a:rPr lang="th-TH" b="0" dirty="0"/>
              <a:t>	</a:t>
            </a:r>
            <a:r>
              <a:rPr lang="en-US" b="0" dirty="0"/>
              <a:t>B </a:t>
            </a:r>
            <a:r>
              <a:rPr lang="th-TH" b="0" dirty="0"/>
              <a:t>คือ แอดเดรสเริ่มต้น (</a:t>
            </a:r>
            <a:r>
              <a:rPr lang="en-US" b="0" dirty="0"/>
              <a:t>Base Address) </a:t>
            </a:r>
            <a:r>
              <a:rPr lang="th-TH" b="0" dirty="0"/>
              <a:t>ของ </a:t>
            </a:r>
            <a:r>
              <a:rPr lang="en-US" b="0" dirty="0"/>
              <a:t>a</a:t>
            </a:r>
          </a:p>
          <a:p>
            <a:r>
              <a:rPr lang="en-US" b="0" dirty="0"/>
              <a:t>	w </a:t>
            </a:r>
            <a:r>
              <a:rPr lang="th-TH" b="0" dirty="0"/>
              <a:t>คือ จำนวนช่องของหน่วยความจำที่จัดเก็บข้อมูลต่อหนึ่งสมาชิก</a:t>
            </a:r>
          </a:p>
          <a:p>
            <a:r>
              <a:rPr lang="th-TH" b="0" dirty="0"/>
              <a:t>	</a:t>
            </a:r>
            <a:r>
              <a:rPr lang="en-US" b="0" dirty="0"/>
              <a:t>L</a:t>
            </a:r>
            <a:r>
              <a:rPr lang="en-US" b="0" baseline="-25000" dirty="0"/>
              <a:t>1</a:t>
            </a:r>
            <a:r>
              <a:rPr lang="en-US" b="0" dirty="0"/>
              <a:t> </a:t>
            </a:r>
            <a:r>
              <a:rPr lang="th-TH" b="0" dirty="0"/>
              <a:t>คือ ค่าขอบเขตล่างสุดของแถว</a:t>
            </a:r>
          </a:p>
          <a:p>
            <a:r>
              <a:rPr lang="th-TH" b="0" dirty="0"/>
              <a:t>	</a:t>
            </a:r>
            <a:r>
              <a:rPr lang="en-US" b="0" dirty="0"/>
              <a:t>L</a:t>
            </a:r>
            <a:r>
              <a:rPr lang="en-US" b="0" baseline="-25000" dirty="0"/>
              <a:t>2</a:t>
            </a:r>
            <a:r>
              <a:rPr lang="en-US" b="0" dirty="0"/>
              <a:t> </a:t>
            </a:r>
            <a:r>
              <a:rPr lang="th-TH" b="0" dirty="0"/>
              <a:t>คือ ค่าขอบเขตล่างสุดของ</a:t>
            </a:r>
            <a:r>
              <a:rPr lang="th-TH" b="0" dirty="0" smtClean="0"/>
              <a:t>คอลัมน์</a:t>
            </a:r>
            <a:r>
              <a:rPr lang="en-US" b="0" dirty="0"/>
              <a:t>		</a:t>
            </a:r>
            <a:endParaRPr lang="en-US" b="0" dirty="0" smtClean="0"/>
          </a:p>
          <a:p>
            <a:r>
              <a:rPr lang="en-US" b="0" dirty="0"/>
              <a:t>	</a:t>
            </a:r>
            <a:r>
              <a:rPr lang="en-US" b="0" dirty="0" smtClean="0"/>
              <a:t>R</a:t>
            </a:r>
            <a:r>
              <a:rPr lang="th-TH" b="0" dirty="0" smtClean="0"/>
              <a:t> </a:t>
            </a:r>
            <a:r>
              <a:rPr lang="th-TH" b="0" dirty="0"/>
              <a:t>คือ จำนวนแถวของ</a:t>
            </a:r>
            <a:r>
              <a:rPr lang="th-TH" b="0" dirty="0" smtClean="0"/>
              <a:t>อาร์เรย์</a:t>
            </a: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2010544" y="2276872"/>
            <a:ext cx="4896544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LOC(a[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i,j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]) = </a:t>
            </a:r>
            <a:r>
              <a:rPr lang="en-US" sz="32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B+w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[(i-L</a:t>
            </a:r>
            <a:r>
              <a:rPr lang="en-US" sz="3200" b="1" baseline="-25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 + R(j-L</a:t>
            </a:r>
            <a:r>
              <a:rPr lang="en-US" sz="3200" b="1" baseline="-25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)]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869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อาร์เรย์ </a:t>
            </a:r>
            <a:r>
              <a:rPr lang="en-US" dirty="0"/>
              <a:t>2</a:t>
            </a:r>
            <a:r>
              <a:rPr lang="th-TH" dirty="0" smtClean="0"/>
              <a:t> </a:t>
            </a:r>
            <a:r>
              <a:rPr lang="th-TH" dirty="0"/>
              <a:t>มิติ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dirty="0"/>
              <a:t>กำหนดอาร์เรย์ </a:t>
            </a:r>
            <a:r>
              <a:rPr lang="en-US" b="0" dirty="0"/>
              <a:t>a</a:t>
            </a:r>
            <a:r>
              <a:rPr lang="th-TH" b="0" dirty="0"/>
              <a:t>[</a:t>
            </a:r>
            <a:r>
              <a:rPr lang="en-US" b="0" dirty="0"/>
              <a:t>0</a:t>
            </a:r>
            <a:r>
              <a:rPr lang="th-TH" b="0" dirty="0"/>
              <a:t>:</a:t>
            </a:r>
            <a:r>
              <a:rPr lang="en-US" b="0" dirty="0"/>
              <a:t>3</a:t>
            </a:r>
            <a:r>
              <a:rPr lang="th-TH" b="0" dirty="0"/>
              <a:t>,</a:t>
            </a:r>
            <a:r>
              <a:rPr lang="en-US" b="0" dirty="0"/>
              <a:t>0</a:t>
            </a:r>
            <a:r>
              <a:rPr lang="th-TH" b="0" dirty="0"/>
              <a:t>:</a:t>
            </a:r>
            <a:r>
              <a:rPr lang="en-US" b="0" dirty="0"/>
              <a:t>2</a:t>
            </a:r>
            <a:r>
              <a:rPr lang="th-TH" b="0" dirty="0"/>
              <a:t>] แต่ละช่องมีขนาด </a:t>
            </a:r>
            <a:r>
              <a:rPr lang="en-US" b="0" dirty="0"/>
              <a:t>4</a:t>
            </a:r>
            <a:r>
              <a:rPr lang="th-TH" b="0" dirty="0"/>
              <a:t> </a:t>
            </a:r>
            <a:r>
              <a:rPr lang="en-US" b="0" dirty="0"/>
              <a:t>Bytes  </a:t>
            </a:r>
            <a:r>
              <a:rPr lang="th-TH" b="0" dirty="0"/>
              <a:t>ซึ่งนำไปเก็บในหน่วยความจำแบบ</a:t>
            </a:r>
            <a:r>
              <a:rPr lang="th-TH" b="0" dirty="0" smtClean="0"/>
              <a:t>เรียงคอลัมน์เป็น</a:t>
            </a:r>
            <a:r>
              <a:rPr lang="th-TH" b="0" dirty="0"/>
              <a:t>หลัก โดยเริ่มต้นเก็บที่แอดเดรส </a:t>
            </a:r>
            <a:r>
              <a:rPr lang="en-US" b="0" dirty="0"/>
              <a:t>500</a:t>
            </a:r>
            <a:r>
              <a:rPr lang="th-TH" b="0" dirty="0"/>
              <a:t> จงหาตำแหน่งแอดเดรสเริ่มต้นของ </a:t>
            </a:r>
            <a:r>
              <a:rPr lang="en-US" b="0" dirty="0"/>
              <a:t>a</a:t>
            </a:r>
            <a:r>
              <a:rPr lang="th-TH" b="0" dirty="0"/>
              <a:t>[</a:t>
            </a:r>
            <a:r>
              <a:rPr lang="en-US" b="0" dirty="0"/>
              <a:t>2, 1</a:t>
            </a:r>
            <a:r>
              <a:rPr lang="th-TH" b="0" dirty="0"/>
              <a:t>]</a:t>
            </a:r>
            <a:endParaRPr lang="en-US" b="0" dirty="0"/>
          </a:p>
          <a:p>
            <a:endParaRPr lang="th-TH" b="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717032"/>
            <a:ext cx="47067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LOC( a[i,j] ) </a:t>
            </a:r>
            <a:r>
              <a:rPr lang="en-US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pl-PL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pl-PL" sz="3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B+w</a:t>
            </a:r>
            <a:r>
              <a:rPr lang="pl-PL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[(</a:t>
            </a:r>
            <a:r>
              <a:rPr lang="pl-PL" sz="3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i-L</a:t>
            </a:r>
            <a:r>
              <a:rPr lang="pl-PL" sz="3000" baseline="-25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pl-PL" sz="3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+ </a:t>
            </a:r>
            <a:r>
              <a:rPr lang="en-US" sz="3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</a:t>
            </a:r>
            <a:r>
              <a:rPr lang="pl-PL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(j-L</a:t>
            </a:r>
            <a:r>
              <a:rPr lang="pl-PL" sz="3000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pl-PL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)]</a:t>
            </a:r>
            <a:endParaRPr lang="en-US" sz="3000" dirty="0" smtClean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pl-PL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LOC(a[</a:t>
            </a:r>
            <a:r>
              <a:rPr lang="en-US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pl-PL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en-US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pl-PL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])</a:t>
            </a:r>
            <a:r>
              <a:rPr lang="en-US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</a:t>
            </a:r>
            <a:r>
              <a:rPr lang="pl-PL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500+</a:t>
            </a:r>
            <a:r>
              <a:rPr lang="en-US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</a:t>
            </a:r>
            <a:r>
              <a:rPr lang="pl-PL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[(</a:t>
            </a:r>
            <a:r>
              <a:rPr lang="en-US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pl-PL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-0)</a:t>
            </a:r>
            <a:r>
              <a:rPr lang="en-US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+(3-0+1)(1-0)</a:t>
            </a:r>
            <a:endParaRPr lang="pl-PL" sz="30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pl-PL" sz="3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pl-PL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pl-PL" sz="3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500 + </a:t>
            </a:r>
            <a:r>
              <a:rPr lang="en-US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4(2+4)</a:t>
            </a:r>
            <a:endParaRPr lang="pl-PL" sz="30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pl-PL" sz="30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      </a:t>
            </a:r>
            <a:r>
              <a:rPr lang="pl-PL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5</a:t>
            </a:r>
            <a:r>
              <a:rPr lang="en-US" sz="3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24</a:t>
            </a:r>
            <a:endParaRPr lang="pl-PL" sz="30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390" y="2734944"/>
            <a:ext cx="3613098" cy="412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3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โครงสร้างข้อมูลแบบ </a:t>
            </a:r>
            <a:r>
              <a:rPr lang="en-US" dirty="0"/>
              <a:t>Array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 algn="thaiDist"/>
            <a:r>
              <a:rPr lang="th-TH" b="1" dirty="0"/>
              <a:t>เป็นโครงสร้างข้อมูลแบบเป็นเชิง</a:t>
            </a:r>
            <a:r>
              <a:rPr lang="th-TH" b="1" dirty="0" smtClean="0"/>
              <a:t>เส้น </a:t>
            </a:r>
            <a:r>
              <a:rPr lang="th-TH" dirty="0" smtClean="0"/>
              <a:t>จัดเก็บข้อมูลต่อเนื่องกัน</a:t>
            </a:r>
          </a:p>
          <a:p>
            <a:pPr marL="914400" lvl="1" indent="-457200"/>
            <a:r>
              <a:rPr lang="th-TH" dirty="0" smtClean="0"/>
              <a:t>เป็นโครงสร้างข้อมูลที่มีลักษณะเป็นแถวลำดับ ที่มีการจองเนื้อที่ในหน่วยความจำที่เรียงติดต่อกันไป</a:t>
            </a:r>
          </a:p>
          <a:p>
            <a:pPr marL="914400" lvl="1" indent="-457200"/>
            <a:r>
              <a:rPr lang="th-TH" b="1" dirty="0"/>
              <a:t>จัดเก็บข้อมูลชนิดเดียวกัน </a:t>
            </a:r>
            <a:endParaRPr lang="th-TH" b="1" dirty="0" smtClean="0"/>
          </a:p>
          <a:p>
            <a:pPr marL="914400" lvl="1" indent="-457200"/>
            <a:r>
              <a:rPr lang="th-TH" dirty="0"/>
              <a:t>มีการกำหนดจำนวนช่องไว้แน่นอน </a:t>
            </a:r>
            <a:endParaRPr lang="th-TH" dirty="0" smtClean="0"/>
          </a:p>
          <a:p>
            <a:pPr marL="914400" lvl="1" indent="-457200"/>
            <a:r>
              <a:rPr lang="th-TH" dirty="0"/>
              <a:t>สามารถเข้าถึงช่องต่างๆ ได้โดยตรง </a:t>
            </a:r>
            <a:r>
              <a:rPr lang="th-TH" dirty="0" smtClean="0"/>
              <a:t>โดยมี</a:t>
            </a:r>
            <a:r>
              <a:rPr lang="th-TH" b="1" dirty="0"/>
              <a:t>ดัชนี </a:t>
            </a:r>
            <a:r>
              <a:rPr lang="en-US" b="1" dirty="0"/>
              <a:t>(index) </a:t>
            </a:r>
            <a:r>
              <a:rPr lang="th-TH" dirty="0"/>
              <a:t>เป็นตัวอ้างถึงตำแหน่งของข้อมูลใน</a:t>
            </a:r>
            <a:r>
              <a:rPr lang="en-US" dirty="0"/>
              <a:t> </a:t>
            </a:r>
            <a:r>
              <a:rPr lang="en-US" dirty="0" smtClean="0"/>
              <a:t>Array</a:t>
            </a:r>
            <a:endParaRPr lang="th-TH" dirty="0"/>
          </a:p>
          <a:p>
            <a:pPr marL="914400" lvl="1" indent="-457200"/>
            <a:r>
              <a:rPr lang="th-TH" dirty="0">
                <a:solidFill>
                  <a:srgbClr val="0070C0"/>
                </a:solidFill>
              </a:rPr>
              <a:t>ดัชนี ในภาษา </a:t>
            </a:r>
            <a:r>
              <a:rPr lang="en-US" dirty="0">
                <a:solidFill>
                  <a:srgbClr val="0070C0"/>
                </a:solidFill>
              </a:rPr>
              <a:t>C </a:t>
            </a:r>
            <a:r>
              <a:rPr lang="th-TH" dirty="0">
                <a:solidFill>
                  <a:srgbClr val="0070C0"/>
                </a:solidFill>
              </a:rPr>
              <a:t>จะเริ่มจาก 0 เสมอ 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8168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อาร์เรย์ </a:t>
            </a:r>
            <a:r>
              <a:rPr lang="en-US" dirty="0"/>
              <a:t>2</a:t>
            </a:r>
            <a:r>
              <a:rPr lang="th-TH" dirty="0"/>
              <a:t> มิติ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การเข้าถึงข้อมูล</a:t>
            </a:r>
            <a:r>
              <a:rPr lang="th-TH" dirty="0" smtClean="0"/>
              <a:t>ในอาร์เรย์ 2 </a:t>
            </a:r>
            <a:r>
              <a:rPr lang="th-TH" dirty="0"/>
              <a:t>มิติ (</a:t>
            </a:r>
            <a:r>
              <a:rPr lang="en-US" dirty="0"/>
              <a:t>Traversing Two-Dimensional arrays)</a:t>
            </a:r>
          </a:p>
          <a:p>
            <a:endParaRPr lang="th-TH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42466" y="3068960"/>
            <a:ext cx="7632700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defPPr>
              <a:defRPr lang="th-T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9pPr>
          </a:lstStyle>
          <a:p>
            <a:pPr marL="533400" indent="-533400">
              <a:defRPr/>
            </a:pPr>
            <a:r>
              <a:rPr lang="en-US" dirty="0"/>
              <a:t>Algorithm </a:t>
            </a:r>
            <a:r>
              <a:rPr lang="en-US" dirty="0" smtClean="0"/>
              <a:t>Traverse2Array(</a:t>
            </a:r>
            <a:r>
              <a:rPr lang="en-US" dirty="0" err="1" smtClean="0"/>
              <a:t>A,Row,Col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  <a:defRPr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smtClean="0"/>
              <a:t>0 </a:t>
            </a:r>
            <a:r>
              <a:rPr lang="en-US" dirty="0"/>
              <a:t>to Row do </a:t>
            </a:r>
            <a:r>
              <a:rPr lang="th-TH" dirty="0"/>
              <a:t>		</a:t>
            </a:r>
            <a:endParaRPr lang="en-US" dirty="0" smtClean="0"/>
          </a:p>
          <a:p>
            <a:pPr marL="533400" indent="-533400">
              <a:buFontTx/>
              <a:buAutoNum type="arabicPeriod"/>
              <a:defRPr/>
            </a:pPr>
            <a:r>
              <a:rPr lang="en-US" dirty="0"/>
              <a:t>	For j = </a:t>
            </a:r>
            <a:r>
              <a:rPr lang="en-US" dirty="0" smtClean="0"/>
              <a:t>0 </a:t>
            </a:r>
            <a:r>
              <a:rPr lang="en-US" dirty="0"/>
              <a:t>to Col do</a:t>
            </a:r>
            <a:r>
              <a:rPr lang="th-TH" dirty="0"/>
              <a:t>	</a:t>
            </a:r>
            <a:r>
              <a:rPr lang="en-US" dirty="0"/>
              <a:t>		</a:t>
            </a:r>
            <a:r>
              <a:rPr lang="th-TH" dirty="0"/>
              <a:t>	</a:t>
            </a:r>
            <a:r>
              <a:rPr lang="en-US" dirty="0" smtClean="0"/>
              <a:t>		PROCESS(A[</a:t>
            </a:r>
            <a:r>
              <a:rPr lang="en-US" dirty="0" err="1" smtClean="0"/>
              <a:t>i,j</a:t>
            </a:r>
            <a:r>
              <a:rPr lang="en-US" dirty="0"/>
              <a:t>])</a:t>
            </a:r>
            <a:r>
              <a:rPr lang="th-TH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49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อาร์เรย์</a:t>
            </a:r>
            <a:r>
              <a:rPr lang="en-US" sz="4800" dirty="0"/>
              <a:t> 3 </a:t>
            </a:r>
            <a:r>
              <a:rPr lang="th-TH" sz="4800" dirty="0"/>
              <a:t>มิติ</a:t>
            </a:r>
            <a:r>
              <a:rPr lang="en-US" sz="4800" dirty="0"/>
              <a:t> (Three-Dimension Array)</a:t>
            </a:r>
            <a:endParaRPr lang="th-T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3232" cy="4700736"/>
          </a:xfrm>
        </p:spPr>
        <p:txBody>
          <a:bodyPr>
            <a:normAutofit/>
          </a:bodyPr>
          <a:lstStyle/>
          <a:p>
            <a:r>
              <a:rPr lang="th-TH" b="0" dirty="0" smtClean="0"/>
              <a:t>อาร์เรย์ </a:t>
            </a:r>
            <a:r>
              <a:rPr lang="en-US" b="0" dirty="0" smtClean="0"/>
              <a:t>3 </a:t>
            </a:r>
            <a:r>
              <a:rPr lang="th-TH" b="0" dirty="0" smtClean="0"/>
              <a:t>มิติ คือ การนำเอาอาร์เรย์สองมิติมาเรียงซ้อนกันหลายๆชั้น(</a:t>
            </a:r>
            <a:r>
              <a:rPr lang="en-US" b="0" dirty="0" smtClean="0"/>
              <a:t>Page) </a:t>
            </a:r>
            <a:r>
              <a:rPr lang="th-TH" b="0" dirty="0" smtClean="0"/>
              <a:t>ดังนั้นจึงทำให้อาร์เรย์สามมิตินอกจากจะมีแถวและคอลัมน์แล้วก็จะมีความลึกเพิ่มขึ้นมา</a:t>
            </a:r>
          </a:p>
          <a:p>
            <a:endParaRPr lang="th-TH" sz="900" b="0" dirty="0" smtClean="0">
              <a:solidFill>
                <a:srgbClr val="0070C0"/>
              </a:solidFill>
            </a:endParaRPr>
          </a:p>
          <a:p>
            <a:endParaRPr lang="th-TH" sz="900" b="0" dirty="0">
              <a:solidFill>
                <a:srgbClr val="0070C0"/>
              </a:solidFill>
            </a:endParaRPr>
          </a:p>
          <a:p>
            <a:endParaRPr lang="th-TH" sz="900" b="0" dirty="0" smtClean="0">
              <a:solidFill>
                <a:srgbClr val="0070C0"/>
              </a:solidFill>
            </a:endParaRPr>
          </a:p>
          <a:p>
            <a:endParaRPr lang="en-US" sz="900" b="0" dirty="0">
              <a:solidFill>
                <a:srgbClr val="0070C0"/>
              </a:solidFill>
            </a:endParaRPr>
          </a:p>
          <a:p>
            <a:r>
              <a:rPr lang="en-US" b="0" dirty="0"/>
              <a:t>	</a:t>
            </a:r>
            <a:endParaRPr lang="th-TH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624" y="3140968"/>
            <a:ext cx="4005584" cy="354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3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อาร์เรย์</a:t>
            </a:r>
            <a:r>
              <a:rPr lang="en-US" sz="4800" dirty="0"/>
              <a:t> 3 </a:t>
            </a:r>
            <a:r>
              <a:rPr lang="th-TH" sz="4800" dirty="0"/>
              <a:t>มิติ</a:t>
            </a:r>
            <a:r>
              <a:rPr lang="en-US" sz="4800" dirty="0"/>
              <a:t> </a:t>
            </a:r>
            <a:r>
              <a:rPr lang="en-US" sz="4800" dirty="0" smtClean="0"/>
              <a:t>(</a:t>
            </a:r>
            <a:r>
              <a:rPr lang="th-TH" sz="4800" dirty="0" smtClean="0"/>
              <a:t>ต่อ</a:t>
            </a:r>
            <a:r>
              <a:rPr lang="en-US" sz="4800" dirty="0" smtClean="0"/>
              <a:t>)</a:t>
            </a:r>
            <a:endParaRPr lang="th-TH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3232" cy="4340696"/>
          </a:xfrm>
        </p:spPr>
        <p:txBody>
          <a:bodyPr>
            <a:normAutofit/>
          </a:bodyPr>
          <a:lstStyle/>
          <a:p>
            <a:endParaRPr lang="th-TH" sz="900" b="0" dirty="0" smtClean="0">
              <a:solidFill>
                <a:srgbClr val="0070C0"/>
              </a:solidFill>
            </a:endParaRPr>
          </a:p>
          <a:p>
            <a:endParaRPr lang="th-TH" sz="900" b="0" dirty="0">
              <a:solidFill>
                <a:srgbClr val="0070C0"/>
              </a:solidFill>
            </a:endParaRPr>
          </a:p>
          <a:p>
            <a:endParaRPr lang="th-TH" sz="900" b="0" dirty="0" smtClean="0">
              <a:solidFill>
                <a:srgbClr val="0070C0"/>
              </a:solidFill>
            </a:endParaRPr>
          </a:p>
          <a:p>
            <a:endParaRPr lang="en-US" sz="900" b="0" dirty="0">
              <a:solidFill>
                <a:srgbClr val="0070C0"/>
              </a:solidFill>
            </a:endParaRPr>
          </a:p>
          <a:p>
            <a:r>
              <a:rPr lang="en-US" b="0" dirty="0"/>
              <a:t>	</a:t>
            </a:r>
            <a:r>
              <a:rPr lang="en-US" b="0" dirty="0" smtClean="0"/>
              <a:t>L</a:t>
            </a:r>
            <a:r>
              <a:rPr lang="en-US" b="0" baseline="-25000" dirty="0" smtClean="0"/>
              <a:t>1</a:t>
            </a:r>
            <a:r>
              <a:rPr lang="en-US" b="0" dirty="0"/>
              <a:t>	</a:t>
            </a:r>
            <a:r>
              <a:rPr lang="th-TH" b="0" dirty="0" smtClean="0"/>
              <a:t>คือ ขอบเขต</a:t>
            </a:r>
            <a:r>
              <a:rPr lang="th-TH" b="0" dirty="0"/>
              <a:t>ล่างสุด (</a:t>
            </a:r>
            <a:r>
              <a:rPr lang="en-US" b="0" dirty="0"/>
              <a:t>Lower Bound) </a:t>
            </a:r>
            <a:r>
              <a:rPr lang="th-TH" b="0" dirty="0"/>
              <a:t>ของชั้น</a:t>
            </a:r>
          </a:p>
          <a:p>
            <a:r>
              <a:rPr lang="th-TH" b="0" dirty="0"/>
              <a:t>	</a:t>
            </a:r>
            <a:r>
              <a:rPr lang="en-US" b="0" dirty="0"/>
              <a:t>U</a:t>
            </a:r>
            <a:r>
              <a:rPr lang="en-US" b="0" baseline="-25000" dirty="0"/>
              <a:t>1</a:t>
            </a:r>
            <a:r>
              <a:rPr lang="en-US" b="0" dirty="0"/>
              <a:t>	</a:t>
            </a:r>
            <a:r>
              <a:rPr lang="th-TH" b="0" dirty="0" smtClean="0"/>
              <a:t>คือ ขอบเขต</a:t>
            </a:r>
            <a:r>
              <a:rPr lang="th-TH" b="0" dirty="0"/>
              <a:t>บนสุด (</a:t>
            </a:r>
            <a:r>
              <a:rPr lang="en-US" b="0" dirty="0"/>
              <a:t>Upper Bound) </a:t>
            </a:r>
            <a:r>
              <a:rPr lang="th-TH" b="0" dirty="0"/>
              <a:t>ของชั้น</a:t>
            </a:r>
          </a:p>
          <a:p>
            <a:r>
              <a:rPr lang="th-TH" b="0" dirty="0"/>
              <a:t>	</a:t>
            </a:r>
            <a:r>
              <a:rPr lang="en-US" b="0" dirty="0"/>
              <a:t>L</a:t>
            </a:r>
            <a:r>
              <a:rPr lang="en-US" b="0" baseline="-25000" dirty="0"/>
              <a:t>2</a:t>
            </a:r>
            <a:r>
              <a:rPr lang="en-US" b="0" dirty="0"/>
              <a:t>	</a:t>
            </a:r>
            <a:r>
              <a:rPr lang="th-TH" b="0" dirty="0" smtClean="0"/>
              <a:t>คือ ขอบเขต</a:t>
            </a:r>
            <a:r>
              <a:rPr lang="th-TH" b="0" dirty="0"/>
              <a:t>ล่างสุด (</a:t>
            </a:r>
            <a:r>
              <a:rPr lang="en-US" b="0" dirty="0"/>
              <a:t>Lower Bound) </a:t>
            </a:r>
            <a:r>
              <a:rPr lang="th-TH" b="0" dirty="0"/>
              <a:t>ของแถว</a:t>
            </a:r>
          </a:p>
          <a:p>
            <a:r>
              <a:rPr lang="th-TH" b="0" dirty="0"/>
              <a:t>	</a:t>
            </a:r>
            <a:r>
              <a:rPr lang="en-US" b="0" dirty="0"/>
              <a:t>U</a:t>
            </a:r>
            <a:r>
              <a:rPr lang="en-US" b="0" baseline="-25000" dirty="0"/>
              <a:t>2</a:t>
            </a:r>
            <a:r>
              <a:rPr lang="en-US" b="0" dirty="0"/>
              <a:t>	</a:t>
            </a:r>
            <a:r>
              <a:rPr lang="th-TH" b="0" dirty="0" smtClean="0"/>
              <a:t>คือ ขอบเขต</a:t>
            </a:r>
            <a:r>
              <a:rPr lang="th-TH" b="0" dirty="0"/>
              <a:t>บนสุด (</a:t>
            </a:r>
            <a:r>
              <a:rPr lang="en-US" b="0" dirty="0"/>
              <a:t>Upper Bound) </a:t>
            </a:r>
            <a:r>
              <a:rPr lang="th-TH" b="0" dirty="0"/>
              <a:t>ของแถว</a:t>
            </a:r>
          </a:p>
          <a:p>
            <a:r>
              <a:rPr lang="th-TH" b="0" dirty="0"/>
              <a:t>	</a:t>
            </a:r>
            <a:r>
              <a:rPr lang="en-US" b="0" dirty="0"/>
              <a:t>L</a:t>
            </a:r>
            <a:r>
              <a:rPr lang="en-US" b="0" baseline="-25000" dirty="0"/>
              <a:t>3</a:t>
            </a:r>
            <a:r>
              <a:rPr lang="en-US" b="0" dirty="0"/>
              <a:t>	</a:t>
            </a:r>
            <a:r>
              <a:rPr lang="th-TH" b="0" dirty="0" smtClean="0"/>
              <a:t>คือ ขอบเขต</a:t>
            </a:r>
            <a:r>
              <a:rPr lang="th-TH" b="0" dirty="0"/>
              <a:t>ล่างสุด (</a:t>
            </a:r>
            <a:r>
              <a:rPr lang="en-US" b="0" dirty="0"/>
              <a:t>Lower Bound) </a:t>
            </a:r>
            <a:r>
              <a:rPr lang="th-TH" b="0" dirty="0"/>
              <a:t>ของคอลัมน์</a:t>
            </a:r>
          </a:p>
          <a:p>
            <a:r>
              <a:rPr lang="th-TH" b="0" dirty="0"/>
              <a:t>	</a:t>
            </a:r>
            <a:r>
              <a:rPr lang="en-US" b="0" dirty="0"/>
              <a:t>U</a:t>
            </a:r>
            <a:r>
              <a:rPr lang="en-US" b="0" baseline="-25000" dirty="0"/>
              <a:t>3</a:t>
            </a:r>
            <a:r>
              <a:rPr lang="en-US" b="0" dirty="0"/>
              <a:t>	</a:t>
            </a:r>
            <a:r>
              <a:rPr lang="th-TH" b="0" dirty="0" smtClean="0"/>
              <a:t>คือ ขอบเขต</a:t>
            </a:r>
            <a:r>
              <a:rPr lang="th-TH" b="0" dirty="0"/>
              <a:t>บนสุด (</a:t>
            </a:r>
            <a:r>
              <a:rPr lang="en-US" b="0" dirty="0"/>
              <a:t>Upper Bound) </a:t>
            </a:r>
            <a:r>
              <a:rPr lang="th-TH" b="0" dirty="0"/>
              <a:t>ของคอลัมน์</a:t>
            </a:r>
          </a:p>
          <a:p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2654476" y="1916832"/>
            <a:ext cx="360868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ArrayName</a:t>
            </a:r>
            <a:r>
              <a:rPr lang="en-US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[L</a:t>
            </a:r>
            <a:r>
              <a:rPr lang="en-US" b="1" baseline="-25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:U</a:t>
            </a:r>
            <a:r>
              <a:rPr lang="en-US" b="1" baseline="-25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, L</a:t>
            </a:r>
            <a:r>
              <a:rPr lang="en-US" b="1" baseline="-25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:U</a:t>
            </a:r>
            <a:r>
              <a:rPr lang="en-US" b="1" baseline="-25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, L</a:t>
            </a:r>
            <a:r>
              <a:rPr lang="en-US" b="1" baseline="-25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:U</a:t>
            </a:r>
            <a:r>
              <a:rPr lang="en-US" b="1" baseline="-25000" dirty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</a:t>
            </a:r>
            <a:r>
              <a:rPr lang="en-US" b="1" dirty="0" smtClean="0">
                <a:solidFill>
                  <a:schemeClr val="tx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]</a:t>
            </a:r>
            <a:endParaRPr lang="th-TH" b="1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488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อาร์เรย์ 3 มิติ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h-TH" dirty="0"/>
              <a:t>การคำนวณหาสมาชิก </a:t>
            </a:r>
            <a:endParaRPr lang="en-US" dirty="0"/>
          </a:p>
          <a:p>
            <a:endParaRPr lang="th-TH" dirty="0" smtClean="0"/>
          </a:p>
          <a:p>
            <a:endParaRPr lang="th-TH" dirty="0" smtClean="0"/>
          </a:p>
          <a:p>
            <a:endParaRPr lang="th-TH" dirty="0"/>
          </a:p>
          <a:p>
            <a:r>
              <a:rPr lang="th-TH" b="0" dirty="0"/>
              <a:t>จงหาจำนวนสมาชิกของ </a:t>
            </a:r>
            <a:r>
              <a:rPr lang="en-US" b="0" dirty="0"/>
              <a:t>A</a:t>
            </a:r>
            <a:r>
              <a:rPr lang="th-TH" b="0" dirty="0"/>
              <a:t>[</a:t>
            </a:r>
            <a:r>
              <a:rPr lang="en-US" b="0" dirty="0"/>
              <a:t>1</a:t>
            </a:r>
            <a:r>
              <a:rPr lang="th-TH" b="0" dirty="0"/>
              <a:t>:</a:t>
            </a:r>
            <a:r>
              <a:rPr lang="en-US" b="0" dirty="0"/>
              <a:t>2,1</a:t>
            </a:r>
            <a:r>
              <a:rPr lang="th-TH" b="0" dirty="0"/>
              <a:t>:</a:t>
            </a:r>
            <a:r>
              <a:rPr lang="en-US" b="0" dirty="0"/>
              <a:t>3,1</a:t>
            </a:r>
            <a:r>
              <a:rPr lang="th-TH" b="0" dirty="0"/>
              <a:t>:</a:t>
            </a:r>
            <a:r>
              <a:rPr lang="en-US" b="0" dirty="0"/>
              <a:t>4</a:t>
            </a:r>
            <a:r>
              <a:rPr lang="th-TH" b="0" dirty="0"/>
              <a:t>]</a:t>
            </a:r>
            <a:endParaRPr lang="en-US" b="0" dirty="0"/>
          </a:p>
          <a:p>
            <a:r>
              <a:rPr lang="th-TH" b="0" u="sng" dirty="0"/>
              <a:t>วิธีทำ</a:t>
            </a:r>
            <a:r>
              <a:rPr lang="th-TH" b="0" dirty="0"/>
              <a:t>   จำนวนสมาชิก </a:t>
            </a:r>
            <a:r>
              <a:rPr lang="en-US" b="0" dirty="0"/>
              <a:t>	</a:t>
            </a:r>
            <a:r>
              <a:rPr lang="th-TH" b="0" dirty="0"/>
              <a:t>= (</a:t>
            </a:r>
            <a:r>
              <a:rPr lang="en-US" b="0" dirty="0"/>
              <a:t>U</a:t>
            </a:r>
            <a:r>
              <a:rPr lang="en-US" b="0" baseline="-25000" dirty="0"/>
              <a:t>1</a:t>
            </a:r>
            <a:r>
              <a:rPr lang="th-TH" b="0" dirty="0"/>
              <a:t> – </a:t>
            </a:r>
            <a:r>
              <a:rPr lang="en-US" b="0" dirty="0"/>
              <a:t>L</a:t>
            </a:r>
            <a:r>
              <a:rPr lang="en-US" b="0" baseline="-25000" dirty="0"/>
              <a:t>1</a:t>
            </a:r>
            <a:r>
              <a:rPr lang="th-TH" b="0" dirty="0"/>
              <a:t> + </a:t>
            </a:r>
            <a:r>
              <a:rPr lang="en-US" b="0" dirty="0"/>
              <a:t>1</a:t>
            </a:r>
            <a:r>
              <a:rPr lang="th-TH" b="0" dirty="0"/>
              <a:t>) </a:t>
            </a:r>
            <a:r>
              <a:rPr lang="en-US" b="0" dirty="0"/>
              <a:t>x</a:t>
            </a:r>
            <a:r>
              <a:rPr lang="th-TH" b="0" dirty="0"/>
              <a:t> (</a:t>
            </a:r>
            <a:r>
              <a:rPr lang="en-US" b="0" dirty="0"/>
              <a:t>U</a:t>
            </a:r>
            <a:r>
              <a:rPr lang="en-US" b="0" baseline="-25000" dirty="0"/>
              <a:t>2</a:t>
            </a:r>
            <a:r>
              <a:rPr lang="th-TH" b="0" dirty="0"/>
              <a:t> – </a:t>
            </a:r>
            <a:r>
              <a:rPr lang="en-US" b="0" dirty="0"/>
              <a:t>L</a:t>
            </a:r>
            <a:r>
              <a:rPr lang="en-US" b="0" baseline="-25000" dirty="0"/>
              <a:t>2</a:t>
            </a:r>
            <a:r>
              <a:rPr lang="th-TH" b="0" dirty="0"/>
              <a:t> + </a:t>
            </a:r>
            <a:r>
              <a:rPr lang="en-US" b="0" dirty="0"/>
              <a:t>1</a:t>
            </a:r>
            <a:r>
              <a:rPr lang="th-TH" b="0" dirty="0"/>
              <a:t>) </a:t>
            </a:r>
            <a:r>
              <a:rPr lang="en-US" b="0" dirty="0"/>
              <a:t>x</a:t>
            </a:r>
            <a:r>
              <a:rPr lang="th-TH" b="0" dirty="0"/>
              <a:t> (</a:t>
            </a:r>
            <a:r>
              <a:rPr lang="en-US" b="0" dirty="0"/>
              <a:t>U</a:t>
            </a:r>
            <a:r>
              <a:rPr lang="en-US" b="0" baseline="-25000" dirty="0"/>
              <a:t>3</a:t>
            </a:r>
            <a:r>
              <a:rPr lang="th-TH" b="0" dirty="0"/>
              <a:t> – </a:t>
            </a:r>
            <a:r>
              <a:rPr lang="en-US" b="0" dirty="0"/>
              <a:t>L</a:t>
            </a:r>
            <a:r>
              <a:rPr lang="en-US" b="0" baseline="-25000" dirty="0"/>
              <a:t>3</a:t>
            </a:r>
            <a:r>
              <a:rPr lang="th-TH" b="0" dirty="0"/>
              <a:t> + </a:t>
            </a:r>
            <a:r>
              <a:rPr lang="en-US" b="0" dirty="0"/>
              <a:t>1</a:t>
            </a:r>
            <a:r>
              <a:rPr lang="th-TH" b="0" dirty="0"/>
              <a:t>)</a:t>
            </a:r>
            <a:endParaRPr lang="en-US" b="0" dirty="0"/>
          </a:p>
          <a:p>
            <a:r>
              <a:rPr lang="th-TH" b="0" dirty="0" smtClean="0"/>
              <a:t>			= </a:t>
            </a:r>
            <a:r>
              <a:rPr lang="th-TH" b="0" dirty="0"/>
              <a:t>(</a:t>
            </a:r>
            <a:r>
              <a:rPr lang="en-US" b="0" dirty="0"/>
              <a:t>2</a:t>
            </a:r>
            <a:r>
              <a:rPr lang="th-TH" b="0" dirty="0"/>
              <a:t>-</a:t>
            </a:r>
            <a:r>
              <a:rPr lang="en-US" b="0" dirty="0"/>
              <a:t>1</a:t>
            </a:r>
            <a:r>
              <a:rPr lang="th-TH" b="0" dirty="0"/>
              <a:t>+</a:t>
            </a:r>
            <a:r>
              <a:rPr lang="en-US" b="0" dirty="0"/>
              <a:t>1</a:t>
            </a:r>
            <a:r>
              <a:rPr lang="th-TH" b="0" dirty="0"/>
              <a:t>) </a:t>
            </a:r>
            <a:r>
              <a:rPr lang="en-US" b="0" dirty="0"/>
              <a:t>x</a:t>
            </a:r>
            <a:r>
              <a:rPr lang="th-TH" b="0" dirty="0"/>
              <a:t> (</a:t>
            </a:r>
            <a:r>
              <a:rPr lang="en-US" b="0" dirty="0"/>
              <a:t>3</a:t>
            </a:r>
            <a:r>
              <a:rPr lang="th-TH" b="0" dirty="0"/>
              <a:t>-</a:t>
            </a:r>
            <a:r>
              <a:rPr lang="en-US" b="0" dirty="0"/>
              <a:t>1</a:t>
            </a:r>
            <a:r>
              <a:rPr lang="th-TH" b="0" dirty="0"/>
              <a:t>+</a:t>
            </a:r>
            <a:r>
              <a:rPr lang="en-US" b="0" dirty="0"/>
              <a:t>1</a:t>
            </a:r>
            <a:r>
              <a:rPr lang="th-TH" b="0" dirty="0"/>
              <a:t>) </a:t>
            </a:r>
            <a:r>
              <a:rPr lang="en-US" b="0" dirty="0"/>
              <a:t>x</a:t>
            </a:r>
            <a:r>
              <a:rPr lang="th-TH" b="0" dirty="0"/>
              <a:t> (</a:t>
            </a:r>
            <a:r>
              <a:rPr lang="en-US" b="0" dirty="0"/>
              <a:t>4</a:t>
            </a:r>
            <a:r>
              <a:rPr lang="th-TH" b="0" dirty="0"/>
              <a:t>-</a:t>
            </a:r>
            <a:r>
              <a:rPr lang="en-US" b="0" dirty="0"/>
              <a:t>1</a:t>
            </a:r>
            <a:r>
              <a:rPr lang="th-TH" b="0" dirty="0"/>
              <a:t>+</a:t>
            </a:r>
            <a:r>
              <a:rPr lang="en-US" b="0" dirty="0"/>
              <a:t>1</a:t>
            </a:r>
            <a:r>
              <a:rPr lang="th-TH" b="0" dirty="0"/>
              <a:t>)</a:t>
            </a:r>
            <a:endParaRPr lang="en-US" b="0" dirty="0"/>
          </a:p>
          <a:p>
            <a:r>
              <a:rPr lang="th-TH" b="0" dirty="0" smtClean="0"/>
              <a:t>			= </a:t>
            </a:r>
            <a:r>
              <a:rPr lang="en-US" b="0" dirty="0"/>
              <a:t>24</a:t>
            </a:r>
            <a:r>
              <a:rPr lang="th-TH" b="0" dirty="0"/>
              <a:t> ตัว</a:t>
            </a:r>
            <a:endParaRPr lang="en-US" b="0" dirty="0"/>
          </a:p>
          <a:p>
            <a:endParaRPr lang="th-TH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69958" y="2708920"/>
            <a:ext cx="7577715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จำนวนสมาชิก = (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</a:t>
            </a:r>
            <a:r>
              <a:rPr lang="en-US" sz="3200" b="1" baseline="-25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– L</a:t>
            </a:r>
            <a:r>
              <a:rPr lang="en-US" sz="3200" b="1" baseline="-25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+ 1) x (U</a:t>
            </a:r>
            <a:r>
              <a:rPr lang="en-US" sz="3200" b="1" baseline="-25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– L</a:t>
            </a:r>
            <a:r>
              <a:rPr lang="en-US" sz="3200" b="1" baseline="-25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+ 1) x (U</a:t>
            </a:r>
            <a:r>
              <a:rPr lang="en-US" sz="3200" b="1" baseline="-25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– L</a:t>
            </a:r>
            <a:r>
              <a:rPr lang="en-US" sz="3200" b="1" baseline="-25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+ 1)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7673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อาร์เรย์ 3 </a:t>
            </a:r>
            <a:r>
              <a:rPr lang="th-TH" dirty="0" smtClean="0"/>
              <a:t>มิติ (ต่อ)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การจัดเก็บอาร์เรย์ 3 มิติในหน่วยความจำยังสามารถจัดเก็บได้ 2 วิธี คือ</a:t>
            </a:r>
          </a:p>
          <a:p>
            <a:pPr marL="914400" lvl="1" indent="-457200"/>
            <a:r>
              <a:rPr lang="th-TH" dirty="0" smtClean="0"/>
              <a:t>การ</a:t>
            </a:r>
            <a:r>
              <a:rPr lang="th-TH" dirty="0"/>
              <a:t>จัดเก็บด้วยการเรียงแถวเป็นหลัก (</a:t>
            </a:r>
            <a:r>
              <a:rPr lang="en-US" dirty="0"/>
              <a:t>Row Major Order)</a:t>
            </a:r>
          </a:p>
          <a:p>
            <a:pPr marL="914400" lvl="1" indent="-457200"/>
            <a:r>
              <a:rPr lang="th-TH" dirty="0" smtClean="0"/>
              <a:t>การ</a:t>
            </a:r>
            <a:r>
              <a:rPr lang="th-TH" dirty="0"/>
              <a:t>จัดเก็บด้วยการเรียงคอลัมน์เป็นหลัก (</a:t>
            </a:r>
            <a:r>
              <a:rPr lang="en-US" dirty="0"/>
              <a:t>Column Major Order)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7717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อาร์เรย์ 3 มิติ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3232" cy="4628728"/>
          </a:xfrm>
        </p:spPr>
        <p:txBody>
          <a:bodyPr>
            <a:normAutofit fontScale="85000" lnSpcReduction="20000"/>
          </a:bodyPr>
          <a:lstStyle/>
          <a:p>
            <a:r>
              <a:rPr lang="th-TH" dirty="0"/>
              <a:t>การจัดเก็บด้วยการเรียงแถวเป็นหลัก (</a:t>
            </a:r>
            <a:r>
              <a:rPr lang="en-US" dirty="0"/>
              <a:t>Row Major Order)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th-TH" dirty="0" smtClean="0"/>
              <a:t>	</a:t>
            </a:r>
            <a:r>
              <a:rPr lang="th-TH" b="0" dirty="0" smtClean="0"/>
              <a:t>โดย </a:t>
            </a:r>
            <a:r>
              <a:rPr lang="th-TH" b="0" dirty="0"/>
              <a:t>	</a:t>
            </a:r>
            <a:r>
              <a:rPr lang="en-US" b="0" dirty="0" err="1" smtClean="0"/>
              <a:t>i</a:t>
            </a:r>
            <a:r>
              <a:rPr lang="th-TH" b="0" dirty="0" smtClean="0"/>
              <a:t> </a:t>
            </a:r>
            <a:r>
              <a:rPr lang="th-TH" b="0" dirty="0"/>
              <a:t>คือ ตำแหน่งของความลึกในอาร์เรย์</a:t>
            </a:r>
            <a:endParaRPr lang="en-US" b="0" dirty="0"/>
          </a:p>
          <a:p>
            <a:r>
              <a:rPr lang="th-TH" b="0" dirty="0"/>
              <a:t>		</a:t>
            </a:r>
            <a:r>
              <a:rPr lang="en-US" b="0" dirty="0" smtClean="0"/>
              <a:t>j</a:t>
            </a:r>
            <a:r>
              <a:rPr lang="th-TH" b="0" dirty="0" smtClean="0"/>
              <a:t> </a:t>
            </a:r>
            <a:r>
              <a:rPr lang="th-TH" b="0" dirty="0"/>
              <a:t>คือ ตำแหน่งของแถวในอาร์เรย์</a:t>
            </a:r>
            <a:endParaRPr lang="en-US" b="0" dirty="0"/>
          </a:p>
          <a:p>
            <a:r>
              <a:rPr lang="en-US" b="0" dirty="0"/>
              <a:t>		</a:t>
            </a:r>
            <a:r>
              <a:rPr lang="en-US" b="0" dirty="0" smtClean="0"/>
              <a:t>k</a:t>
            </a:r>
            <a:r>
              <a:rPr lang="th-TH" b="0" dirty="0" smtClean="0"/>
              <a:t> </a:t>
            </a:r>
            <a:r>
              <a:rPr lang="th-TH" b="0" dirty="0"/>
              <a:t>คือ ตำแหน่งของคอลัมน์ในอาร์เรย์</a:t>
            </a:r>
            <a:endParaRPr lang="en-US" b="0" dirty="0"/>
          </a:p>
          <a:p>
            <a:r>
              <a:rPr lang="en-US" b="0" dirty="0"/>
              <a:t>		</a:t>
            </a:r>
            <a:r>
              <a:rPr lang="en-US" b="0" dirty="0" smtClean="0"/>
              <a:t>L</a:t>
            </a:r>
            <a:r>
              <a:rPr lang="en-US" b="0" baseline="-25000" dirty="0" smtClean="0"/>
              <a:t>1</a:t>
            </a:r>
            <a:r>
              <a:rPr lang="th-TH" b="0" dirty="0" smtClean="0"/>
              <a:t> </a:t>
            </a:r>
            <a:r>
              <a:rPr lang="th-TH" b="0" dirty="0"/>
              <a:t>คือ ค่าขอบเขตล่างสุดของความลึก</a:t>
            </a:r>
            <a:endParaRPr lang="en-US" b="0" dirty="0"/>
          </a:p>
          <a:p>
            <a:r>
              <a:rPr lang="en-US" b="0" dirty="0"/>
              <a:t>		</a:t>
            </a:r>
            <a:r>
              <a:rPr lang="en-US" b="0" dirty="0" smtClean="0"/>
              <a:t>L</a:t>
            </a:r>
            <a:r>
              <a:rPr lang="en-US" b="0" baseline="-25000" dirty="0" smtClean="0"/>
              <a:t>2</a:t>
            </a:r>
            <a:r>
              <a:rPr lang="th-TH" b="0" dirty="0" smtClean="0"/>
              <a:t> </a:t>
            </a:r>
            <a:r>
              <a:rPr lang="th-TH" b="0" dirty="0"/>
              <a:t>คือ ค่าขอบเขตล่างสุดของแถว</a:t>
            </a:r>
            <a:endParaRPr lang="en-US" b="0" dirty="0"/>
          </a:p>
          <a:p>
            <a:r>
              <a:rPr lang="en-US" b="0" dirty="0"/>
              <a:t>		</a:t>
            </a:r>
            <a:r>
              <a:rPr lang="en-US" b="0" dirty="0" smtClean="0"/>
              <a:t>L</a:t>
            </a:r>
            <a:r>
              <a:rPr lang="en-US" b="0" baseline="-25000" dirty="0" smtClean="0"/>
              <a:t>3</a:t>
            </a:r>
            <a:r>
              <a:rPr lang="th-TH" b="0" dirty="0" smtClean="0"/>
              <a:t> </a:t>
            </a:r>
            <a:r>
              <a:rPr lang="th-TH" b="0" dirty="0"/>
              <a:t>คือ ค่าขอบเขตล่างสุดของคอลัมน์</a:t>
            </a:r>
            <a:endParaRPr lang="en-US" b="0" dirty="0"/>
          </a:p>
          <a:p>
            <a:r>
              <a:rPr lang="en-US" b="0" dirty="0"/>
              <a:t>		</a:t>
            </a:r>
            <a:r>
              <a:rPr lang="en-US" b="0" dirty="0" smtClean="0"/>
              <a:t>R</a:t>
            </a:r>
            <a:r>
              <a:rPr lang="th-TH" b="0" dirty="0" smtClean="0"/>
              <a:t> </a:t>
            </a:r>
            <a:r>
              <a:rPr lang="th-TH" b="0" dirty="0"/>
              <a:t>คือ จำนวนแถวของอาร์เรย์</a:t>
            </a:r>
            <a:endParaRPr lang="en-US" b="0" dirty="0"/>
          </a:p>
          <a:p>
            <a:r>
              <a:rPr lang="en-US" b="0" dirty="0" smtClean="0"/>
              <a:t>		C</a:t>
            </a:r>
            <a:r>
              <a:rPr lang="th-TH" b="0" dirty="0" smtClean="0"/>
              <a:t> </a:t>
            </a:r>
            <a:r>
              <a:rPr lang="th-TH" b="0" dirty="0"/>
              <a:t>คือ จำนวนคอลัมน์ของอาร์เรย์</a:t>
            </a:r>
            <a:endParaRPr lang="en-US" b="0" dirty="0"/>
          </a:p>
          <a:p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958078" y="2276872"/>
            <a:ext cx="7001475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LOC (a[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i,j,k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]) = B+[w x R x C(i-L</a:t>
            </a:r>
            <a:r>
              <a:rPr lang="en-US" b="1" baseline="-25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)]+[w x C(j-L</a:t>
            </a:r>
            <a:r>
              <a:rPr lang="en-US" b="1" baseline="-25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)]+[w(k-L</a:t>
            </a:r>
            <a:r>
              <a:rPr lang="en-US" b="1" baseline="-25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)]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715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อาร์เรย์ 3 มิติ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dirty="0"/>
              <a:t>กำหนดอาร์เรย์ </a:t>
            </a:r>
            <a:r>
              <a:rPr lang="en-US" b="0" dirty="0"/>
              <a:t>a</a:t>
            </a:r>
            <a:r>
              <a:rPr lang="th-TH" b="0" dirty="0"/>
              <a:t>[</a:t>
            </a:r>
            <a:r>
              <a:rPr lang="en-US" b="0" dirty="0"/>
              <a:t>0</a:t>
            </a:r>
            <a:r>
              <a:rPr lang="th-TH" b="0" dirty="0"/>
              <a:t>:</a:t>
            </a:r>
            <a:r>
              <a:rPr lang="en-US" b="0" dirty="0"/>
              <a:t>2</a:t>
            </a:r>
            <a:r>
              <a:rPr lang="th-TH" b="0" dirty="0"/>
              <a:t>,</a:t>
            </a:r>
            <a:r>
              <a:rPr lang="en-US" b="0" dirty="0"/>
              <a:t>0</a:t>
            </a:r>
            <a:r>
              <a:rPr lang="th-TH" b="0" dirty="0"/>
              <a:t>:</a:t>
            </a:r>
            <a:r>
              <a:rPr lang="en-US" b="0" dirty="0"/>
              <a:t>3</a:t>
            </a:r>
            <a:r>
              <a:rPr lang="th-TH" b="0" dirty="0"/>
              <a:t>,</a:t>
            </a:r>
            <a:r>
              <a:rPr lang="en-US" b="0" dirty="0"/>
              <a:t>0</a:t>
            </a:r>
            <a:r>
              <a:rPr lang="th-TH" b="0" dirty="0"/>
              <a:t>:</a:t>
            </a:r>
            <a:r>
              <a:rPr lang="en-US" b="0" dirty="0"/>
              <a:t>4</a:t>
            </a:r>
            <a:r>
              <a:rPr lang="th-TH" b="0" dirty="0"/>
              <a:t>] แต่ละช่องมีขนาด </a:t>
            </a:r>
            <a:r>
              <a:rPr lang="en-US" b="0" dirty="0"/>
              <a:t>4</a:t>
            </a:r>
            <a:r>
              <a:rPr lang="th-TH" b="0" dirty="0"/>
              <a:t> </a:t>
            </a:r>
            <a:r>
              <a:rPr lang="en-US" b="0" dirty="0"/>
              <a:t>Bytes  </a:t>
            </a:r>
            <a:r>
              <a:rPr lang="th-TH" b="0" dirty="0"/>
              <a:t>ซึ่งนำไปเก็บในหน่วยความจำแบบเรียงแถวเป็นหลัก โดยเริ่มต้นเก็บที่แอดเดรส </a:t>
            </a:r>
            <a:r>
              <a:rPr lang="en-US" b="0" dirty="0"/>
              <a:t>500</a:t>
            </a:r>
            <a:r>
              <a:rPr lang="th-TH" b="0" dirty="0"/>
              <a:t> จงหาตำแหน่งแอดเดรสเริ่มต้นของ </a:t>
            </a:r>
            <a:r>
              <a:rPr lang="en-US" b="0" dirty="0"/>
              <a:t>a</a:t>
            </a:r>
            <a:r>
              <a:rPr lang="th-TH" b="0" dirty="0"/>
              <a:t>[</a:t>
            </a:r>
            <a:r>
              <a:rPr lang="en-US" b="0" dirty="0"/>
              <a:t>0, 3, 4</a:t>
            </a:r>
            <a:r>
              <a:rPr lang="th-TH" b="0" dirty="0"/>
              <a:t>]</a:t>
            </a:r>
            <a:endParaRPr lang="en-US" b="0" dirty="0"/>
          </a:p>
          <a:p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717032"/>
            <a:ext cx="849944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LOC( a[i,j,k] ) 	= B+[w x R x C(i-L1)]+[w x C(j-L2)]+[w(k-L3)]</a:t>
            </a:r>
          </a:p>
          <a:p>
            <a:r>
              <a:rPr lang="pl-PL" sz="32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LOC(a[0</a:t>
            </a:r>
            <a:r>
              <a:rPr lang="pl-PL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3, 4])	= 500+[4 x (3-0+1) x(4-0+1)(0-0)]+[4 x 5(3-0)]+[4(4-0)]</a:t>
            </a:r>
          </a:p>
          <a:p>
            <a:r>
              <a:rPr lang="pl-PL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pl-PL" sz="32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pl-PL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500 + 0 + 60 + 16</a:t>
            </a:r>
          </a:p>
          <a:p>
            <a:r>
              <a:rPr lang="pl-PL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pl-PL" sz="32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576</a:t>
            </a:r>
            <a:endParaRPr lang="pl-PL" sz="32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5234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อาร์เรย์ 3 มิติ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3232" cy="4628728"/>
          </a:xfrm>
        </p:spPr>
        <p:txBody>
          <a:bodyPr>
            <a:normAutofit fontScale="85000" lnSpcReduction="20000"/>
          </a:bodyPr>
          <a:lstStyle/>
          <a:p>
            <a:r>
              <a:rPr lang="th-TH" dirty="0" smtClean="0"/>
              <a:t>การจัดเก็บด้วยการเรียงคอลัมน์เป็นหลัก (</a:t>
            </a:r>
            <a:r>
              <a:rPr lang="en-US" dirty="0" smtClean="0"/>
              <a:t>Row Major Order)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th-TH" dirty="0" smtClean="0"/>
              <a:t>	</a:t>
            </a:r>
            <a:r>
              <a:rPr lang="th-TH" b="0" dirty="0" smtClean="0"/>
              <a:t>โดย </a:t>
            </a:r>
            <a:r>
              <a:rPr lang="th-TH" b="0" dirty="0"/>
              <a:t>	</a:t>
            </a:r>
            <a:r>
              <a:rPr lang="en-US" b="0" dirty="0" err="1" smtClean="0"/>
              <a:t>i</a:t>
            </a:r>
            <a:r>
              <a:rPr lang="th-TH" b="0" dirty="0" smtClean="0"/>
              <a:t> </a:t>
            </a:r>
            <a:r>
              <a:rPr lang="th-TH" b="0" dirty="0"/>
              <a:t>คือ ตำแหน่งของความลึกในอาร์เรย์</a:t>
            </a:r>
            <a:endParaRPr lang="en-US" b="0" dirty="0"/>
          </a:p>
          <a:p>
            <a:r>
              <a:rPr lang="th-TH" b="0" dirty="0"/>
              <a:t>		</a:t>
            </a:r>
            <a:r>
              <a:rPr lang="en-US" b="0" dirty="0" smtClean="0"/>
              <a:t>j</a:t>
            </a:r>
            <a:r>
              <a:rPr lang="th-TH" b="0" dirty="0" smtClean="0"/>
              <a:t> </a:t>
            </a:r>
            <a:r>
              <a:rPr lang="th-TH" b="0" dirty="0"/>
              <a:t>คือ ตำแหน่งของแถวในอาร์เรย์</a:t>
            </a:r>
            <a:endParaRPr lang="en-US" b="0" dirty="0"/>
          </a:p>
          <a:p>
            <a:r>
              <a:rPr lang="en-US" b="0" dirty="0"/>
              <a:t>		</a:t>
            </a:r>
            <a:r>
              <a:rPr lang="en-US" b="0" dirty="0" smtClean="0"/>
              <a:t>k</a:t>
            </a:r>
            <a:r>
              <a:rPr lang="th-TH" b="0" dirty="0" smtClean="0"/>
              <a:t> </a:t>
            </a:r>
            <a:r>
              <a:rPr lang="th-TH" b="0" dirty="0"/>
              <a:t>คือ ตำแหน่งของคอลัมน์ในอาร์เรย์</a:t>
            </a:r>
            <a:endParaRPr lang="en-US" b="0" dirty="0"/>
          </a:p>
          <a:p>
            <a:r>
              <a:rPr lang="en-US" b="0" dirty="0"/>
              <a:t>		</a:t>
            </a:r>
            <a:r>
              <a:rPr lang="en-US" b="0" dirty="0" smtClean="0"/>
              <a:t>L</a:t>
            </a:r>
            <a:r>
              <a:rPr lang="en-US" b="0" baseline="-25000" dirty="0" smtClean="0"/>
              <a:t>1</a:t>
            </a:r>
            <a:r>
              <a:rPr lang="th-TH" b="0" dirty="0" smtClean="0"/>
              <a:t> </a:t>
            </a:r>
            <a:r>
              <a:rPr lang="th-TH" b="0" dirty="0"/>
              <a:t>คือ ค่าขอบเขตล่างสุดของความลึก</a:t>
            </a:r>
            <a:endParaRPr lang="en-US" b="0" dirty="0"/>
          </a:p>
          <a:p>
            <a:r>
              <a:rPr lang="en-US" b="0" dirty="0"/>
              <a:t>		</a:t>
            </a:r>
            <a:r>
              <a:rPr lang="en-US" b="0" dirty="0" smtClean="0"/>
              <a:t>L</a:t>
            </a:r>
            <a:r>
              <a:rPr lang="en-US" b="0" baseline="-25000" dirty="0" smtClean="0"/>
              <a:t>2</a:t>
            </a:r>
            <a:r>
              <a:rPr lang="th-TH" b="0" dirty="0" smtClean="0"/>
              <a:t> </a:t>
            </a:r>
            <a:r>
              <a:rPr lang="th-TH" b="0" dirty="0"/>
              <a:t>คือ ค่าขอบเขตล่างสุดของแถว</a:t>
            </a:r>
            <a:endParaRPr lang="en-US" b="0" dirty="0"/>
          </a:p>
          <a:p>
            <a:r>
              <a:rPr lang="en-US" b="0" dirty="0"/>
              <a:t>		</a:t>
            </a:r>
            <a:r>
              <a:rPr lang="en-US" b="0" dirty="0" smtClean="0"/>
              <a:t>L</a:t>
            </a:r>
            <a:r>
              <a:rPr lang="en-US" b="0" baseline="-25000" dirty="0" smtClean="0"/>
              <a:t>3</a:t>
            </a:r>
            <a:r>
              <a:rPr lang="th-TH" b="0" dirty="0" smtClean="0"/>
              <a:t> </a:t>
            </a:r>
            <a:r>
              <a:rPr lang="th-TH" b="0" dirty="0"/>
              <a:t>คือ ค่าขอบเขตล่างสุดของคอลัมน์</a:t>
            </a:r>
            <a:endParaRPr lang="en-US" b="0" dirty="0"/>
          </a:p>
          <a:p>
            <a:r>
              <a:rPr lang="en-US" b="0" dirty="0"/>
              <a:t>		</a:t>
            </a:r>
            <a:r>
              <a:rPr lang="en-US" b="0" dirty="0" smtClean="0"/>
              <a:t>R</a:t>
            </a:r>
            <a:r>
              <a:rPr lang="th-TH" b="0" dirty="0" smtClean="0"/>
              <a:t> </a:t>
            </a:r>
            <a:r>
              <a:rPr lang="th-TH" b="0" dirty="0"/>
              <a:t>คือ จำนวนแถวของอาร์เรย์</a:t>
            </a:r>
            <a:endParaRPr lang="en-US" b="0" dirty="0"/>
          </a:p>
          <a:p>
            <a:r>
              <a:rPr lang="en-US" b="0" dirty="0" smtClean="0"/>
              <a:t>		C</a:t>
            </a:r>
            <a:r>
              <a:rPr lang="th-TH" b="0" dirty="0" smtClean="0"/>
              <a:t> </a:t>
            </a:r>
            <a:r>
              <a:rPr lang="th-TH" b="0" dirty="0"/>
              <a:t>คือ จำนวนคอลัมน์ของอาร์เรย์</a:t>
            </a:r>
            <a:endParaRPr lang="en-US" b="0" dirty="0"/>
          </a:p>
          <a:p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1167079" y="2276872"/>
            <a:ext cx="6583473" cy="52322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LOC (a[</a:t>
            </a:r>
            <a:r>
              <a:rPr lang="en-US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i,j,k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]) = B+[w x R x C(i-L</a:t>
            </a:r>
            <a:r>
              <a:rPr lang="en-US" b="1" baseline="-25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)]+[w x </a:t>
            </a:r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(j-L</a:t>
            </a:r>
            <a:r>
              <a:rPr lang="en-US" b="1" baseline="-25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)]+[w(k-L</a:t>
            </a:r>
            <a:r>
              <a:rPr lang="en-US" b="1" baseline="-25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)]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6505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อาร์เรย์ 3 มิติ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dirty="0"/>
              <a:t>กำหนดอาร์เรย์ </a:t>
            </a:r>
            <a:r>
              <a:rPr lang="en-US" b="0" dirty="0"/>
              <a:t>a</a:t>
            </a:r>
            <a:r>
              <a:rPr lang="th-TH" b="0" dirty="0"/>
              <a:t>[</a:t>
            </a:r>
            <a:r>
              <a:rPr lang="en-US" b="0" dirty="0"/>
              <a:t>0</a:t>
            </a:r>
            <a:r>
              <a:rPr lang="th-TH" b="0" dirty="0"/>
              <a:t>:</a:t>
            </a:r>
            <a:r>
              <a:rPr lang="en-US" b="0" dirty="0"/>
              <a:t>2</a:t>
            </a:r>
            <a:r>
              <a:rPr lang="th-TH" b="0" dirty="0"/>
              <a:t>,</a:t>
            </a:r>
            <a:r>
              <a:rPr lang="en-US" b="0" dirty="0"/>
              <a:t>0</a:t>
            </a:r>
            <a:r>
              <a:rPr lang="th-TH" b="0" dirty="0"/>
              <a:t>:</a:t>
            </a:r>
            <a:r>
              <a:rPr lang="en-US" b="0" dirty="0"/>
              <a:t>3</a:t>
            </a:r>
            <a:r>
              <a:rPr lang="th-TH" b="0" dirty="0"/>
              <a:t>,</a:t>
            </a:r>
            <a:r>
              <a:rPr lang="en-US" b="0" dirty="0"/>
              <a:t>0</a:t>
            </a:r>
            <a:r>
              <a:rPr lang="th-TH" b="0" dirty="0"/>
              <a:t>:</a:t>
            </a:r>
            <a:r>
              <a:rPr lang="en-US" b="0" dirty="0"/>
              <a:t>4</a:t>
            </a:r>
            <a:r>
              <a:rPr lang="th-TH" b="0" dirty="0"/>
              <a:t>] แต่ละช่องมีขนาด </a:t>
            </a:r>
            <a:r>
              <a:rPr lang="en-US" b="0" dirty="0"/>
              <a:t>4 Bytes  </a:t>
            </a:r>
            <a:r>
              <a:rPr lang="th-TH" b="0" dirty="0"/>
              <a:t>ซึ่งนำไปเก็บในหน่วยความจำแบบเรียงคอลัมน์เป็นหลัก โดยเริ่มต้นเก็บที่แอดเดรส </a:t>
            </a:r>
            <a:r>
              <a:rPr lang="en-US" b="0" dirty="0"/>
              <a:t>500 </a:t>
            </a:r>
            <a:r>
              <a:rPr lang="th-TH" b="0" dirty="0"/>
              <a:t>จงหาตำแหน่งแอดเดรสเริ่มต้น</a:t>
            </a:r>
            <a:r>
              <a:rPr lang="th-TH" b="0" dirty="0" smtClean="0"/>
              <a:t>ของ </a:t>
            </a:r>
            <a:r>
              <a:rPr lang="en-US" b="0" dirty="0"/>
              <a:t>a</a:t>
            </a:r>
            <a:r>
              <a:rPr lang="th-TH" b="0" dirty="0"/>
              <a:t>[</a:t>
            </a:r>
            <a:r>
              <a:rPr lang="en-US" b="0" dirty="0"/>
              <a:t>0, 3, 4</a:t>
            </a:r>
            <a:r>
              <a:rPr lang="th-TH" b="0" dirty="0" smtClean="0"/>
              <a:t>]</a:t>
            </a:r>
          </a:p>
          <a:p>
            <a:endParaRPr lang="th-TH" b="0" dirty="0"/>
          </a:p>
        </p:txBody>
      </p:sp>
      <p:sp>
        <p:nvSpPr>
          <p:cNvPr id="4" name="TextBox 3"/>
          <p:cNvSpPr txBox="1"/>
          <p:nvPr/>
        </p:nvSpPr>
        <p:spPr>
          <a:xfrm>
            <a:off x="782789" y="3681630"/>
            <a:ext cx="73520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LOC (a[i,j,k]) 	= B+[w x R x </a:t>
            </a:r>
            <a:r>
              <a:rPr lang="pl-PL" sz="32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C(i-L</a:t>
            </a:r>
            <a:r>
              <a:rPr lang="pl-PL" sz="3200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</a:t>
            </a:r>
            <a:r>
              <a:rPr lang="pl-PL" sz="32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)]+[</a:t>
            </a:r>
            <a:r>
              <a:rPr lang="pl-PL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 x </a:t>
            </a:r>
            <a:r>
              <a:rPr lang="pl-PL" sz="32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R(j-L</a:t>
            </a:r>
            <a:r>
              <a:rPr lang="pl-PL" sz="3200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pl-PL" sz="32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)]+[w(k-L</a:t>
            </a:r>
            <a:r>
              <a:rPr lang="pl-PL" sz="3200" baseline="-250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pl-PL" sz="32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)]</a:t>
            </a:r>
            <a:endParaRPr lang="pl-PL" sz="3200" dirty="0">
              <a:solidFill>
                <a:srgbClr val="0000FF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pl-PL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LOC (a[0,3,4]) 	= 500+[4 x 4 x 5(0-0)]+[4 x 4(3-0)]+[4(4-0)]</a:t>
            </a:r>
          </a:p>
          <a:p>
            <a:r>
              <a:rPr lang="pl-PL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pl-PL" sz="32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pl-PL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500 + 0 + 4(12) + 16</a:t>
            </a:r>
          </a:p>
          <a:p>
            <a:r>
              <a:rPr lang="pl-PL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pl-PL" sz="3200" dirty="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pl-PL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500 + 48 +16 </a:t>
            </a:r>
          </a:p>
          <a:p>
            <a:r>
              <a:rPr lang="pl-PL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pl-PL" sz="320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pl-PL" sz="3200" smtClean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= </a:t>
            </a:r>
            <a:r>
              <a:rPr lang="pl-PL" sz="3200" dirty="0">
                <a:solidFill>
                  <a:srgbClr val="0000FF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564	</a:t>
            </a:r>
          </a:p>
        </p:txBody>
      </p:sp>
    </p:spTree>
    <p:extLst>
      <p:ext uri="{BB962C8B-B14F-4D97-AF65-F5344CB8AC3E}">
        <p14:creationId xmlns:p14="http://schemas.microsoft.com/office/powerpoint/2010/main" val="62440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/>
              <a:t>อาร์เรย์</a:t>
            </a:r>
            <a:r>
              <a:rPr lang="en-US" sz="4800" dirty="0"/>
              <a:t> 1 </a:t>
            </a:r>
            <a:r>
              <a:rPr lang="th-TH" sz="4800" dirty="0"/>
              <a:t>มิติ</a:t>
            </a:r>
            <a:r>
              <a:rPr lang="en-US" sz="4800" dirty="0"/>
              <a:t> (One-Dimension Array)</a:t>
            </a:r>
            <a:endParaRPr lang="th-TH" sz="4800" dirty="0"/>
          </a:p>
        </p:txBody>
      </p:sp>
      <p:grpSp>
        <p:nvGrpSpPr>
          <p:cNvPr id="4" name="Group 1132"/>
          <p:cNvGrpSpPr>
            <a:grpSpLocks/>
          </p:cNvGrpSpPr>
          <p:nvPr/>
        </p:nvGrpSpPr>
        <p:grpSpPr bwMode="auto">
          <a:xfrm>
            <a:off x="1600200" y="3956074"/>
            <a:ext cx="5961063" cy="2281238"/>
            <a:chOff x="1008" y="1872"/>
            <a:chExt cx="3755" cy="1437"/>
          </a:xfrm>
        </p:grpSpPr>
        <p:sp>
          <p:nvSpPr>
            <p:cNvPr id="11" name="Text Box 1118"/>
            <p:cNvSpPr txBox="1">
              <a:spLocks noChangeArrowheads="1"/>
            </p:cNvSpPr>
            <p:nvPr/>
          </p:nvSpPr>
          <p:spPr bwMode="auto">
            <a:xfrm>
              <a:off x="1008" y="1872"/>
              <a:ext cx="8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3200" dirty="0" smtClean="0"/>
                <a:t>a </a:t>
              </a:r>
              <a:r>
                <a:rPr lang="en-US" sz="3200" dirty="0"/>
                <a:t>[ </a:t>
              </a:r>
              <a:r>
                <a:rPr lang="en-US" sz="3200" dirty="0" smtClean="0"/>
                <a:t>0 </a:t>
              </a:r>
              <a:r>
                <a:rPr lang="en-US" sz="3200" dirty="0"/>
                <a:t>: </a:t>
              </a:r>
              <a:r>
                <a:rPr lang="en-US" sz="3200" dirty="0" smtClean="0"/>
                <a:t>4 </a:t>
              </a:r>
              <a:r>
                <a:rPr lang="en-US" sz="3200" dirty="0"/>
                <a:t>]</a:t>
              </a:r>
            </a:p>
          </p:txBody>
        </p:sp>
        <p:sp>
          <p:nvSpPr>
            <p:cNvPr id="12" name="Text Box 1120"/>
            <p:cNvSpPr txBox="1">
              <a:spLocks noChangeArrowheads="1"/>
            </p:cNvSpPr>
            <p:nvPr/>
          </p:nvSpPr>
          <p:spPr bwMode="auto">
            <a:xfrm>
              <a:off x="2736" y="2304"/>
              <a:ext cx="20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9pPr>
            </a:lstStyle>
            <a:p>
              <a:r>
                <a:rPr lang="en-US" b="0" dirty="0" err="1">
                  <a:latin typeface="Cordia New" pitchFamily="34" charset="-34"/>
                  <a:cs typeface="Cordia New" pitchFamily="34" charset="-34"/>
                </a:rPr>
                <a:t>ขอบเขตสูงสุด</a:t>
              </a:r>
              <a:r>
                <a:rPr lang="en-US" b="0" dirty="0">
                  <a:latin typeface="Cordia New" pitchFamily="34" charset="-34"/>
                  <a:cs typeface="Cordia New" pitchFamily="34" charset="-34"/>
                </a:rPr>
                <a:t> (Upper Bound) </a:t>
              </a:r>
              <a:endParaRPr lang="en-US" b="0" dirty="0"/>
            </a:p>
          </p:txBody>
        </p:sp>
        <p:sp>
          <p:nvSpPr>
            <p:cNvPr id="13" name="Text Box 1122"/>
            <p:cNvSpPr txBox="1">
              <a:spLocks noChangeArrowheads="1"/>
            </p:cNvSpPr>
            <p:nvPr/>
          </p:nvSpPr>
          <p:spPr bwMode="auto">
            <a:xfrm>
              <a:off x="2736" y="2979"/>
              <a:ext cx="16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9pPr>
            </a:lstStyle>
            <a:p>
              <a:r>
                <a:rPr lang="en-US" b="0" dirty="0" err="1">
                  <a:latin typeface="Cordia New" pitchFamily="34" charset="-34"/>
                  <a:cs typeface="Cordia New" pitchFamily="34" charset="-34"/>
                </a:rPr>
                <a:t>ชื่อ</a:t>
              </a:r>
              <a:r>
                <a:rPr lang="en-US" b="0" dirty="0" err="1" smtClean="0">
                  <a:latin typeface="Cordia New" pitchFamily="34" charset="-34"/>
                  <a:cs typeface="Cordia New" pitchFamily="34" charset="-34"/>
                </a:rPr>
                <a:t>อาร์เรย์</a:t>
              </a:r>
              <a:r>
                <a:rPr lang="en-US" b="0" dirty="0" smtClean="0">
                  <a:latin typeface="Cordia New" pitchFamily="34" charset="-34"/>
                  <a:cs typeface="Cordia New" pitchFamily="34" charset="-34"/>
                </a:rPr>
                <a:t> (</a:t>
              </a:r>
              <a:r>
                <a:rPr lang="en-US" b="0" dirty="0">
                  <a:latin typeface="Cordia New" pitchFamily="34" charset="-34"/>
                  <a:cs typeface="Cordia New" pitchFamily="34" charset="-34"/>
                </a:rPr>
                <a:t>Array </a:t>
              </a:r>
              <a:r>
                <a:rPr lang="en-US" b="0" dirty="0" smtClean="0">
                  <a:latin typeface="Cordia New" pitchFamily="34" charset="-34"/>
                  <a:cs typeface="Cordia New" pitchFamily="34" charset="-34"/>
                </a:rPr>
                <a:t>Name)</a:t>
              </a:r>
              <a:endParaRPr lang="en-US" b="0" dirty="0"/>
            </a:p>
          </p:txBody>
        </p:sp>
        <p:sp>
          <p:nvSpPr>
            <p:cNvPr id="14" name="Text Box 1123"/>
            <p:cNvSpPr txBox="1">
              <a:spLocks noChangeArrowheads="1"/>
            </p:cNvSpPr>
            <p:nvPr/>
          </p:nvSpPr>
          <p:spPr bwMode="auto">
            <a:xfrm>
              <a:off x="2736" y="2640"/>
              <a:ext cx="19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9pPr>
            </a:lstStyle>
            <a:p>
              <a:r>
                <a:rPr lang="en-US" b="0" dirty="0" err="1">
                  <a:latin typeface="Cordia New" pitchFamily="34" charset="-34"/>
                  <a:cs typeface="Cordia New" pitchFamily="34" charset="-34"/>
                </a:rPr>
                <a:t>ขอบเขตต่ำสุด</a:t>
              </a:r>
              <a:r>
                <a:rPr lang="en-US" b="0" dirty="0">
                  <a:latin typeface="Cordia New" pitchFamily="34" charset="-34"/>
                  <a:cs typeface="Cordia New" pitchFamily="34" charset="-34"/>
                </a:rPr>
                <a:t> (lower Bound)</a:t>
              </a:r>
            </a:p>
          </p:txBody>
        </p:sp>
        <p:sp>
          <p:nvSpPr>
            <p:cNvPr id="15" name="Text Box 1124"/>
            <p:cNvSpPr txBox="1">
              <a:spLocks noChangeArrowheads="1"/>
            </p:cNvSpPr>
            <p:nvPr/>
          </p:nvSpPr>
          <p:spPr bwMode="auto">
            <a:xfrm>
              <a:off x="2736" y="1920"/>
              <a:ext cx="17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ngsana New" pitchFamily="18" charset="-34"/>
                  <a:cs typeface="KodchiangUPC" pitchFamily="18" charset="-34"/>
                </a:defRPr>
              </a:lvl9pPr>
            </a:lstStyle>
            <a:p>
              <a:r>
                <a:rPr lang="en-US" b="0" dirty="0" err="1">
                  <a:latin typeface="Cordia New" pitchFamily="34" charset="-34"/>
                  <a:cs typeface="Cordia New" pitchFamily="34" charset="-34"/>
                </a:rPr>
                <a:t>ขนาดและมิติ</a:t>
              </a:r>
              <a:r>
                <a:rPr lang="en-US" b="0" dirty="0">
                  <a:latin typeface="Cordia New" pitchFamily="34" charset="-34"/>
                  <a:cs typeface="Cordia New" pitchFamily="34" charset="-34"/>
                </a:rPr>
                <a:t> (Dimension)</a:t>
              </a:r>
            </a:p>
          </p:txBody>
        </p:sp>
        <p:sp>
          <p:nvSpPr>
            <p:cNvPr id="16" name="Line 1125"/>
            <p:cNvSpPr>
              <a:spLocks noChangeShapeType="1"/>
            </p:cNvSpPr>
            <p:nvPr/>
          </p:nvSpPr>
          <p:spPr bwMode="auto">
            <a:xfrm>
              <a:off x="1920" y="211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7" name="Line 1126"/>
            <p:cNvSpPr>
              <a:spLocks noChangeShapeType="1"/>
            </p:cNvSpPr>
            <p:nvPr/>
          </p:nvSpPr>
          <p:spPr bwMode="auto">
            <a:xfrm>
              <a:off x="1584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8" name="Line 1127"/>
            <p:cNvSpPr>
              <a:spLocks noChangeShapeType="1"/>
            </p:cNvSpPr>
            <p:nvPr/>
          </p:nvSpPr>
          <p:spPr bwMode="auto">
            <a:xfrm>
              <a:off x="1344" y="2832"/>
              <a:ext cx="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9" name="Line 1128"/>
            <p:cNvSpPr>
              <a:spLocks noChangeShapeType="1"/>
            </p:cNvSpPr>
            <p:nvPr/>
          </p:nvSpPr>
          <p:spPr bwMode="auto">
            <a:xfrm>
              <a:off x="1104" y="3168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0" name="Line 1129"/>
            <p:cNvSpPr>
              <a:spLocks noChangeShapeType="1"/>
            </p:cNvSpPr>
            <p:nvPr/>
          </p:nvSpPr>
          <p:spPr bwMode="auto">
            <a:xfrm>
              <a:off x="1584" y="220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1" name="Line 1130"/>
            <p:cNvSpPr>
              <a:spLocks noChangeShapeType="1"/>
            </p:cNvSpPr>
            <p:nvPr/>
          </p:nvSpPr>
          <p:spPr bwMode="auto">
            <a:xfrm>
              <a:off x="1344" y="2208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2" name="Line 1131"/>
            <p:cNvSpPr>
              <a:spLocks noChangeShapeType="1"/>
            </p:cNvSpPr>
            <p:nvPr/>
          </p:nvSpPr>
          <p:spPr bwMode="auto">
            <a:xfrm>
              <a:off x="1104" y="2208"/>
              <a:ext cx="0" cy="9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</p:grpSp>
      <p:pic>
        <p:nvPicPr>
          <p:cNvPr id="23" name="Picture 2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19" y="1501155"/>
            <a:ext cx="6380325" cy="2431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344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อาร์เรย์ </a:t>
            </a:r>
            <a:r>
              <a:rPr lang="th-TH" dirty="0" smtClean="0"/>
              <a:t>1 </a:t>
            </a:r>
            <a:r>
              <a:rPr lang="th-TH" dirty="0"/>
              <a:t>มิติ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/>
              <a:t>การคำนวณหาสมาชิก </a:t>
            </a:r>
            <a:endParaRPr lang="en-US" dirty="0"/>
          </a:p>
          <a:p>
            <a:endParaRPr lang="th-TH" dirty="0" smtClean="0"/>
          </a:p>
          <a:p>
            <a:endParaRPr lang="th-TH" dirty="0" smtClean="0"/>
          </a:p>
          <a:p>
            <a:endParaRPr lang="th-TH" dirty="0"/>
          </a:p>
          <a:p>
            <a:r>
              <a:rPr lang="th-TH" b="0" dirty="0"/>
              <a:t>จงหาจำนวนสมาชิกของ </a:t>
            </a:r>
            <a:r>
              <a:rPr lang="en-US" b="0" dirty="0"/>
              <a:t>A</a:t>
            </a:r>
            <a:r>
              <a:rPr lang="th-TH" b="0" dirty="0"/>
              <a:t>[</a:t>
            </a:r>
            <a:r>
              <a:rPr lang="en-US" b="0" dirty="0"/>
              <a:t>1</a:t>
            </a:r>
            <a:r>
              <a:rPr lang="th-TH" b="0" dirty="0" smtClean="0"/>
              <a:t>:</a:t>
            </a:r>
            <a:r>
              <a:rPr lang="en-US" b="0" dirty="0" smtClean="0"/>
              <a:t>5</a:t>
            </a:r>
            <a:r>
              <a:rPr lang="th-TH" b="0" dirty="0" smtClean="0"/>
              <a:t>]</a:t>
            </a:r>
            <a:endParaRPr lang="en-US" b="0" dirty="0"/>
          </a:p>
          <a:p>
            <a:r>
              <a:rPr lang="th-TH" b="0" u="sng" dirty="0"/>
              <a:t>วิธีทำ</a:t>
            </a:r>
            <a:r>
              <a:rPr lang="th-TH" b="0" dirty="0"/>
              <a:t>   จำนวนสมาชิก </a:t>
            </a:r>
            <a:r>
              <a:rPr lang="en-US" b="0" dirty="0"/>
              <a:t>	</a:t>
            </a:r>
            <a:r>
              <a:rPr lang="th-TH" b="0" dirty="0"/>
              <a:t>= (</a:t>
            </a:r>
            <a:r>
              <a:rPr lang="en-US" b="0" dirty="0" smtClean="0"/>
              <a:t>U</a:t>
            </a:r>
            <a:r>
              <a:rPr lang="th-TH" b="0" dirty="0" smtClean="0"/>
              <a:t> </a:t>
            </a:r>
            <a:r>
              <a:rPr lang="th-TH" b="0" dirty="0"/>
              <a:t>– </a:t>
            </a:r>
            <a:r>
              <a:rPr lang="en-US" b="0" dirty="0" smtClean="0"/>
              <a:t>L</a:t>
            </a:r>
            <a:r>
              <a:rPr lang="th-TH" b="0" dirty="0" smtClean="0"/>
              <a:t> </a:t>
            </a:r>
            <a:r>
              <a:rPr lang="th-TH" b="0" dirty="0"/>
              <a:t>+ </a:t>
            </a:r>
            <a:r>
              <a:rPr lang="en-US" b="0" dirty="0"/>
              <a:t>1</a:t>
            </a:r>
            <a:r>
              <a:rPr lang="th-TH" b="0" dirty="0" smtClean="0"/>
              <a:t>)</a:t>
            </a:r>
            <a:endParaRPr lang="en-US" b="0" dirty="0"/>
          </a:p>
          <a:p>
            <a:r>
              <a:rPr lang="th-TH" b="0" dirty="0" smtClean="0"/>
              <a:t>			= (</a:t>
            </a:r>
            <a:r>
              <a:rPr lang="en-US" b="0" dirty="0" smtClean="0"/>
              <a:t>5</a:t>
            </a:r>
            <a:r>
              <a:rPr lang="th-TH" b="0" dirty="0" smtClean="0"/>
              <a:t>-</a:t>
            </a:r>
            <a:r>
              <a:rPr lang="en-US" b="0" dirty="0"/>
              <a:t>1</a:t>
            </a:r>
            <a:r>
              <a:rPr lang="th-TH" b="0" dirty="0"/>
              <a:t>+</a:t>
            </a:r>
            <a:r>
              <a:rPr lang="en-US" b="0" dirty="0"/>
              <a:t>1</a:t>
            </a:r>
            <a:r>
              <a:rPr lang="th-TH" b="0" dirty="0" smtClean="0"/>
              <a:t>)</a:t>
            </a:r>
            <a:endParaRPr lang="en-US" b="0" dirty="0"/>
          </a:p>
          <a:p>
            <a:r>
              <a:rPr lang="th-TH" b="0" dirty="0" smtClean="0"/>
              <a:t>			= </a:t>
            </a:r>
            <a:r>
              <a:rPr lang="en-US" b="0" dirty="0" smtClean="0"/>
              <a:t>5</a:t>
            </a:r>
            <a:r>
              <a:rPr lang="th-TH" b="0" dirty="0" smtClean="0"/>
              <a:t> </a:t>
            </a:r>
            <a:r>
              <a:rPr lang="th-TH" b="0" dirty="0"/>
              <a:t>ตัว</a:t>
            </a:r>
            <a:endParaRPr lang="en-US" b="0" dirty="0"/>
          </a:p>
          <a:p>
            <a:endParaRPr lang="th-TH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67467" y="2564904"/>
            <a:ext cx="395172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จำนวนสมาชิก = (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U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– 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 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+ 1</a:t>
            </a:r>
            <a:r>
              <a:rPr lang="en-US" sz="36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120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อาร์เรย์ </a:t>
            </a:r>
            <a:r>
              <a:rPr lang="th-TH" dirty="0" smtClean="0"/>
              <a:t>1 </a:t>
            </a:r>
            <a:r>
              <a:rPr lang="th-TH" dirty="0"/>
              <a:t>มิติ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03232" cy="4628728"/>
          </a:xfrm>
        </p:spPr>
        <p:txBody>
          <a:bodyPr>
            <a:normAutofit fontScale="92500" lnSpcReduction="10000"/>
          </a:bodyPr>
          <a:lstStyle/>
          <a:p>
            <a:r>
              <a:rPr lang="th-TH" dirty="0"/>
              <a:t>การคำนวณหาตำแหน่งแอดเดรสในหน่วยความจำ</a:t>
            </a:r>
            <a:endParaRPr lang="en-US" dirty="0" smtClean="0"/>
          </a:p>
          <a:p>
            <a:endParaRPr lang="en-US" dirty="0"/>
          </a:p>
          <a:p>
            <a:r>
              <a:rPr lang="th-TH" dirty="0" smtClean="0"/>
              <a:t>	</a:t>
            </a:r>
          </a:p>
          <a:p>
            <a:endParaRPr lang="th-TH" b="0" dirty="0"/>
          </a:p>
          <a:p>
            <a:r>
              <a:rPr lang="th-TH" b="0" dirty="0" smtClean="0"/>
              <a:t>โดย </a:t>
            </a:r>
            <a:r>
              <a:rPr lang="th-TH" b="0" dirty="0"/>
              <a:t>	</a:t>
            </a:r>
            <a:r>
              <a:rPr lang="en-US" b="0" dirty="0"/>
              <a:t>LOC( a[ </a:t>
            </a:r>
            <a:r>
              <a:rPr lang="en-US" b="0" dirty="0" err="1"/>
              <a:t>i</a:t>
            </a:r>
            <a:r>
              <a:rPr lang="en-US" b="0" dirty="0"/>
              <a:t> ] ) = </a:t>
            </a:r>
            <a:r>
              <a:rPr lang="th-TH" b="0" dirty="0"/>
              <a:t>ตำแหน่งแอดเดรสที่เก็บ </a:t>
            </a:r>
            <a:r>
              <a:rPr lang="en-US" b="0" dirty="0"/>
              <a:t>a[ </a:t>
            </a:r>
            <a:r>
              <a:rPr lang="en-US" b="0" dirty="0" err="1"/>
              <a:t>i</a:t>
            </a:r>
            <a:r>
              <a:rPr lang="en-US" b="0" dirty="0"/>
              <a:t> ] </a:t>
            </a:r>
            <a:r>
              <a:rPr lang="th-TH" b="0" dirty="0"/>
              <a:t>ในหน่วยความจำ</a:t>
            </a:r>
            <a:endParaRPr lang="en-US" b="0" dirty="0"/>
          </a:p>
          <a:p>
            <a:r>
              <a:rPr lang="th-TH" b="0" dirty="0"/>
              <a:t>	</a:t>
            </a:r>
            <a:r>
              <a:rPr lang="en-US" b="0" dirty="0" smtClean="0"/>
              <a:t>B </a:t>
            </a:r>
            <a:r>
              <a:rPr lang="en-US" b="0" dirty="0"/>
              <a:t>= </a:t>
            </a:r>
            <a:r>
              <a:rPr lang="th-TH" b="0" dirty="0"/>
              <a:t>แอดเดรสเริ่มต้น (</a:t>
            </a:r>
            <a:r>
              <a:rPr lang="en-US" b="0" dirty="0"/>
              <a:t>Base Address) </a:t>
            </a:r>
            <a:r>
              <a:rPr lang="th-TH" b="0" dirty="0"/>
              <a:t>ของ </a:t>
            </a:r>
            <a:r>
              <a:rPr lang="en-US" b="0" dirty="0"/>
              <a:t>a</a:t>
            </a:r>
          </a:p>
          <a:p>
            <a:r>
              <a:rPr lang="th-TH" b="0" dirty="0"/>
              <a:t>	</a:t>
            </a:r>
            <a:r>
              <a:rPr lang="en-US" b="0" dirty="0" smtClean="0"/>
              <a:t>w </a:t>
            </a:r>
            <a:r>
              <a:rPr lang="en-US" b="0" dirty="0"/>
              <a:t>= </a:t>
            </a:r>
            <a:r>
              <a:rPr lang="th-TH" b="0" dirty="0"/>
              <a:t>จำนวนช่องของหน่วยความจำที่จัดเก็บข้อมูลต่อหนึ่งสมาชิก</a:t>
            </a:r>
            <a:endParaRPr lang="en-US" b="0" dirty="0"/>
          </a:p>
          <a:p>
            <a:r>
              <a:rPr lang="th-TH" b="0" dirty="0"/>
              <a:t>	</a:t>
            </a:r>
            <a:r>
              <a:rPr lang="en-US" b="0" dirty="0" err="1" smtClean="0"/>
              <a:t>i</a:t>
            </a:r>
            <a:r>
              <a:rPr lang="en-US" b="0" dirty="0" smtClean="0"/>
              <a:t> </a:t>
            </a:r>
            <a:r>
              <a:rPr lang="en-US" b="0" dirty="0"/>
              <a:t>= </a:t>
            </a:r>
            <a:r>
              <a:rPr lang="th-TH" b="0" dirty="0"/>
              <a:t>ตำแหน่งของอาร์เรย์</a:t>
            </a:r>
            <a:endParaRPr lang="en-US" b="0" dirty="0"/>
          </a:p>
          <a:p>
            <a:r>
              <a:rPr lang="th-TH" b="0" dirty="0"/>
              <a:t>	</a:t>
            </a:r>
            <a:r>
              <a:rPr lang="en-US" b="0" dirty="0" smtClean="0"/>
              <a:t>L </a:t>
            </a:r>
            <a:r>
              <a:rPr lang="en-US" b="0" dirty="0"/>
              <a:t>= </a:t>
            </a:r>
            <a:r>
              <a:rPr lang="th-TH" b="0" dirty="0"/>
              <a:t>ขอบเขตล่างสุด </a:t>
            </a:r>
            <a:endParaRPr lang="en-US" b="0" dirty="0"/>
          </a:p>
          <a:p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2630431" y="2636912"/>
            <a:ext cx="3656770" cy="584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l-PL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LOC( a[ i ] ) = B + w( i - L )</a:t>
            </a:r>
            <a:endParaRPr lang="th-TH" sz="32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216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อาร์เรย์ </a:t>
            </a:r>
            <a:r>
              <a:rPr lang="th-TH" dirty="0" smtClean="0"/>
              <a:t>1 </a:t>
            </a:r>
            <a:r>
              <a:rPr lang="th-TH" dirty="0"/>
              <a:t>มิติ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0" dirty="0" smtClean="0"/>
              <a:t>กำหนด</a:t>
            </a:r>
            <a:r>
              <a:rPr lang="th-TH" b="0" dirty="0"/>
              <a:t>อาร์เรย์ </a:t>
            </a:r>
            <a:r>
              <a:rPr lang="en-US" b="0" dirty="0"/>
              <a:t>Data[1:5] </a:t>
            </a:r>
            <a:r>
              <a:rPr lang="th-TH" b="0" dirty="0"/>
              <a:t>เก็บข้อมูลชนิดตัวอักษร ซึ่งใช้เนื้อที่ในการเก็บข้อมูล 2 </a:t>
            </a:r>
            <a:r>
              <a:rPr lang="en-US" b="0" dirty="0"/>
              <a:t>bytes </a:t>
            </a:r>
            <a:r>
              <a:rPr lang="th-TH" b="0" dirty="0"/>
              <a:t>ต่อชุด โดยมีตำแหน่งเริ่มต้นในหน่วยความจำอยู่ที่ 1000 จงหาตำแหน่งที่ใช้เก็บข้อมูลของ </a:t>
            </a:r>
            <a:r>
              <a:rPr lang="en-US" b="0" dirty="0"/>
              <a:t>Data[2]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700264"/>
            <a:ext cx="369364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LOC( a[ i ] ) 	= B + w( i - L )</a:t>
            </a:r>
          </a:p>
          <a:p>
            <a:r>
              <a:rPr lang="pl-PL" sz="3200" dirty="0" smtClean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LOC(Data[2</a:t>
            </a:r>
            <a:r>
              <a:rPr lang="pl-PL" sz="3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])	= 1000+2(2-1)</a:t>
            </a:r>
          </a:p>
          <a:p>
            <a:r>
              <a:rPr lang="pl-PL" sz="3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	</a:t>
            </a:r>
            <a:r>
              <a:rPr lang="pl-PL" sz="3200" dirty="0" smtClean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 </a:t>
            </a:r>
            <a:r>
              <a:rPr lang="pl-PL" sz="3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1000+2(1)</a:t>
            </a:r>
          </a:p>
          <a:p>
            <a:r>
              <a:rPr lang="pl-PL" sz="3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	</a:t>
            </a:r>
            <a:r>
              <a:rPr lang="pl-PL" sz="3200" dirty="0" smtClean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= </a:t>
            </a:r>
            <a:r>
              <a:rPr lang="pl-PL" sz="3200" dirty="0">
                <a:solidFill>
                  <a:srgbClr val="0000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1002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6490"/>
              </p:ext>
            </p:extLst>
          </p:nvPr>
        </p:nvGraphicFramePr>
        <p:xfrm>
          <a:off x="6012160" y="3645024"/>
          <a:ext cx="887760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8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292080" y="3616560"/>
            <a:ext cx="803425" cy="1900672"/>
            <a:chOff x="5292080" y="3616560"/>
            <a:chExt cx="803425" cy="1900672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616560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ngsana New" pitchFamily="18" charset="-34"/>
                  <a:cs typeface="Angsana New" pitchFamily="18" charset="-34"/>
                </a:rPr>
                <a:t>Data[1]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2080" y="3975447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ngsana New" pitchFamily="18" charset="-34"/>
                  <a:cs typeface="Angsana New" pitchFamily="18" charset="-34"/>
                </a:rPr>
                <a:t>Data[2]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92080" y="4335487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ngsana New" pitchFamily="18" charset="-34"/>
                  <a:cs typeface="Angsana New" pitchFamily="18" charset="-34"/>
                </a:rPr>
                <a:t>Data[3]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92080" y="4695527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ngsana New" pitchFamily="18" charset="-34"/>
                  <a:cs typeface="Angsana New" pitchFamily="18" charset="-34"/>
                </a:rPr>
                <a:t>Data[4]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92080" y="5055567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ngsana New" pitchFamily="18" charset="-34"/>
                  <a:cs typeface="Angsana New" pitchFamily="18" charset="-34"/>
                </a:rPr>
                <a:t>Data[5]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76256" y="3544552"/>
            <a:ext cx="588623" cy="1900672"/>
            <a:chOff x="5292080" y="3616560"/>
            <a:chExt cx="588623" cy="1900672"/>
          </a:xfrm>
        </p:grpSpPr>
        <p:sp>
          <p:nvSpPr>
            <p:cNvPr id="17" name="TextBox 16"/>
            <p:cNvSpPr txBox="1"/>
            <p:nvPr/>
          </p:nvSpPr>
          <p:spPr>
            <a:xfrm>
              <a:off x="5292080" y="3616560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ngsana New" pitchFamily="18" charset="-34"/>
                  <a:cs typeface="Angsana New" pitchFamily="18" charset="-34"/>
                </a:rPr>
                <a:t>1000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92080" y="3975447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ngsana New" pitchFamily="18" charset="-34"/>
                  <a:cs typeface="Angsana New" pitchFamily="18" charset="-34"/>
                </a:rPr>
                <a:t>1002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92080" y="4335487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ngsana New" pitchFamily="18" charset="-34"/>
                  <a:cs typeface="Angsana New" pitchFamily="18" charset="-34"/>
                </a:rPr>
                <a:t>1004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92080" y="4695527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ngsana New" pitchFamily="18" charset="-34"/>
                  <a:cs typeface="Angsana New" pitchFamily="18" charset="-34"/>
                </a:rPr>
                <a:t>1006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292080" y="5055567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ngsana New" pitchFamily="18" charset="-34"/>
                  <a:cs typeface="Angsana New" pitchFamily="18" charset="-34"/>
                </a:rPr>
                <a:t>1008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657007" y="3573016"/>
            <a:ext cx="785793" cy="1900672"/>
            <a:chOff x="5292080" y="3616560"/>
            <a:chExt cx="785793" cy="1900672"/>
          </a:xfrm>
        </p:grpSpPr>
        <p:sp>
          <p:nvSpPr>
            <p:cNvPr id="23" name="TextBox 22"/>
            <p:cNvSpPr txBox="1"/>
            <p:nvPr/>
          </p:nvSpPr>
          <p:spPr>
            <a:xfrm>
              <a:off x="5292080" y="361656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gsana New" pitchFamily="18" charset="-34"/>
                  <a:cs typeface="Angsana New" pitchFamily="18" charset="-34"/>
                </a:rPr>
                <a:t>B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92080" y="3975447"/>
              <a:ext cx="684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gsana New" pitchFamily="18" charset="-34"/>
                  <a:cs typeface="Angsana New" pitchFamily="18" charset="-34"/>
                </a:rPr>
                <a:t>B + w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92080" y="4335487"/>
              <a:ext cx="7857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gsana New" pitchFamily="18" charset="-34"/>
                  <a:cs typeface="Angsana New" pitchFamily="18" charset="-34"/>
                </a:rPr>
                <a:t>B + 2w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92080" y="4695527"/>
              <a:ext cx="7857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gsana New" pitchFamily="18" charset="-34"/>
                  <a:cs typeface="Angsana New" pitchFamily="18" charset="-34"/>
                </a:rPr>
                <a:t>B + 3w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92080" y="5055567"/>
              <a:ext cx="7857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Angsana New" pitchFamily="18" charset="-34"/>
                  <a:cs typeface="Angsana New" pitchFamily="18" charset="-34"/>
                </a:rPr>
                <a:t>B + 4w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374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อาร์เรย์ 1 มิติ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การเข้าถึง</a:t>
            </a:r>
            <a:r>
              <a:rPr lang="th-TH" dirty="0" smtClean="0"/>
              <a:t>ข้อมูล (</a:t>
            </a:r>
            <a:r>
              <a:rPr lang="en-US" dirty="0"/>
              <a:t>Traversing </a:t>
            </a:r>
            <a:r>
              <a:rPr lang="en-US" dirty="0" smtClean="0"/>
              <a:t>in Linear </a:t>
            </a:r>
            <a:r>
              <a:rPr lang="en-US" dirty="0"/>
              <a:t>Array)</a:t>
            </a:r>
          </a:p>
          <a:p>
            <a:pPr lvl="1" indent="0">
              <a:buNone/>
            </a:pPr>
            <a:r>
              <a:rPr lang="th-TH" sz="2400" dirty="0" smtClean="0"/>
              <a:t>กำหนดให้ </a:t>
            </a:r>
            <a:r>
              <a:rPr lang="en-US" sz="2400" dirty="0" smtClean="0"/>
              <a:t>	A  </a:t>
            </a:r>
            <a:r>
              <a:rPr lang="th-TH" sz="2400" dirty="0"/>
              <a:t>คือ </a:t>
            </a:r>
            <a:r>
              <a:rPr lang="th-TH" sz="2400" dirty="0" smtClean="0"/>
              <a:t> อาร์เรย์ 1 มิติ </a:t>
            </a:r>
            <a:endParaRPr lang="en-US" sz="2400" dirty="0" smtClean="0"/>
          </a:p>
          <a:p>
            <a:pPr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N </a:t>
            </a:r>
            <a:r>
              <a:rPr lang="th-TH" sz="2400" dirty="0" smtClean="0"/>
              <a:t>  คือ  จำนวนข้อมูลทั้งหมดที่เก็บอยู่ในอาร์เรย์ </a:t>
            </a:r>
          </a:p>
          <a:p>
            <a:pPr lvl="1" indent="0">
              <a:buNone/>
            </a:pPr>
            <a:r>
              <a:rPr lang="th-TH" sz="2400" dirty="0"/>
              <a:t>	</a:t>
            </a:r>
            <a:r>
              <a:rPr lang="th-TH" sz="2400" dirty="0" smtClean="0"/>
              <a:t>	</a:t>
            </a:r>
            <a:r>
              <a:rPr lang="en-US" sz="2400" dirty="0" smtClean="0"/>
              <a:t>LB </a:t>
            </a:r>
            <a:r>
              <a:rPr lang="th-TH" sz="2400" dirty="0" smtClean="0"/>
              <a:t>คือ ขอบเขต</a:t>
            </a:r>
            <a:r>
              <a:rPr lang="th-TH" sz="2400" dirty="0"/>
              <a:t>ล่างสุด </a:t>
            </a:r>
            <a:endParaRPr lang="th-TH" sz="2400" dirty="0" smtClean="0"/>
          </a:p>
          <a:p>
            <a:pPr lvl="1" indent="0">
              <a:buNone/>
            </a:pPr>
            <a:r>
              <a:rPr lang="th-TH" sz="2400" dirty="0"/>
              <a:t>	</a:t>
            </a:r>
            <a:r>
              <a:rPr lang="en-US" sz="2400" dirty="0"/>
              <a:t>	</a:t>
            </a:r>
            <a:r>
              <a:rPr lang="en-US" sz="2400" dirty="0" smtClean="0"/>
              <a:t>UB </a:t>
            </a:r>
            <a:r>
              <a:rPr lang="th-TH" sz="2400" dirty="0" smtClean="0"/>
              <a:t>คือ ขอบเขตบนสุด 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42466" y="4178882"/>
            <a:ext cx="7632700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defPPr>
              <a:defRPr lang="th-T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9pPr>
          </a:lstStyle>
          <a:p>
            <a:pPr marL="533400" indent="-533400">
              <a:defRPr/>
            </a:pPr>
            <a:r>
              <a:rPr lang="en-US" dirty="0"/>
              <a:t>Algorithm </a:t>
            </a:r>
            <a:r>
              <a:rPr lang="en-US" dirty="0" err="1" smtClean="0"/>
              <a:t>TraverseArray</a:t>
            </a:r>
            <a:r>
              <a:rPr lang="en-US" dirty="0" smtClean="0"/>
              <a:t>(A,LB,UB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  <a:defRPr/>
            </a:pPr>
            <a:r>
              <a:rPr lang="en-US" dirty="0"/>
              <a:t>Set K = </a:t>
            </a:r>
            <a:r>
              <a:rPr lang="en-US" dirty="0" smtClean="0"/>
              <a:t>LB</a:t>
            </a:r>
            <a:r>
              <a:rPr lang="th-TH" dirty="0"/>
              <a:t> 	</a:t>
            </a:r>
            <a:endParaRPr lang="en-US" dirty="0" smtClean="0"/>
          </a:p>
          <a:p>
            <a:pPr marL="533400" indent="-533400">
              <a:buFontTx/>
              <a:buAutoNum type="arabicPeriod"/>
              <a:defRPr/>
            </a:pPr>
            <a:r>
              <a:rPr lang="en-US" dirty="0" smtClean="0"/>
              <a:t>While </a:t>
            </a:r>
            <a:r>
              <a:rPr lang="en-US" dirty="0"/>
              <a:t>(K &lt;= UB) do</a:t>
            </a:r>
            <a:r>
              <a:rPr lang="th-TH" dirty="0"/>
              <a:t>	</a:t>
            </a:r>
            <a:r>
              <a:rPr lang="en-US" dirty="0"/>
              <a:t>		</a:t>
            </a:r>
            <a:r>
              <a:rPr lang="en-US" dirty="0" smtClean="0"/>
              <a:t>PROCESS(A[K</a:t>
            </a:r>
            <a:r>
              <a:rPr lang="en-US" dirty="0"/>
              <a:t>])</a:t>
            </a:r>
            <a:r>
              <a:rPr lang="th-TH" dirty="0"/>
              <a:t>	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	K = K + 1</a:t>
            </a:r>
            <a:r>
              <a:rPr lang="th-TH" dirty="0" smtClean="0"/>
              <a:t>		</a:t>
            </a:r>
            <a:endParaRPr lang="en-US" dirty="0" smtClean="0"/>
          </a:p>
          <a:p>
            <a:pPr marL="533400" indent="-533400">
              <a:defRPr/>
            </a:pPr>
            <a:r>
              <a:rPr lang="en-US" dirty="0" smtClean="0"/>
              <a:t>	end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7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อาร์เรย์ 1 มิติ (ต่อ)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การเพิ่มข้อมูล (</a:t>
            </a:r>
            <a:r>
              <a:rPr lang="en-US" dirty="0" smtClean="0"/>
              <a:t>Insert)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0" y="2492896"/>
            <a:ext cx="7200900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defPPr>
              <a:defRPr lang="th-TH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Courier New" pitchFamily="49" charset="0"/>
                <a:ea typeface="+mn-ea"/>
                <a:cs typeface="Angsana New" pitchFamily="18" charset="-34"/>
              </a:defRPr>
            </a:lvl9pPr>
          </a:lstStyle>
          <a:p>
            <a:pPr marL="533400" indent="-533400">
              <a:defRPr/>
            </a:pPr>
            <a:r>
              <a:rPr lang="en-US" dirty="0" smtClean="0"/>
              <a:t>Algorithm </a:t>
            </a:r>
            <a:r>
              <a:rPr lang="en-US" dirty="0" err="1" smtClean="0"/>
              <a:t>InsertArray</a:t>
            </a:r>
            <a:r>
              <a:rPr lang="en-US" dirty="0" smtClean="0"/>
              <a:t>(A,N,K,ITEM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  <a:defRPr/>
            </a:pPr>
            <a:r>
              <a:rPr lang="en-US" dirty="0"/>
              <a:t>Set J = </a:t>
            </a:r>
            <a:r>
              <a:rPr lang="en-US" dirty="0" smtClean="0"/>
              <a:t>N-1 </a:t>
            </a:r>
            <a:r>
              <a:rPr lang="th-TH" dirty="0"/>
              <a:t>		</a:t>
            </a:r>
            <a:endParaRPr lang="en-US" dirty="0" smtClean="0"/>
          </a:p>
          <a:p>
            <a:pPr marL="533400" indent="-533400">
              <a:buFontTx/>
              <a:buAutoNum type="arabicPeriod"/>
              <a:defRPr/>
            </a:pPr>
            <a:r>
              <a:rPr lang="en-US" dirty="0" smtClean="0"/>
              <a:t>While </a:t>
            </a:r>
            <a:r>
              <a:rPr lang="en-US" dirty="0"/>
              <a:t>(J &gt;= K) do</a:t>
            </a:r>
            <a:r>
              <a:rPr lang="th-TH" dirty="0"/>
              <a:t>	</a:t>
            </a:r>
            <a:endParaRPr lang="en-US" dirty="0"/>
          </a:p>
          <a:p>
            <a:pPr marL="533400" indent="-533400">
              <a:defRPr/>
            </a:pPr>
            <a:r>
              <a:rPr lang="en-US" dirty="0"/>
              <a:t>		 </a:t>
            </a:r>
            <a:r>
              <a:rPr lang="en-US" dirty="0" smtClean="0"/>
              <a:t>A[J+1</a:t>
            </a:r>
            <a:r>
              <a:rPr lang="en-US" dirty="0"/>
              <a:t>] = </a:t>
            </a:r>
            <a:r>
              <a:rPr lang="en-US" dirty="0" smtClean="0"/>
              <a:t>A[J</a:t>
            </a:r>
            <a:r>
              <a:rPr lang="en-US" dirty="0"/>
              <a:t>]</a:t>
            </a:r>
            <a:r>
              <a:rPr lang="th-TH" dirty="0"/>
              <a:t>	</a:t>
            </a:r>
            <a:endParaRPr lang="en-US" dirty="0"/>
          </a:p>
          <a:p>
            <a:pPr marL="533400" indent="-533400">
              <a:defRPr/>
            </a:pPr>
            <a:r>
              <a:rPr lang="en-US" dirty="0"/>
              <a:t>		</a:t>
            </a:r>
            <a:r>
              <a:rPr lang="th-TH" dirty="0"/>
              <a:t> </a:t>
            </a:r>
            <a:r>
              <a:rPr lang="en-US" dirty="0"/>
              <a:t>J = J - 1</a:t>
            </a:r>
            <a:r>
              <a:rPr lang="th-TH" dirty="0"/>
              <a:t>		</a:t>
            </a:r>
            <a:endParaRPr lang="en-US" dirty="0"/>
          </a:p>
          <a:p>
            <a:pPr marL="533400" indent="-533400">
              <a:defRPr/>
            </a:pPr>
            <a:r>
              <a:rPr lang="en-US" dirty="0"/>
              <a:t>	end do</a:t>
            </a:r>
          </a:p>
          <a:p>
            <a:pPr marL="533400" indent="-533400">
              <a:buFontTx/>
              <a:buAutoNum type="arabicPeriod" startAt="3"/>
              <a:defRPr/>
            </a:pPr>
            <a:r>
              <a:rPr lang="en-US" dirty="0" smtClean="0"/>
              <a:t>A[K</a:t>
            </a:r>
            <a:r>
              <a:rPr lang="en-US" dirty="0"/>
              <a:t>]= ITEM		</a:t>
            </a:r>
          </a:p>
          <a:p>
            <a:pPr marL="533400" indent="-533400">
              <a:buFontTx/>
              <a:buAutoNum type="arabicPeriod" startAt="3"/>
              <a:defRPr/>
            </a:pPr>
            <a:r>
              <a:rPr lang="en-US" dirty="0"/>
              <a:t>N = N + 1</a:t>
            </a:r>
            <a:r>
              <a:rPr lang="th-TH" dirty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การเพิ่ม</a:t>
            </a:r>
            <a:r>
              <a:rPr lang="th-TH" dirty="0" smtClean="0"/>
              <a:t>ข้อมูล อาร์เรย์ </a:t>
            </a:r>
            <a:r>
              <a:rPr lang="en-US" dirty="0" smtClean="0"/>
              <a:t>1 </a:t>
            </a:r>
            <a:r>
              <a:rPr lang="th-TH" dirty="0" smtClean="0"/>
              <a:t>มิติ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  <p:grpSp>
        <p:nvGrpSpPr>
          <p:cNvPr id="25" name="Group 24"/>
          <p:cNvGrpSpPr/>
          <p:nvPr/>
        </p:nvGrpSpPr>
        <p:grpSpPr>
          <a:xfrm>
            <a:off x="107504" y="1692740"/>
            <a:ext cx="8569325" cy="4400556"/>
            <a:chOff x="107131" y="1228722"/>
            <a:chExt cx="8569325" cy="4400556"/>
          </a:xfrm>
        </p:grpSpPr>
        <p:pic>
          <p:nvPicPr>
            <p:cNvPr id="4" name="tabl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931" y="1228722"/>
              <a:ext cx="1882775" cy="4389432"/>
            </a:xfrm>
            <a:prstGeom prst="rect">
              <a:avLst/>
            </a:prstGeom>
          </p:spPr>
        </p:pic>
        <p:sp>
          <p:nvSpPr>
            <p:cNvPr id="5" name="Text Box 63"/>
            <p:cNvSpPr txBox="1">
              <a:spLocks noChangeArrowheads="1"/>
            </p:cNvSpPr>
            <p:nvPr/>
          </p:nvSpPr>
          <p:spPr bwMode="auto">
            <a:xfrm>
              <a:off x="178569" y="4829172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/>
                <a:t>N</a:t>
              </a:r>
              <a:endParaRPr lang="th-TH"/>
            </a:p>
          </p:txBody>
        </p:sp>
        <p:sp>
          <p:nvSpPr>
            <p:cNvPr id="6" name="Text Box 64"/>
            <p:cNvSpPr txBox="1">
              <a:spLocks noChangeArrowheads="1"/>
            </p:cNvSpPr>
            <p:nvPr/>
          </p:nvSpPr>
          <p:spPr bwMode="auto">
            <a:xfrm>
              <a:off x="107131" y="3389309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/>
                <a:t>K</a:t>
              </a:r>
              <a:endParaRPr lang="th-TH"/>
            </a:p>
          </p:txBody>
        </p:sp>
        <p:pic>
          <p:nvPicPr>
            <p:cNvPr id="7" name="tab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9494" y="1228722"/>
              <a:ext cx="1882775" cy="4389432"/>
            </a:xfrm>
            <a:prstGeom prst="rect">
              <a:avLst/>
            </a:prstGeom>
          </p:spPr>
        </p:pic>
        <p:sp>
          <p:nvSpPr>
            <p:cNvPr id="8" name="Text Box 97"/>
            <p:cNvSpPr txBox="1">
              <a:spLocks noChangeArrowheads="1"/>
            </p:cNvSpPr>
            <p:nvPr/>
          </p:nvSpPr>
          <p:spPr bwMode="auto">
            <a:xfrm>
              <a:off x="3409131" y="4829172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/>
                <a:t>N</a:t>
              </a:r>
              <a:endParaRPr lang="th-TH"/>
            </a:p>
          </p:txBody>
        </p:sp>
        <p:sp>
          <p:nvSpPr>
            <p:cNvPr id="9" name="Text Box 98"/>
            <p:cNvSpPr txBox="1">
              <a:spLocks noChangeArrowheads="1"/>
            </p:cNvSpPr>
            <p:nvPr/>
          </p:nvSpPr>
          <p:spPr bwMode="auto">
            <a:xfrm>
              <a:off x="3337694" y="3389309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/>
                <a:t>K</a:t>
              </a:r>
              <a:endParaRPr lang="th-TH"/>
            </a:p>
          </p:txBody>
        </p:sp>
        <p:pic>
          <p:nvPicPr>
            <p:cNvPr id="10" name="tabl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3681" y="1239834"/>
              <a:ext cx="1882775" cy="4389444"/>
            </a:xfrm>
            <a:prstGeom prst="rect">
              <a:avLst/>
            </a:prstGeom>
          </p:spPr>
        </p:pic>
        <p:sp>
          <p:nvSpPr>
            <p:cNvPr id="11" name="Text Box 131"/>
            <p:cNvSpPr txBox="1">
              <a:spLocks noChangeArrowheads="1"/>
            </p:cNvSpPr>
            <p:nvPr/>
          </p:nvSpPr>
          <p:spPr bwMode="auto">
            <a:xfrm>
              <a:off x="6433319" y="5224459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/>
                <a:t>N</a:t>
              </a:r>
              <a:endParaRPr lang="th-TH"/>
            </a:p>
          </p:txBody>
        </p:sp>
        <p:sp>
          <p:nvSpPr>
            <p:cNvPr id="12" name="Text Box 132"/>
            <p:cNvSpPr txBox="1">
              <a:spLocks noChangeArrowheads="1"/>
            </p:cNvSpPr>
            <p:nvPr/>
          </p:nvSpPr>
          <p:spPr bwMode="auto">
            <a:xfrm>
              <a:off x="6361881" y="3316284"/>
              <a:ext cx="336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/>
                <a:t>K</a:t>
              </a:r>
              <a:endParaRPr lang="th-TH"/>
            </a:p>
          </p:txBody>
        </p:sp>
        <p:sp>
          <p:nvSpPr>
            <p:cNvPr id="13" name="Text Box 133"/>
            <p:cNvSpPr txBox="1">
              <a:spLocks noChangeArrowheads="1"/>
            </p:cNvSpPr>
            <p:nvPr/>
          </p:nvSpPr>
          <p:spPr bwMode="auto">
            <a:xfrm>
              <a:off x="3193231" y="5230809"/>
              <a:ext cx="8588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/>
                <a:t>N+1</a:t>
              </a:r>
              <a:endParaRPr lang="th-TH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652269" y="1371597"/>
              <a:ext cx="433387" cy="2232025"/>
            </a:xfrm>
            <a:custGeom>
              <a:avLst/>
              <a:gdLst>
                <a:gd name="T0" fmla="*/ 0 w 273"/>
                <a:gd name="T1" fmla="*/ 0 h 1406"/>
                <a:gd name="T2" fmla="*/ 2147483647 w 273"/>
                <a:gd name="T3" fmla="*/ 2147483647 h 1406"/>
                <a:gd name="T4" fmla="*/ 0 w 273"/>
                <a:gd name="T5" fmla="*/ 2147483647 h 1406"/>
                <a:gd name="T6" fmla="*/ 0 60000 65536"/>
                <a:gd name="T7" fmla="*/ 0 60000 65536"/>
                <a:gd name="T8" fmla="*/ 0 60000 65536"/>
                <a:gd name="T9" fmla="*/ 0 w 273"/>
                <a:gd name="T10" fmla="*/ 0 h 1406"/>
                <a:gd name="T11" fmla="*/ 273 w 273"/>
                <a:gd name="T12" fmla="*/ 1406 h 14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" h="1406">
                  <a:moveTo>
                    <a:pt x="0" y="0"/>
                  </a:moveTo>
                  <a:cubicBezTo>
                    <a:pt x="45" y="134"/>
                    <a:pt x="273" y="568"/>
                    <a:pt x="273" y="802"/>
                  </a:cubicBezTo>
                  <a:cubicBezTo>
                    <a:pt x="273" y="1036"/>
                    <a:pt x="57" y="1280"/>
                    <a:pt x="0" y="140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endParaRPr lang="th-TH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412181" y="3621084"/>
              <a:ext cx="147638" cy="342900"/>
            </a:xfrm>
            <a:custGeom>
              <a:avLst/>
              <a:gdLst>
                <a:gd name="T0" fmla="*/ 2147483647 w 93"/>
                <a:gd name="T1" fmla="*/ 0 h 216"/>
                <a:gd name="T2" fmla="*/ 2147483647 w 93"/>
                <a:gd name="T3" fmla="*/ 2147483647 h 216"/>
                <a:gd name="T4" fmla="*/ 0 w 93"/>
                <a:gd name="T5" fmla="*/ 2147483647 h 216"/>
                <a:gd name="T6" fmla="*/ 0 60000 65536"/>
                <a:gd name="T7" fmla="*/ 0 60000 65536"/>
                <a:gd name="T8" fmla="*/ 0 60000 65536"/>
                <a:gd name="T9" fmla="*/ 0 w 93"/>
                <a:gd name="T10" fmla="*/ 0 h 216"/>
                <a:gd name="T11" fmla="*/ 93 w 93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" h="216">
                  <a:moveTo>
                    <a:pt x="10" y="0"/>
                  </a:moveTo>
                  <a:cubicBezTo>
                    <a:pt x="24" y="16"/>
                    <a:pt x="93" y="60"/>
                    <a:pt x="91" y="96"/>
                  </a:cubicBezTo>
                  <a:cubicBezTo>
                    <a:pt x="89" y="132"/>
                    <a:pt x="19" y="191"/>
                    <a:pt x="0" y="2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endParaRPr lang="th-TH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412181" y="4037009"/>
              <a:ext cx="147638" cy="342900"/>
            </a:xfrm>
            <a:custGeom>
              <a:avLst/>
              <a:gdLst>
                <a:gd name="T0" fmla="*/ 2147483647 w 93"/>
                <a:gd name="T1" fmla="*/ 0 h 216"/>
                <a:gd name="T2" fmla="*/ 2147483647 w 93"/>
                <a:gd name="T3" fmla="*/ 2147483647 h 216"/>
                <a:gd name="T4" fmla="*/ 0 w 93"/>
                <a:gd name="T5" fmla="*/ 2147483647 h 216"/>
                <a:gd name="T6" fmla="*/ 0 60000 65536"/>
                <a:gd name="T7" fmla="*/ 0 60000 65536"/>
                <a:gd name="T8" fmla="*/ 0 60000 65536"/>
                <a:gd name="T9" fmla="*/ 0 w 93"/>
                <a:gd name="T10" fmla="*/ 0 h 216"/>
                <a:gd name="T11" fmla="*/ 93 w 93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" h="216">
                  <a:moveTo>
                    <a:pt x="10" y="0"/>
                  </a:moveTo>
                  <a:cubicBezTo>
                    <a:pt x="24" y="16"/>
                    <a:pt x="93" y="60"/>
                    <a:pt x="91" y="96"/>
                  </a:cubicBezTo>
                  <a:cubicBezTo>
                    <a:pt x="89" y="132"/>
                    <a:pt x="19" y="191"/>
                    <a:pt x="0" y="2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endParaRPr lang="th-TH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412181" y="4395784"/>
              <a:ext cx="147638" cy="342900"/>
            </a:xfrm>
            <a:custGeom>
              <a:avLst/>
              <a:gdLst>
                <a:gd name="T0" fmla="*/ 2147483647 w 93"/>
                <a:gd name="T1" fmla="*/ 0 h 216"/>
                <a:gd name="T2" fmla="*/ 2147483647 w 93"/>
                <a:gd name="T3" fmla="*/ 2147483647 h 216"/>
                <a:gd name="T4" fmla="*/ 0 w 93"/>
                <a:gd name="T5" fmla="*/ 2147483647 h 216"/>
                <a:gd name="T6" fmla="*/ 0 60000 65536"/>
                <a:gd name="T7" fmla="*/ 0 60000 65536"/>
                <a:gd name="T8" fmla="*/ 0 60000 65536"/>
                <a:gd name="T9" fmla="*/ 0 w 93"/>
                <a:gd name="T10" fmla="*/ 0 h 216"/>
                <a:gd name="T11" fmla="*/ 93 w 93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" h="216">
                  <a:moveTo>
                    <a:pt x="10" y="0"/>
                  </a:moveTo>
                  <a:cubicBezTo>
                    <a:pt x="24" y="16"/>
                    <a:pt x="93" y="60"/>
                    <a:pt x="91" y="96"/>
                  </a:cubicBezTo>
                  <a:cubicBezTo>
                    <a:pt x="89" y="132"/>
                    <a:pt x="19" y="191"/>
                    <a:pt x="0" y="2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endParaRPr lang="th-TH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412181" y="4756147"/>
              <a:ext cx="147638" cy="342900"/>
            </a:xfrm>
            <a:custGeom>
              <a:avLst/>
              <a:gdLst>
                <a:gd name="T0" fmla="*/ 2147483647 w 93"/>
                <a:gd name="T1" fmla="*/ 0 h 216"/>
                <a:gd name="T2" fmla="*/ 2147483647 w 93"/>
                <a:gd name="T3" fmla="*/ 2147483647 h 216"/>
                <a:gd name="T4" fmla="*/ 0 w 93"/>
                <a:gd name="T5" fmla="*/ 2147483647 h 216"/>
                <a:gd name="T6" fmla="*/ 0 60000 65536"/>
                <a:gd name="T7" fmla="*/ 0 60000 65536"/>
                <a:gd name="T8" fmla="*/ 0 60000 65536"/>
                <a:gd name="T9" fmla="*/ 0 w 93"/>
                <a:gd name="T10" fmla="*/ 0 h 216"/>
                <a:gd name="T11" fmla="*/ 93 w 93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" h="216">
                  <a:moveTo>
                    <a:pt x="10" y="0"/>
                  </a:moveTo>
                  <a:cubicBezTo>
                    <a:pt x="24" y="16"/>
                    <a:pt x="93" y="60"/>
                    <a:pt x="91" y="96"/>
                  </a:cubicBezTo>
                  <a:cubicBezTo>
                    <a:pt x="89" y="132"/>
                    <a:pt x="19" y="191"/>
                    <a:pt x="0" y="2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endParaRPr lang="th-TH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412181" y="5116509"/>
              <a:ext cx="147638" cy="342900"/>
            </a:xfrm>
            <a:custGeom>
              <a:avLst/>
              <a:gdLst>
                <a:gd name="T0" fmla="*/ 2147483647 w 93"/>
                <a:gd name="T1" fmla="*/ 0 h 216"/>
                <a:gd name="T2" fmla="*/ 2147483647 w 93"/>
                <a:gd name="T3" fmla="*/ 2147483647 h 216"/>
                <a:gd name="T4" fmla="*/ 0 w 93"/>
                <a:gd name="T5" fmla="*/ 2147483647 h 216"/>
                <a:gd name="T6" fmla="*/ 0 60000 65536"/>
                <a:gd name="T7" fmla="*/ 0 60000 65536"/>
                <a:gd name="T8" fmla="*/ 0 60000 65536"/>
                <a:gd name="T9" fmla="*/ 0 w 93"/>
                <a:gd name="T10" fmla="*/ 0 h 216"/>
                <a:gd name="T11" fmla="*/ 93 w 93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3" h="216">
                  <a:moveTo>
                    <a:pt x="10" y="0"/>
                  </a:moveTo>
                  <a:cubicBezTo>
                    <a:pt x="24" y="16"/>
                    <a:pt x="93" y="60"/>
                    <a:pt x="91" y="96"/>
                  </a:cubicBezTo>
                  <a:cubicBezTo>
                    <a:pt x="89" y="132"/>
                    <a:pt x="19" y="191"/>
                    <a:pt x="0" y="2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endParaRPr lang="th-TH"/>
            </a:p>
          </p:txBody>
        </p:sp>
        <p:sp>
          <p:nvSpPr>
            <p:cNvPr id="20" name="Text Box 142"/>
            <p:cNvSpPr txBox="1">
              <a:spLocks noChangeArrowheads="1"/>
            </p:cNvSpPr>
            <p:nvPr/>
          </p:nvSpPr>
          <p:spPr bwMode="auto">
            <a:xfrm>
              <a:off x="2480444" y="3575047"/>
              <a:ext cx="8667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sz="1800"/>
                <a:t>N-K+1</a:t>
              </a:r>
              <a:endParaRPr lang="th-TH" sz="1800"/>
            </a:p>
          </p:txBody>
        </p:sp>
        <p:sp>
          <p:nvSpPr>
            <p:cNvPr id="21" name="Text Box 143"/>
            <p:cNvSpPr txBox="1">
              <a:spLocks noChangeArrowheads="1"/>
            </p:cNvSpPr>
            <p:nvPr/>
          </p:nvSpPr>
          <p:spPr bwMode="auto">
            <a:xfrm>
              <a:off x="2628081" y="4037009"/>
              <a:ext cx="3206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sz="1800"/>
                <a:t>…</a:t>
              </a:r>
              <a:endParaRPr lang="th-TH" sz="1800"/>
            </a:p>
          </p:txBody>
        </p:sp>
        <p:sp>
          <p:nvSpPr>
            <p:cNvPr id="22" name="Text Box 144"/>
            <p:cNvSpPr txBox="1">
              <a:spLocks noChangeArrowheads="1"/>
            </p:cNvSpPr>
            <p:nvPr/>
          </p:nvSpPr>
          <p:spPr bwMode="auto">
            <a:xfrm>
              <a:off x="2556644" y="4395784"/>
              <a:ext cx="3206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sz="1800"/>
                <a:t>3</a:t>
              </a:r>
              <a:endParaRPr lang="th-TH" sz="1800"/>
            </a:p>
          </p:txBody>
        </p:sp>
        <p:sp>
          <p:nvSpPr>
            <p:cNvPr id="23" name="Text Box 145"/>
            <p:cNvSpPr txBox="1">
              <a:spLocks noChangeArrowheads="1"/>
            </p:cNvSpPr>
            <p:nvPr/>
          </p:nvSpPr>
          <p:spPr bwMode="auto">
            <a:xfrm>
              <a:off x="2556644" y="4749797"/>
              <a:ext cx="3206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sz="1800"/>
                <a:t>2</a:t>
              </a:r>
              <a:endParaRPr lang="th-TH" sz="1800"/>
            </a:p>
          </p:txBody>
        </p:sp>
        <p:sp>
          <p:nvSpPr>
            <p:cNvPr id="24" name="Text Box 146"/>
            <p:cNvSpPr txBox="1">
              <a:spLocks noChangeArrowheads="1"/>
            </p:cNvSpPr>
            <p:nvPr/>
          </p:nvSpPr>
          <p:spPr bwMode="auto">
            <a:xfrm>
              <a:off x="2556644" y="5116509"/>
              <a:ext cx="3206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th-TH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Courier New" pitchFamily="49" charset="0"/>
                  <a:ea typeface="+mn-ea"/>
                  <a:cs typeface="Angsana New" pitchFamily="18" charset="-34"/>
                </a:defRPr>
              </a:lvl9pPr>
            </a:lstStyle>
            <a:p>
              <a:pPr eaLnBrk="1" hangingPunct="1"/>
              <a:r>
                <a:rPr lang="en-US" sz="1800"/>
                <a:t>1</a:t>
              </a:r>
              <a:endParaRPr lang="th-TH" sz="1800"/>
            </a:p>
          </p:txBody>
        </p:sp>
      </p:grpSp>
    </p:spTree>
    <p:extLst>
      <p:ext uri="{BB962C8B-B14F-4D97-AF65-F5344CB8AC3E}">
        <p14:creationId xmlns:p14="http://schemas.microsoft.com/office/powerpoint/2010/main" val="188860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25B85306BF6D4B8D7CC8CCE9D22D03" ma:contentTypeVersion="4" ma:contentTypeDescription="Create a new document." ma:contentTypeScope="" ma:versionID="1ed414ac715da6da1cbeae9e81754853">
  <xsd:schema xmlns:xsd="http://www.w3.org/2001/XMLSchema" xmlns:xs="http://www.w3.org/2001/XMLSchema" xmlns:p="http://schemas.microsoft.com/office/2006/metadata/properties" xmlns:ns2="10b2d086-7b28-4092-b7a1-baafcd56bb11" targetNamespace="http://schemas.microsoft.com/office/2006/metadata/properties" ma:root="true" ma:fieldsID="06808654adaa18b8ee0a99a2802fe301" ns2:_="">
    <xsd:import namespace="10b2d086-7b28-4092-b7a1-baafcd56bb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b2d086-7b28-4092-b7a1-baafcd56b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EEE364-449D-4ED5-9E65-5224793E9428}"/>
</file>

<file path=customXml/itemProps2.xml><?xml version="1.0" encoding="utf-8"?>
<ds:datastoreItem xmlns:ds="http://schemas.openxmlformats.org/officeDocument/2006/customXml" ds:itemID="{5BF60FC1-A414-48F7-9794-1A2E44DF9B0A}"/>
</file>

<file path=customXml/itemProps3.xml><?xml version="1.0" encoding="utf-8"?>
<ds:datastoreItem xmlns:ds="http://schemas.openxmlformats.org/officeDocument/2006/customXml" ds:itemID="{BF97DB45-A1E3-4C92-9AF9-6FC2DBCFDACA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2580</TotalTime>
  <Words>2043</Words>
  <Application>Microsoft Office PowerPoint</Application>
  <PresentationFormat>On-screen Show (4:3)</PresentationFormat>
  <Paragraphs>269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Angsana New</vt:lpstr>
      <vt:lpstr>Arial</vt:lpstr>
      <vt:lpstr>Arial Black</vt:lpstr>
      <vt:lpstr>Cordia New</vt:lpstr>
      <vt:lpstr>Courier New</vt:lpstr>
      <vt:lpstr>KodchiangUPC</vt:lpstr>
      <vt:lpstr>TH Sarabun New</vt:lpstr>
      <vt:lpstr>Essential</vt:lpstr>
      <vt:lpstr>อาร์เรย์ (Array)</vt:lpstr>
      <vt:lpstr>โครงสร้างข้อมูลแบบ Array</vt:lpstr>
      <vt:lpstr>อาร์เรย์ 1 มิติ (One-Dimension Array)</vt:lpstr>
      <vt:lpstr>อาร์เรย์ 1 มิติ (ต่อ)</vt:lpstr>
      <vt:lpstr>อาร์เรย์ 1 มิติ (ต่อ)</vt:lpstr>
      <vt:lpstr>อาร์เรย์ 1 มิติ (ต่อ)</vt:lpstr>
      <vt:lpstr>อาร์เรย์ 1 มิติ (ต่อ)</vt:lpstr>
      <vt:lpstr>อาร์เรย์ 1 มิติ (ต่อ)</vt:lpstr>
      <vt:lpstr>การเพิ่มข้อมูล อาร์เรย์ 1 มิติ</vt:lpstr>
      <vt:lpstr>อาร์เรย์ 1 มิติ (ต่อ)</vt:lpstr>
      <vt:lpstr>การลบข้อมูล อาร์เรย์ 1 มิติ</vt:lpstr>
      <vt:lpstr>อาร์เรย์ 2 มิติ (Two-Dimension Array)</vt:lpstr>
      <vt:lpstr>อาร์เรย์ 2 มิติ (ต่อ)</vt:lpstr>
      <vt:lpstr>อาร์เรย์ 2 มิติ (ต่อ)</vt:lpstr>
      <vt:lpstr>อาร์เรย์ 2 มิติ (ต่อ)</vt:lpstr>
      <vt:lpstr>อาร์เรย์ 2 มิติ (ต่อ)</vt:lpstr>
      <vt:lpstr>อาร์เรย์ 2 มิติ (ต่อ)</vt:lpstr>
      <vt:lpstr>อาร์เรย์ 2 มิติ (ต่อ)</vt:lpstr>
      <vt:lpstr>อาร์เรย์ 2 มิติ (ต่อ)</vt:lpstr>
      <vt:lpstr>อาร์เรย์ 2 มิติ (ต่อ)</vt:lpstr>
      <vt:lpstr>อาร์เรย์ 3 มิติ (Three-Dimension Array)</vt:lpstr>
      <vt:lpstr>อาร์เรย์ 3 มิติ (ต่อ)</vt:lpstr>
      <vt:lpstr>อาร์เรย์ 3 มิติ (ต่อ)</vt:lpstr>
      <vt:lpstr>อาร์เรย์ 3 มิติ (ต่อ)</vt:lpstr>
      <vt:lpstr>อาร์เรย์ 3 มิติ (ต่อ)</vt:lpstr>
      <vt:lpstr>อาร์เรย์ 3 มิติ (ต่อ)</vt:lpstr>
      <vt:lpstr>อาร์เรย์ 3 มิติ (ต่อ)</vt:lpstr>
      <vt:lpstr>อาร์เรย์ 3 มิติ (ต่อ)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cpetc</dc:creator>
  <cp:lastModifiedBy>Natsima</cp:lastModifiedBy>
  <cp:revision>184</cp:revision>
  <cp:lastPrinted>2017-11-01T12:04:18Z</cp:lastPrinted>
  <dcterms:created xsi:type="dcterms:W3CDTF">2017-05-15T08:47:42Z</dcterms:created>
  <dcterms:modified xsi:type="dcterms:W3CDTF">2023-06-09T05:14:24Z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0x0101006A25B85306BF6D4B8D7CC8CCE9D22D03</vt:lpwstr>
  </property>
</Properties>
</file>